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58" r:id="rId4"/>
    <p:sldId id="265" r:id="rId5"/>
    <p:sldId id="266" r:id="rId6"/>
    <p:sldId id="267" r:id="rId7"/>
    <p:sldId id="269" r:id="rId8"/>
    <p:sldId id="268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6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8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0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4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9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4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6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5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7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5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3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E216-544D-4B66-9D3C-0F785BB80C6F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6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qJkxyaOdw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78094"/>
          </a:xfrm>
        </p:spPr>
        <p:txBody>
          <a:bodyPr anchor="ctr">
            <a:normAutofit/>
          </a:bodyPr>
          <a:lstStyle/>
          <a:p>
            <a:r>
              <a:rPr lang="en-US" sz="7200" dirty="0" smtClean="0">
                <a:latin typeface="Impact" panose="020B0806030902050204" pitchFamily="34" charset="0"/>
              </a:rPr>
              <a:t>Types </a:t>
            </a:r>
            <a:r>
              <a:rPr lang="en-US" sz="7200" dirty="0" smtClean="0">
                <a:latin typeface="Impact" panose="020B0806030902050204" pitchFamily="34" charset="0"/>
              </a:rPr>
              <a:t>of Reactions</a:t>
            </a:r>
            <a:endParaRPr lang="en-US" sz="7200" dirty="0">
              <a:latin typeface="Impact" panose="020B0806030902050204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514600" y="2286000"/>
            <a:ext cx="4114800" cy="3733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29000" y="18243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Synthesis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3505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Decomposition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5914751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Single Replacement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5893969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Double Replacement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505199"/>
            <a:ext cx="2098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Combustion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3490" y="1981200"/>
            <a:ext cx="623042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/>
              <a:t>YouTube Link to Presentation</a:t>
            </a:r>
            <a:r>
              <a:rPr lang="en-US" sz="3600" b="1" dirty="0" smtClean="0"/>
              <a:t>:</a:t>
            </a:r>
          </a:p>
          <a:p>
            <a:pPr algn="ctr"/>
            <a:r>
              <a:rPr lang="en-US" sz="3600" b="1">
                <a:hlinkClick r:id="rId2"/>
              </a:rPr>
              <a:t>https</a:t>
            </a:r>
            <a:r>
              <a:rPr lang="en-US" sz="3600" b="1">
                <a:hlinkClick r:id="rId2"/>
              </a:rPr>
              <a:t>://</a:t>
            </a:r>
            <a:r>
              <a:rPr lang="en-US" sz="3600" b="1" smtClean="0">
                <a:hlinkClick r:id="rId2"/>
              </a:rPr>
              <a:t>youtu.be/RgKtc2vJ5cM</a:t>
            </a:r>
            <a:r>
              <a:rPr lang="en-US" sz="3600" b="1" dirty="0" smtClean="0">
                <a:hlinkClick r:id="rId2"/>
              </a:rPr>
              <a:t/>
            </a:r>
            <a:br>
              <a:rPr lang="en-US" sz="3600" b="1" dirty="0" smtClean="0">
                <a:hlinkClick r:id="rId2"/>
              </a:rPr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4749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8094"/>
            <a:ext cx="8534400" cy="4598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Helps us predict things about the reactions</a:t>
            </a:r>
          </a:p>
          <a:p>
            <a:pPr marL="0" indent="0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 the reactants?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You can predict the products</a:t>
            </a: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 the products? 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You can predict the reactants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latin typeface="Impact" panose="020B0806030902050204" pitchFamily="34" charset="0"/>
              </a:rPr>
              <a:t>5 Main Categories</a:t>
            </a:r>
            <a:endParaRPr lang="en-US" sz="7200" dirty="0"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947"/>
            <a:ext cx="78867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smtClean="0">
                <a:solidFill>
                  <a:srgbClr val="0070C0"/>
                </a:solidFill>
              </a:rPr>
              <a:t>Two things combining into one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347"/>
            <a:ext cx="3581400" cy="2068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u="sng" dirty="0" smtClean="0"/>
              <a:t>Example:</a:t>
            </a:r>
            <a:endParaRPr lang="en-US" sz="4400" u="sng" dirty="0" smtClean="0"/>
          </a:p>
          <a:p>
            <a:pPr marL="0" indent="0">
              <a:buNone/>
            </a:pPr>
            <a:r>
              <a:rPr lang="en-US" sz="4800" dirty="0" smtClean="0"/>
              <a:t>X + Y </a:t>
            </a:r>
            <a:r>
              <a:rPr lang="en-US" sz="4800" dirty="0" smtClean="0">
                <a:sym typeface="Symbol"/>
              </a:rPr>
              <a:t></a:t>
            </a:r>
            <a:r>
              <a:rPr lang="en-US" sz="4800" dirty="0" smtClean="0"/>
              <a:t>  XY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latin typeface="Impact" panose="020B0806030902050204" pitchFamily="34" charset="0"/>
              </a:rPr>
              <a:t>Synthesis</a:t>
            </a:r>
            <a:endParaRPr lang="en-US" sz="7200" dirty="0">
              <a:latin typeface="Impact" panose="020B080603090205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583054"/>
            <a:ext cx="80789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u="sng" dirty="0"/>
              <a:t>What to look for:</a:t>
            </a:r>
            <a:endParaRPr lang="en-US" sz="4400" u="sng" dirty="0"/>
          </a:p>
          <a:p>
            <a:pPr lvl="0"/>
            <a:r>
              <a:rPr lang="en-US" sz="4400" dirty="0" smtClean="0"/>
              <a:t>More reactants than products</a:t>
            </a:r>
            <a:endParaRPr lang="en-US" sz="4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471149"/>
            <a:ext cx="4363316" cy="942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 smtClean="0"/>
              <a:t>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+ C   </a:t>
            </a:r>
            <a:r>
              <a:rPr lang="en-US" sz="4800" dirty="0" smtClean="0">
                <a:sym typeface="Symbol"/>
              </a:rPr>
              <a:t></a:t>
            </a:r>
            <a:r>
              <a:rPr lang="en-US" sz="4800" dirty="0" smtClean="0"/>
              <a:t>  CO</a:t>
            </a:r>
            <a:r>
              <a:rPr lang="en-US" sz="4800" baseline="-25000" dirty="0" smtClean="0"/>
              <a:t>2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947"/>
            <a:ext cx="78867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smtClean="0">
                <a:solidFill>
                  <a:srgbClr val="0070C0"/>
                </a:solidFill>
              </a:rPr>
              <a:t>One thing falling apart into two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347"/>
            <a:ext cx="3581400" cy="2068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u="sng" dirty="0" smtClean="0"/>
              <a:t>Example:</a:t>
            </a:r>
            <a:endParaRPr lang="en-US" sz="4400" u="sng" dirty="0" smtClean="0"/>
          </a:p>
          <a:p>
            <a:pPr marL="0" indent="0">
              <a:buNone/>
            </a:pPr>
            <a:r>
              <a:rPr lang="en-US" sz="4800" dirty="0" smtClean="0"/>
              <a:t>XY </a:t>
            </a:r>
            <a:r>
              <a:rPr lang="en-US" sz="4800" dirty="0" smtClean="0">
                <a:sym typeface="Symbol"/>
              </a:rPr>
              <a:t></a:t>
            </a:r>
            <a:r>
              <a:rPr lang="en-US" sz="4800" dirty="0" smtClean="0"/>
              <a:t> X + 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latin typeface="Impact" panose="020B0806030902050204" pitchFamily="34" charset="0"/>
              </a:rPr>
              <a:t>Decomposition</a:t>
            </a:r>
            <a:endParaRPr lang="en-US" sz="7200" dirty="0">
              <a:latin typeface="Impact" panose="020B080603090205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583054"/>
            <a:ext cx="80789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u="sng" dirty="0"/>
              <a:t>What to look for:</a:t>
            </a:r>
            <a:endParaRPr lang="en-US" sz="4400" u="sng" dirty="0"/>
          </a:p>
          <a:p>
            <a:pPr lvl="0"/>
            <a:r>
              <a:rPr lang="en-US" sz="4400" dirty="0" smtClean="0"/>
              <a:t>More products than reactants</a:t>
            </a:r>
            <a:endParaRPr lang="en-US" sz="4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406594"/>
            <a:ext cx="5257800" cy="942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/>
              <a:t>CaCO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 </a:t>
            </a:r>
            <a:r>
              <a:rPr lang="en-US" sz="4800" dirty="0" smtClean="0">
                <a:sym typeface="Symbol"/>
              </a:rPr>
              <a:t></a:t>
            </a:r>
            <a:r>
              <a:rPr lang="en-US" sz="4800" dirty="0" smtClean="0"/>
              <a:t> </a:t>
            </a:r>
            <a:r>
              <a:rPr lang="en-US" sz="4800" dirty="0" err="1" smtClean="0"/>
              <a:t>CaO</a:t>
            </a:r>
            <a:r>
              <a:rPr lang="en-US" sz="4800" dirty="0" smtClean="0"/>
              <a:t> + CO</a:t>
            </a:r>
            <a:r>
              <a:rPr lang="en-US" sz="4800" baseline="-25000" dirty="0" smtClean="0"/>
              <a:t>2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03056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947"/>
            <a:ext cx="78867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smtClean="0">
                <a:solidFill>
                  <a:srgbClr val="0070C0"/>
                </a:solidFill>
              </a:rPr>
              <a:t>Burning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22970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u="sng" dirty="0" smtClean="0"/>
              <a:t>Example: </a:t>
            </a:r>
          </a:p>
          <a:p>
            <a:pPr marL="0" indent="0">
              <a:buNone/>
            </a:pPr>
            <a:r>
              <a:rPr lang="en-US" sz="4800" dirty="0" smtClean="0"/>
              <a:t>Hydrocarbon </a:t>
            </a:r>
            <a:r>
              <a:rPr lang="en-US" sz="4800" dirty="0" smtClean="0"/>
              <a:t>+ 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  </a:t>
            </a:r>
            <a:r>
              <a:rPr lang="en-US" sz="4800" dirty="0" smtClean="0">
                <a:sym typeface="Symbol"/>
              </a:rPr>
              <a:t></a:t>
            </a:r>
            <a:r>
              <a:rPr lang="en-US" sz="4800" dirty="0" smtClean="0"/>
              <a:t> CO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+ H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O</a:t>
            </a:r>
          </a:p>
          <a:p>
            <a:pPr marL="0" indent="0">
              <a:buNone/>
            </a:pPr>
            <a:r>
              <a:rPr lang="en-US" sz="4800" dirty="0" smtClean="0"/>
              <a:t>CH</a:t>
            </a:r>
            <a:r>
              <a:rPr lang="en-US" sz="4800" baseline="-25000" dirty="0" smtClean="0"/>
              <a:t>4</a:t>
            </a:r>
            <a:r>
              <a:rPr lang="en-US" sz="4800" dirty="0" smtClean="0"/>
              <a:t> + 2O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  </a:t>
            </a:r>
            <a:r>
              <a:rPr lang="en-US" sz="4800" dirty="0" smtClean="0">
                <a:sym typeface="Symbol"/>
              </a:rPr>
              <a:t></a:t>
            </a:r>
            <a:r>
              <a:rPr lang="en-US" sz="4800" dirty="0" smtClean="0"/>
              <a:t>   CO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+ 2H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O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latin typeface="Impact" panose="020B0806030902050204" pitchFamily="34" charset="0"/>
              </a:rPr>
              <a:t>Combustion</a:t>
            </a:r>
            <a:endParaRPr lang="en-US" sz="7200" dirty="0">
              <a:latin typeface="Impact" panose="020B080603090205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125853"/>
            <a:ext cx="80789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u="sng" dirty="0"/>
              <a:t>What to look for</a:t>
            </a:r>
            <a:r>
              <a:rPr lang="en-US" sz="4400" b="1" u="sng" dirty="0" smtClean="0"/>
              <a:t>: </a:t>
            </a:r>
            <a:endParaRPr lang="en-US" sz="4400" b="1" u="sng" dirty="0" smtClean="0"/>
          </a:p>
          <a:p>
            <a:pPr>
              <a:buNone/>
            </a:pPr>
            <a:r>
              <a:rPr lang="en-US" sz="4400" dirty="0" smtClean="0"/>
              <a:t>Reactants </a:t>
            </a:r>
            <a:r>
              <a:rPr lang="en-US" sz="4400" dirty="0" smtClean="0"/>
              <a:t>= Hydrocarbon and O</a:t>
            </a:r>
            <a:r>
              <a:rPr lang="en-US" sz="4400" baseline="-25000" dirty="0" smtClean="0"/>
              <a:t>2</a:t>
            </a:r>
            <a:endParaRPr lang="en-US" sz="4400" dirty="0" smtClean="0"/>
          </a:p>
          <a:p>
            <a:r>
              <a:rPr lang="en-US" sz="4400" dirty="0" smtClean="0"/>
              <a:t>Products </a:t>
            </a:r>
            <a:r>
              <a:rPr lang="en-US" sz="4400" dirty="0" smtClean="0"/>
              <a:t>= CO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and 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9506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947"/>
            <a:ext cx="78867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smtClean="0">
                <a:solidFill>
                  <a:srgbClr val="0070C0"/>
                </a:solidFill>
              </a:rPr>
              <a:t>Swapping one element 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347"/>
            <a:ext cx="8305800" cy="206845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400" b="1" u="sng" dirty="0" smtClean="0"/>
              <a:t>Example:</a:t>
            </a:r>
            <a:endParaRPr lang="en-US" sz="4400" u="sng" dirty="0" smtClean="0"/>
          </a:p>
          <a:p>
            <a:pPr marL="0" indent="0">
              <a:buNone/>
            </a:pPr>
            <a:r>
              <a:rPr lang="en-US" sz="4800" b="1" dirty="0" smtClean="0"/>
              <a:t>A + BC  </a:t>
            </a:r>
            <a:r>
              <a:rPr lang="en-US" sz="4800" b="1" dirty="0" smtClean="0">
                <a:sym typeface="Symbol"/>
              </a:rPr>
              <a:t></a:t>
            </a:r>
            <a:r>
              <a:rPr lang="en-US" sz="4800" b="1" dirty="0" smtClean="0"/>
              <a:t>   AC +  B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b="1" dirty="0" smtClean="0"/>
              <a:t>2</a:t>
            </a:r>
            <a:r>
              <a:rPr lang="en-US" sz="4800" b="1" dirty="0" smtClean="0">
                <a:solidFill>
                  <a:srgbClr val="FF0000"/>
                </a:solidFill>
              </a:rPr>
              <a:t>Al</a:t>
            </a:r>
            <a:r>
              <a:rPr lang="en-US" sz="4800" b="1" dirty="0" smtClean="0"/>
              <a:t> + 3</a:t>
            </a:r>
            <a:r>
              <a:rPr lang="en-US" sz="4800" b="1" dirty="0" smtClean="0">
                <a:solidFill>
                  <a:srgbClr val="0070C0"/>
                </a:solidFill>
              </a:rPr>
              <a:t>Pb</a:t>
            </a:r>
            <a:r>
              <a:rPr lang="en-US" sz="4800" b="1" dirty="0" smtClean="0"/>
              <a:t>(NO</a:t>
            </a:r>
            <a:r>
              <a:rPr lang="en-US" sz="4800" b="1" baseline="-25000" dirty="0" smtClean="0"/>
              <a:t>3</a:t>
            </a:r>
            <a:r>
              <a:rPr lang="en-US" sz="4800" b="1" dirty="0" smtClean="0"/>
              <a:t>)</a:t>
            </a:r>
            <a:r>
              <a:rPr lang="en-US" sz="4800" b="1" baseline="-25000" dirty="0" smtClean="0"/>
              <a:t>2</a:t>
            </a:r>
            <a:r>
              <a:rPr lang="en-US" sz="4800" b="1" dirty="0" smtClean="0"/>
              <a:t>  </a:t>
            </a:r>
            <a:r>
              <a:rPr lang="en-US" sz="4800" b="1" dirty="0" smtClean="0">
                <a:sym typeface="Symbol"/>
              </a:rPr>
              <a:t></a:t>
            </a:r>
            <a:r>
              <a:rPr lang="en-US" sz="4800" b="1" dirty="0" smtClean="0"/>
              <a:t>   2</a:t>
            </a:r>
            <a:r>
              <a:rPr lang="en-US" sz="4800" b="1" dirty="0" smtClean="0">
                <a:solidFill>
                  <a:srgbClr val="FF0000"/>
                </a:solidFill>
              </a:rPr>
              <a:t>Al</a:t>
            </a:r>
            <a:r>
              <a:rPr lang="en-US" sz="4800" b="1" dirty="0" smtClean="0"/>
              <a:t>(NO</a:t>
            </a:r>
            <a:r>
              <a:rPr lang="en-US" sz="4800" b="1" baseline="-25000" dirty="0" smtClean="0"/>
              <a:t>3</a:t>
            </a:r>
            <a:r>
              <a:rPr lang="en-US" sz="4800" b="1" dirty="0" smtClean="0"/>
              <a:t>)</a:t>
            </a:r>
            <a:r>
              <a:rPr lang="en-US" sz="4800" b="1" baseline="-25000" dirty="0" smtClean="0"/>
              <a:t>3</a:t>
            </a:r>
            <a:r>
              <a:rPr lang="en-US" sz="4800" b="1" dirty="0" smtClean="0"/>
              <a:t> + 3</a:t>
            </a:r>
            <a:r>
              <a:rPr lang="en-US" sz="4800" b="1" dirty="0" smtClean="0">
                <a:solidFill>
                  <a:srgbClr val="0070C0"/>
                </a:solidFill>
              </a:rPr>
              <a:t>Pb</a:t>
            </a:r>
            <a:endParaRPr lang="en-US" sz="4800" b="1" baseline="-25000" dirty="0" smtClean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latin typeface="Impact" panose="020B0806030902050204" pitchFamily="34" charset="0"/>
              </a:rPr>
              <a:t>Single Replacement</a:t>
            </a:r>
            <a:endParaRPr lang="en-US" sz="7200" dirty="0">
              <a:latin typeface="Impact" panose="020B080603090205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343400"/>
            <a:ext cx="8991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u="sng" dirty="0"/>
              <a:t>What to look for:</a:t>
            </a:r>
            <a:endParaRPr lang="en-US" sz="4400" u="sng" dirty="0"/>
          </a:p>
          <a:p>
            <a:pPr lvl="0"/>
            <a:r>
              <a:rPr lang="en-US" sz="3600" dirty="0" smtClean="0"/>
              <a:t>Reactants =1 element and 1 compound</a:t>
            </a:r>
          </a:p>
          <a:p>
            <a:r>
              <a:rPr lang="en-US" sz="3600" dirty="0" smtClean="0"/>
              <a:t>Products = 1 element and 1 compound, </a:t>
            </a:r>
            <a:br>
              <a:rPr lang="en-US" sz="3600" dirty="0" smtClean="0"/>
            </a:br>
            <a:r>
              <a:rPr lang="en-US" sz="3600" dirty="0" smtClean="0"/>
              <a:t>                    but different ones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39858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947"/>
            <a:ext cx="78867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smtClean="0">
                <a:solidFill>
                  <a:srgbClr val="0070C0"/>
                </a:solidFill>
              </a:rPr>
              <a:t>Swapping two elements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347"/>
            <a:ext cx="8305800" cy="20684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b="1" u="sng" dirty="0" smtClean="0"/>
              <a:t>Example:</a:t>
            </a:r>
            <a:endParaRPr lang="en-US" sz="4400" u="sng" dirty="0" smtClean="0"/>
          </a:p>
          <a:p>
            <a:pPr marL="0" indent="0">
              <a:buNone/>
            </a:pPr>
            <a:r>
              <a:rPr lang="en-US" sz="4400" b="1" dirty="0"/>
              <a:t>AB + CD   </a:t>
            </a:r>
            <a:r>
              <a:rPr lang="en-US" sz="4400" b="1" dirty="0">
                <a:sym typeface="Symbol"/>
              </a:rPr>
              <a:t></a:t>
            </a:r>
            <a:r>
              <a:rPr lang="en-US" sz="4400" b="1" dirty="0"/>
              <a:t>   AD + CB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AgNO</a:t>
            </a:r>
            <a:r>
              <a:rPr lang="en-US" sz="4400" b="1" baseline="-25000" dirty="0">
                <a:solidFill>
                  <a:srgbClr val="FF0000"/>
                </a:solidFill>
              </a:rPr>
              <a:t>3</a:t>
            </a:r>
            <a:r>
              <a:rPr lang="en-US" sz="4400" b="1" dirty="0"/>
              <a:t> + </a:t>
            </a:r>
            <a:r>
              <a:rPr lang="en-US" sz="4400" b="1" dirty="0" err="1">
                <a:solidFill>
                  <a:srgbClr val="0070C0"/>
                </a:solidFill>
              </a:rPr>
              <a:t>KCl</a:t>
            </a:r>
            <a:r>
              <a:rPr lang="en-US" sz="4400" b="1" dirty="0"/>
              <a:t>  </a:t>
            </a:r>
            <a:r>
              <a:rPr lang="en-US" sz="4400" b="1" dirty="0">
                <a:sym typeface="Symbol"/>
              </a:rPr>
              <a:t></a:t>
            </a:r>
            <a:r>
              <a:rPr lang="en-US" sz="4400" b="1" dirty="0"/>
              <a:t>  </a:t>
            </a:r>
            <a:r>
              <a:rPr lang="en-US" sz="4400" b="1" dirty="0" err="1">
                <a:solidFill>
                  <a:srgbClr val="FF0000"/>
                </a:solidFill>
              </a:rPr>
              <a:t>Ag</a:t>
            </a:r>
            <a:r>
              <a:rPr lang="en-US" sz="4400" b="1" dirty="0" err="1">
                <a:solidFill>
                  <a:srgbClr val="0070C0"/>
                </a:solidFill>
              </a:rPr>
              <a:t>Cl</a:t>
            </a:r>
            <a:r>
              <a:rPr lang="en-US" sz="4400" b="1" dirty="0"/>
              <a:t> + </a:t>
            </a:r>
            <a:r>
              <a:rPr lang="en-US" sz="4400" b="1" dirty="0">
                <a:solidFill>
                  <a:srgbClr val="0070C0"/>
                </a:solidFill>
              </a:rPr>
              <a:t>K</a:t>
            </a:r>
            <a:r>
              <a:rPr lang="en-US" sz="4400" b="1" dirty="0">
                <a:solidFill>
                  <a:srgbClr val="FF0000"/>
                </a:solidFill>
              </a:rPr>
              <a:t>NO</a:t>
            </a:r>
            <a:r>
              <a:rPr lang="en-US" sz="4400" b="1" baseline="-25000" dirty="0">
                <a:solidFill>
                  <a:srgbClr val="FF0000"/>
                </a:solidFill>
              </a:rPr>
              <a:t>3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latin typeface="Impact" panose="020B0806030902050204" pitchFamily="34" charset="0"/>
              </a:rPr>
              <a:t>Double Replacement</a:t>
            </a:r>
            <a:endParaRPr lang="en-US" sz="7200" dirty="0">
              <a:latin typeface="Impact" panose="020B080603090205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343400"/>
            <a:ext cx="89916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u="sng" dirty="0"/>
              <a:t>What to look for:</a:t>
            </a:r>
            <a:endParaRPr lang="en-US" sz="4400" u="sng" dirty="0"/>
          </a:p>
          <a:p>
            <a:pPr lvl="0"/>
            <a:r>
              <a:rPr lang="en-US" sz="3600" dirty="0"/>
              <a:t>Reactants = 2 Compounds</a:t>
            </a:r>
          </a:p>
          <a:p>
            <a:pPr lvl="0"/>
            <a:r>
              <a:rPr lang="en-US" sz="3600" dirty="0"/>
              <a:t>Products =  2 Compounds but different ones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63728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2743201"/>
          </a:xfrm>
        </p:spPr>
        <p:txBody>
          <a:bodyPr>
            <a:noAutofit/>
          </a:bodyPr>
          <a:lstStyle/>
          <a:p>
            <a:r>
              <a:rPr lang="en-US" sz="3200" b="1" i="1" dirty="0"/>
              <a:t>If element is a cation, replace it with the other cation.  If it is an anion, replace it with the other </a:t>
            </a:r>
            <a:r>
              <a:rPr lang="en-US" sz="3200" b="1" i="1" dirty="0" smtClean="0"/>
              <a:t>anion</a:t>
            </a:r>
            <a:br>
              <a:rPr lang="en-US" sz="3200" b="1" i="1" dirty="0" smtClean="0"/>
            </a:br>
            <a:endParaRPr lang="en-US" sz="1600" b="1" i="1" dirty="0" smtClean="0"/>
          </a:p>
          <a:p>
            <a:r>
              <a:rPr lang="en-US" sz="3200" b="1" i="1" dirty="0" smtClean="0"/>
              <a:t>All neutral compounds need to have a cation and anion when finished (IN THAT ORDER)</a:t>
            </a:r>
            <a:br>
              <a:rPr lang="en-US" sz="3200" b="1" i="1" dirty="0" smtClean="0"/>
            </a:br>
            <a:endParaRPr lang="en-US" sz="1600" b="1" i="1" dirty="0" smtClean="0"/>
          </a:p>
          <a:p>
            <a:r>
              <a:rPr lang="en-US" sz="3200" b="1" i="1" dirty="0" smtClean="0">
                <a:solidFill>
                  <a:srgbClr val="FF0000"/>
                </a:solidFill>
              </a:rPr>
              <a:t>You need NEW subscripts – cross over FROM SCRATCH </a:t>
            </a:r>
            <a:r>
              <a:rPr lang="en-US" sz="3200" b="1" i="1" dirty="0" smtClean="0"/>
              <a:t/>
            </a:r>
            <a:br>
              <a:rPr lang="en-US" sz="3200" b="1" i="1" dirty="0" smtClean="0"/>
            </a:br>
            <a:endParaRPr lang="en-US" sz="1600" b="1" i="1" dirty="0" smtClean="0"/>
          </a:p>
          <a:p>
            <a:r>
              <a:rPr lang="en-US" sz="3200" b="1" i="1" dirty="0" smtClean="0"/>
              <a:t>Careful about diatomic elements in single replacements – they need to be diatomic!</a:t>
            </a:r>
            <a:endParaRPr lang="en-US" sz="3200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latin typeface="Impact" panose="020B0806030902050204" pitchFamily="34" charset="0"/>
              </a:rPr>
              <a:t>For Replacement </a:t>
            </a:r>
            <a:r>
              <a:rPr lang="en-US" sz="7200" dirty="0" err="1" smtClean="0">
                <a:latin typeface="Impact" panose="020B0806030902050204" pitchFamily="34" charset="0"/>
              </a:rPr>
              <a:t>Rxns</a:t>
            </a:r>
            <a:endParaRPr lang="en-US" sz="72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92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154" y="147179"/>
            <a:ext cx="4953691" cy="656364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4157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226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Impact</vt:lpstr>
      <vt:lpstr>Symbol</vt:lpstr>
      <vt:lpstr>Office Theme</vt:lpstr>
      <vt:lpstr>Types of Reactions</vt:lpstr>
      <vt:lpstr>PowerPoint Presentation</vt:lpstr>
      <vt:lpstr>Two things combining into one</vt:lpstr>
      <vt:lpstr>One thing falling apart into two</vt:lpstr>
      <vt:lpstr>Burning</vt:lpstr>
      <vt:lpstr>Swapping one element </vt:lpstr>
      <vt:lpstr>Swapping two elements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</dc:title>
  <dc:creator>home</dc:creator>
  <cp:lastModifiedBy>Farmer, Stephanie [DH]</cp:lastModifiedBy>
  <cp:revision>45</cp:revision>
  <dcterms:created xsi:type="dcterms:W3CDTF">2009-12-08T18:15:04Z</dcterms:created>
  <dcterms:modified xsi:type="dcterms:W3CDTF">2021-01-02T22:32:36Z</dcterms:modified>
</cp:coreProperties>
</file>