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E3E216-544D-4B66-9D3C-0F785BB80C6F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7406640" cy="1472184"/>
          </a:xfrm>
        </p:spPr>
        <p:txBody>
          <a:bodyPr>
            <a:normAutofit/>
          </a:bodyPr>
          <a:lstStyle/>
          <a:p>
            <a:r>
              <a:rPr lang="en-US" sz="7200" dirty="0" smtClean="0"/>
              <a:t>Types of Reactions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main categories</a:t>
            </a:r>
          </a:p>
          <a:p>
            <a:r>
              <a:rPr lang="en-US" dirty="0" smtClean="0"/>
              <a:t>Helps us predict things about the reactions</a:t>
            </a:r>
          </a:p>
          <a:p>
            <a:pPr lvl="1"/>
            <a:r>
              <a:rPr lang="en-US" dirty="0" smtClean="0"/>
              <a:t>Know the reactants? You can predict the products</a:t>
            </a:r>
          </a:p>
          <a:p>
            <a:pPr lvl="1"/>
            <a:r>
              <a:rPr lang="en-US" dirty="0" smtClean="0"/>
              <a:t>Know the products? You can predict the reactants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Synthesis Reactions</a:t>
            </a:r>
            <a:br>
              <a:rPr lang="en-US" dirty="0" smtClean="0"/>
            </a:br>
            <a:r>
              <a:rPr lang="en-US" i="1" dirty="0" smtClean="0"/>
              <a:t>Two things combining into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Example:</a:t>
            </a:r>
            <a:endParaRPr lang="en-US" u="sng" dirty="0" smtClean="0"/>
          </a:p>
          <a:p>
            <a:r>
              <a:rPr lang="en-US" b="1" dirty="0" smtClean="0"/>
              <a:t>X + Y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XY</a:t>
            </a:r>
            <a:endParaRPr lang="en-US" dirty="0" smtClean="0"/>
          </a:p>
          <a:p>
            <a:r>
              <a:rPr lang="en-US" b="1" dirty="0" smtClean="0"/>
              <a:t>O</a:t>
            </a:r>
            <a:r>
              <a:rPr lang="en-US" b="1" baseline="-25000" dirty="0" smtClean="0"/>
              <a:t>2</a:t>
            </a:r>
            <a:r>
              <a:rPr lang="en-US" b="1" dirty="0" smtClean="0"/>
              <a:t> + C 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CO</a:t>
            </a:r>
            <a:r>
              <a:rPr lang="en-US" b="1" baseline="-25000" dirty="0" smtClean="0"/>
              <a:t>3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u="sng" dirty="0" smtClean="0"/>
              <a:t>What to look for:</a:t>
            </a:r>
            <a:endParaRPr lang="en-US" u="sng" dirty="0" smtClean="0"/>
          </a:p>
          <a:p>
            <a:pPr lvl="0"/>
            <a:r>
              <a:rPr lang="en-US" b="1" dirty="0" smtClean="0"/>
              <a:t>Two (or more) Reactants</a:t>
            </a:r>
            <a:endParaRPr lang="en-US" dirty="0" smtClean="0"/>
          </a:p>
          <a:p>
            <a:pPr lvl="0"/>
            <a:r>
              <a:rPr lang="en-US" b="1" dirty="0" smtClean="0"/>
              <a:t>One </a:t>
            </a:r>
            <a:r>
              <a:rPr lang="en-US" b="1" dirty="0" smtClean="0"/>
              <a:t>(or fewer) Products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Decomposition Reactions</a:t>
            </a:r>
            <a:br>
              <a:rPr lang="en-US" dirty="0" smtClean="0"/>
            </a:br>
            <a:r>
              <a:rPr lang="en-US" i="1" dirty="0" smtClean="0"/>
              <a:t>One thing falling apart into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Example:</a:t>
            </a:r>
            <a:endParaRPr lang="en-US" u="sng" dirty="0" smtClean="0"/>
          </a:p>
          <a:p>
            <a:r>
              <a:rPr lang="en-US" b="1" dirty="0" smtClean="0"/>
              <a:t>XY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X + Y</a:t>
            </a:r>
            <a:endParaRPr lang="en-US" dirty="0" smtClean="0"/>
          </a:p>
          <a:p>
            <a:r>
              <a:rPr lang="en-US" b="1" dirty="0" smtClean="0"/>
              <a:t>CaCO</a:t>
            </a:r>
            <a:r>
              <a:rPr lang="en-US" b="1" baseline="-25000" dirty="0" smtClean="0"/>
              <a:t>3</a:t>
            </a:r>
            <a:r>
              <a:rPr lang="en-US" b="1" dirty="0" smtClean="0"/>
              <a:t> 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 </a:t>
            </a:r>
            <a:r>
              <a:rPr lang="en-US" b="1" dirty="0" err="1" smtClean="0"/>
              <a:t>CaO</a:t>
            </a:r>
            <a:r>
              <a:rPr lang="en-US" b="1" dirty="0" smtClean="0"/>
              <a:t> + CO</a:t>
            </a:r>
            <a:r>
              <a:rPr lang="en-US" b="1" baseline="-25000" dirty="0" smtClean="0"/>
              <a:t>2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u="sng" dirty="0" smtClean="0"/>
              <a:t>What to look for:</a:t>
            </a:r>
            <a:endParaRPr lang="en-US" u="sng" dirty="0" smtClean="0"/>
          </a:p>
          <a:p>
            <a:pPr lvl="0"/>
            <a:r>
              <a:rPr lang="en-US" dirty="0" smtClean="0"/>
              <a:t>One </a:t>
            </a:r>
            <a:r>
              <a:rPr lang="en-US" dirty="0" smtClean="0"/>
              <a:t>Reactant</a:t>
            </a:r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 smtClean="0"/>
              <a:t>(or more) Products</a:t>
            </a:r>
            <a:endParaRPr lang="en-US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b="1" i="1" dirty="0" smtClean="0"/>
              <a:t>The opposite of synthesis reactions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Combustion Reactions</a:t>
            </a:r>
            <a:br>
              <a:rPr lang="en-US" dirty="0" smtClean="0"/>
            </a:br>
            <a:r>
              <a:rPr lang="en-US" i="1" dirty="0" smtClean="0"/>
              <a:t>Burning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6962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Example:</a:t>
            </a:r>
            <a:endParaRPr lang="en-US" u="sng" dirty="0" smtClean="0"/>
          </a:p>
          <a:p>
            <a:r>
              <a:rPr lang="en-US" b="1" dirty="0" smtClean="0"/>
              <a:t>Hydrocarbon + O</a:t>
            </a:r>
            <a:r>
              <a:rPr lang="en-US" b="1" baseline="-25000" dirty="0" smtClean="0"/>
              <a:t>2</a:t>
            </a:r>
            <a:r>
              <a:rPr lang="en-US" b="1" dirty="0" smtClean="0"/>
              <a:t> 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CO</a:t>
            </a:r>
            <a:r>
              <a:rPr lang="en-US" b="1" baseline="-25000" dirty="0" smtClean="0"/>
              <a:t>2</a:t>
            </a:r>
            <a:r>
              <a:rPr lang="en-US" b="1" dirty="0" smtClean="0"/>
              <a:t> + 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</a:p>
          <a:p>
            <a:r>
              <a:rPr lang="en-US" b="1" dirty="0" smtClean="0"/>
              <a:t>CH</a:t>
            </a:r>
            <a:r>
              <a:rPr lang="en-US" b="1" baseline="-25000" dirty="0" smtClean="0"/>
              <a:t>4</a:t>
            </a:r>
            <a:r>
              <a:rPr lang="en-US" b="1" dirty="0" smtClean="0"/>
              <a:t> + 2O</a:t>
            </a:r>
            <a:r>
              <a:rPr lang="en-US" b="1" baseline="-25000" dirty="0" smtClean="0"/>
              <a:t>2</a:t>
            </a:r>
            <a:r>
              <a:rPr lang="en-US" b="1" dirty="0" smtClean="0"/>
              <a:t> 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 CO</a:t>
            </a:r>
            <a:r>
              <a:rPr lang="en-US" b="1" baseline="-25000" dirty="0" smtClean="0"/>
              <a:t>2</a:t>
            </a:r>
            <a:r>
              <a:rPr lang="en-US" b="1" dirty="0" smtClean="0"/>
              <a:t> + 2H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u="sng" dirty="0" smtClean="0"/>
              <a:t>What to look for:</a:t>
            </a:r>
            <a:endParaRPr lang="en-US" u="sng" dirty="0" smtClean="0"/>
          </a:p>
          <a:p>
            <a:pPr lvl="0"/>
            <a:r>
              <a:rPr lang="en-US" dirty="0" smtClean="0"/>
              <a:t>Reactants = Hydrocarbon and 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 Products = CO</a:t>
            </a:r>
            <a:r>
              <a:rPr lang="en-US" baseline="-25000" dirty="0" smtClean="0"/>
              <a:t>2</a:t>
            </a:r>
            <a:r>
              <a:rPr lang="en-US" dirty="0" smtClean="0"/>
              <a:t> and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ALWAYS MAKE CO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 and H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O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Single Replacement Reactions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80010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Example:</a:t>
            </a:r>
          </a:p>
          <a:p>
            <a:r>
              <a:rPr lang="en-US" b="1" dirty="0" smtClean="0"/>
              <a:t>A + BC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 AC +  B</a:t>
            </a:r>
            <a:endParaRPr lang="en-US" dirty="0" smtClean="0"/>
          </a:p>
          <a:p>
            <a:r>
              <a:rPr lang="en-US" b="1" dirty="0" smtClean="0"/>
              <a:t>2</a:t>
            </a:r>
            <a:r>
              <a:rPr lang="en-US" b="1" dirty="0" smtClean="0">
                <a:solidFill>
                  <a:srgbClr val="FF0000"/>
                </a:solidFill>
              </a:rPr>
              <a:t>Al</a:t>
            </a:r>
            <a:r>
              <a:rPr lang="en-US" b="1" dirty="0" smtClean="0"/>
              <a:t> + 3</a:t>
            </a:r>
            <a:r>
              <a:rPr lang="en-US" b="1" dirty="0" smtClean="0">
                <a:solidFill>
                  <a:srgbClr val="0070C0"/>
                </a:solidFill>
              </a:rPr>
              <a:t>Pb</a:t>
            </a:r>
            <a:r>
              <a:rPr lang="en-US" b="1" dirty="0" smtClean="0"/>
              <a:t>(NO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  <a:r>
              <a:rPr lang="en-US" b="1" baseline="-25000" dirty="0" smtClean="0"/>
              <a:t>2</a:t>
            </a:r>
            <a:r>
              <a:rPr lang="en-US" b="1" dirty="0" smtClean="0"/>
              <a:t>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 2</a:t>
            </a:r>
            <a:r>
              <a:rPr lang="en-US" b="1" dirty="0" smtClean="0">
                <a:solidFill>
                  <a:srgbClr val="FF0000"/>
                </a:solidFill>
              </a:rPr>
              <a:t>Al</a:t>
            </a:r>
            <a:r>
              <a:rPr lang="en-US" b="1" dirty="0" smtClean="0"/>
              <a:t>(NO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  <a:r>
              <a:rPr lang="en-US" b="1" baseline="-25000" dirty="0" smtClean="0"/>
              <a:t>3</a:t>
            </a:r>
            <a:r>
              <a:rPr lang="en-US" b="1" dirty="0" smtClean="0"/>
              <a:t> + 3</a:t>
            </a:r>
            <a:r>
              <a:rPr lang="en-US" b="1" dirty="0" smtClean="0">
                <a:solidFill>
                  <a:srgbClr val="0070C0"/>
                </a:solidFill>
              </a:rPr>
              <a:t>Pb</a:t>
            </a:r>
            <a:endParaRPr lang="en-US" b="1" baseline="-25000" dirty="0" smtClean="0">
              <a:solidFill>
                <a:srgbClr val="0070C0"/>
              </a:solidFill>
            </a:endParaRPr>
          </a:p>
          <a:p>
            <a:endParaRPr lang="en-US" b="1" dirty="0" smtClean="0"/>
          </a:p>
          <a:p>
            <a:pPr>
              <a:buNone/>
            </a:pPr>
            <a:r>
              <a:rPr lang="en-US" b="1" u="sng" dirty="0" smtClean="0"/>
              <a:t>What to look for:</a:t>
            </a:r>
            <a:endParaRPr lang="en-US" u="sng" dirty="0" smtClean="0"/>
          </a:p>
          <a:p>
            <a:pPr lvl="0"/>
            <a:r>
              <a:rPr lang="en-US" dirty="0" smtClean="0"/>
              <a:t>Reactants =1 element and 1 compound</a:t>
            </a:r>
          </a:p>
          <a:p>
            <a:r>
              <a:rPr lang="en-US" dirty="0" smtClean="0"/>
              <a:t>Products = 1 element and 1 compound,  </a:t>
            </a:r>
          </a:p>
          <a:p>
            <a:pPr>
              <a:buNone/>
            </a:pPr>
            <a:r>
              <a:rPr lang="en-US" dirty="0" smtClean="0"/>
              <a:t>                            but different ones</a:t>
            </a:r>
            <a:endParaRPr lang="en-US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If element is a </a:t>
            </a:r>
            <a:r>
              <a:rPr lang="en-US" b="1" i="1" dirty="0" err="1" smtClean="0"/>
              <a:t>cation</a:t>
            </a:r>
            <a:r>
              <a:rPr lang="en-US" b="1" i="1" dirty="0" smtClean="0"/>
              <a:t>, replace it with the other </a:t>
            </a:r>
            <a:r>
              <a:rPr lang="en-US" b="1" i="1" dirty="0" err="1" smtClean="0"/>
              <a:t>cation</a:t>
            </a:r>
            <a:r>
              <a:rPr lang="en-US" b="1" i="1" dirty="0" smtClean="0"/>
              <a:t>.  If it is an anion, replace it with the other anion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Double Replacement Reactions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80010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Example:</a:t>
            </a:r>
          </a:p>
          <a:p>
            <a:r>
              <a:rPr lang="en-US" b="1" dirty="0" smtClean="0"/>
              <a:t>AB + CD 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 AD + CB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AgNO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/>
              <a:t> + </a:t>
            </a:r>
            <a:r>
              <a:rPr lang="en-US" b="1" dirty="0" err="1" smtClean="0">
                <a:solidFill>
                  <a:srgbClr val="0070C0"/>
                </a:solidFill>
              </a:rPr>
              <a:t>KCl</a:t>
            </a:r>
            <a:r>
              <a:rPr lang="en-US" b="1" dirty="0" smtClean="0"/>
              <a:t>  </a:t>
            </a:r>
            <a:r>
              <a:rPr lang="en-US" b="1" dirty="0" smtClean="0">
                <a:sym typeface="Symbol"/>
              </a:rPr>
              <a:t></a:t>
            </a:r>
            <a:r>
              <a:rPr lang="en-US" b="1" dirty="0" smtClean="0"/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Ag</a:t>
            </a:r>
            <a:r>
              <a:rPr lang="en-US" b="1" dirty="0" err="1" smtClean="0">
                <a:solidFill>
                  <a:srgbClr val="0070C0"/>
                </a:solidFill>
              </a:rPr>
              <a:t>Cl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0070C0"/>
                </a:solidFill>
              </a:rPr>
              <a:t>K</a:t>
            </a:r>
            <a:r>
              <a:rPr lang="en-US" b="1" dirty="0" smtClean="0">
                <a:solidFill>
                  <a:srgbClr val="FF0000"/>
                </a:solidFill>
              </a:rPr>
              <a:t>NO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dirty="0" smtClean="0"/>
          </a:p>
          <a:p>
            <a:pPr>
              <a:buNone/>
            </a:pPr>
            <a:r>
              <a:rPr lang="en-US" b="1" u="sng" dirty="0" smtClean="0"/>
              <a:t>What to look for:</a:t>
            </a:r>
            <a:endParaRPr lang="en-US" u="sng" dirty="0" smtClean="0"/>
          </a:p>
          <a:p>
            <a:pPr lvl="0"/>
            <a:r>
              <a:rPr lang="en-US" dirty="0" smtClean="0"/>
              <a:t>Reactants = 2 Compounds</a:t>
            </a:r>
          </a:p>
          <a:p>
            <a:pPr lvl="0"/>
            <a:r>
              <a:rPr lang="en-US" dirty="0" smtClean="0"/>
              <a:t>Products =  2 Compounds but different ones</a:t>
            </a:r>
            <a:endParaRPr lang="en-US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Switch everything!</a:t>
            </a:r>
          </a:p>
          <a:p>
            <a:pPr>
              <a:buNone/>
            </a:pPr>
            <a:r>
              <a:rPr lang="en-US" b="1" i="1" dirty="0" smtClean="0"/>
              <a:t>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done on the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Zn + 2NaF </a:t>
            </a:r>
            <a:r>
              <a:rPr lang="en-US" dirty="0" smtClean="0">
                <a:sym typeface="Wingdings" panose="05000000000000000000" pitchFamily="2" charset="2"/>
              </a:rPr>
              <a:t> ZnF2 + 2Na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Br2 + 2KF  F2 + 2KBr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CaF2 + 2H(OH)  Ca(OH)2 + 2HF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66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513</TotalTime>
  <Words>259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Gill Sans MT</vt:lpstr>
      <vt:lpstr>Symbol</vt:lpstr>
      <vt:lpstr>Verdana</vt:lpstr>
      <vt:lpstr>Wingdings</vt:lpstr>
      <vt:lpstr>Wingdings 2</vt:lpstr>
      <vt:lpstr>Solstice</vt:lpstr>
      <vt:lpstr>Types of Reactions</vt:lpstr>
      <vt:lpstr>Types of Reactions</vt:lpstr>
      <vt:lpstr>Synthesis Reactions Two things combining into one</vt:lpstr>
      <vt:lpstr>Decomposition Reactions One thing falling apart into two</vt:lpstr>
      <vt:lpstr>Combustion Reactions Burning </vt:lpstr>
      <vt:lpstr>Single Replacement Reactions </vt:lpstr>
      <vt:lpstr>Double Replacement Reactions </vt:lpstr>
      <vt:lpstr>Examples done on the board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home</dc:creator>
  <cp:lastModifiedBy>Farmer, Stephanie [DH]</cp:lastModifiedBy>
  <cp:revision>33</cp:revision>
  <dcterms:created xsi:type="dcterms:W3CDTF">2009-12-08T18:15:04Z</dcterms:created>
  <dcterms:modified xsi:type="dcterms:W3CDTF">2020-01-31T17:42:33Z</dcterms:modified>
</cp:coreProperties>
</file>