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97A3-77F2-49A9-A2B0-55E23B0595DB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270-85E6-40DF-B8B7-A03F5C8BB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329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97A3-77F2-49A9-A2B0-55E23B0595DB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270-85E6-40DF-B8B7-A03F5C8BB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54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97A3-77F2-49A9-A2B0-55E23B0595DB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270-85E6-40DF-B8B7-A03F5C8BB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14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97A3-77F2-49A9-A2B0-55E23B0595DB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270-85E6-40DF-B8B7-A03F5C8BB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5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97A3-77F2-49A9-A2B0-55E23B0595DB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270-85E6-40DF-B8B7-A03F5C8BB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3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97A3-77F2-49A9-A2B0-55E23B0595DB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270-85E6-40DF-B8B7-A03F5C8BB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5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97A3-77F2-49A9-A2B0-55E23B0595DB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270-85E6-40DF-B8B7-A03F5C8BB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84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97A3-77F2-49A9-A2B0-55E23B0595DB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270-85E6-40DF-B8B7-A03F5C8BB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3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97A3-77F2-49A9-A2B0-55E23B0595DB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270-85E6-40DF-B8B7-A03F5C8BB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15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97A3-77F2-49A9-A2B0-55E23B0595DB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270-85E6-40DF-B8B7-A03F5C8BB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3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97A3-77F2-49A9-A2B0-55E23B0595DB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270-85E6-40DF-B8B7-A03F5C8BB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6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697A3-77F2-49A9-A2B0-55E23B0595DB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19270-85E6-40DF-B8B7-A03F5C8BB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822347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Jumpstart #16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838" y="1442434"/>
            <a:ext cx="11844271" cy="4726546"/>
          </a:xfrm>
        </p:spPr>
        <p:txBody>
          <a:bodyPr>
            <a:normAutofit/>
          </a:bodyPr>
          <a:lstStyle/>
          <a:p>
            <a:pPr marL="514350" indent="-514350" algn="l">
              <a:buAutoNum type="arabicParenR"/>
            </a:pPr>
            <a:r>
              <a:rPr lang="en-US" sz="3200" dirty="0" smtClean="0"/>
              <a:t>Al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 + 6KF </a:t>
            </a:r>
            <a:r>
              <a:rPr lang="en-US" sz="3200" dirty="0" smtClean="0">
                <a:sym typeface="Wingdings" panose="05000000000000000000" pitchFamily="2" charset="2"/>
              </a:rPr>
              <a:t> 2AlF</a:t>
            </a:r>
            <a:r>
              <a:rPr lang="en-US" sz="3200" baseline="-25000" dirty="0" smtClean="0">
                <a:sym typeface="Wingdings" panose="05000000000000000000" pitchFamily="2" charset="2"/>
              </a:rPr>
              <a:t>3</a:t>
            </a:r>
            <a:r>
              <a:rPr lang="en-US" sz="3200" dirty="0" smtClean="0">
                <a:sym typeface="Wingdings" panose="05000000000000000000" pitchFamily="2" charset="2"/>
              </a:rPr>
              <a:t> + 3K</a:t>
            </a:r>
            <a:r>
              <a:rPr lang="en-US" sz="3200" baseline="-25000" dirty="0" smtClean="0">
                <a:sym typeface="Wingdings" panose="05000000000000000000" pitchFamily="2" charset="2"/>
              </a:rPr>
              <a:t>2</a:t>
            </a:r>
            <a:r>
              <a:rPr lang="en-US" sz="3200" dirty="0" smtClean="0">
                <a:sym typeface="Wingdings" panose="05000000000000000000" pitchFamily="2" charset="2"/>
              </a:rPr>
              <a:t>O</a:t>
            </a:r>
            <a:br>
              <a:rPr lang="en-US" sz="3200" dirty="0" smtClean="0">
                <a:sym typeface="Wingdings" panose="05000000000000000000" pitchFamily="2" charset="2"/>
              </a:rPr>
            </a:br>
            <a:r>
              <a:rPr lang="en-US" sz="3200" dirty="0" smtClean="0"/>
              <a:t>If 20 grams of potassium fluoride were used, how many grams of aluminum oxide did you need?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7468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10613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Jumpstart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Copy this table onto the bottom of p. 170</a:t>
            </a:r>
            <a:endParaRPr lang="en-US" sz="3600" b="1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591688"/>
              </p:ext>
            </p:extLst>
          </p:nvPr>
        </p:nvGraphicFramePr>
        <p:xfrm>
          <a:off x="213574" y="1210614"/>
          <a:ext cx="11140226" cy="5242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5173"/>
                <a:gridCol w="3819261"/>
                <a:gridCol w="425579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CaCO</a:t>
                      </a:r>
                      <a:r>
                        <a:rPr lang="en-US" sz="2800" b="1" baseline="-25000" dirty="0" smtClean="0"/>
                        <a:t>3</a:t>
                      </a:r>
                      <a:endParaRPr lang="en-US" sz="2800" b="1" baseline="-25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NaCl</a:t>
                      </a:r>
                      <a:endParaRPr lang="en-US" sz="28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PPT or Filtrate?</a:t>
                      </a:r>
                      <a:endParaRPr lang="en-US" sz="2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Experimental Yield (grams)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% Yield Calculation AND Answer</a:t>
                      </a:r>
                      <a:endParaRPr lang="en-US" sz="2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% Yield</a:t>
                      </a:r>
                      <a:r>
                        <a:rPr lang="en-US" sz="2000" b="1" baseline="0" dirty="0" smtClean="0"/>
                        <a:t> to high or too low?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WHY!?</a:t>
                      </a:r>
                    </a:p>
                    <a:p>
                      <a:pPr algn="ctr"/>
                      <a:r>
                        <a:rPr lang="en-US" sz="2400" b="1" dirty="0" smtClean="0"/>
                        <a:t>COMPLETE SENTENCES</a:t>
                      </a:r>
                      <a:endParaRPr lang="en-US" sz="2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20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964368"/>
              </p:ext>
            </p:extLst>
          </p:nvPr>
        </p:nvGraphicFramePr>
        <p:xfrm>
          <a:off x="484030" y="566670"/>
          <a:ext cx="11155678" cy="60663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9424"/>
                <a:gridCol w="2001681"/>
                <a:gridCol w="2001681"/>
                <a:gridCol w="2041446"/>
                <a:gridCol w="2041446"/>
              </a:tblGrid>
              <a:tr h="6179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CaCO</a:t>
                      </a:r>
                      <a:r>
                        <a:rPr lang="en-US" sz="2800" b="1" baseline="-25000" dirty="0" smtClean="0"/>
                        <a:t>3</a:t>
                      </a:r>
                      <a:endParaRPr lang="en-US" sz="2800" b="1" baseline="-25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NaCl</a:t>
                      </a:r>
                      <a:endParaRPr lang="en-US" sz="28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522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PPT or Filtrate?</a:t>
                      </a:r>
                      <a:endParaRPr lang="en-US" sz="2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6994">
                <a:tc rowSpan="4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% Yield Answer</a:t>
                      </a:r>
                      <a:endParaRPr lang="en-US" sz="2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1)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5)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1)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5)</a:t>
                      </a:r>
                      <a:endParaRPr lang="en-US" b="1" dirty="0"/>
                    </a:p>
                  </a:txBody>
                  <a:tcPr anchor="ctr"/>
                </a:tc>
              </a:tr>
              <a:tr h="6361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2)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6)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2)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6)</a:t>
                      </a:r>
                      <a:endParaRPr lang="en-US" b="1" dirty="0"/>
                    </a:p>
                  </a:txBody>
                  <a:tcPr anchor="ctr"/>
                </a:tc>
              </a:tr>
              <a:tr h="6361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3)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7)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3)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7)</a:t>
                      </a:r>
                      <a:endParaRPr lang="en-US" b="1" dirty="0"/>
                    </a:p>
                  </a:txBody>
                  <a:tcPr anchor="ctr"/>
                </a:tc>
              </a:tr>
              <a:tr h="6361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4)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8)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4)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8)</a:t>
                      </a:r>
                      <a:endParaRPr lang="en-US" b="1" dirty="0"/>
                    </a:p>
                  </a:txBody>
                  <a:tcPr anchor="ctr"/>
                </a:tc>
              </a:tr>
              <a:tr h="325092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WHY!?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TOO HIGH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TOO LOW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TOO HIGH</a:t>
                      </a:r>
                      <a:endParaRPr lang="en-US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TOO LOW</a:t>
                      </a:r>
                      <a:endParaRPr lang="en-US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71838">
                <a:tc vMerge="1"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57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916200"/>
              </p:ext>
            </p:extLst>
          </p:nvPr>
        </p:nvGraphicFramePr>
        <p:xfrm>
          <a:off x="484030" y="566670"/>
          <a:ext cx="11155678" cy="60663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9424"/>
                <a:gridCol w="2001681"/>
                <a:gridCol w="2001681"/>
                <a:gridCol w="2041446"/>
                <a:gridCol w="2041446"/>
              </a:tblGrid>
              <a:tr h="6179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CaCO</a:t>
                      </a:r>
                      <a:r>
                        <a:rPr lang="en-US" sz="2800" b="1" baseline="-25000" dirty="0" smtClean="0"/>
                        <a:t>3</a:t>
                      </a:r>
                      <a:endParaRPr lang="en-US" sz="2800" b="1" baseline="-25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NaCl</a:t>
                      </a:r>
                      <a:endParaRPr lang="en-US" sz="28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522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PPT or Filtrate?</a:t>
                      </a:r>
                      <a:endParaRPr lang="en-US" sz="2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PRECIPITATE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FILTRATE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6994">
                <a:tc rowSpan="4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% Yield Answer</a:t>
                      </a:r>
                      <a:endParaRPr lang="en-US" sz="2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1)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5)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1)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5)</a:t>
                      </a:r>
                      <a:endParaRPr lang="en-US" b="1" dirty="0"/>
                    </a:p>
                  </a:txBody>
                  <a:tcPr anchor="ctr"/>
                </a:tc>
              </a:tr>
              <a:tr h="6361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2)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6)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2)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6)</a:t>
                      </a:r>
                      <a:endParaRPr lang="en-US" b="1" dirty="0"/>
                    </a:p>
                  </a:txBody>
                  <a:tcPr anchor="ctr"/>
                </a:tc>
              </a:tr>
              <a:tr h="6361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3)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7)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3)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7)</a:t>
                      </a:r>
                      <a:endParaRPr lang="en-US" b="1" dirty="0"/>
                    </a:p>
                  </a:txBody>
                  <a:tcPr anchor="ctr"/>
                </a:tc>
              </a:tr>
              <a:tr h="6361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4)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8)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4)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8)</a:t>
                      </a:r>
                      <a:endParaRPr lang="en-US" b="1" dirty="0"/>
                    </a:p>
                  </a:txBody>
                  <a:tcPr anchor="ctr"/>
                </a:tc>
              </a:tr>
              <a:tr h="325092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TOO HIGH &gt;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95%</a:t>
                      </a: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TOO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 LOW &lt; 75%</a:t>
                      </a:r>
                      <a:endParaRPr lang="en-US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2400" b="1" dirty="0" smtClean="0"/>
                        <a:t>WHY!?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TOO HIGH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TOO LOW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TOO HIGH</a:t>
                      </a:r>
                      <a:endParaRPr lang="en-US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TOO LOW</a:t>
                      </a:r>
                      <a:endParaRPr lang="en-US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71838">
                <a:tc vMerge="1">
                  <a:txBody>
                    <a:bodyPr/>
                    <a:lstStyle/>
                    <a:p>
                      <a:pPr algn="ctr"/>
                      <a:endParaRPr lang="en-US" sz="24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704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4574</TotalTime>
  <Words>153</Words>
  <Application>Microsoft Office PowerPoint</Application>
  <PresentationFormat>Widescreen</PresentationFormat>
  <Paragraphs>76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Jumpstart #16</vt:lpstr>
      <vt:lpstr>Jumpstart Copy this table onto the bottom of p. 170</vt:lpstr>
      <vt:lpstr>PowerPoint Presentation</vt:lpstr>
      <vt:lpstr>PowerPoint Presentation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 #15</dc:title>
  <dc:creator>Farmer, Stephanie [DH]</dc:creator>
  <cp:lastModifiedBy>Farmer, Stephanie [DH]</cp:lastModifiedBy>
  <cp:revision>9</cp:revision>
  <dcterms:created xsi:type="dcterms:W3CDTF">2015-03-03T16:28:39Z</dcterms:created>
  <dcterms:modified xsi:type="dcterms:W3CDTF">2015-03-06T20:43:23Z</dcterms:modified>
</cp:coreProperties>
</file>