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99" r:id="rId2"/>
    <p:sldId id="330" r:id="rId3"/>
    <p:sldId id="306" r:id="rId4"/>
    <p:sldId id="301" r:id="rId5"/>
    <p:sldId id="329" r:id="rId6"/>
    <p:sldId id="342"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66" d="100"/>
          <a:sy n="66" d="100"/>
        </p:scale>
        <p:origin x="20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FD237-C1F6-C647-8C03-9DFC2E0D451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121493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FD237-C1F6-C647-8C03-9DFC2E0D451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164033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FD237-C1F6-C647-8C03-9DFC2E0D451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47239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FD237-C1F6-C647-8C03-9DFC2E0D451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108319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FD237-C1F6-C647-8C03-9DFC2E0D4513}"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243483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FD237-C1F6-C647-8C03-9DFC2E0D451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413117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FD237-C1F6-C647-8C03-9DFC2E0D4513}"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373571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FD237-C1F6-C647-8C03-9DFC2E0D4513}"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179531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FD237-C1F6-C647-8C03-9DFC2E0D4513}"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220586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5FD237-C1F6-C647-8C03-9DFC2E0D451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161660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5FD237-C1F6-C647-8C03-9DFC2E0D4513}"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654FF-3B79-094A-8B11-5C90672E2803}" type="slidenum">
              <a:rPr lang="en-US" smtClean="0"/>
              <a:t>‹#›</a:t>
            </a:fld>
            <a:endParaRPr lang="en-US"/>
          </a:p>
        </p:txBody>
      </p:sp>
    </p:spTree>
    <p:extLst>
      <p:ext uri="{BB962C8B-B14F-4D97-AF65-F5344CB8AC3E}">
        <p14:creationId xmlns:p14="http://schemas.microsoft.com/office/powerpoint/2010/main" val="256868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D5FD237-C1F6-C647-8C03-9DFC2E0D4513}" type="datetimeFigureOut">
              <a:rPr lang="en-US" smtClean="0"/>
              <a:t>3/12/2021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A9654FF-3B79-094A-8B11-5C90672E2803}" type="slidenum">
              <a:rPr lang="en-US" smtClean="0"/>
              <a:t>‹#›</a:t>
            </a:fld>
            <a:endParaRPr lang="en-US"/>
          </a:p>
        </p:txBody>
      </p:sp>
    </p:spTree>
    <p:extLst>
      <p:ext uri="{BB962C8B-B14F-4D97-AF65-F5344CB8AC3E}">
        <p14:creationId xmlns:p14="http://schemas.microsoft.com/office/powerpoint/2010/main" val="2044010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ubtitle 2">
            <a:extLst>
              <a:ext uri="{FF2B5EF4-FFF2-40B4-BE49-F238E27FC236}">
                <a16:creationId xmlns:a16="http://schemas.microsoft.com/office/drawing/2014/main" id="{7940772B-747A-4D49-96FD-60D2B98921DF}"/>
              </a:ext>
            </a:extLst>
          </p:cNvPr>
          <p:cNvSpPr txBox="1">
            <a:spLocks/>
          </p:cNvSpPr>
          <p:nvPr/>
        </p:nvSpPr>
        <p:spPr>
          <a:xfrm>
            <a:off x="28133" y="621108"/>
            <a:ext cx="6829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In groups of 2 or 3, you will work together to solve the real world scenario using stoichiometry. You will be given two days to complete the assignment and you will be graded based on the rubric below: </a:t>
            </a:r>
          </a:p>
        </p:txBody>
      </p:sp>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RUBRIC</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STOICHIOMETRY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graphicFrame>
        <p:nvGraphicFramePr>
          <p:cNvPr id="4" name="Table 3">
            <a:extLst>
              <a:ext uri="{FF2B5EF4-FFF2-40B4-BE49-F238E27FC236}">
                <a16:creationId xmlns:a16="http://schemas.microsoft.com/office/drawing/2014/main" id="{87FCEFBF-B11C-804F-B8A1-A35FFD5B8C45}"/>
              </a:ext>
            </a:extLst>
          </p:cNvPr>
          <p:cNvGraphicFramePr>
            <a:graphicFrameLocks noGrp="1"/>
          </p:cNvGraphicFramePr>
          <p:nvPr/>
        </p:nvGraphicFramePr>
        <p:xfrm>
          <a:off x="139797" y="1217556"/>
          <a:ext cx="6479721" cy="3108960"/>
        </p:xfrm>
        <a:graphic>
          <a:graphicData uri="http://schemas.openxmlformats.org/drawingml/2006/table">
            <a:tbl>
              <a:tblPr firstRow="1" bandRow="1">
                <a:tableStyleId>{5940675A-B579-460E-94D1-54222C63F5DA}</a:tableStyleId>
              </a:tblPr>
              <a:tblGrid>
                <a:gridCol w="1548345">
                  <a:extLst>
                    <a:ext uri="{9D8B030D-6E8A-4147-A177-3AD203B41FA5}">
                      <a16:colId xmlns:a16="http://schemas.microsoft.com/office/drawing/2014/main" val="2224549676"/>
                    </a:ext>
                  </a:extLst>
                </a:gridCol>
                <a:gridCol w="1232844">
                  <a:extLst>
                    <a:ext uri="{9D8B030D-6E8A-4147-A177-3AD203B41FA5}">
                      <a16:colId xmlns:a16="http://schemas.microsoft.com/office/drawing/2014/main" val="361350142"/>
                    </a:ext>
                  </a:extLst>
                </a:gridCol>
                <a:gridCol w="1232844">
                  <a:extLst>
                    <a:ext uri="{9D8B030D-6E8A-4147-A177-3AD203B41FA5}">
                      <a16:colId xmlns:a16="http://schemas.microsoft.com/office/drawing/2014/main" val="2261300738"/>
                    </a:ext>
                  </a:extLst>
                </a:gridCol>
                <a:gridCol w="1232844">
                  <a:extLst>
                    <a:ext uri="{9D8B030D-6E8A-4147-A177-3AD203B41FA5}">
                      <a16:colId xmlns:a16="http://schemas.microsoft.com/office/drawing/2014/main" val="2042097756"/>
                    </a:ext>
                  </a:extLst>
                </a:gridCol>
                <a:gridCol w="1232844">
                  <a:extLst>
                    <a:ext uri="{9D8B030D-6E8A-4147-A177-3AD203B41FA5}">
                      <a16:colId xmlns:a16="http://schemas.microsoft.com/office/drawing/2014/main" val="1181447191"/>
                    </a:ext>
                  </a:extLst>
                </a:gridCol>
              </a:tblGrid>
              <a:tr h="248870">
                <a:tc>
                  <a:txBody>
                    <a:bodyPr/>
                    <a:lstStyle/>
                    <a:p>
                      <a:endParaRPr lang="en-US" sz="1200" dirty="0">
                        <a:latin typeface="Century Gothic" panose="020B0502020202020204" pitchFamily="34" charset="-128"/>
                        <a:ea typeface="Century Gothic" panose="020B0502020202020204" pitchFamily="34" charset="-128"/>
                      </a:endParaRPr>
                    </a:p>
                  </a:txBody>
                  <a:tcPr/>
                </a:tc>
                <a:tc>
                  <a:txBody>
                    <a:bodyPr/>
                    <a:lstStyle/>
                    <a:p>
                      <a:pPr algn="ctr"/>
                      <a:r>
                        <a:rPr lang="en-US" sz="1200" b="1" dirty="0">
                          <a:latin typeface="Century Gothic" panose="020B0502020202020204" pitchFamily="34" charset="-128"/>
                          <a:ea typeface="Century Gothic" panose="020B0502020202020204" pitchFamily="34" charset="-128"/>
                        </a:rPr>
                        <a:t>0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11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22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33 points</a:t>
                      </a:r>
                    </a:p>
                  </a:txBody>
                  <a:tcPr anchor="ctr"/>
                </a:tc>
                <a:extLst>
                  <a:ext uri="{0D108BD9-81ED-4DB2-BD59-A6C34878D82A}">
                    <a16:rowId xmlns:a16="http://schemas.microsoft.com/office/drawing/2014/main" val="1158104575"/>
                  </a:ext>
                </a:extLst>
              </a:tr>
              <a:tr h="636002">
                <a:tc>
                  <a:txBody>
                    <a:bodyPr/>
                    <a:lstStyle/>
                    <a:p>
                      <a:pPr algn="ctr"/>
                      <a:r>
                        <a:rPr lang="en-US" sz="1200" b="1" dirty="0">
                          <a:latin typeface="Century Gothic" panose="020B0502020202020204" pitchFamily="34" charset="-128"/>
                          <a:ea typeface="Century Gothic" panose="020B0502020202020204" pitchFamily="34" charset="-128"/>
                        </a:rPr>
                        <a:t>Stoichiometry</a:t>
                      </a:r>
                    </a:p>
                    <a:p>
                      <a:pPr algn="ctr"/>
                      <a:r>
                        <a:rPr lang="en-US" sz="1200" b="1" dirty="0">
                          <a:latin typeface="Century Gothic" panose="020B0502020202020204" pitchFamily="34" charset="-128"/>
                          <a:ea typeface="Century Gothic" panose="020B0502020202020204" pitchFamily="34" charset="-128"/>
                        </a:rPr>
                        <a:t>Problem</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No work shown at all.</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Some work is shown and the information is correct.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work is shown and some of the information is incorrect.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work is shown and the information is correct.</a:t>
                      </a:r>
                    </a:p>
                  </a:txBody>
                  <a:tcPr anchor="ctr"/>
                </a:tc>
                <a:extLst>
                  <a:ext uri="{0D108BD9-81ED-4DB2-BD59-A6C34878D82A}">
                    <a16:rowId xmlns:a16="http://schemas.microsoft.com/office/drawing/2014/main" val="4153006180"/>
                  </a:ext>
                </a:extLst>
              </a:tr>
              <a:tr h="636002">
                <a:tc>
                  <a:txBody>
                    <a:bodyPr/>
                    <a:lstStyle/>
                    <a:p>
                      <a:pPr algn="ctr"/>
                      <a:r>
                        <a:rPr lang="en-US" sz="1200" b="1" dirty="0">
                          <a:latin typeface="Century Gothic" panose="020B0502020202020204" pitchFamily="34" charset="-128"/>
                          <a:ea typeface="Century Gothic" panose="020B0502020202020204" pitchFamily="34" charset="-128"/>
                        </a:rPr>
                        <a:t>Final Answer</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There is no final answer.</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not correct and not close to the solution.</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not correct, but close to solution.</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correct.</a:t>
                      </a:r>
                    </a:p>
                  </a:txBody>
                  <a:tcPr anchor="ctr"/>
                </a:tc>
                <a:extLst>
                  <a:ext uri="{0D108BD9-81ED-4DB2-BD59-A6C34878D82A}">
                    <a16:rowId xmlns:a16="http://schemas.microsoft.com/office/drawing/2014/main" val="1323599839"/>
                  </a:ext>
                </a:extLst>
              </a:tr>
              <a:tr h="1050786">
                <a:tc>
                  <a:txBody>
                    <a:bodyPr/>
                    <a:lstStyle/>
                    <a:p>
                      <a:pPr algn="ctr"/>
                      <a:r>
                        <a:rPr lang="en-US" sz="1200" b="1" dirty="0">
                          <a:latin typeface="Century Gothic" panose="020B0502020202020204" pitchFamily="34" charset="-128"/>
                          <a:ea typeface="Century Gothic" panose="020B0502020202020204" pitchFamily="34" charset="-128"/>
                        </a:rPr>
                        <a:t>Presentation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No Google Slide was created.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Slides are not organized, decorated, do not include relevant information, and is messy.</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Some slides are organized, decorated, include relevant information, and are neat.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slides are organized, decorated, include relevant information, and are neat.</a:t>
                      </a:r>
                    </a:p>
                  </a:txBody>
                  <a:tcPr anchor="ctr"/>
                </a:tc>
                <a:extLst>
                  <a:ext uri="{0D108BD9-81ED-4DB2-BD59-A6C34878D82A}">
                    <a16:rowId xmlns:a16="http://schemas.microsoft.com/office/drawing/2014/main" val="1481059673"/>
                  </a:ext>
                </a:extLst>
              </a:tr>
              <a:tr h="248870">
                <a:tc>
                  <a:txBody>
                    <a:bodyPr/>
                    <a:lstStyle/>
                    <a:p>
                      <a:pPr algn="ctr"/>
                      <a:r>
                        <a:rPr lang="en-US" sz="1200" b="1" dirty="0">
                          <a:latin typeface="Century Gothic" panose="020B0502020202020204" pitchFamily="34" charset="-128"/>
                          <a:ea typeface="Century Gothic" panose="020B0502020202020204" pitchFamily="34" charset="-128"/>
                        </a:rPr>
                        <a:t>Bonus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algn="ctr"/>
                      <a:r>
                        <a:rPr lang="en-US" sz="1000" b="1" dirty="0">
                          <a:latin typeface="Century Gothic" panose="020B0502020202020204" pitchFamily="34" charset="-128"/>
                          <a:ea typeface="Century Gothic" panose="020B0502020202020204" pitchFamily="34" charset="-128"/>
                        </a:rPr>
                        <a:t>+1 point</a:t>
                      </a:r>
                    </a:p>
                  </a:txBody>
                  <a:tcPr anchor="ctr"/>
                </a:tc>
                <a:extLst>
                  <a:ext uri="{0D108BD9-81ED-4DB2-BD59-A6C34878D82A}">
                    <a16:rowId xmlns:a16="http://schemas.microsoft.com/office/drawing/2014/main" val="385513397"/>
                  </a:ext>
                </a:extLst>
              </a:tr>
            </a:tbl>
          </a:graphicData>
        </a:graphic>
      </p:graphicFrame>
      <p:sp>
        <p:nvSpPr>
          <p:cNvPr id="24" name="Subtitle 2">
            <a:extLst>
              <a:ext uri="{FF2B5EF4-FFF2-40B4-BE49-F238E27FC236}">
                <a16:creationId xmlns:a16="http://schemas.microsoft.com/office/drawing/2014/main" id="{6E3B2677-D3DF-6244-A1E2-0E6D7977F9C0}"/>
              </a:ext>
            </a:extLst>
          </p:cNvPr>
          <p:cNvSpPr txBox="1">
            <a:spLocks/>
          </p:cNvSpPr>
          <p:nvPr/>
        </p:nvSpPr>
        <p:spPr>
          <a:xfrm>
            <a:off x="28133" y="5311689"/>
            <a:ext cx="6829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In groups of 2 or 3, you will work together to solve the real world scenario using stoichiometry. You will be given two days to complete the assignment and you will be graded based on the rubric below: </a:t>
            </a:r>
          </a:p>
        </p:txBody>
      </p:sp>
      <p:sp>
        <p:nvSpPr>
          <p:cNvPr id="25" name="TextBox 24">
            <a:extLst>
              <a:ext uri="{FF2B5EF4-FFF2-40B4-BE49-F238E27FC236}">
                <a16:creationId xmlns:a16="http://schemas.microsoft.com/office/drawing/2014/main" id="{4B71C5FF-B971-B642-8F7B-468BF49E00FC}"/>
              </a:ext>
            </a:extLst>
          </p:cNvPr>
          <p:cNvSpPr txBox="1"/>
          <p:nvPr/>
        </p:nvSpPr>
        <p:spPr>
          <a:xfrm>
            <a:off x="616750" y="4848053"/>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RUBRIC</a:t>
            </a:r>
          </a:p>
        </p:txBody>
      </p:sp>
      <p:sp>
        <p:nvSpPr>
          <p:cNvPr id="26" name="Oval 25">
            <a:extLst>
              <a:ext uri="{FF2B5EF4-FFF2-40B4-BE49-F238E27FC236}">
                <a16:creationId xmlns:a16="http://schemas.microsoft.com/office/drawing/2014/main" id="{7F359120-6B44-1846-8987-4805B98DFC31}"/>
              </a:ext>
            </a:extLst>
          </p:cNvPr>
          <p:cNvSpPr/>
          <p:nvPr/>
        </p:nvSpPr>
        <p:spPr>
          <a:xfrm>
            <a:off x="53111" y="4715444"/>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1E0E25D-1E5C-1A43-AD8E-55211D6A578E}"/>
              </a:ext>
            </a:extLst>
          </p:cNvPr>
          <p:cNvSpPr txBox="1"/>
          <p:nvPr/>
        </p:nvSpPr>
        <p:spPr>
          <a:xfrm>
            <a:off x="616750" y="4640868"/>
            <a:ext cx="5525816" cy="369332"/>
          </a:xfrm>
          <a:prstGeom prst="rect">
            <a:avLst/>
          </a:prstGeom>
          <a:noFill/>
        </p:spPr>
        <p:txBody>
          <a:bodyPr wrap="square" rtlCol="0">
            <a:spAutoFit/>
          </a:bodyPr>
          <a:lstStyle/>
          <a:p>
            <a:r>
              <a:rPr lang="en-US" dirty="0">
                <a:latin typeface="Century Gothic" panose="020B0502020202020204" pitchFamily="34" charset="0"/>
              </a:rPr>
              <a:t>REAL WORLD STOICHIOMETRY SCENARIO:</a:t>
            </a:r>
          </a:p>
        </p:txBody>
      </p:sp>
      <p:sp>
        <p:nvSpPr>
          <p:cNvPr id="28" name="Oval 27">
            <a:extLst>
              <a:ext uri="{FF2B5EF4-FFF2-40B4-BE49-F238E27FC236}">
                <a16:creationId xmlns:a16="http://schemas.microsoft.com/office/drawing/2014/main" id="{F5CF5A1B-73E9-734D-83A5-FC3AC73C072A}"/>
              </a:ext>
            </a:extLst>
          </p:cNvPr>
          <p:cNvSpPr/>
          <p:nvPr/>
        </p:nvSpPr>
        <p:spPr>
          <a:xfrm>
            <a:off x="97575" y="4767888"/>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9" name="TextBox 28">
            <a:extLst>
              <a:ext uri="{FF2B5EF4-FFF2-40B4-BE49-F238E27FC236}">
                <a16:creationId xmlns:a16="http://schemas.microsoft.com/office/drawing/2014/main" id="{494D7C02-6D3B-AF4E-9718-3D45366E9FC2}"/>
              </a:ext>
            </a:extLst>
          </p:cNvPr>
          <p:cNvSpPr txBox="1"/>
          <p:nvPr/>
        </p:nvSpPr>
        <p:spPr>
          <a:xfrm>
            <a:off x="0" y="4777727"/>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0" name="TextBox 29">
            <a:extLst>
              <a:ext uri="{FF2B5EF4-FFF2-40B4-BE49-F238E27FC236}">
                <a16:creationId xmlns:a16="http://schemas.microsoft.com/office/drawing/2014/main" id="{D146AA19-EBA2-DD47-BE43-F9B248878F84}"/>
              </a:ext>
            </a:extLst>
          </p:cNvPr>
          <p:cNvSpPr txBox="1"/>
          <p:nvPr/>
        </p:nvSpPr>
        <p:spPr>
          <a:xfrm>
            <a:off x="188084" y="4923157"/>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graphicFrame>
        <p:nvGraphicFramePr>
          <p:cNvPr id="35" name="Table 34">
            <a:extLst>
              <a:ext uri="{FF2B5EF4-FFF2-40B4-BE49-F238E27FC236}">
                <a16:creationId xmlns:a16="http://schemas.microsoft.com/office/drawing/2014/main" id="{BAFD51CA-70C9-5C4C-A72C-2ABC75BE62C4}"/>
              </a:ext>
            </a:extLst>
          </p:cNvPr>
          <p:cNvGraphicFramePr>
            <a:graphicFrameLocks noGrp="1"/>
          </p:cNvGraphicFramePr>
          <p:nvPr/>
        </p:nvGraphicFramePr>
        <p:xfrm>
          <a:off x="139797" y="5908137"/>
          <a:ext cx="6479721" cy="3108960"/>
        </p:xfrm>
        <a:graphic>
          <a:graphicData uri="http://schemas.openxmlformats.org/drawingml/2006/table">
            <a:tbl>
              <a:tblPr firstRow="1" bandRow="1">
                <a:tableStyleId>{5940675A-B579-460E-94D1-54222C63F5DA}</a:tableStyleId>
              </a:tblPr>
              <a:tblGrid>
                <a:gridCol w="1548345">
                  <a:extLst>
                    <a:ext uri="{9D8B030D-6E8A-4147-A177-3AD203B41FA5}">
                      <a16:colId xmlns:a16="http://schemas.microsoft.com/office/drawing/2014/main" val="2224549676"/>
                    </a:ext>
                  </a:extLst>
                </a:gridCol>
                <a:gridCol w="1232844">
                  <a:extLst>
                    <a:ext uri="{9D8B030D-6E8A-4147-A177-3AD203B41FA5}">
                      <a16:colId xmlns:a16="http://schemas.microsoft.com/office/drawing/2014/main" val="361350142"/>
                    </a:ext>
                  </a:extLst>
                </a:gridCol>
                <a:gridCol w="1232844">
                  <a:extLst>
                    <a:ext uri="{9D8B030D-6E8A-4147-A177-3AD203B41FA5}">
                      <a16:colId xmlns:a16="http://schemas.microsoft.com/office/drawing/2014/main" val="2261300738"/>
                    </a:ext>
                  </a:extLst>
                </a:gridCol>
                <a:gridCol w="1232844">
                  <a:extLst>
                    <a:ext uri="{9D8B030D-6E8A-4147-A177-3AD203B41FA5}">
                      <a16:colId xmlns:a16="http://schemas.microsoft.com/office/drawing/2014/main" val="2042097756"/>
                    </a:ext>
                  </a:extLst>
                </a:gridCol>
                <a:gridCol w="1232844">
                  <a:extLst>
                    <a:ext uri="{9D8B030D-6E8A-4147-A177-3AD203B41FA5}">
                      <a16:colId xmlns:a16="http://schemas.microsoft.com/office/drawing/2014/main" val="1181447191"/>
                    </a:ext>
                  </a:extLst>
                </a:gridCol>
              </a:tblGrid>
              <a:tr h="248870">
                <a:tc>
                  <a:txBody>
                    <a:bodyPr/>
                    <a:lstStyle/>
                    <a:p>
                      <a:endParaRPr lang="en-US" sz="1200" dirty="0">
                        <a:latin typeface="Century Gothic" panose="020B0502020202020204" pitchFamily="34" charset="-128"/>
                        <a:ea typeface="Century Gothic" panose="020B0502020202020204" pitchFamily="34" charset="-128"/>
                      </a:endParaRPr>
                    </a:p>
                  </a:txBody>
                  <a:tcPr/>
                </a:tc>
                <a:tc>
                  <a:txBody>
                    <a:bodyPr/>
                    <a:lstStyle/>
                    <a:p>
                      <a:pPr algn="ctr"/>
                      <a:r>
                        <a:rPr lang="en-US" sz="1200" b="1" dirty="0">
                          <a:latin typeface="Century Gothic" panose="020B0502020202020204" pitchFamily="34" charset="-128"/>
                          <a:ea typeface="Century Gothic" panose="020B0502020202020204" pitchFamily="34" charset="-128"/>
                        </a:rPr>
                        <a:t>0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11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22 points</a:t>
                      </a:r>
                    </a:p>
                  </a:txBody>
                  <a:tcPr anchor="ctr"/>
                </a:tc>
                <a:tc>
                  <a:txBody>
                    <a:bodyPr/>
                    <a:lstStyle/>
                    <a:p>
                      <a:pPr algn="ctr"/>
                      <a:r>
                        <a:rPr lang="en-US" sz="1200" b="1" dirty="0">
                          <a:latin typeface="Century Gothic" panose="020B0502020202020204" pitchFamily="34" charset="-128"/>
                          <a:ea typeface="Century Gothic" panose="020B0502020202020204" pitchFamily="34" charset="-128"/>
                        </a:rPr>
                        <a:t>33 points</a:t>
                      </a:r>
                    </a:p>
                  </a:txBody>
                  <a:tcPr anchor="ctr"/>
                </a:tc>
                <a:extLst>
                  <a:ext uri="{0D108BD9-81ED-4DB2-BD59-A6C34878D82A}">
                    <a16:rowId xmlns:a16="http://schemas.microsoft.com/office/drawing/2014/main" val="1158104575"/>
                  </a:ext>
                </a:extLst>
              </a:tr>
              <a:tr h="636002">
                <a:tc>
                  <a:txBody>
                    <a:bodyPr/>
                    <a:lstStyle/>
                    <a:p>
                      <a:pPr algn="ctr"/>
                      <a:r>
                        <a:rPr lang="en-US" sz="1200" b="1" dirty="0">
                          <a:latin typeface="Century Gothic" panose="020B0502020202020204" pitchFamily="34" charset="-128"/>
                          <a:ea typeface="Century Gothic" panose="020B0502020202020204" pitchFamily="34" charset="-128"/>
                        </a:rPr>
                        <a:t>Stoichiometry</a:t>
                      </a:r>
                    </a:p>
                    <a:p>
                      <a:pPr algn="ctr"/>
                      <a:r>
                        <a:rPr lang="en-US" sz="1200" b="1" dirty="0">
                          <a:latin typeface="Century Gothic" panose="020B0502020202020204" pitchFamily="34" charset="-128"/>
                          <a:ea typeface="Century Gothic" panose="020B0502020202020204" pitchFamily="34" charset="-128"/>
                        </a:rPr>
                        <a:t>Problem</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No work shown at all.</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Some work is shown and the information is correct.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work is shown and some of the information is incorrect.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work is shown and the information is correct.</a:t>
                      </a:r>
                    </a:p>
                  </a:txBody>
                  <a:tcPr anchor="ctr"/>
                </a:tc>
                <a:extLst>
                  <a:ext uri="{0D108BD9-81ED-4DB2-BD59-A6C34878D82A}">
                    <a16:rowId xmlns:a16="http://schemas.microsoft.com/office/drawing/2014/main" val="4153006180"/>
                  </a:ext>
                </a:extLst>
              </a:tr>
              <a:tr h="636002">
                <a:tc>
                  <a:txBody>
                    <a:bodyPr/>
                    <a:lstStyle/>
                    <a:p>
                      <a:pPr algn="ctr"/>
                      <a:r>
                        <a:rPr lang="en-US" sz="1200" b="1" dirty="0">
                          <a:latin typeface="Century Gothic" panose="020B0502020202020204" pitchFamily="34" charset="-128"/>
                          <a:ea typeface="Century Gothic" panose="020B0502020202020204" pitchFamily="34" charset="-128"/>
                        </a:rPr>
                        <a:t>Final Answer</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There is no final answer.</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not correct and not close to the solution.</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not correct, but close to solution.</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The final answer is correct.</a:t>
                      </a:r>
                    </a:p>
                  </a:txBody>
                  <a:tcPr anchor="ctr"/>
                </a:tc>
                <a:extLst>
                  <a:ext uri="{0D108BD9-81ED-4DB2-BD59-A6C34878D82A}">
                    <a16:rowId xmlns:a16="http://schemas.microsoft.com/office/drawing/2014/main" val="1323599839"/>
                  </a:ext>
                </a:extLst>
              </a:tr>
              <a:tr h="1050786">
                <a:tc>
                  <a:txBody>
                    <a:bodyPr/>
                    <a:lstStyle/>
                    <a:p>
                      <a:pPr algn="ctr"/>
                      <a:r>
                        <a:rPr lang="en-US" sz="1200" b="1" dirty="0">
                          <a:latin typeface="Century Gothic" panose="020B0502020202020204" pitchFamily="34" charset="-128"/>
                          <a:ea typeface="Century Gothic" panose="020B0502020202020204" pitchFamily="34" charset="-128"/>
                        </a:rPr>
                        <a:t>Presentation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No Google Slide was created.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Slides are not organized, decorated, do not include relevant information, and is messy.</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128"/>
                          <a:ea typeface="Century Gothic" panose="020B0502020202020204" pitchFamily="34" charset="-128"/>
                        </a:rPr>
                        <a:t>Some slides are organized, decorated, include relevant information, and are neat.</a:t>
                      </a:r>
                    </a:p>
                  </a:txBody>
                  <a:tcPr anchor="ctr"/>
                </a:tc>
                <a:tc>
                  <a:txBody>
                    <a:bodyPr/>
                    <a:lstStyle/>
                    <a:p>
                      <a:pPr algn="ctr"/>
                      <a:r>
                        <a:rPr lang="en-US" sz="1000" dirty="0">
                          <a:latin typeface="Century Gothic" panose="020B0502020202020204" pitchFamily="34" charset="-128"/>
                          <a:ea typeface="Century Gothic" panose="020B0502020202020204" pitchFamily="34" charset="-128"/>
                        </a:rPr>
                        <a:t>All slides are organized, decorated, include relevant information, and are neat.</a:t>
                      </a:r>
                    </a:p>
                  </a:txBody>
                  <a:tcPr anchor="ctr"/>
                </a:tc>
                <a:extLst>
                  <a:ext uri="{0D108BD9-81ED-4DB2-BD59-A6C34878D82A}">
                    <a16:rowId xmlns:a16="http://schemas.microsoft.com/office/drawing/2014/main" val="1481059673"/>
                  </a:ext>
                </a:extLst>
              </a:tr>
              <a:tr h="248870">
                <a:tc>
                  <a:txBody>
                    <a:bodyPr/>
                    <a:lstStyle/>
                    <a:p>
                      <a:pPr algn="ctr"/>
                      <a:r>
                        <a:rPr lang="en-US" sz="1200" b="1" dirty="0">
                          <a:latin typeface="Century Gothic" panose="020B0502020202020204" pitchFamily="34" charset="-128"/>
                          <a:ea typeface="Century Gothic" panose="020B0502020202020204" pitchFamily="34" charset="-128"/>
                        </a:rPr>
                        <a:t>Bonus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Century Gothic" panose="020B0502020202020204" pitchFamily="34" charset="-128"/>
                        <a:ea typeface="Century Gothic" panose="020B0502020202020204" pitchFamily="34" charset="-128"/>
                      </a:endParaRPr>
                    </a:p>
                  </a:txBody>
                  <a:tcPr anchor="ctr"/>
                </a:tc>
                <a:tc>
                  <a:txBody>
                    <a:bodyPr/>
                    <a:lstStyle/>
                    <a:p>
                      <a:pPr algn="ctr"/>
                      <a:r>
                        <a:rPr lang="en-US" sz="1000" b="1" dirty="0">
                          <a:latin typeface="Century Gothic" panose="020B0502020202020204" pitchFamily="34" charset="-128"/>
                          <a:ea typeface="Century Gothic" panose="020B0502020202020204" pitchFamily="34" charset="-128"/>
                        </a:rPr>
                        <a:t>+1 point</a:t>
                      </a:r>
                    </a:p>
                  </a:txBody>
                  <a:tcPr anchor="ctr"/>
                </a:tc>
                <a:extLst>
                  <a:ext uri="{0D108BD9-81ED-4DB2-BD59-A6C34878D82A}">
                    <a16:rowId xmlns:a16="http://schemas.microsoft.com/office/drawing/2014/main" val="385513397"/>
                  </a:ext>
                </a:extLst>
              </a:tr>
            </a:tbl>
          </a:graphicData>
        </a:graphic>
      </p:graphicFrame>
    </p:spTree>
    <p:extLst>
      <p:ext uri="{BB962C8B-B14F-4D97-AF65-F5344CB8AC3E}">
        <p14:creationId xmlns:p14="http://schemas.microsoft.com/office/powerpoint/2010/main" val="75057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ubtitle 2">
            <a:extLst>
              <a:ext uri="{FF2B5EF4-FFF2-40B4-BE49-F238E27FC236}">
                <a16:creationId xmlns:a16="http://schemas.microsoft.com/office/drawing/2014/main" id="{7940772B-747A-4D49-96FD-60D2B98921DF}"/>
              </a:ext>
            </a:extLst>
          </p:cNvPr>
          <p:cNvSpPr txBox="1">
            <a:spLocks/>
          </p:cNvSpPr>
          <p:nvPr/>
        </p:nvSpPr>
        <p:spPr>
          <a:xfrm>
            <a:off x="28133" y="621108"/>
            <a:ext cx="3400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There are </a:t>
            </a:r>
            <a:r>
              <a:rPr lang="en-US" sz="1200" u="sng" dirty="0">
                <a:latin typeface="Century Gothic" panose="020B0502020202020204" pitchFamily="34" charset="-128"/>
                <a:ea typeface="Century Gothic" panose="020B0502020202020204" pitchFamily="34" charset="-128"/>
                <a:sym typeface="Wingdings" pitchFamily="2" charset="2"/>
              </a:rPr>
              <a:t>three steps </a:t>
            </a:r>
            <a:r>
              <a:rPr lang="en-US" sz="1200" dirty="0">
                <a:latin typeface="Century Gothic" panose="020B0502020202020204" pitchFamily="34" charset="-128"/>
                <a:ea typeface="Century Gothic" panose="020B0502020202020204" pitchFamily="34" charset="-128"/>
                <a:sym typeface="Wingdings" pitchFamily="2" charset="2"/>
              </a:rPr>
              <a:t>needed for these calculations:</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grams  moles (using the molar mass of the known).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known (from step 1)  moles of unknown using the mole ratio (from balanced chemical equation).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unknown (from step 2)  grams using molar mass of the unknown).</a:t>
            </a:r>
          </a:p>
        </p:txBody>
      </p:sp>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APOLLO 13 LUNAR MISSION</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pic>
        <p:nvPicPr>
          <p:cNvPr id="40" name="Picture 39">
            <a:extLst>
              <a:ext uri="{FF2B5EF4-FFF2-40B4-BE49-F238E27FC236}">
                <a16:creationId xmlns:a16="http://schemas.microsoft.com/office/drawing/2014/main" id="{5284A1B6-49B5-CA44-B85F-B5A17FD8A783}"/>
              </a:ext>
            </a:extLst>
          </p:cNvPr>
          <p:cNvPicPr>
            <a:picLocks noChangeAspect="1"/>
          </p:cNvPicPr>
          <p:nvPr/>
        </p:nvPicPr>
        <p:blipFill rotWithShape="1">
          <a:blip r:embed="rId2"/>
          <a:srcRect l="1787"/>
          <a:stretch/>
        </p:blipFill>
        <p:spPr>
          <a:xfrm>
            <a:off x="3563973" y="500318"/>
            <a:ext cx="3123760" cy="3200917"/>
          </a:xfrm>
          <a:prstGeom prst="rect">
            <a:avLst/>
          </a:prstGeom>
        </p:spPr>
      </p:pic>
      <p:sp>
        <p:nvSpPr>
          <p:cNvPr id="2" name="Rectangle 1">
            <a:extLst>
              <a:ext uri="{FF2B5EF4-FFF2-40B4-BE49-F238E27FC236}">
                <a16:creationId xmlns:a16="http://schemas.microsoft.com/office/drawing/2014/main" id="{B869586A-46F7-CC46-962A-3B6B2301782F}"/>
              </a:ext>
            </a:extLst>
          </p:cNvPr>
          <p:cNvSpPr/>
          <p:nvPr/>
        </p:nvSpPr>
        <p:spPr>
          <a:xfrm>
            <a:off x="0" y="3701235"/>
            <a:ext cx="6858000" cy="3970318"/>
          </a:xfrm>
          <a:prstGeom prst="rect">
            <a:avLst/>
          </a:prstGeom>
        </p:spPr>
        <p:txBody>
          <a:bodyPr wrap="square">
            <a:spAutoFit/>
          </a:bodyPr>
          <a:lstStyle/>
          <a:p>
            <a:r>
              <a:rPr lang="en-US" sz="1200" dirty="0">
                <a:latin typeface="Century Gothic" panose="020B0502020202020204" pitchFamily="34" charset="-128"/>
                <a:ea typeface="Century Gothic" panose="020B0502020202020204" pitchFamily="34" charset="-128"/>
              </a:rPr>
              <a:t>You are a NASA engineer. You are the chief engineer for the Apollo 13 mission to the moon. The astronauts are running out of oxygen and need to get rid of the excess carbon dioxide. You know that sodium hydroxide has been suggested as a means of removing carbon dioxide from the spacecraft cabin. The filter which they had been using is fully saturated and no longer works. You remember that the astronauts have a 5000 g container of sodium hydroxide on the ship. You also know that sodium hydroxide can be used to remove carbon dioxide </a:t>
            </a:r>
          </a:p>
          <a:p>
            <a:r>
              <a:rPr lang="en-US" sz="1200" dirty="0">
                <a:latin typeface="Century Gothic" panose="020B0502020202020204" pitchFamily="34" charset="-128"/>
                <a:ea typeface="Century Gothic" panose="020B0502020202020204" pitchFamily="34" charset="-128"/>
              </a:rPr>
              <a:t>according to the following reaction:</a:t>
            </a:r>
          </a:p>
          <a:p>
            <a:pPr algn="ctr"/>
            <a:endParaRPr lang="en-US" sz="1200" b="1" dirty="0">
              <a:latin typeface="Century Gothic" panose="020B0502020202020204" pitchFamily="34" charset="-128"/>
              <a:ea typeface="Century Gothic" panose="020B0502020202020204" pitchFamily="34" charset="-128"/>
            </a:endParaRPr>
          </a:p>
          <a:p>
            <a:r>
              <a:rPr lang="en-US" sz="1200" b="1" dirty="0">
                <a:latin typeface="Century Gothic" panose="020B0502020202020204" pitchFamily="34" charset="-128"/>
                <a:ea typeface="Century Gothic" panose="020B0502020202020204" pitchFamily="34" charset="-128"/>
              </a:rPr>
              <a:t>NaOH    +    CO</a:t>
            </a:r>
            <a:r>
              <a:rPr lang="en-US" sz="1200" b="1" baseline="-25000" dirty="0">
                <a:latin typeface="Century Gothic" panose="020B0502020202020204" pitchFamily="34" charset="-128"/>
                <a:ea typeface="Century Gothic" panose="020B0502020202020204" pitchFamily="34" charset="-128"/>
              </a:rPr>
              <a:t>2</a:t>
            </a:r>
            <a:r>
              <a:rPr lang="en-US" sz="1200" b="1" dirty="0">
                <a:latin typeface="Century Gothic" panose="020B0502020202020204" pitchFamily="34" charset="-128"/>
                <a:ea typeface="Century Gothic" panose="020B0502020202020204" pitchFamily="34" charset="-128"/>
              </a:rPr>
              <a:t>→   Na</a:t>
            </a:r>
            <a:r>
              <a:rPr lang="en-US" sz="1200" b="1" baseline="-25000" dirty="0">
                <a:latin typeface="Century Gothic" panose="020B0502020202020204" pitchFamily="34" charset="-128"/>
                <a:ea typeface="Century Gothic" panose="020B0502020202020204" pitchFamily="34" charset="-128"/>
              </a:rPr>
              <a:t>2</a:t>
            </a:r>
            <a:r>
              <a:rPr lang="en-US" sz="1200" b="1" dirty="0">
                <a:latin typeface="Century Gothic" panose="020B0502020202020204" pitchFamily="34" charset="-128"/>
                <a:ea typeface="Century Gothic" panose="020B0502020202020204" pitchFamily="34" charset="-128"/>
              </a:rPr>
              <a:t>CO</a:t>
            </a:r>
            <a:r>
              <a:rPr lang="en-US" sz="1200" b="1" baseline="-25000" dirty="0">
                <a:latin typeface="Century Gothic" panose="020B0502020202020204" pitchFamily="34" charset="-128"/>
                <a:ea typeface="Century Gothic" panose="020B0502020202020204" pitchFamily="34" charset="-128"/>
              </a:rPr>
              <a:t>3    </a:t>
            </a:r>
            <a:r>
              <a:rPr lang="en-US" sz="1200" b="1" dirty="0">
                <a:latin typeface="Century Gothic" panose="020B0502020202020204" pitchFamily="34" charset="-128"/>
                <a:ea typeface="Century Gothic" panose="020B0502020202020204" pitchFamily="34" charset="-128"/>
              </a:rPr>
              <a:t>+    H</a:t>
            </a:r>
            <a:r>
              <a:rPr lang="en-US" sz="1200" b="1" baseline="-25000" dirty="0">
                <a:latin typeface="Century Gothic" panose="020B0502020202020204" pitchFamily="34" charset="-128"/>
                <a:ea typeface="Century Gothic" panose="020B0502020202020204" pitchFamily="34" charset="-128"/>
              </a:rPr>
              <a:t>2</a:t>
            </a:r>
            <a:r>
              <a:rPr lang="en-US" sz="1200" b="1" dirty="0">
                <a:latin typeface="Century Gothic" panose="020B0502020202020204" pitchFamily="34" charset="-128"/>
                <a:ea typeface="Century Gothic" panose="020B0502020202020204" pitchFamily="34" charset="-128"/>
              </a:rPr>
              <a:t>O</a:t>
            </a: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The astronauts have 2 days left before they land on </a:t>
            </a:r>
          </a:p>
          <a:p>
            <a:r>
              <a:rPr lang="en-US" sz="1200" dirty="0">
                <a:latin typeface="Century Gothic" panose="020B0502020202020204" pitchFamily="34" charset="-128"/>
                <a:ea typeface="Century Gothic" panose="020B0502020202020204" pitchFamily="34" charset="-128"/>
              </a:rPr>
              <a:t>earth. You know that there are three astronauts, </a:t>
            </a:r>
          </a:p>
          <a:p>
            <a:r>
              <a:rPr lang="en-US" sz="1200" dirty="0">
                <a:latin typeface="Century Gothic" panose="020B0502020202020204" pitchFamily="34" charset="-128"/>
                <a:ea typeface="Century Gothic" panose="020B0502020202020204" pitchFamily="34" charset="-128"/>
              </a:rPr>
              <a:t>and each astronaut emits roughly 500 g of carbon dioxide </a:t>
            </a:r>
          </a:p>
          <a:p>
            <a:r>
              <a:rPr lang="en-US" sz="1200" dirty="0">
                <a:latin typeface="Century Gothic" panose="020B0502020202020204" pitchFamily="34" charset="-128"/>
                <a:ea typeface="Century Gothic" panose="020B0502020202020204" pitchFamily="34" charset="-128"/>
              </a:rPr>
              <a:t>each day. Is there enough sodium hydroxide in the cabin to</a:t>
            </a:r>
          </a:p>
          <a:p>
            <a:r>
              <a:rPr lang="en-US" sz="1200" dirty="0">
                <a:latin typeface="Century Gothic" panose="020B0502020202020204" pitchFamily="34" charset="-128"/>
                <a:ea typeface="Century Gothic" panose="020B0502020202020204" pitchFamily="34" charset="-128"/>
              </a:rPr>
              <a:t>cleanse the cabin air of the carbon dioxide, or are the </a:t>
            </a:r>
          </a:p>
          <a:p>
            <a:r>
              <a:rPr lang="en-US" sz="1200" dirty="0">
                <a:latin typeface="Century Gothic" panose="020B0502020202020204" pitchFamily="34" charset="-128"/>
                <a:ea typeface="Century Gothic" panose="020B0502020202020204" pitchFamily="34" charset="-128"/>
              </a:rPr>
              <a:t>astronauts doomed? Again be sure to show all your work</a:t>
            </a:r>
          </a:p>
        </p:txBody>
      </p:sp>
      <p:pic>
        <p:nvPicPr>
          <p:cNvPr id="1030" name="Picture 6" descr="Image result for astronaut png">
            <a:extLst>
              <a:ext uri="{FF2B5EF4-FFF2-40B4-BE49-F238E27FC236}">
                <a16:creationId xmlns:a16="http://schemas.microsoft.com/office/drawing/2014/main" id="{9A5FDC2D-7A55-1244-AD71-4EFB89A875D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7684" y="4763957"/>
            <a:ext cx="2864332" cy="286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98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crime scene number cards png">
            <a:extLst>
              <a:ext uri="{FF2B5EF4-FFF2-40B4-BE49-F238E27FC236}">
                <a16:creationId xmlns:a16="http://schemas.microsoft.com/office/drawing/2014/main" id="{D21C54CF-F19F-F648-8521-2673E76E1A8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40480" y="6049018"/>
            <a:ext cx="2937510" cy="2937510"/>
          </a:xfrm>
          <a:prstGeom prst="rect">
            <a:avLst/>
          </a:prstGeom>
          <a:noFill/>
          <a:extLst>
            <a:ext uri="{909E8E84-426E-40DD-AFC4-6F175D3DCCD1}">
              <a14:hiddenFill xmlns:a14="http://schemas.microsoft.com/office/drawing/2010/main">
                <a:solidFill>
                  <a:srgbClr val="FFFFFF"/>
                </a:solidFill>
              </a14:hiddenFill>
            </a:ext>
          </a:extLst>
        </p:spPr>
      </p:pic>
      <p:sp>
        <p:nvSpPr>
          <p:cNvPr id="52" name="Subtitle 2">
            <a:extLst>
              <a:ext uri="{FF2B5EF4-FFF2-40B4-BE49-F238E27FC236}">
                <a16:creationId xmlns:a16="http://schemas.microsoft.com/office/drawing/2014/main" id="{7940772B-747A-4D49-96FD-60D2B98921DF}"/>
              </a:ext>
            </a:extLst>
          </p:cNvPr>
          <p:cNvSpPr txBox="1">
            <a:spLocks/>
          </p:cNvSpPr>
          <p:nvPr/>
        </p:nvSpPr>
        <p:spPr>
          <a:xfrm>
            <a:off x="28133" y="621108"/>
            <a:ext cx="3400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There are </a:t>
            </a:r>
            <a:r>
              <a:rPr lang="en-US" sz="1200" u="sng" dirty="0">
                <a:latin typeface="Century Gothic" panose="020B0502020202020204" pitchFamily="34" charset="-128"/>
                <a:ea typeface="Century Gothic" panose="020B0502020202020204" pitchFamily="34" charset="-128"/>
                <a:sym typeface="Wingdings" pitchFamily="2" charset="2"/>
              </a:rPr>
              <a:t>three steps </a:t>
            </a:r>
            <a:r>
              <a:rPr lang="en-US" sz="1200" dirty="0">
                <a:latin typeface="Century Gothic" panose="020B0502020202020204" pitchFamily="34" charset="-128"/>
                <a:ea typeface="Century Gothic" panose="020B0502020202020204" pitchFamily="34" charset="-128"/>
                <a:sym typeface="Wingdings" pitchFamily="2" charset="2"/>
              </a:rPr>
              <a:t>needed for these calculations:</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grams  moles (using the molar mass of the known).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known (from step 1)  moles of unknown using the mole ratio (from balanced chemical equation).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unknown (from step 2)  grams using molar mass of the unknown).</a:t>
            </a:r>
          </a:p>
        </p:txBody>
      </p:sp>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ACCIDENT OR MURDER?</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pic>
        <p:nvPicPr>
          <p:cNvPr id="40" name="Picture 39">
            <a:extLst>
              <a:ext uri="{FF2B5EF4-FFF2-40B4-BE49-F238E27FC236}">
                <a16:creationId xmlns:a16="http://schemas.microsoft.com/office/drawing/2014/main" id="{5284A1B6-49B5-CA44-B85F-B5A17FD8A783}"/>
              </a:ext>
            </a:extLst>
          </p:cNvPr>
          <p:cNvPicPr>
            <a:picLocks noChangeAspect="1"/>
          </p:cNvPicPr>
          <p:nvPr/>
        </p:nvPicPr>
        <p:blipFill rotWithShape="1">
          <a:blip r:embed="rId4"/>
          <a:srcRect l="1787"/>
          <a:stretch/>
        </p:blipFill>
        <p:spPr>
          <a:xfrm>
            <a:off x="3563973" y="500318"/>
            <a:ext cx="3123760" cy="3200917"/>
          </a:xfrm>
          <a:prstGeom prst="rect">
            <a:avLst/>
          </a:prstGeom>
        </p:spPr>
      </p:pic>
      <p:sp>
        <p:nvSpPr>
          <p:cNvPr id="12" name="Rectangle 11">
            <a:extLst>
              <a:ext uri="{FF2B5EF4-FFF2-40B4-BE49-F238E27FC236}">
                <a16:creationId xmlns:a16="http://schemas.microsoft.com/office/drawing/2014/main" id="{35F5E5ED-F8D4-3A49-AAC5-88FB5D379F11}"/>
              </a:ext>
            </a:extLst>
          </p:cNvPr>
          <p:cNvSpPr/>
          <p:nvPr/>
        </p:nvSpPr>
        <p:spPr>
          <a:xfrm>
            <a:off x="0" y="3559179"/>
            <a:ext cx="6858000" cy="4524315"/>
          </a:xfrm>
          <a:prstGeom prst="rect">
            <a:avLst/>
          </a:prstGeom>
        </p:spPr>
        <p:txBody>
          <a:bodyPr wrap="square">
            <a:spAutoFit/>
          </a:bodyPr>
          <a:lstStyle/>
          <a:p>
            <a:r>
              <a:rPr lang="en-US" sz="1200" dirty="0">
                <a:latin typeface="Century Gothic" panose="020B0502020202020204" pitchFamily="34" charset="-128"/>
                <a:ea typeface="Century Gothic" panose="020B0502020202020204" pitchFamily="34" charset="-128"/>
              </a:rPr>
              <a:t>You are a forensic scientist.  You are investigating a murder involving poison.  The victim was poisoned with a compound called di-</a:t>
            </a:r>
            <a:r>
              <a:rPr lang="en-US" sz="1200" dirty="0" err="1">
                <a:latin typeface="Century Gothic" panose="020B0502020202020204" pitchFamily="34" charset="-128"/>
                <a:ea typeface="Century Gothic" panose="020B0502020202020204" pitchFamily="34" charset="-128"/>
              </a:rPr>
              <a:t>chloro</a:t>
            </a:r>
            <a:r>
              <a:rPr lang="en-US" sz="1200" dirty="0">
                <a:latin typeface="Century Gothic" panose="020B0502020202020204" pitchFamily="34" charset="-128"/>
                <a:ea typeface="Century Gothic" panose="020B0502020202020204" pitchFamily="34" charset="-128"/>
              </a:rPr>
              <a:t> benzene whose formula is C</a:t>
            </a:r>
            <a:r>
              <a:rPr lang="en-US" sz="1200" baseline="-25000" dirty="0">
                <a:latin typeface="Century Gothic" panose="020B0502020202020204" pitchFamily="34" charset="-128"/>
                <a:ea typeface="Century Gothic" panose="020B0502020202020204" pitchFamily="34" charset="-128"/>
              </a:rPr>
              <a:t>6</a:t>
            </a:r>
            <a:r>
              <a:rPr lang="en-US" sz="1200" dirty="0">
                <a:latin typeface="Century Gothic" panose="020B0502020202020204" pitchFamily="34" charset="-128"/>
                <a:ea typeface="Century Gothic" panose="020B0502020202020204" pitchFamily="34" charset="-128"/>
              </a:rPr>
              <a:t>H</a:t>
            </a:r>
            <a:r>
              <a:rPr lang="en-US" sz="1200" baseline="-25000" dirty="0">
                <a:latin typeface="Century Gothic" panose="020B0502020202020204" pitchFamily="34" charset="-128"/>
                <a:ea typeface="Century Gothic" panose="020B0502020202020204" pitchFamily="34" charset="-128"/>
              </a:rPr>
              <a:t>4</a:t>
            </a:r>
            <a:r>
              <a:rPr lang="en-US" sz="1200" dirty="0">
                <a:latin typeface="Century Gothic" panose="020B0502020202020204" pitchFamily="34" charset="-128"/>
                <a:ea typeface="Century Gothic" panose="020B0502020202020204" pitchFamily="34" charset="-128"/>
              </a:rPr>
              <a:t>Cl</a:t>
            </a:r>
            <a:r>
              <a:rPr lang="en-US" sz="1200" baseline="-25000" dirty="0">
                <a:latin typeface="Century Gothic" panose="020B0502020202020204" pitchFamily="34" charset="-128"/>
                <a:ea typeface="Century Gothic" panose="020B0502020202020204" pitchFamily="34" charset="-128"/>
              </a:rPr>
              <a:t>2</a:t>
            </a:r>
            <a:r>
              <a:rPr lang="en-US" sz="1200" dirty="0">
                <a:latin typeface="Century Gothic" panose="020B0502020202020204" pitchFamily="34" charset="-128"/>
                <a:ea typeface="Century Gothic" panose="020B0502020202020204" pitchFamily="34" charset="-128"/>
              </a:rPr>
              <a:t>.  Autopsy results show that the victim’s body contained about 31 g of the poison, but the actual amount could have been slightly higher due to tissue absorption.  The main suspect is his wife, Suzanne, who works as a chemistry professor at the local university.  Records show that she purchased 15 g of benzene (C</a:t>
            </a:r>
            <a:r>
              <a:rPr lang="en-US" sz="1200" baseline="-25000" dirty="0">
                <a:latin typeface="Century Gothic" panose="020B0502020202020204" pitchFamily="34" charset="-128"/>
                <a:ea typeface="Century Gothic" panose="020B0502020202020204" pitchFamily="34" charset="-128"/>
              </a:rPr>
              <a:t>6</a:t>
            </a:r>
            <a:r>
              <a:rPr lang="en-US" sz="1200" dirty="0">
                <a:latin typeface="Century Gothic" panose="020B0502020202020204" pitchFamily="34" charset="-128"/>
                <a:ea typeface="Century Gothic" panose="020B0502020202020204" pitchFamily="34" charset="-128"/>
              </a:rPr>
              <a:t>H</a:t>
            </a:r>
            <a:r>
              <a:rPr lang="en-US" sz="1200" baseline="-25000" dirty="0">
                <a:latin typeface="Century Gothic" panose="020B0502020202020204" pitchFamily="34" charset="-128"/>
                <a:ea typeface="Century Gothic" panose="020B0502020202020204" pitchFamily="34" charset="-128"/>
              </a:rPr>
              <a:t>6</a:t>
            </a:r>
            <a:r>
              <a:rPr lang="en-US" sz="1200" dirty="0">
                <a:latin typeface="Century Gothic" panose="020B0502020202020204" pitchFamily="34" charset="-128"/>
                <a:ea typeface="Century Gothic" panose="020B0502020202020204" pitchFamily="34" charset="-128"/>
              </a:rPr>
              <a:t>) two days before the murder.  Benzene is one of the compounds used to make the poison, but she claims she was using it to make ethyl benzene (C</a:t>
            </a:r>
            <a:r>
              <a:rPr lang="en-US" sz="1200" baseline="-25000" dirty="0">
                <a:latin typeface="Century Gothic" panose="020B0502020202020204" pitchFamily="34" charset="-128"/>
                <a:ea typeface="Century Gothic" panose="020B0502020202020204" pitchFamily="34" charset="-128"/>
              </a:rPr>
              <a:t>6</a:t>
            </a:r>
            <a:r>
              <a:rPr lang="en-US" sz="1200" dirty="0">
                <a:latin typeface="Century Gothic" panose="020B0502020202020204" pitchFamily="34" charset="-128"/>
                <a:ea typeface="Century Gothic" panose="020B0502020202020204" pitchFamily="34" charset="-128"/>
              </a:rPr>
              <a:t>H</a:t>
            </a:r>
            <a:r>
              <a:rPr lang="en-US" sz="1200" baseline="-25000" dirty="0">
                <a:latin typeface="Century Gothic" panose="020B0502020202020204" pitchFamily="34" charset="-128"/>
                <a:ea typeface="Century Gothic" panose="020B0502020202020204" pitchFamily="34" charset="-128"/>
              </a:rPr>
              <a:t>5</a:t>
            </a:r>
            <a:r>
              <a:rPr lang="en-US" sz="1200" dirty="0">
                <a:latin typeface="Century Gothic" panose="020B0502020202020204" pitchFamily="34" charset="-128"/>
                <a:ea typeface="Century Gothic" panose="020B0502020202020204" pitchFamily="34" charset="-128"/>
              </a:rPr>
              <a:t>CH</a:t>
            </a:r>
            <a:r>
              <a:rPr lang="en-US" sz="1200" baseline="-25000" dirty="0">
                <a:latin typeface="Century Gothic" panose="020B0502020202020204" pitchFamily="34" charset="-128"/>
                <a:ea typeface="Century Gothic" panose="020B0502020202020204" pitchFamily="34" charset="-128"/>
              </a:rPr>
              <a:t>3</a:t>
            </a:r>
            <a:r>
              <a:rPr lang="en-US" sz="1200" dirty="0">
                <a:latin typeface="Century Gothic" panose="020B0502020202020204" pitchFamily="34" charset="-128"/>
                <a:ea typeface="Century Gothic" panose="020B0502020202020204" pitchFamily="34" charset="-128"/>
              </a:rPr>
              <a:t>), an innocuous compound, for use in her lab.  She shows you the bottle of ethyl benzene she claims to have made.  It contains 25 grams of ethyl benzene.</a:t>
            </a: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Is she telling the truth or did she have more nefarious motives?  If you can show that it is possible to produce 25 g of ethyl benzene from 15 grams of benzene, then she was telling the truth.  Otherwise, you will have caught her in a lie, which makes it likely she killed her husband with the poison.  After extensive research in the literature, you find the two reactions related to this case.</a:t>
            </a: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To produce ethyl benzene, the reaction is:</a:t>
            </a:r>
          </a:p>
          <a:p>
            <a:r>
              <a:rPr lang="en-US" sz="1200" b="1" dirty="0">
                <a:latin typeface="Century Gothic" panose="020B0502020202020204" pitchFamily="34" charset="-128"/>
                <a:ea typeface="Century Gothic" panose="020B0502020202020204" pitchFamily="34" charset="-128"/>
              </a:rPr>
              <a:t>CH</a:t>
            </a:r>
            <a:r>
              <a:rPr lang="en-US" sz="1200" b="1" baseline="-25000" dirty="0">
                <a:latin typeface="Century Gothic" panose="020B0502020202020204" pitchFamily="34" charset="-128"/>
                <a:ea typeface="Century Gothic" panose="020B0502020202020204" pitchFamily="34" charset="-128"/>
              </a:rPr>
              <a:t>4</a:t>
            </a:r>
            <a:r>
              <a:rPr lang="en-US" sz="1200" b="1" dirty="0">
                <a:latin typeface="Century Gothic" panose="020B0502020202020204" pitchFamily="34" charset="-128"/>
                <a:ea typeface="Century Gothic" panose="020B0502020202020204" pitchFamily="34" charset="-128"/>
              </a:rPr>
              <a:t> +    C</a:t>
            </a:r>
            <a:r>
              <a:rPr lang="en-US" sz="1200" b="1" baseline="-25000" dirty="0">
                <a:latin typeface="Century Gothic" panose="020B0502020202020204" pitchFamily="34" charset="-128"/>
                <a:ea typeface="Century Gothic" panose="020B0502020202020204" pitchFamily="34" charset="-128"/>
              </a:rPr>
              <a:t>6</a:t>
            </a:r>
            <a:r>
              <a:rPr lang="en-US" sz="1200" b="1" dirty="0">
                <a:latin typeface="Century Gothic" panose="020B0502020202020204" pitchFamily="34" charset="-128"/>
                <a:ea typeface="Century Gothic" panose="020B0502020202020204" pitchFamily="34" charset="-128"/>
              </a:rPr>
              <a:t>H</a:t>
            </a:r>
            <a:r>
              <a:rPr lang="en-US" sz="1200" b="1" baseline="-25000" dirty="0">
                <a:latin typeface="Century Gothic" panose="020B0502020202020204" pitchFamily="34" charset="-128"/>
                <a:ea typeface="Century Gothic" panose="020B0502020202020204" pitchFamily="34" charset="-128"/>
              </a:rPr>
              <a:t>6</a:t>
            </a:r>
            <a:r>
              <a:rPr lang="en-US" sz="1200" b="1" dirty="0">
                <a:latin typeface="Century Gothic" panose="020B0502020202020204" pitchFamily="34" charset="-128"/>
                <a:ea typeface="Century Gothic" panose="020B0502020202020204" pitchFamily="34" charset="-128"/>
              </a:rPr>
              <a:t>  →    C</a:t>
            </a:r>
            <a:r>
              <a:rPr lang="en-US" sz="1200" b="1" baseline="-25000" dirty="0">
                <a:latin typeface="Century Gothic" panose="020B0502020202020204" pitchFamily="34" charset="-128"/>
                <a:ea typeface="Century Gothic" panose="020B0502020202020204" pitchFamily="34" charset="-128"/>
              </a:rPr>
              <a:t>6</a:t>
            </a:r>
            <a:r>
              <a:rPr lang="en-US" sz="1200" b="1" dirty="0">
                <a:latin typeface="Century Gothic" panose="020B0502020202020204" pitchFamily="34" charset="-128"/>
                <a:ea typeface="Century Gothic" panose="020B0502020202020204" pitchFamily="34" charset="-128"/>
              </a:rPr>
              <a:t>H</a:t>
            </a:r>
            <a:r>
              <a:rPr lang="en-US" sz="1200" b="1" baseline="-25000" dirty="0">
                <a:latin typeface="Century Gothic" panose="020B0502020202020204" pitchFamily="34" charset="-128"/>
                <a:ea typeface="Century Gothic" panose="020B0502020202020204" pitchFamily="34" charset="-128"/>
              </a:rPr>
              <a:t>5</a:t>
            </a:r>
            <a:r>
              <a:rPr lang="en-US" sz="1200" b="1" dirty="0">
                <a:latin typeface="Century Gothic" panose="020B0502020202020204" pitchFamily="34" charset="-128"/>
                <a:ea typeface="Century Gothic" panose="020B0502020202020204" pitchFamily="34" charset="-128"/>
              </a:rPr>
              <a:t>CH</a:t>
            </a:r>
            <a:r>
              <a:rPr lang="en-US" sz="1200" b="1" baseline="-25000" dirty="0">
                <a:latin typeface="Century Gothic" panose="020B0502020202020204" pitchFamily="34" charset="-128"/>
                <a:ea typeface="Century Gothic" panose="020B0502020202020204" pitchFamily="34" charset="-128"/>
              </a:rPr>
              <a:t>3</a:t>
            </a:r>
            <a:r>
              <a:rPr lang="en-US" sz="1200" b="1" dirty="0">
                <a:latin typeface="Century Gothic" panose="020B0502020202020204" pitchFamily="34" charset="-128"/>
                <a:ea typeface="Century Gothic" panose="020B0502020202020204" pitchFamily="34" charset="-128"/>
              </a:rPr>
              <a:t>  +    H</a:t>
            </a:r>
            <a:r>
              <a:rPr lang="en-US" sz="1200" b="1" baseline="-25000" dirty="0">
                <a:latin typeface="Century Gothic" panose="020B0502020202020204" pitchFamily="34" charset="-128"/>
                <a:ea typeface="Century Gothic" panose="020B0502020202020204" pitchFamily="34" charset="-128"/>
              </a:rPr>
              <a:t>2</a:t>
            </a: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After balancing reactions, use stoichiometry to </a:t>
            </a:r>
          </a:p>
          <a:p>
            <a:r>
              <a:rPr lang="en-US" sz="1200" dirty="0">
                <a:latin typeface="Century Gothic" panose="020B0502020202020204" pitchFamily="34" charset="-128"/>
                <a:ea typeface="Century Gothic" panose="020B0502020202020204" pitchFamily="34" charset="-128"/>
              </a:rPr>
              <a:t>solve this case.  Be sure to show all your work and </a:t>
            </a:r>
          </a:p>
          <a:p>
            <a:r>
              <a:rPr lang="en-US" sz="1200" dirty="0">
                <a:latin typeface="Century Gothic" panose="020B0502020202020204" pitchFamily="34" charset="-128"/>
                <a:ea typeface="Century Gothic" panose="020B0502020202020204" pitchFamily="34" charset="-128"/>
              </a:rPr>
              <a:t>explain whether the results show the wife to be </a:t>
            </a:r>
          </a:p>
          <a:p>
            <a:r>
              <a:rPr lang="en-US" sz="1200" dirty="0">
                <a:latin typeface="Century Gothic" panose="020B0502020202020204" pitchFamily="34" charset="-128"/>
                <a:ea typeface="Century Gothic" panose="020B0502020202020204" pitchFamily="34" charset="-128"/>
              </a:rPr>
              <a:t>innocent or a murderer.</a:t>
            </a:r>
          </a:p>
        </p:txBody>
      </p:sp>
    </p:spTree>
    <p:extLst>
      <p:ext uri="{BB962C8B-B14F-4D97-AF65-F5344CB8AC3E}">
        <p14:creationId xmlns:p14="http://schemas.microsoft.com/office/powerpoint/2010/main" val="277395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ubtitle 2">
            <a:extLst>
              <a:ext uri="{FF2B5EF4-FFF2-40B4-BE49-F238E27FC236}">
                <a16:creationId xmlns:a16="http://schemas.microsoft.com/office/drawing/2014/main" id="{7940772B-747A-4D49-96FD-60D2B98921DF}"/>
              </a:ext>
            </a:extLst>
          </p:cNvPr>
          <p:cNvSpPr txBox="1">
            <a:spLocks/>
          </p:cNvSpPr>
          <p:nvPr/>
        </p:nvSpPr>
        <p:spPr>
          <a:xfrm>
            <a:off x="28133" y="621108"/>
            <a:ext cx="3400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There are </a:t>
            </a:r>
            <a:r>
              <a:rPr lang="en-US" sz="1200" u="sng" dirty="0">
                <a:latin typeface="Century Gothic" panose="020B0502020202020204" pitchFamily="34" charset="-128"/>
                <a:ea typeface="Century Gothic" panose="020B0502020202020204" pitchFamily="34" charset="-128"/>
                <a:sym typeface="Wingdings" pitchFamily="2" charset="2"/>
              </a:rPr>
              <a:t>three steps </a:t>
            </a:r>
            <a:r>
              <a:rPr lang="en-US" sz="1200" dirty="0">
                <a:latin typeface="Century Gothic" panose="020B0502020202020204" pitchFamily="34" charset="-128"/>
                <a:ea typeface="Century Gothic" panose="020B0502020202020204" pitchFamily="34" charset="-128"/>
                <a:sym typeface="Wingdings" pitchFamily="2" charset="2"/>
              </a:rPr>
              <a:t>needed for these calculations:</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grams  moles (using the molar mass of the known).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known (from step 1)  moles of unknown using the mole ratio (from balanced chemical equation).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unknown (from step 2)  grams using molar mass of the unknown).</a:t>
            </a:r>
          </a:p>
        </p:txBody>
      </p:sp>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CANCER PREVENTION</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pic>
        <p:nvPicPr>
          <p:cNvPr id="40" name="Picture 39">
            <a:extLst>
              <a:ext uri="{FF2B5EF4-FFF2-40B4-BE49-F238E27FC236}">
                <a16:creationId xmlns:a16="http://schemas.microsoft.com/office/drawing/2014/main" id="{5284A1B6-49B5-CA44-B85F-B5A17FD8A783}"/>
              </a:ext>
            </a:extLst>
          </p:cNvPr>
          <p:cNvPicPr>
            <a:picLocks noChangeAspect="1"/>
          </p:cNvPicPr>
          <p:nvPr/>
        </p:nvPicPr>
        <p:blipFill rotWithShape="1">
          <a:blip r:embed="rId2"/>
          <a:srcRect l="1787"/>
          <a:stretch/>
        </p:blipFill>
        <p:spPr>
          <a:xfrm>
            <a:off x="3563973" y="500318"/>
            <a:ext cx="3123760" cy="3200917"/>
          </a:xfrm>
          <a:prstGeom prst="rect">
            <a:avLst/>
          </a:prstGeom>
        </p:spPr>
      </p:pic>
      <p:sp>
        <p:nvSpPr>
          <p:cNvPr id="4" name="Rectangle 3">
            <a:extLst>
              <a:ext uri="{FF2B5EF4-FFF2-40B4-BE49-F238E27FC236}">
                <a16:creationId xmlns:a16="http://schemas.microsoft.com/office/drawing/2014/main" id="{43465142-9C38-1344-ADB8-50FAA196F4EA}"/>
              </a:ext>
            </a:extLst>
          </p:cNvPr>
          <p:cNvSpPr/>
          <p:nvPr/>
        </p:nvSpPr>
        <p:spPr>
          <a:xfrm>
            <a:off x="0" y="4286397"/>
            <a:ext cx="6858000" cy="4708981"/>
          </a:xfrm>
          <a:prstGeom prst="rect">
            <a:avLst/>
          </a:prstGeom>
        </p:spPr>
        <p:txBody>
          <a:bodyPr wrap="square">
            <a:spAutoFit/>
          </a:bodyPr>
          <a:lstStyle/>
          <a:p>
            <a:r>
              <a:rPr lang="en-US" sz="1200" dirty="0">
                <a:latin typeface="Century Gothic" panose="020B0502020202020204" pitchFamily="34" charset="-128"/>
                <a:ea typeface="Century Gothic" panose="020B0502020202020204" pitchFamily="34" charset="-128"/>
              </a:rPr>
              <a:t>You are a pharmaceutical chemist. You are working for a small drug company. One day, while working on cancer treatment research, you make an astounding discovery. You find that a relatively simple compound, calcium nitrate, seems to be preventing cancer in lab rats. After many more months of research, you design a drug that is synthesized using calcium nitrate. It appears to prevent cancer in human patients as well. The medical community praises your drug as a “miracle”. </a:t>
            </a: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Your small drug company has been asked to produce 1500 g of your new drug by the end of the year. It is very expensive to make and your company has limited financial resources available to it in this time frame. You need to decide if your company can afford to make the drug or if you will be forced to take your patent to a bigger company, like Merck, and have them produce the drug. </a:t>
            </a: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The drug is so expensive because one of the reactants, calcium chloride, costs $40 per gram. There are three reactions required to produce the drug. The key reaction is:</a:t>
            </a:r>
          </a:p>
          <a:p>
            <a:r>
              <a:rPr lang="en-US" sz="1200" b="1" dirty="0">
                <a:latin typeface="Century Gothic" panose="020B0502020202020204" pitchFamily="34" charset="-128"/>
                <a:ea typeface="Century Gothic" panose="020B0502020202020204" pitchFamily="34" charset="-128"/>
              </a:rPr>
              <a:t>    CaCl</a:t>
            </a:r>
            <a:r>
              <a:rPr lang="en-US" sz="1200" b="1" baseline="-25000" dirty="0">
                <a:latin typeface="Century Gothic" panose="020B0502020202020204" pitchFamily="34" charset="-128"/>
                <a:ea typeface="Century Gothic" panose="020B0502020202020204" pitchFamily="34" charset="-128"/>
              </a:rPr>
              <a:t>2   </a:t>
            </a:r>
            <a:r>
              <a:rPr lang="en-US" sz="1200" b="1" dirty="0">
                <a:latin typeface="Century Gothic" panose="020B0502020202020204" pitchFamily="34" charset="-128"/>
                <a:ea typeface="Century Gothic" panose="020B0502020202020204" pitchFamily="34" charset="-128"/>
              </a:rPr>
              <a:t>+    NaNO</a:t>
            </a:r>
            <a:r>
              <a:rPr lang="en-US" sz="1200" b="1" baseline="-25000" dirty="0">
                <a:latin typeface="Century Gothic" panose="020B0502020202020204" pitchFamily="34" charset="-128"/>
                <a:ea typeface="Century Gothic" panose="020B0502020202020204" pitchFamily="34" charset="-128"/>
              </a:rPr>
              <a:t>3 </a:t>
            </a:r>
            <a:r>
              <a:rPr lang="en-US" sz="1200" b="1" dirty="0">
                <a:latin typeface="Century Gothic" panose="020B0502020202020204" pitchFamily="34" charset="-128"/>
                <a:ea typeface="Century Gothic" panose="020B0502020202020204" pitchFamily="34" charset="-128"/>
              </a:rPr>
              <a:t>→   Ca(NO</a:t>
            </a:r>
            <a:r>
              <a:rPr lang="en-US" sz="1200" b="1" baseline="-25000" dirty="0">
                <a:latin typeface="Century Gothic" panose="020B0502020202020204" pitchFamily="34" charset="-128"/>
                <a:ea typeface="Century Gothic" panose="020B0502020202020204" pitchFamily="34" charset="-128"/>
              </a:rPr>
              <a:t>3</a:t>
            </a:r>
            <a:r>
              <a:rPr lang="en-US" sz="1200" b="1" dirty="0">
                <a:latin typeface="Century Gothic" panose="020B0502020202020204" pitchFamily="34" charset="-128"/>
                <a:ea typeface="Century Gothic" panose="020B0502020202020204" pitchFamily="34" charset="-128"/>
              </a:rPr>
              <a:t>)</a:t>
            </a:r>
            <a:r>
              <a:rPr lang="en-US" sz="1200" b="1" baseline="-25000" dirty="0">
                <a:latin typeface="Century Gothic" panose="020B0502020202020204" pitchFamily="34" charset="-128"/>
                <a:ea typeface="Century Gothic" panose="020B0502020202020204" pitchFamily="34" charset="-128"/>
              </a:rPr>
              <a:t>2   </a:t>
            </a:r>
            <a:r>
              <a:rPr lang="en-US" sz="1200" b="1" dirty="0">
                <a:latin typeface="Century Gothic" panose="020B0502020202020204" pitchFamily="34" charset="-128"/>
                <a:ea typeface="Century Gothic" panose="020B0502020202020204" pitchFamily="34" charset="-128"/>
              </a:rPr>
              <a:t>+    NaCl</a:t>
            </a: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endParaRPr lang="en-US" sz="1200" dirty="0">
              <a:latin typeface="Century Gothic" panose="020B0502020202020204" pitchFamily="34" charset="-128"/>
              <a:ea typeface="Century Gothic" panose="020B0502020202020204" pitchFamily="34" charset="-128"/>
            </a:endParaRPr>
          </a:p>
          <a:p>
            <a:r>
              <a:rPr lang="en-US" sz="1200" dirty="0">
                <a:latin typeface="Century Gothic" panose="020B0502020202020204" pitchFamily="34" charset="-128"/>
                <a:ea typeface="Century Gothic" panose="020B0502020202020204" pitchFamily="34" charset="-128"/>
              </a:rPr>
              <a:t>The funds available to your company are $40,000 to run this reaction in the process. You will need 10 kg of calcium nitrate to make the 1500 g of the final drug needed. Does your company have enough funds to produce the calcium nitrate needed to make the required amount of the final drug? Or will your company have to sell the rights to the drug to a more well-funded company?</a:t>
            </a:r>
          </a:p>
        </p:txBody>
      </p:sp>
      <p:pic>
        <p:nvPicPr>
          <p:cNvPr id="1040" name="Picture 16" descr="Image result for pill png">
            <a:extLst>
              <a:ext uri="{FF2B5EF4-FFF2-40B4-BE49-F238E27FC236}">
                <a16:creationId xmlns:a16="http://schemas.microsoft.com/office/drawing/2014/main" id="{CF9C1077-772E-8646-8631-F1E6020CEF8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38349" y="2692091"/>
            <a:ext cx="1721420" cy="15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8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ubtitle 2">
            <a:extLst>
              <a:ext uri="{FF2B5EF4-FFF2-40B4-BE49-F238E27FC236}">
                <a16:creationId xmlns:a16="http://schemas.microsoft.com/office/drawing/2014/main" id="{7940772B-747A-4D49-96FD-60D2B98921DF}"/>
              </a:ext>
            </a:extLst>
          </p:cNvPr>
          <p:cNvSpPr txBox="1">
            <a:spLocks/>
          </p:cNvSpPr>
          <p:nvPr/>
        </p:nvSpPr>
        <p:spPr>
          <a:xfrm>
            <a:off x="28133" y="621108"/>
            <a:ext cx="3400867" cy="28205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latin typeface="Century Gothic" panose="020B0502020202020204" pitchFamily="34" charset="-128"/>
                <a:ea typeface="Century Gothic" panose="020B0502020202020204" pitchFamily="34" charset="-128"/>
                <a:sym typeface="Wingdings" pitchFamily="2" charset="2"/>
              </a:rPr>
              <a:t>There are </a:t>
            </a:r>
            <a:r>
              <a:rPr lang="en-US" sz="1200" u="sng" dirty="0">
                <a:latin typeface="Century Gothic" panose="020B0502020202020204" pitchFamily="34" charset="-128"/>
                <a:ea typeface="Century Gothic" panose="020B0502020202020204" pitchFamily="34" charset="-128"/>
                <a:sym typeface="Wingdings" pitchFamily="2" charset="2"/>
              </a:rPr>
              <a:t>three steps </a:t>
            </a:r>
            <a:r>
              <a:rPr lang="en-US" sz="1200" dirty="0">
                <a:latin typeface="Century Gothic" panose="020B0502020202020204" pitchFamily="34" charset="-128"/>
                <a:ea typeface="Century Gothic" panose="020B0502020202020204" pitchFamily="34" charset="-128"/>
                <a:sym typeface="Wingdings" pitchFamily="2" charset="2"/>
              </a:rPr>
              <a:t>needed for these calculations:</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grams  moles (using the molar mass of the known).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known (from step 1)  moles of unknown using the mole ratio (from balanced chemical equation).</a:t>
            </a:r>
          </a:p>
          <a:p>
            <a:pPr marL="685800" lvl="1" indent="-342900" algn="l">
              <a:buFont typeface="+mj-lt"/>
              <a:buAutoNum type="arabicParenR"/>
            </a:pPr>
            <a:r>
              <a:rPr lang="en-US" sz="1200" dirty="0">
                <a:latin typeface="Century Gothic" panose="020B0502020202020204" pitchFamily="34" charset="-128"/>
                <a:ea typeface="Century Gothic" panose="020B0502020202020204" pitchFamily="34" charset="-128"/>
                <a:sym typeface="Wingdings" pitchFamily="2" charset="2"/>
              </a:rPr>
              <a:t>Convert moles of unknown (from step 2)  grams using molar mass of the unknown).</a:t>
            </a:r>
          </a:p>
        </p:txBody>
      </p:sp>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NASCAR RACE</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pic>
        <p:nvPicPr>
          <p:cNvPr id="40" name="Picture 39">
            <a:extLst>
              <a:ext uri="{FF2B5EF4-FFF2-40B4-BE49-F238E27FC236}">
                <a16:creationId xmlns:a16="http://schemas.microsoft.com/office/drawing/2014/main" id="{5284A1B6-49B5-CA44-B85F-B5A17FD8A783}"/>
              </a:ext>
            </a:extLst>
          </p:cNvPr>
          <p:cNvPicPr>
            <a:picLocks noChangeAspect="1"/>
          </p:cNvPicPr>
          <p:nvPr/>
        </p:nvPicPr>
        <p:blipFill rotWithShape="1">
          <a:blip r:embed="rId2"/>
          <a:srcRect l="1787"/>
          <a:stretch/>
        </p:blipFill>
        <p:spPr>
          <a:xfrm>
            <a:off x="3563973" y="500318"/>
            <a:ext cx="3123760" cy="3200917"/>
          </a:xfrm>
          <a:prstGeom prst="rect">
            <a:avLst/>
          </a:prstGeom>
        </p:spPr>
      </p:pic>
      <p:sp>
        <p:nvSpPr>
          <p:cNvPr id="2" name="Rectangle 1">
            <a:extLst>
              <a:ext uri="{FF2B5EF4-FFF2-40B4-BE49-F238E27FC236}">
                <a16:creationId xmlns:a16="http://schemas.microsoft.com/office/drawing/2014/main" id="{3AE007FC-D517-4C40-977D-24B61DCE2745}"/>
              </a:ext>
            </a:extLst>
          </p:cNvPr>
          <p:cNvSpPr/>
          <p:nvPr/>
        </p:nvSpPr>
        <p:spPr>
          <a:xfrm>
            <a:off x="-555" y="3779909"/>
            <a:ext cx="6858555" cy="3046475"/>
          </a:xfrm>
          <a:prstGeom prst="rect">
            <a:avLst/>
          </a:prstGeom>
        </p:spPr>
        <p:txBody>
          <a:bodyPr wrap="square">
            <a:spAutoFit/>
          </a:bodyPr>
          <a:lstStyle/>
          <a:p>
            <a:pPr marR="0" lvl="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You are a NASCAR pit crew member.  Your employer is leading the race with 20 laps to go.  He just finished a pit stop and has 5.0 gallons of fuel in the tank.  On the way out of the pits, he asks, “Am I going to have enough fuel to finish the race or am I going to have to make another pit stop?”  You whip out your calculator and begin your calculations based on your knowledge of stoichiometry.  Other information you know is:</a:t>
            </a: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 </a:t>
            </a:r>
          </a:p>
          <a:p>
            <a:pPr marL="228600" marR="0">
              <a:lnSpc>
                <a:spcPct val="115000"/>
              </a:lnSpc>
              <a:spcBef>
                <a:spcPts val="0"/>
              </a:spcBef>
              <a:spcAft>
                <a:spcPts val="0"/>
              </a:spcAft>
            </a:pPr>
            <a:endParaRPr lang="en-US" sz="1200" dirty="0">
              <a:latin typeface="Century Gothic" panose="020B0502020202020204" pitchFamily="34" charset="-128"/>
              <a:ea typeface="Century Gothic" panose="020B0502020202020204" pitchFamily="34" charset="-128"/>
              <a:cs typeface="Times New Roman" panose="02020603050405020304" pitchFamily="18" charset="0"/>
            </a:endParaRPr>
          </a:p>
          <a:p>
            <a:pPr marL="228600" marR="0" algn="ctr">
              <a:lnSpc>
                <a:spcPct val="115000"/>
              </a:lnSpc>
              <a:spcBef>
                <a:spcPts val="0"/>
              </a:spcBef>
              <a:spcAft>
                <a:spcPts val="0"/>
              </a:spcAft>
            </a:pPr>
            <a:r>
              <a:rPr lang="en-US" sz="1200" b="1" dirty="0">
                <a:latin typeface="Century Gothic" panose="020B0502020202020204" pitchFamily="34" charset="-128"/>
                <a:ea typeface="Century Gothic" panose="020B0502020202020204" pitchFamily="34" charset="-128"/>
                <a:cs typeface="Times New Roman" panose="02020603050405020304" pitchFamily="18" charset="0"/>
              </a:rPr>
              <a:t>C</a:t>
            </a:r>
            <a:r>
              <a:rPr lang="en-US" sz="1200" b="1" baseline="-25000" dirty="0">
                <a:latin typeface="Century Gothic" panose="020B0502020202020204" pitchFamily="34" charset="-128"/>
                <a:ea typeface="Century Gothic" panose="020B0502020202020204" pitchFamily="34" charset="-128"/>
                <a:cs typeface="Times New Roman" panose="02020603050405020304" pitchFamily="18" charset="0"/>
              </a:rPr>
              <a:t>5</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rPr>
              <a:t>H</a:t>
            </a:r>
            <a:r>
              <a:rPr lang="en-US" sz="1200" b="1" baseline="-25000" dirty="0">
                <a:latin typeface="Century Gothic" panose="020B0502020202020204" pitchFamily="34" charset="-128"/>
                <a:ea typeface="Century Gothic" panose="020B0502020202020204" pitchFamily="34" charset="-128"/>
                <a:cs typeface="Times New Roman" panose="02020603050405020304" pitchFamily="18" charset="0"/>
              </a:rPr>
              <a:t>12</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rPr>
              <a:t> +   O</a:t>
            </a:r>
            <a:r>
              <a:rPr lang="en-US" sz="1200" b="1" baseline="-25000" dirty="0">
                <a:latin typeface="Century Gothic" panose="020B0502020202020204" pitchFamily="34" charset="-128"/>
                <a:ea typeface="Century Gothic" panose="020B0502020202020204" pitchFamily="34" charset="-128"/>
                <a:cs typeface="Times New Roman" panose="02020603050405020304" pitchFamily="18" charset="0"/>
              </a:rPr>
              <a:t>2</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rPr>
              <a:t> </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sym typeface="Wingdings" pitchFamily="2" charset="2"/>
              </a:rPr>
              <a:t>    CO</a:t>
            </a:r>
            <a:r>
              <a:rPr lang="en-US" sz="1200" b="1" baseline="-25000" dirty="0">
                <a:latin typeface="Century Gothic" panose="020B0502020202020204" pitchFamily="34" charset="-128"/>
                <a:ea typeface="Century Gothic" panose="020B0502020202020204" pitchFamily="34" charset="-128"/>
                <a:cs typeface="Times New Roman" panose="02020603050405020304" pitchFamily="18" charset="0"/>
                <a:sym typeface="Wingdings" pitchFamily="2" charset="2"/>
              </a:rPr>
              <a:t>2 </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sym typeface="Wingdings" pitchFamily="2" charset="2"/>
              </a:rPr>
              <a:t>  +   H</a:t>
            </a:r>
            <a:r>
              <a:rPr lang="en-US" sz="1200" b="1" baseline="-25000" dirty="0">
                <a:latin typeface="Century Gothic" panose="020B0502020202020204" pitchFamily="34" charset="-128"/>
                <a:ea typeface="Century Gothic" panose="020B0502020202020204" pitchFamily="34" charset="-128"/>
                <a:cs typeface="Times New Roman" panose="02020603050405020304" pitchFamily="18" charset="0"/>
                <a:sym typeface="Wingdings" pitchFamily="2" charset="2"/>
              </a:rPr>
              <a:t>2</a:t>
            </a:r>
            <a:r>
              <a:rPr lang="en-US" sz="1200" b="1" dirty="0">
                <a:latin typeface="Century Gothic" panose="020B0502020202020204" pitchFamily="34" charset="-128"/>
                <a:ea typeface="Century Gothic" panose="020B0502020202020204" pitchFamily="34" charset="-128"/>
                <a:cs typeface="Times New Roman" panose="02020603050405020304" pitchFamily="18" charset="0"/>
                <a:sym typeface="Wingdings" pitchFamily="2" charset="2"/>
              </a:rPr>
              <a:t>O</a:t>
            </a:r>
            <a:endParaRPr lang="en-US" sz="1200" b="1" dirty="0">
              <a:latin typeface="Century Gothic" panose="020B0502020202020204" pitchFamily="34" charset="-128"/>
              <a:ea typeface="Century Gothic" panose="020B0502020202020204" pitchFamily="34" charset="-128"/>
              <a:cs typeface="Times New Roman" panose="02020603050405020304" pitchFamily="18" charset="0"/>
            </a:endParaRPr>
          </a:p>
          <a:p>
            <a:pPr marL="228600" marR="0">
              <a:lnSpc>
                <a:spcPct val="115000"/>
              </a:lnSpc>
              <a:spcBef>
                <a:spcPts val="0"/>
              </a:spcBef>
              <a:spcAft>
                <a:spcPts val="0"/>
              </a:spcAft>
            </a:pPr>
            <a:endParaRPr lang="en-US" sz="1200" dirty="0">
              <a:latin typeface="Century Gothic" panose="020B0502020202020204" pitchFamily="34" charset="-128"/>
              <a:ea typeface="Century Gothic" panose="020B0502020202020204" pitchFamily="34" charset="-128"/>
              <a:cs typeface="Times New Roman" panose="02020603050405020304" pitchFamily="18" charset="0"/>
            </a:endParaRP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The car uses an average of 300.0 grams of O</a:t>
            </a:r>
            <a:r>
              <a:rPr lang="en-US" sz="1200" baseline="-25000" dirty="0">
                <a:latin typeface="Century Gothic" panose="020B0502020202020204" pitchFamily="34" charset="-128"/>
                <a:ea typeface="Century Gothic" panose="020B0502020202020204" pitchFamily="34" charset="-128"/>
                <a:cs typeface="Times New Roman" panose="02020603050405020304" pitchFamily="18" charset="0"/>
              </a:rPr>
              <a:t>2</a:t>
            </a:r>
            <a:r>
              <a:rPr lang="en-US" sz="1200" dirty="0">
                <a:latin typeface="Century Gothic" panose="020B0502020202020204" pitchFamily="34" charset="-128"/>
                <a:ea typeface="Century Gothic" panose="020B0502020202020204" pitchFamily="34" charset="-128"/>
                <a:cs typeface="Times New Roman" panose="02020603050405020304" pitchFamily="18" charset="0"/>
              </a:rPr>
              <a:t> for each lap.</a:t>
            </a: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The formula for fuel is C</a:t>
            </a:r>
            <a:r>
              <a:rPr lang="en-US" sz="1200" baseline="-25000" dirty="0">
                <a:latin typeface="Century Gothic" panose="020B0502020202020204" pitchFamily="34" charset="-128"/>
                <a:ea typeface="Century Gothic" panose="020B0502020202020204" pitchFamily="34" charset="-128"/>
                <a:cs typeface="Times New Roman" panose="02020603050405020304" pitchFamily="18" charset="0"/>
              </a:rPr>
              <a:t>5</a:t>
            </a:r>
            <a:r>
              <a:rPr lang="en-US" sz="1200" dirty="0">
                <a:latin typeface="Century Gothic" panose="020B0502020202020204" pitchFamily="34" charset="-128"/>
                <a:ea typeface="Century Gothic" panose="020B0502020202020204" pitchFamily="34" charset="-128"/>
                <a:cs typeface="Times New Roman" panose="02020603050405020304" pitchFamily="18" charset="0"/>
              </a:rPr>
              <a:t>H</a:t>
            </a:r>
            <a:r>
              <a:rPr lang="en-US" sz="1200" baseline="-25000" dirty="0">
                <a:latin typeface="Century Gothic" panose="020B0502020202020204" pitchFamily="34" charset="-128"/>
                <a:ea typeface="Century Gothic" panose="020B0502020202020204" pitchFamily="34" charset="-128"/>
                <a:cs typeface="Times New Roman" panose="02020603050405020304" pitchFamily="18" charset="0"/>
              </a:rPr>
              <a:t>12</a:t>
            </a:r>
            <a:endParaRPr lang="en-US" sz="1200" dirty="0">
              <a:latin typeface="Century Gothic" panose="020B0502020202020204" pitchFamily="34" charset="-128"/>
              <a:ea typeface="Century Gothic" panose="020B0502020202020204" pitchFamily="34" charset="-128"/>
              <a:cs typeface="Times New Roman" panose="02020603050405020304" pitchFamily="18" charset="0"/>
            </a:endParaRP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The fuel has a density of 700 g/gal.</a:t>
            </a: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 </a:t>
            </a:r>
          </a:p>
          <a:p>
            <a:pPr marL="228600" marR="0">
              <a:lnSpc>
                <a:spcPct val="115000"/>
              </a:lnSpc>
              <a:spcBef>
                <a:spcPts val="0"/>
              </a:spcBef>
              <a:spcAft>
                <a:spcPts val="0"/>
              </a:spcAft>
            </a:pPr>
            <a:r>
              <a:rPr lang="en-US" sz="1200" dirty="0">
                <a:latin typeface="Century Gothic" panose="020B0502020202020204" pitchFamily="34" charset="-128"/>
                <a:ea typeface="Century Gothic" panose="020B0502020202020204" pitchFamily="34" charset="-128"/>
                <a:cs typeface="Times New Roman" panose="02020603050405020304" pitchFamily="18" charset="0"/>
              </a:rPr>
              <a:t>What do you tell the driver?</a:t>
            </a:r>
          </a:p>
        </p:txBody>
      </p:sp>
      <p:pic>
        <p:nvPicPr>
          <p:cNvPr id="2054" name="Picture 6" descr="Image result for race track png">
            <a:extLst>
              <a:ext uri="{FF2B5EF4-FFF2-40B4-BE49-F238E27FC236}">
                <a16:creationId xmlns:a16="http://schemas.microsoft.com/office/drawing/2014/main" id="{32EB8695-5CC5-D14E-BA48-495D18DED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84" y="6765991"/>
            <a:ext cx="5559582" cy="238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8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0CDF418-3F8C-CE42-9282-DE4754953ED3}"/>
              </a:ext>
            </a:extLst>
          </p:cNvPr>
          <p:cNvSpPr txBox="1"/>
          <p:nvPr/>
        </p:nvSpPr>
        <p:spPr>
          <a:xfrm>
            <a:off x="616750" y="157472"/>
            <a:ext cx="5960544" cy="400110"/>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SOLUTIONS</a:t>
            </a:r>
          </a:p>
        </p:txBody>
      </p:sp>
      <p:sp>
        <p:nvSpPr>
          <p:cNvPr id="21" name="Oval 20">
            <a:extLst>
              <a:ext uri="{FF2B5EF4-FFF2-40B4-BE49-F238E27FC236}">
                <a16:creationId xmlns:a16="http://schemas.microsoft.com/office/drawing/2014/main" id="{1EB6356A-9578-7B40-BE03-D757CB729161}"/>
              </a:ext>
            </a:extLst>
          </p:cNvPr>
          <p:cNvSpPr/>
          <p:nvPr/>
        </p:nvSpPr>
        <p:spPr>
          <a:xfrm>
            <a:off x="53111" y="24863"/>
            <a:ext cx="548640" cy="5486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FF5431-1F19-5C4C-AAF1-5F7F8A702F85}"/>
              </a:ext>
            </a:extLst>
          </p:cNvPr>
          <p:cNvSpPr txBox="1"/>
          <p:nvPr/>
        </p:nvSpPr>
        <p:spPr>
          <a:xfrm>
            <a:off x="616750" y="-49713"/>
            <a:ext cx="5525816" cy="369332"/>
          </a:xfrm>
          <a:prstGeom prst="rect">
            <a:avLst/>
          </a:prstGeom>
          <a:noFill/>
        </p:spPr>
        <p:txBody>
          <a:bodyPr wrap="square" rtlCol="0">
            <a:spAutoFit/>
          </a:bodyPr>
          <a:lstStyle/>
          <a:p>
            <a:r>
              <a:rPr lang="en-US" dirty="0">
                <a:latin typeface="Century Gothic" panose="020B0502020202020204" pitchFamily="34" charset="0"/>
              </a:rPr>
              <a:t>REAL WORLD SCENARIO:</a:t>
            </a:r>
          </a:p>
        </p:txBody>
      </p:sp>
      <p:sp>
        <p:nvSpPr>
          <p:cNvPr id="32" name="Oval 31">
            <a:extLst>
              <a:ext uri="{FF2B5EF4-FFF2-40B4-BE49-F238E27FC236}">
                <a16:creationId xmlns:a16="http://schemas.microsoft.com/office/drawing/2014/main" id="{52345A4A-F05F-9444-BBD6-58ECF6260231}"/>
              </a:ext>
            </a:extLst>
          </p:cNvPr>
          <p:cNvSpPr/>
          <p:nvPr/>
        </p:nvSpPr>
        <p:spPr>
          <a:xfrm>
            <a:off x="97575" y="7730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TextBox 32">
            <a:extLst>
              <a:ext uri="{FF2B5EF4-FFF2-40B4-BE49-F238E27FC236}">
                <a16:creationId xmlns:a16="http://schemas.microsoft.com/office/drawing/2014/main" id="{71E65943-9C5B-9545-A033-54043D37BC64}"/>
              </a:ext>
            </a:extLst>
          </p:cNvPr>
          <p:cNvSpPr txBox="1"/>
          <p:nvPr/>
        </p:nvSpPr>
        <p:spPr>
          <a:xfrm>
            <a:off x="0" y="87146"/>
            <a:ext cx="652349" cy="292388"/>
          </a:xfrm>
          <a:prstGeom prst="rect">
            <a:avLst/>
          </a:prstGeom>
          <a:noFill/>
        </p:spPr>
        <p:txBody>
          <a:bodyPr wrap="square" rtlCol="0">
            <a:spAutoFit/>
          </a:bodyPr>
          <a:lstStyle/>
          <a:p>
            <a:pPr algn="ctr"/>
            <a:r>
              <a:rPr lang="en-US" sz="1300" b="1" dirty="0">
                <a:ln w="28575">
                  <a:noFill/>
                </a:ln>
                <a:latin typeface="Century Gothic" panose="020B0502020202020204" pitchFamily="34" charset="0"/>
                <a:ea typeface="PBDecafCoffee" panose="02000603000000000000" pitchFamily="2" charset="0"/>
              </a:rPr>
              <a:t>UNIT</a:t>
            </a:r>
          </a:p>
        </p:txBody>
      </p:sp>
      <p:sp>
        <p:nvSpPr>
          <p:cNvPr id="34" name="TextBox 33">
            <a:extLst>
              <a:ext uri="{FF2B5EF4-FFF2-40B4-BE49-F238E27FC236}">
                <a16:creationId xmlns:a16="http://schemas.microsoft.com/office/drawing/2014/main" id="{0FC5C3A2-0EFD-ED45-9ADD-FEF1B564D0DD}"/>
              </a:ext>
            </a:extLst>
          </p:cNvPr>
          <p:cNvSpPr txBox="1"/>
          <p:nvPr/>
        </p:nvSpPr>
        <p:spPr>
          <a:xfrm>
            <a:off x="188084" y="232576"/>
            <a:ext cx="314510" cy="369332"/>
          </a:xfrm>
          <a:prstGeom prst="rect">
            <a:avLst/>
          </a:prstGeom>
          <a:noFill/>
        </p:spPr>
        <p:txBody>
          <a:bodyPr wrap="none" rtlCol="0">
            <a:spAutoFit/>
          </a:bodyPr>
          <a:lstStyle/>
          <a:p>
            <a:r>
              <a:rPr lang="en-US" b="1" dirty="0">
                <a:latin typeface="Century Gothic" panose="020B0502020202020204" pitchFamily="34" charset="-128"/>
                <a:ea typeface="Century Gothic" panose="020B0502020202020204" pitchFamily="34" charset="-128"/>
              </a:rPr>
              <a:t>7</a:t>
            </a:r>
          </a:p>
        </p:txBody>
      </p:sp>
      <p:cxnSp>
        <p:nvCxnSpPr>
          <p:cNvPr id="12" name="Straight Connector 11">
            <a:extLst>
              <a:ext uri="{FF2B5EF4-FFF2-40B4-BE49-F238E27FC236}">
                <a16:creationId xmlns:a16="http://schemas.microsoft.com/office/drawing/2014/main" id="{2E24F123-A203-E441-91AE-970D580F3D73}"/>
              </a:ext>
            </a:extLst>
          </p:cNvPr>
          <p:cNvCxnSpPr/>
          <p:nvPr/>
        </p:nvCxnSpPr>
        <p:spPr>
          <a:xfrm>
            <a:off x="-477574" y="739740"/>
            <a:ext cx="774638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B6BE70C-2B6A-6B41-B138-3A79F3FA4E1E}"/>
              </a:ext>
            </a:extLst>
          </p:cNvPr>
          <p:cNvSpPr txBox="1"/>
          <p:nvPr/>
        </p:nvSpPr>
        <p:spPr>
          <a:xfrm>
            <a:off x="0" y="747338"/>
            <a:ext cx="5960544" cy="584775"/>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APOLLO 13</a:t>
            </a:r>
          </a:p>
          <a:p>
            <a:r>
              <a:rPr lang="en-US" sz="1200" dirty="0">
                <a:ln w="3175">
                  <a:noFill/>
                </a:ln>
                <a:latin typeface="Century Gothic" panose="020B0502020202020204" pitchFamily="34" charset="-128"/>
                <a:ea typeface="Century Gothic" panose="020B0502020202020204" pitchFamily="34" charset="-128"/>
              </a:rPr>
              <a:t>5,450 grams – The astronauts die.</a:t>
            </a:r>
          </a:p>
        </p:txBody>
      </p:sp>
      <p:sp>
        <p:nvSpPr>
          <p:cNvPr id="15" name="TextBox 14">
            <a:extLst>
              <a:ext uri="{FF2B5EF4-FFF2-40B4-BE49-F238E27FC236}">
                <a16:creationId xmlns:a16="http://schemas.microsoft.com/office/drawing/2014/main" id="{4E571250-4EBA-D144-99D3-1D15447B84A7}"/>
              </a:ext>
            </a:extLst>
          </p:cNvPr>
          <p:cNvSpPr txBox="1"/>
          <p:nvPr/>
        </p:nvSpPr>
        <p:spPr>
          <a:xfrm>
            <a:off x="0" y="1433816"/>
            <a:ext cx="5960544" cy="584775"/>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MURDER OR ACCIDENT?</a:t>
            </a:r>
          </a:p>
          <a:p>
            <a:r>
              <a:rPr lang="en-US" sz="1200" dirty="0">
                <a:ln w="3175">
                  <a:noFill/>
                </a:ln>
                <a:latin typeface="Century Gothic" panose="020B0502020202020204" pitchFamily="34" charset="-128"/>
                <a:ea typeface="Century Gothic" panose="020B0502020202020204" pitchFamily="34" charset="-128"/>
              </a:rPr>
              <a:t>18 grams – She is lying </a:t>
            </a:r>
          </a:p>
        </p:txBody>
      </p:sp>
      <p:sp>
        <p:nvSpPr>
          <p:cNvPr id="16" name="TextBox 15">
            <a:extLst>
              <a:ext uri="{FF2B5EF4-FFF2-40B4-BE49-F238E27FC236}">
                <a16:creationId xmlns:a16="http://schemas.microsoft.com/office/drawing/2014/main" id="{5808A917-3439-EB4B-AC29-0B6879E7C9EA}"/>
              </a:ext>
            </a:extLst>
          </p:cNvPr>
          <p:cNvSpPr txBox="1"/>
          <p:nvPr/>
        </p:nvSpPr>
        <p:spPr>
          <a:xfrm>
            <a:off x="-1" y="2122059"/>
            <a:ext cx="5960544" cy="584775"/>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CANCER PREVENTION</a:t>
            </a:r>
          </a:p>
          <a:p>
            <a:r>
              <a:rPr lang="en-US" sz="1200" dirty="0">
                <a:ln w="3175">
                  <a:noFill/>
                </a:ln>
                <a:latin typeface="Century Gothic" panose="020B0502020202020204" pitchFamily="34" charset="-128"/>
                <a:ea typeface="Century Gothic" panose="020B0502020202020204" pitchFamily="34" charset="-128"/>
              </a:rPr>
              <a:t>$270,000 – They do not have enough money.</a:t>
            </a:r>
          </a:p>
        </p:txBody>
      </p:sp>
      <p:sp>
        <p:nvSpPr>
          <p:cNvPr id="18" name="TextBox 17">
            <a:extLst>
              <a:ext uri="{FF2B5EF4-FFF2-40B4-BE49-F238E27FC236}">
                <a16:creationId xmlns:a16="http://schemas.microsoft.com/office/drawing/2014/main" id="{B5538996-79F7-E145-95B1-3852CD74DC09}"/>
              </a:ext>
            </a:extLst>
          </p:cNvPr>
          <p:cNvSpPr txBox="1"/>
          <p:nvPr/>
        </p:nvSpPr>
        <p:spPr>
          <a:xfrm>
            <a:off x="0" y="2824992"/>
            <a:ext cx="5960544" cy="584775"/>
          </a:xfrm>
          <a:prstGeom prst="rect">
            <a:avLst/>
          </a:prstGeom>
          <a:noFill/>
        </p:spPr>
        <p:txBody>
          <a:bodyPr wrap="square" rtlCol="0">
            <a:spAutoFit/>
          </a:bodyPr>
          <a:lstStyle/>
          <a:p>
            <a:r>
              <a:rPr lang="en-US" sz="2000" b="1" dirty="0">
                <a:ln w="3175">
                  <a:noFill/>
                </a:ln>
                <a:latin typeface="Century Gothic" panose="020B0502020202020204" pitchFamily="34" charset="-128"/>
                <a:ea typeface="Century Gothic" panose="020B0502020202020204" pitchFamily="34" charset="-128"/>
              </a:rPr>
              <a:t>NASCAR RACE</a:t>
            </a:r>
          </a:p>
          <a:p>
            <a:r>
              <a:rPr lang="en-US" sz="1200" dirty="0">
                <a:ln w="3175">
                  <a:noFill/>
                </a:ln>
                <a:latin typeface="Century Gothic" panose="020B0502020202020204" pitchFamily="34" charset="-128"/>
                <a:ea typeface="Century Gothic" panose="020B0502020202020204" pitchFamily="34" charset="-128"/>
              </a:rPr>
              <a:t>1,600 grams remain – They have enough fuel to finish the race.</a:t>
            </a:r>
          </a:p>
        </p:txBody>
      </p:sp>
      <p:cxnSp>
        <p:nvCxnSpPr>
          <p:cNvPr id="19" name="Straight Connector 18">
            <a:extLst>
              <a:ext uri="{FF2B5EF4-FFF2-40B4-BE49-F238E27FC236}">
                <a16:creationId xmlns:a16="http://schemas.microsoft.com/office/drawing/2014/main" id="{D097FDB0-146C-4D46-A72E-0676D5E7D755}"/>
              </a:ext>
            </a:extLst>
          </p:cNvPr>
          <p:cNvCxnSpPr/>
          <p:nvPr/>
        </p:nvCxnSpPr>
        <p:spPr>
          <a:xfrm>
            <a:off x="-347241" y="1424575"/>
            <a:ext cx="774638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952C5DE-4B95-6342-A047-77BF75C0098A}"/>
              </a:ext>
            </a:extLst>
          </p:cNvPr>
          <p:cNvCxnSpPr/>
          <p:nvPr/>
        </p:nvCxnSpPr>
        <p:spPr>
          <a:xfrm>
            <a:off x="-347242" y="2120985"/>
            <a:ext cx="774638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6435CF7-1BD7-FE42-B3AE-19AE38493676}"/>
              </a:ext>
            </a:extLst>
          </p:cNvPr>
          <p:cNvCxnSpPr/>
          <p:nvPr/>
        </p:nvCxnSpPr>
        <p:spPr>
          <a:xfrm>
            <a:off x="-347243" y="2817395"/>
            <a:ext cx="774638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928FF7A-CD81-8340-9A2B-FF4D0D16DE18}"/>
              </a:ext>
            </a:extLst>
          </p:cNvPr>
          <p:cNvCxnSpPr/>
          <p:nvPr/>
        </p:nvCxnSpPr>
        <p:spPr>
          <a:xfrm>
            <a:off x="-276169" y="3502230"/>
            <a:ext cx="774638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1803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1578</Words>
  <Application>Microsoft Office PowerPoint</Application>
  <PresentationFormat>Letter Paper (8.5x11 in)</PresentationFormat>
  <Paragraphs>145</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Century Gothic</vt:lpstr>
      <vt:lpstr>PBDecafCoffee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Gomez</dc:creator>
  <cp:lastModifiedBy>Farmer, Stephanie [DH]</cp:lastModifiedBy>
  <cp:revision>1</cp:revision>
  <dcterms:created xsi:type="dcterms:W3CDTF">2021-03-02T16:07:10Z</dcterms:created>
  <dcterms:modified xsi:type="dcterms:W3CDTF">2021-03-12T23:24:51Z</dcterms:modified>
</cp:coreProperties>
</file>