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outlineViewPr>
    <p:cViewPr>
      <p:scale>
        <a:sx n="33" d="100"/>
        <a:sy n="33" d="100"/>
      </p:scale>
      <p:origin x="0" y="-19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3977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193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386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1492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462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097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41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4486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38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pt/slides/slide2.x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pt/slides/slide2.x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Impact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Real Life Stoichiometry Examples</a:t>
            </a:r>
            <a:endParaRPr sz="6000" b="0" i="0" u="none" strike="noStrike" cap="none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184856"/>
            <a:ext cx="5724659" cy="295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Exact quantity of nitrogen gas must be produced in an instant.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Shape 95" descr="air b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91275" y="133350"/>
            <a:ext cx="2398713" cy="184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1127125" y="2325688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04800" y="3032125"/>
            <a:ext cx="8485187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 NaN</a:t>
            </a:r>
            <a:r>
              <a:rPr lang="en-US" sz="4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(s)  →  __Na(s)  + __N</a:t>
            </a:r>
            <a:r>
              <a:rPr lang="en-US" sz="4800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>
            <a:hlinkClick r:id="rId4"/>
          </p:cNvPr>
          <p:cNvSpPr/>
          <p:nvPr/>
        </p:nvSpPr>
        <p:spPr>
          <a:xfrm>
            <a:off x="0" y="6119813"/>
            <a:ext cx="609600" cy="357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darken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none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40225" y="105000"/>
                </a:lnTo>
                <a:lnTo>
                  <a:pt x="33633" y="105000"/>
                </a:lnTo>
                <a:lnTo>
                  <a:pt x="3363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b="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#1 </a:t>
            </a:r>
            <a:r>
              <a:rPr lang="en-US" sz="4400" b="0" u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AIR BAGS</a:t>
            </a:r>
            <a:endParaRPr sz="4400" b="0" u="none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271048" y="247717"/>
            <a:ext cx="7162800" cy="1194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 NaN</a:t>
            </a:r>
            <a:r>
              <a:rPr lang="en-US" sz="3600" b="1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(s)  →  2 Na(s)  +  3 N</a:t>
            </a:r>
            <a:r>
              <a:rPr lang="en-US" sz="3600" b="1" baseline="-25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(g)</a:t>
            </a:r>
            <a:endParaRPr sz="36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346063" y="926692"/>
            <a:ext cx="8264525" cy="526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4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airbag is made with 90 grams of NaN</a:t>
            </a:r>
            <a:r>
              <a:rPr lang="en-US" sz="4000" b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4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it be safe? </a:t>
            </a:r>
            <a: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4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 65.1 L of N</a:t>
            </a:r>
            <a:r>
              <a:rPr lang="en-US" sz="36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are needed to inflate an air bag to the proper size to protect you during an accident. 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1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600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Hints:</a:t>
            </a: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Make NaN</a:t>
            </a:r>
            <a:r>
              <a:rPr lang="en-US" sz="3600" i="1" baseline="-25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en-US" sz="36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your A value. The </a:t>
            </a:r>
            <a:r>
              <a:rPr lang="en-US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of N</a:t>
            </a:r>
            <a:r>
              <a:rPr lang="en-US" sz="3600" i="1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6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gas at this temperature is about 0.916 g/L).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107" name="Shape 107" descr="air ba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3848" y="159537"/>
            <a:ext cx="1381287" cy="1063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>
            <a:hlinkClick r:id="rId4"/>
          </p:cNvPr>
          <p:cNvSpPr/>
          <p:nvPr/>
        </p:nvSpPr>
        <p:spPr>
          <a:xfrm>
            <a:off x="0" y="6119813"/>
            <a:ext cx="609600" cy="3571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darken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33633" y="15000"/>
                </a:lnTo>
                <a:lnTo>
                  <a:pt x="33633" y="105000"/>
                </a:lnTo>
                <a:lnTo>
                  <a:pt x="40225" y="105000"/>
                </a:lnTo>
                <a:close/>
              </a:path>
              <a:path w="120000" h="120000" fill="none" extrusionOk="0">
                <a:moveTo>
                  <a:pt x="46816" y="60000"/>
                </a:moveTo>
                <a:lnTo>
                  <a:pt x="86367" y="15000"/>
                </a:lnTo>
                <a:lnTo>
                  <a:pt x="86367" y="105000"/>
                </a:lnTo>
                <a:close/>
                <a:moveTo>
                  <a:pt x="40225" y="15000"/>
                </a:moveTo>
                <a:lnTo>
                  <a:pt x="40225" y="105000"/>
                </a:lnTo>
                <a:lnTo>
                  <a:pt x="33633" y="105000"/>
                </a:lnTo>
                <a:lnTo>
                  <a:pt x="33633" y="15000"/>
                </a:lnTo>
                <a:close/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lt1">
              <a:alpha val="49803"/>
            </a:schemeClr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0" y="3863549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/>
        </p:nvSpPr>
        <p:spPr>
          <a:xfrm>
            <a:off x="228600" y="1047750"/>
            <a:ext cx="6502400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1967 the Saturn V Rocket did an unmanned test flight to the moon. It used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kerosene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fuel to get through the atmosphere into outer space. The kerosene (C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combusts with liquid oxygen (O</a:t>
            </a:r>
            <a:r>
              <a:rPr lang="en-US" sz="3200" baseline="-25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on board the rocket to form carbon dioxide and water. 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 descr="Apollo rocket laun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1000" y="457200"/>
            <a:ext cx="20955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 descr="ap15-KSC-71PC-686HR"/>
          <p:cNvPicPr preferRelativeResize="0"/>
          <p:nvPr/>
        </p:nvPicPr>
        <p:blipFill rotWithShape="1">
          <a:blip r:embed="rId4">
            <a:alphaModFix/>
          </a:blip>
          <a:srcRect l="21161" r="22740" b="13348"/>
          <a:stretch/>
        </p:blipFill>
        <p:spPr>
          <a:xfrm>
            <a:off x="6731000" y="168275"/>
            <a:ext cx="2085975" cy="257016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u="sng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#2 </a:t>
            </a:r>
            <a:r>
              <a:rPr lang="en-US" sz="4400" dirty="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ROCKET FUEL</a:t>
            </a:r>
            <a:endParaRPr sz="4400" dirty="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228600" y="1047750"/>
            <a:ext cx="8588375" cy="4616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 C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26 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+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37 O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→ 24 CO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 + 26 H</a:t>
            </a:r>
            <a:r>
              <a:rPr lang="en-US" sz="4000" baseline="-25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US" sz="4000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endParaRPr sz="4000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Saturn V rocket was loaded with 770,886 Liters of kerosene fuel and 890,650 Liters of liquid oxygen,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it have enough liquid oxygen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board to use up all the kerosene in order to get </a:t>
            </a:r>
            <a:r>
              <a:rPr lang="en-US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 of the atmosphere?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i="1" u="sng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Hints: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Make kerosene your A value.</a:t>
            </a:r>
            <a:b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density of kerosene is 749g/L,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the density of liquid oxygen </a:t>
            </a:r>
            <a:b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1141 g/L)</a:t>
            </a:r>
            <a:endParaRPr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Shape 124" descr="ap15-KSC-71PC-686HR"/>
          <p:cNvPicPr preferRelativeResize="0"/>
          <p:nvPr/>
        </p:nvPicPr>
        <p:blipFill rotWithShape="1">
          <a:blip r:embed="rId3">
            <a:alphaModFix/>
          </a:blip>
          <a:srcRect l="21161" r="22740" b="13348"/>
          <a:stretch/>
        </p:blipFill>
        <p:spPr>
          <a:xfrm>
            <a:off x="7269934" y="4251226"/>
            <a:ext cx="1521641" cy="1874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Shape 125"/>
          <p:cNvSpPr txBox="1"/>
          <p:nvPr/>
        </p:nvSpPr>
        <p:spPr>
          <a:xfrm>
            <a:off x="304800" y="130175"/>
            <a:ext cx="7772400" cy="917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mpact"/>
              <a:buNone/>
            </a:pPr>
            <a:r>
              <a:rPr lang="en-US" sz="4400" u="sng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Example #2 </a:t>
            </a:r>
            <a:r>
              <a:rPr lang="en-US" sz="44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– ROCKET FUEL</a:t>
            </a:r>
            <a:endParaRPr sz="4400">
              <a:solidFill>
                <a:schemeClr val="dk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0" y="4210283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0" y="365126"/>
            <a:ext cx="91440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>
                <a:latin typeface="Impact" panose="020B0806030902050204" pitchFamily="34" charset="0"/>
              </a:rPr>
              <a:t>Example#3</a:t>
            </a:r>
            <a:r>
              <a:rPr lang="en-US" dirty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 - HYDROGEN POWERED </a:t>
            </a:r>
            <a:br>
              <a:rPr lang="en-US" dirty="0" smtClean="0">
                <a:latin typeface="Impact" panose="020B0806030902050204" pitchFamily="34" charset="0"/>
              </a:rPr>
            </a:br>
            <a:r>
              <a:rPr lang="en-US" dirty="0" smtClean="0">
                <a:latin typeface="Impact" panose="020B0806030902050204" pitchFamily="34" charset="0"/>
              </a:rPr>
              <a:t>                              BICYCLES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232492" y="1540701"/>
            <a:ext cx="6005013" cy="4485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Electric Bicycles are becoming very popular these days. </a:t>
            </a: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They typically have a rechargeable battery pack and electric hub motor.</a:t>
            </a:r>
            <a:endParaRPr sz="3200" dirty="0"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A new electricity source combines a hydrogen fuel cell with a </a:t>
            </a:r>
            <a:r>
              <a:rPr lang="en-US" sz="3200" b="1" i="1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"sodium </a:t>
            </a:r>
            <a:r>
              <a:rPr lang="en-US" sz="3200" b="1" i="1" dirty="0" smtClean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silicide</a:t>
            </a:r>
            <a:r>
              <a:rPr lang="en-US" sz="3200" b="1" i="1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"</a:t>
            </a:r>
            <a:r>
              <a:rPr lang="en-US" sz="3200" dirty="0"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fuel cartridge (winner of a "Green Chemistry Challenge Award)</a:t>
            </a:r>
            <a:endParaRPr sz="3200" dirty="0"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sz="3000" dirty="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5140" y="1690826"/>
            <a:ext cx="2796838" cy="3822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50125" y="0"/>
            <a:ext cx="8993875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>
                <a:latin typeface="Impact" panose="020B0806030902050204" pitchFamily="34" charset="0"/>
              </a:rPr>
              <a:t>Example#3</a:t>
            </a:r>
            <a:r>
              <a:rPr lang="en-US" dirty="0">
                <a:latin typeface="Impact" panose="020B0806030902050204" pitchFamily="34" charset="0"/>
              </a:rPr>
              <a:t> </a:t>
            </a:r>
            <a:r>
              <a:rPr lang="en-US" dirty="0" smtClean="0">
                <a:latin typeface="Impact" panose="020B0806030902050204" pitchFamily="34" charset="0"/>
              </a:rPr>
              <a:t>– H</a:t>
            </a:r>
            <a:r>
              <a:rPr lang="en-US" baseline="-25000" dirty="0" smtClean="0">
                <a:latin typeface="Impact" panose="020B0806030902050204" pitchFamily="34" charset="0"/>
              </a:rPr>
              <a:t>2</a:t>
            </a:r>
            <a:r>
              <a:rPr lang="en-US" dirty="0" smtClean="0">
                <a:latin typeface="Impact" panose="020B0806030902050204" pitchFamily="34" charset="0"/>
              </a:rPr>
              <a:t> POWERED BICYCLES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50125" y="937140"/>
            <a:ext cx="8761863" cy="43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The sodium </a:t>
            </a:r>
            <a:r>
              <a:rPr lang="en-US" sz="3600" dirty="0" smtClean="0">
                <a:latin typeface="Calibri" panose="020F0502020204030204" pitchFamily="34" charset="0"/>
                <a:ea typeface="Arial"/>
                <a:cs typeface="Arial"/>
                <a:sym typeface="Arial"/>
              </a:rPr>
              <a:t>silicide </a:t>
            </a:r>
            <a:r>
              <a:rPr lang="en-US" sz="3600" dirty="0">
                <a:latin typeface="Calibri" panose="020F0502020204030204" pitchFamily="34" charset="0"/>
                <a:ea typeface="Arial"/>
                <a:cs typeface="Arial"/>
                <a:sym typeface="Arial"/>
              </a:rPr>
              <a:t>reacts with water to make the hydrogen fuel to run the bicycle.</a:t>
            </a:r>
            <a:endParaRPr sz="3600" dirty="0"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241300" lvl="0" indent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NaSi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(s)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+ 5H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O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(l)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→ Na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Si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O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5(s)</a:t>
            </a:r>
            <a:r>
              <a:rPr lang="en-US" sz="4000" b="1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 + 5H</a:t>
            </a:r>
            <a:r>
              <a:rPr lang="en-US" sz="4000" b="1" baseline="-25000" dirty="0">
                <a:solidFill>
                  <a:srgbClr val="0000FF"/>
                </a:solidFill>
                <a:highlight>
                  <a:srgbClr val="FFFFFF"/>
                </a:highlight>
                <a:latin typeface="Calibri" panose="020F0502020204030204" pitchFamily="34" charset="0"/>
                <a:ea typeface="Arial"/>
                <a:cs typeface="Arial"/>
                <a:sym typeface="Arial"/>
              </a:rPr>
              <a:t>2(g)</a:t>
            </a:r>
            <a:endParaRPr sz="4000" b="1" baseline="-25000" dirty="0">
              <a:solidFill>
                <a:srgbClr val="0000FF"/>
              </a:solidFill>
              <a:highlight>
                <a:srgbClr val="FFFFFF"/>
              </a:highlight>
              <a:latin typeface="Calibri" panose="020F0502020204030204" pitchFamily="34" charset="0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 dirty="0">
                <a:latin typeface="Calibri" panose="020F0502020204030204" pitchFamily="34" charset="0"/>
              </a:rPr>
              <a:t>If you start with 1Kg of sodium </a:t>
            </a:r>
            <a:r>
              <a:rPr lang="en-US" sz="3400" dirty="0" smtClean="0">
                <a:latin typeface="Calibri" panose="020F0502020204030204" pitchFamily="34" charset="0"/>
              </a:rPr>
              <a:t>silicide</a:t>
            </a:r>
            <a:r>
              <a:rPr lang="en-US" sz="3400" dirty="0">
                <a:latin typeface="Calibri" panose="020F0502020204030204" pitchFamily="34" charset="0"/>
              </a:rPr>
              <a:t>, </a:t>
            </a:r>
            <a:r>
              <a:rPr lang="en-US" sz="3400" dirty="0" smtClean="0">
                <a:latin typeface="Calibri" panose="020F0502020204030204" pitchFamily="34" charset="0"/>
              </a:rPr>
              <a:t>and your tank can hold 500mL of water, will you have enough water to use up the battery?</a:t>
            </a:r>
            <a:endParaRPr sz="34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654195"/>
            <a:ext cx="8836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32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Hints</a:t>
            </a: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1kg of sodium silicide as your A value. The Density of water is 1g/mL)</a:t>
            </a:r>
            <a:endParaRPr lang="en-US"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-40944" y="4565486"/>
            <a:ext cx="9144000" cy="4094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 dirty="0">
                <a:latin typeface="Impact" panose="020B0806030902050204" pitchFamily="34" charset="0"/>
              </a:rPr>
              <a:t>Exit Quiz</a:t>
            </a:r>
            <a:endParaRPr sz="4800" u="sng" dirty="0">
              <a:latin typeface="Impact" panose="020B0806030902050204" pitchFamily="34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Impact" panose="020B0806030902050204" pitchFamily="34" charset="0"/>
              </a:rPr>
              <a:t>WATER FROM A CAMEL</a:t>
            </a:r>
            <a:endParaRPr lang="en-US" dirty="0">
              <a:latin typeface="Impact" panose="020B0806030902050204" pitchFamily="34" charset="0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191069" y="2159600"/>
            <a:ext cx="8802806" cy="40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Camels store the fat </a:t>
            </a:r>
            <a:r>
              <a:rPr lang="en-US" sz="2400" dirty="0" err="1">
                <a:latin typeface="Arial"/>
                <a:ea typeface="Arial"/>
                <a:cs typeface="Arial"/>
                <a:sym typeface="Arial"/>
              </a:rPr>
              <a:t>tristearin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 (C</a:t>
            </a:r>
            <a:r>
              <a:rPr lang="en-US" sz="2400" baseline="-25000" dirty="0">
                <a:latin typeface="Arial"/>
                <a:ea typeface="Arial"/>
                <a:cs typeface="Arial"/>
                <a:sym typeface="Arial"/>
              </a:rPr>
              <a:t>57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sz="2400" baseline="-25000" dirty="0">
                <a:latin typeface="Arial"/>
                <a:ea typeface="Arial"/>
                <a:cs typeface="Arial"/>
                <a:sym typeface="Arial"/>
              </a:rPr>
              <a:t>110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sz="2400" baseline="-25000" dirty="0"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sz="2400" dirty="0">
                <a:latin typeface="Arial"/>
                <a:ea typeface="Arial"/>
                <a:cs typeface="Arial"/>
                <a:sym typeface="Arial"/>
              </a:rPr>
              <a:t>) in the hump.  As well as being a source of energy, the fat is a source of water, because when it is used the reaction takes place: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110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(s</a:t>
            </a:r>
            <a:r>
              <a:rPr lang="en-US" b="1" baseline="-25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+ 163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(g</a:t>
            </a:r>
            <a:r>
              <a:rPr lang="en-US" b="1" baseline="-25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→ 114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 (g</a:t>
            </a:r>
            <a:r>
              <a:rPr lang="en-US" b="1" baseline="-25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+110 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b="1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US" b="1" baseline="-25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b="1" baseline="-25000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l)</a:t>
            </a:r>
            <a:endParaRPr b="1" baseline="-250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49" name="Shape 149" descr="cam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0925" y="365137"/>
            <a:ext cx="1446212" cy="16462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 rot="19979506">
            <a:off x="205089" y="2829017"/>
            <a:ext cx="8433238" cy="2087022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smtClean="0">
                <a:solidFill>
                  <a:schemeClr val="tx1"/>
                </a:solidFill>
              </a:rPr>
              <a:t>Is your camel going to </a:t>
            </a:r>
            <a:br>
              <a:rPr lang="en-US" sz="5400" b="1" i="1" dirty="0" smtClean="0">
                <a:solidFill>
                  <a:schemeClr val="tx1"/>
                </a:solidFill>
              </a:rPr>
            </a:br>
            <a:r>
              <a:rPr lang="en-US" sz="5400" b="1" i="1" dirty="0" smtClean="0">
                <a:solidFill>
                  <a:schemeClr val="tx1"/>
                </a:solidFill>
              </a:rPr>
              <a:t>live or die?!?!</a:t>
            </a:r>
            <a:endParaRPr lang="en-US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90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400</Words>
  <Application>Microsoft Office PowerPoint</Application>
  <PresentationFormat>On-screen Show (4:3)</PresentationFormat>
  <Paragraphs>37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Impact</vt:lpstr>
      <vt:lpstr>Calibri</vt:lpstr>
      <vt:lpstr>Office Theme</vt:lpstr>
      <vt:lpstr>Real Life Stoichiometry Examples</vt:lpstr>
      <vt:lpstr>PowerPoint Presentation</vt:lpstr>
      <vt:lpstr>PowerPoint Presentation</vt:lpstr>
      <vt:lpstr>PowerPoint Presentation</vt:lpstr>
      <vt:lpstr>PowerPoint Presentation</vt:lpstr>
      <vt:lpstr>Example#3  - HYDROGEN POWERED                                BICYCLES</vt:lpstr>
      <vt:lpstr>Example#3 – H2 POWERED BICYCLES</vt:lpstr>
      <vt:lpstr>Exit Quiz WATER FROM A CAMEL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Life Stoichiometry Examples</dc:title>
  <dc:creator>Farmer, Stephanie [DH]</dc:creator>
  <cp:lastModifiedBy>Farmer, Stephanie [DH]</cp:lastModifiedBy>
  <cp:revision>17</cp:revision>
  <dcterms:modified xsi:type="dcterms:W3CDTF">2018-03-02T23:07:56Z</dcterms:modified>
</cp:coreProperties>
</file>