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6" r:id="rId2"/>
    <p:sldId id="317" r:id="rId3"/>
    <p:sldId id="257" r:id="rId4"/>
    <p:sldId id="272" r:id="rId5"/>
    <p:sldId id="258" r:id="rId6"/>
    <p:sldId id="273" r:id="rId7"/>
    <p:sldId id="259" r:id="rId8"/>
    <p:sldId id="274" r:id="rId9"/>
    <p:sldId id="260" r:id="rId10"/>
    <p:sldId id="275" r:id="rId11"/>
    <p:sldId id="261" r:id="rId12"/>
    <p:sldId id="276" r:id="rId13"/>
    <p:sldId id="262" r:id="rId14"/>
    <p:sldId id="277" r:id="rId15"/>
    <p:sldId id="263" r:id="rId16"/>
    <p:sldId id="278" r:id="rId17"/>
    <p:sldId id="264" r:id="rId18"/>
    <p:sldId id="279" r:id="rId19"/>
    <p:sldId id="265" r:id="rId20"/>
    <p:sldId id="280" r:id="rId21"/>
    <p:sldId id="266" r:id="rId22"/>
    <p:sldId id="281" r:id="rId23"/>
    <p:sldId id="267" r:id="rId24"/>
    <p:sldId id="282" r:id="rId25"/>
    <p:sldId id="268" r:id="rId26"/>
    <p:sldId id="283" r:id="rId27"/>
    <p:sldId id="269" r:id="rId28"/>
    <p:sldId id="284" r:id="rId29"/>
    <p:sldId id="287" r:id="rId30"/>
    <p:sldId id="286" r:id="rId31"/>
    <p:sldId id="289" r:id="rId32"/>
    <p:sldId id="306" r:id="rId33"/>
    <p:sldId id="290" r:id="rId34"/>
    <p:sldId id="307" r:id="rId35"/>
    <p:sldId id="270" r:id="rId36"/>
    <p:sldId id="285" r:id="rId37"/>
    <p:sldId id="291" r:id="rId38"/>
    <p:sldId id="309" r:id="rId39"/>
    <p:sldId id="292" r:id="rId40"/>
    <p:sldId id="310" r:id="rId41"/>
    <p:sldId id="288" r:id="rId42"/>
    <p:sldId id="305" r:id="rId43"/>
    <p:sldId id="293" r:id="rId44"/>
    <p:sldId id="308" r:id="rId45"/>
    <p:sldId id="294" r:id="rId46"/>
    <p:sldId id="311" r:id="rId47"/>
    <p:sldId id="295" r:id="rId48"/>
    <p:sldId id="312" r:id="rId49"/>
    <p:sldId id="296" r:id="rId50"/>
    <p:sldId id="313" r:id="rId51"/>
    <p:sldId id="297" r:id="rId52"/>
    <p:sldId id="314" r:id="rId53"/>
    <p:sldId id="298" r:id="rId54"/>
    <p:sldId id="315" r:id="rId55"/>
    <p:sldId id="299" r:id="rId56"/>
    <p:sldId id="319" r:id="rId57"/>
    <p:sldId id="300" r:id="rId58"/>
    <p:sldId id="320" r:id="rId59"/>
    <p:sldId id="301" r:id="rId60"/>
    <p:sldId id="321" r:id="rId61"/>
    <p:sldId id="302" r:id="rId62"/>
    <p:sldId id="322" r:id="rId63"/>
    <p:sldId id="303" r:id="rId64"/>
    <p:sldId id="323" r:id="rId65"/>
    <p:sldId id="304" r:id="rId66"/>
    <p:sldId id="325" r:id="rId67"/>
    <p:sldId id="318" r:id="rId68"/>
    <p:sldId id="324"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74" autoAdjust="0"/>
    <p:restoredTop sz="94660"/>
  </p:normalViewPr>
  <p:slideViewPr>
    <p:cSldViewPr snapToGrid="0">
      <p:cViewPr varScale="1">
        <p:scale>
          <a:sx n="73" d="100"/>
          <a:sy n="73" d="100"/>
        </p:scale>
        <p:origin x="2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3191CC-808E-4D3C-8E50-F6CCE977B78A}"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1380376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191CC-808E-4D3C-8E50-F6CCE977B78A}"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892456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191CC-808E-4D3C-8E50-F6CCE977B78A}"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42438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3191CC-808E-4D3C-8E50-F6CCE977B78A}"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4285593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3191CC-808E-4D3C-8E50-F6CCE977B78A}" type="datetimeFigureOut">
              <a:rPr lang="en-US" smtClean="0"/>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55783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3191CC-808E-4D3C-8E50-F6CCE977B78A}"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2883137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3191CC-808E-4D3C-8E50-F6CCE977B78A}" type="datetimeFigureOut">
              <a:rPr lang="en-US" smtClean="0"/>
              <a:t>4/22/2019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85736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3191CC-808E-4D3C-8E50-F6CCE977B78A}" type="datetimeFigureOut">
              <a:rPr lang="en-US" smtClean="0"/>
              <a:t>4/22/2019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187601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191CC-808E-4D3C-8E50-F6CCE977B78A}" type="datetimeFigureOut">
              <a:rPr lang="en-US" smtClean="0"/>
              <a:t>4/22/2019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1302889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191CC-808E-4D3C-8E50-F6CCE977B78A}"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2207555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3191CC-808E-4D3C-8E50-F6CCE977B78A}" type="datetimeFigureOut">
              <a:rPr lang="en-US" smtClean="0"/>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DA7EE-FCB9-42F4-8DC7-36693D1E5AC9}" type="slidenum">
              <a:rPr lang="en-US" smtClean="0"/>
              <a:t>‹#›</a:t>
            </a:fld>
            <a:endParaRPr lang="en-US"/>
          </a:p>
        </p:txBody>
      </p:sp>
    </p:spTree>
    <p:extLst>
      <p:ext uri="{BB962C8B-B14F-4D97-AF65-F5344CB8AC3E}">
        <p14:creationId xmlns:p14="http://schemas.microsoft.com/office/powerpoint/2010/main" val="3627542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3191CC-808E-4D3C-8E50-F6CCE977B78A}" type="datetimeFigureOut">
              <a:rPr lang="en-US" smtClean="0"/>
              <a:t>4/22/2019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CDA7EE-FCB9-42F4-8DC7-36693D1E5AC9}" type="slidenum">
              <a:rPr lang="en-US" smtClean="0"/>
              <a:t>‹#›</a:t>
            </a:fld>
            <a:endParaRPr lang="en-US"/>
          </a:p>
        </p:txBody>
      </p:sp>
    </p:spTree>
    <p:extLst>
      <p:ext uri="{BB962C8B-B14F-4D97-AF65-F5344CB8AC3E}">
        <p14:creationId xmlns:p14="http://schemas.microsoft.com/office/powerpoint/2010/main" val="3063798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33400"/>
            <a:ext cx="7851648" cy="914400"/>
          </a:xfrm>
          <a:extLst/>
        </p:spPr>
        <p:txBody>
          <a:bodyPr>
            <a:noAutofit/>
          </a:bodyPr>
          <a:lstStyle/>
          <a:p>
            <a:pPr>
              <a:defRPr/>
            </a:pPr>
            <a:r>
              <a:rPr lang="en-US" sz="8000" dirty="0" smtClean="0">
                <a:solidFill>
                  <a:srgbClr val="00B0F0"/>
                </a:solidFill>
                <a:latin typeface="Impact" panose="020B0806030902050204" pitchFamily="34" charset="0"/>
              </a:rPr>
              <a:t>B I N G-B I N G-T O E</a:t>
            </a:r>
            <a:endParaRPr lang="en-US" sz="8000" dirty="0">
              <a:solidFill>
                <a:srgbClr val="00B0F0"/>
              </a:solidFill>
              <a:latin typeface="Impact" panose="020B080603090205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20285052"/>
              </p:ext>
            </p:extLst>
          </p:nvPr>
        </p:nvGraphicFramePr>
        <p:xfrm>
          <a:off x="2895600" y="1447800"/>
          <a:ext cx="6172200" cy="5029200"/>
        </p:xfrm>
        <a:graphic>
          <a:graphicData uri="http://schemas.openxmlformats.org/drawingml/2006/table">
            <a:tbl>
              <a:tblPr/>
              <a:tblGrid>
                <a:gridCol w="1234440">
                  <a:extLst>
                    <a:ext uri="{9D8B030D-6E8A-4147-A177-3AD203B41FA5}">
                      <a16:colId xmlns:a16="http://schemas.microsoft.com/office/drawing/2014/main" val="20000"/>
                    </a:ext>
                  </a:extLst>
                </a:gridCol>
                <a:gridCol w="1234440">
                  <a:extLst>
                    <a:ext uri="{9D8B030D-6E8A-4147-A177-3AD203B41FA5}">
                      <a16:colId xmlns:a16="http://schemas.microsoft.com/office/drawing/2014/main" val="20001"/>
                    </a:ext>
                  </a:extLst>
                </a:gridCol>
                <a:gridCol w="1234440">
                  <a:extLst>
                    <a:ext uri="{9D8B030D-6E8A-4147-A177-3AD203B41FA5}">
                      <a16:colId xmlns:a16="http://schemas.microsoft.com/office/drawing/2014/main" val="20002"/>
                    </a:ext>
                  </a:extLst>
                </a:gridCol>
                <a:gridCol w="1234440">
                  <a:extLst>
                    <a:ext uri="{9D8B030D-6E8A-4147-A177-3AD203B41FA5}">
                      <a16:colId xmlns:a16="http://schemas.microsoft.com/office/drawing/2014/main" val="20003"/>
                    </a:ext>
                  </a:extLst>
                </a:gridCol>
                <a:gridCol w="1234440">
                  <a:extLst>
                    <a:ext uri="{9D8B030D-6E8A-4147-A177-3AD203B41FA5}">
                      <a16:colId xmlns:a16="http://schemas.microsoft.com/office/drawing/2014/main" val="20004"/>
                    </a:ext>
                  </a:extLst>
                </a:gridCol>
              </a:tblGrid>
              <a:tr h="1005840">
                <a:tc>
                  <a:txBody>
                    <a:bodyPr/>
                    <a:lstStyle/>
                    <a:p>
                      <a:pPr marL="0" marR="0">
                        <a:spcBef>
                          <a:spcPts val="0"/>
                        </a:spcBef>
                        <a:spcAft>
                          <a:spcPts val="0"/>
                        </a:spcAft>
                      </a:pPr>
                      <a:endParaRPr lang="en-US" sz="1100" dirty="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05840">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05840">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smtClean="0">
                          <a:solidFill>
                            <a:srgbClr val="FF0000"/>
                          </a:solidFill>
                          <a:latin typeface="Times New Roman"/>
                          <a:ea typeface="SimSun"/>
                        </a:rPr>
                        <a:t>FREE</a:t>
                      </a:r>
                    </a:p>
                    <a:p>
                      <a:pPr marL="0" marR="0" algn="ctr">
                        <a:spcBef>
                          <a:spcPts val="0"/>
                        </a:spcBef>
                        <a:spcAft>
                          <a:spcPts val="0"/>
                        </a:spcAft>
                      </a:pPr>
                      <a:r>
                        <a:rPr lang="en-US" sz="2400" b="1" dirty="0" smtClean="0">
                          <a:solidFill>
                            <a:srgbClr val="FF0000"/>
                          </a:solidFill>
                          <a:latin typeface="Times New Roman"/>
                          <a:ea typeface="SimSun"/>
                        </a:rPr>
                        <a:t>Space</a:t>
                      </a:r>
                      <a:endParaRPr lang="en-US" sz="2400" b="1" dirty="0">
                        <a:solidFill>
                          <a:srgbClr val="FF0000"/>
                        </a:solidFill>
                        <a:latin typeface="Times New Roman"/>
                        <a:ea typeface="SimSun"/>
                      </a:endParaRPr>
                    </a:p>
                  </a:txBody>
                  <a:tcPr marL="60960" marR="60960" marT="0" marB="0" anchor="ctr">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05840">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005840">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SimSun"/>
                      </a:endParaRPr>
                    </a:p>
                  </a:txBody>
                  <a:tcPr marL="60960" marR="6096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51806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1, 3, 5</a:t>
            </a:r>
            <a:endParaRPr lang="en-US" sz="13800" dirty="0"/>
          </a:p>
        </p:txBody>
      </p:sp>
    </p:spTree>
    <p:extLst>
      <p:ext uri="{BB962C8B-B14F-4D97-AF65-F5344CB8AC3E}">
        <p14:creationId xmlns:p14="http://schemas.microsoft.com/office/powerpoint/2010/main" val="2219691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549" y="1066800"/>
            <a:ext cx="11050074" cy="5315712"/>
          </a:xfrm>
        </p:spPr>
        <p:txBody>
          <a:bodyPr anchor="t">
            <a:normAutofit/>
          </a:bodyPr>
          <a:lstStyle/>
          <a:p>
            <a:r>
              <a:rPr lang="en-US" sz="6000" b="1" dirty="0" smtClean="0"/>
              <a:t>#5  – What are the units for latent heat?</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748954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J/g</a:t>
            </a:r>
            <a:endParaRPr lang="en-US" sz="13800" dirty="0"/>
          </a:p>
        </p:txBody>
      </p:sp>
    </p:spTree>
    <p:extLst>
      <p:ext uri="{BB962C8B-B14F-4D97-AF65-F5344CB8AC3E}">
        <p14:creationId xmlns:p14="http://schemas.microsoft.com/office/powerpoint/2010/main" val="3664446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3" y="358462"/>
            <a:ext cx="11307651" cy="5315712"/>
          </a:xfrm>
        </p:spPr>
        <p:txBody>
          <a:bodyPr anchor="t">
            <a:normAutofit/>
          </a:bodyPr>
          <a:lstStyle/>
          <a:p>
            <a:r>
              <a:rPr lang="en-US" sz="6700" b="1" dirty="0" smtClean="0"/>
              <a:t>#6  – If water vapor condenses on the outside of a soda can is energy absorbed or released? Is it </a:t>
            </a:r>
            <a:r>
              <a:rPr lang="en-US" sz="6700" b="1" dirty="0" err="1" smtClean="0"/>
              <a:t>endo</a:t>
            </a:r>
            <a:r>
              <a:rPr lang="en-US" sz="6700" b="1" dirty="0" smtClean="0"/>
              <a:t> or exothermic?</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7204043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Released</a:t>
            </a:r>
            <a:br>
              <a:rPr lang="en-US" sz="13800" dirty="0" smtClean="0"/>
            </a:br>
            <a:r>
              <a:rPr lang="en-US" sz="13800" dirty="0" smtClean="0"/>
              <a:t>Exothermic</a:t>
            </a:r>
            <a:endParaRPr lang="en-US" sz="13800" dirty="0"/>
          </a:p>
        </p:txBody>
      </p:sp>
    </p:spTree>
    <p:extLst>
      <p:ext uri="{BB962C8B-B14F-4D97-AF65-F5344CB8AC3E}">
        <p14:creationId xmlns:p14="http://schemas.microsoft.com/office/powerpoint/2010/main" val="3491253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1" y="371340"/>
            <a:ext cx="10985679" cy="5315712"/>
          </a:xfrm>
        </p:spPr>
        <p:txBody>
          <a:bodyPr anchor="t">
            <a:normAutofit/>
          </a:bodyPr>
          <a:lstStyle/>
          <a:p>
            <a:r>
              <a:rPr lang="en-US" sz="6000" b="1" dirty="0" smtClean="0"/>
              <a:t>#7  – </a:t>
            </a:r>
            <a:r>
              <a:rPr lang="en-US" sz="6000" b="1" dirty="0"/>
              <a:t>The quantity of heat required to change the temperature of 1 g of a substance by 1°C is defined </a:t>
            </a:r>
            <a:r>
              <a:rPr lang="en-US" sz="6000" b="1" dirty="0" smtClean="0"/>
              <a:t>as what?</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39197957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Specific Heat</a:t>
            </a:r>
            <a:endParaRPr lang="en-US" sz="13800" dirty="0"/>
          </a:p>
        </p:txBody>
      </p:sp>
    </p:spTree>
    <p:extLst>
      <p:ext uri="{BB962C8B-B14F-4D97-AF65-F5344CB8AC3E}">
        <p14:creationId xmlns:p14="http://schemas.microsoft.com/office/powerpoint/2010/main" val="4112484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701" y="474372"/>
            <a:ext cx="10689465" cy="5315712"/>
          </a:xfrm>
        </p:spPr>
        <p:txBody>
          <a:bodyPr anchor="t">
            <a:normAutofit/>
          </a:bodyPr>
          <a:lstStyle/>
          <a:p>
            <a:r>
              <a:rPr lang="en-US" sz="6000" b="1" dirty="0" smtClean="0"/>
              <a:t>#8  – How many kJ is 85300 J?</a:t>
            </a:r>
            <a:br>
              <a:rPr lang="en-US" sz="6000" b="1" dirty="0" smtClean="0"/>
            </a:br>
            <a:r>
              <a:rPr lang="en-US" sz="6000" b="1" dirty="0" smtClean="0"/>
              <a:t> </a:t>
            </a:r>
            <a:br>
              <a:rPr lang="en-US" sz="6000" b="1" dirty="0" smtClean="0"/>
            </a:br>
            <a:endParaRPr lang="en-US" sz="6000" b="1" dirty="0"/>
          </a:p>
        </p:txBody>
      </p:sp>
    </p:spTree>
    <p:extLst>
      <p:ext uri="{BB962C8B-B14F-4D97-AF65-F5344CB8AC3E}">
        <p14:creationId xmlns:p14="http://schemas.microsoft.com/office/powerpoint/2010/main" val="3033441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85.3 kJ</a:t>
            </a:r>
            <a:endParaRPr lang="en-US" sz="13800" dirty="0"/>
          </a:p>
        </p:txBody>
      </p:sp>
    </p:spTree>
    <p:extLst>
      <p:ext uri="{BB962C8B-B14F-4D97-AF65-F5344CB8AC3E}">
        <p14:creationId xmlns:p14="http://schemas.microsoft.com/office/powerpoint/2010/main" val="28092747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397099"/>
            <a:ext cx="11294772" cy="5315712"/>
          </a:xfrm>
        </p:spPr>
        <p:txBody>
          <a:bodyPr anchor="t">
            <a:normAutofit/>
          </a:bodyPr>
          <a:lstStyle/>
          <a:p>
            <a:r>
              <a:rPr lang="en-US" sz="6700" b="1" dirty="0" smtClean="0"/>
              <a:t>#9  – What section of the heating curve has atoms moving the most? Use our numbering system, 1, 2, 3, 4, 5</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703836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1447800"/>
            <a:ext cx="8229600" cy="4389438"/>
          </a:xfrm>
        </p:spPr>
        <p:txBody>
          <a:bodyPr>
            <a:normAutofit lnSpcReduction="10000"/>
          </a:bodyPr>
          <a:lstStyle/>
          <a:p>
            <a:pPr marL="274320" indent="-274320">
              <a:buClr>
                <a:schemeClr val="accent3"/>
              </a:buClr>
              <a:buFont typeface="Wingdings 2"/>
              <a:buChar char=""/>
              <a:defRPr/>
            </a:pPr>
            <a:r>
              <a:rPr lang="en-US" dirty="0" smtClean="0"/>
              <a:t>Right side of room – X</a:t>
            </a:r>
          </a:p>
          <a:p>
            <a:pPr marL="274320" indent="-274320">
              <a:buClr>
                <a:schemeClr val="accent3"/>
              </a:buClr>
              <a:buFont typeface="Wingdings 2"/>
              <a:buChar char=""/>
              <a:defRPr/>
            </a:pPr>
            <a:r>
              <a:rPr lang="en-US" dirty="0" smtClean="0"/>
              <a:t>Left side of room – O</a:t>
            </a:r>
          </a:p>
          <a:p>
            <a:pPr marL="274320" indent="-274320">
              <a:buClr>
                <a:schemeClr val="accent3"/>
              </a:buClr>
              <a:buFont typeface="Wingdings 2"/>
              <a:buChar char=""/>
              <a:defRPr/>
            </a:pPr>
            <a:r>
              <a:rPr lang="en-US" dirty="0" smtClean="0"/>
              <a:t>2 players from each team go head to head (standing by opposite team)</a:t>
            </a:r>
          </a:p>
          <a:p>
            <a:pPr marL="274320" indent="-274320">
              <a:buClr>
                <a:schemeClr val="accent3"/>
              </a:buClr>
              <a:buFont typeface="Wingdings 2"/>
              <a:buChar char=""/>
              <a:defRPr/>
            </a:pPr>
            <a:r>
              <a:rPr lang="en-US" dirty="0" smtClean="0"/>
              <a:t>Team may not help</a:t>
            </a:r>
          </a:p>
          <a:p>
            <a:pPr marL="274320" indent="-274320">
              <a:buClr>
                <a:schemeClr val="accent3"/>
              </a:buClr>
              <a:buFont typeface="Wingdings 2"/>
              <a:buChar char=""/>
              <a:defRPr/>
            </a:pPr>
            <a:r>
              <a:rPr lang="en-US" dirty="0" smtClean="0"/>
              <a:t>First team to hold up board with correct answer gets to play a square.</a:t>
            </a:r>
          </a:p>
          <a:p>
            <a:pPr marL="274320" indent="-274320">
              <a:buClr>
                <a:schemeClr val="accent3"/>
              </a:buClr>
              <a:buFont typeface="Wingdings 2"/>
              <a:buChar char=""/>
              <a:defRPr/>
            </a:pPr>
            <a:r>
              <a:rPr lang="en-US" dirty="0" smtClean="0"/>
              <a:t>Teams lose points for trying to distract the other team or help their team with answers.</a:t>
            </a:r>
          </a:p>
          <a:p>
            <a:pPr marL="274320" indent="-274320">
              <a:buClr>
                <a:schemeClr val="accent3"/>
              </a:buClr>
              <a:buFont typeface="Wingdings 2"/>
              <a:buChar char=""/>
              <a:defRPr/>
            </a:pPr>
            <a:r>
              <a:rPr lang="en-US" dirty="0" smtClean="0"/>
              <a:t>Each BING-TOE = 1 point</a:t>
            </a:r>
          </a:p>
          <a:p>
            <a:pPr marL="274320" indent="-274320">
              <a:buClr>
                <a:schemeClr val="accent3"/>
              </a:buClr>
              <a:buFont typeface="Wingdings 2"/>
              <a:buChar char=""/>
              <a:defRPr/>
            </a:pPr>
            <a:endParaRPr lang="en-US" dirty="0"/>
          </a:p>
        </p:txBody>
      </p:sp>
      <p:sp>
        <p:nvSpPr>
          <p:cNvPr id="4" name="Title 1"/>
          <p:cNvSpPr txBox="1">
            <a:spLocks/>
          </p:cNvSpPr>
          <p:nvPr/>
        </p:nvSpPr>
        <p:spPr>
          <a:xfrm>
            <a:off x="2057401" y="304800"/>
            <a:ext cx="7851775" cy="685800"/>
          </a:xfrm>
          <a:prstGeom prst="rect">
            <a:avLst/>
          </a:prstGeom>
        </p:spPr>
        <p:txBody>
          <a:bodyPr lIns="0" rIns="0" bIns="0" anchor="b">
            <a:normAutofit fontScale="92500" lnSpcReduction="10000"/>
          </a:bodyPr>
          <a:lstStyle/>
          <a:p>
            <a:pPr algn="ctr">
              <a:defRPr/>
            </a:pPr>
            <a:r>
              <a:rPr lang="en-US" sz="5000" u="sng" dirty="0">
                <a:solidFill>
                  <a:srgbClr val="00B0F0"/>
                </a:solidFill>
                <a:latin typeface="Impact" panose="020B0806030902050204" pitchFamily="34" charset="0"/>
                <a:ea typeface="+mj-ea"/>
                <a:cs typeface="+mj-cs"/>
              </a:rPr>
              <a:t>B I N G-B I N G-T O </a:t>
            </a:r>
            <a:r>
              <a:rPr lang="en-US" sz="5000" u="sng" dirty="0" smtClean="0">
                <a:solidFill>
                  <a:srgbClr val="00B0F0"/>
                </a:solidFill>
                <a:latin typeface="Impact" panose="020B0806030902050204" pitchFamily="34" charset="0"/>
                <a:ea typeface="+mj-ea"/>
                <a:cs typeface="+mj-cs"/>
              </a:rPr>
              <a:t>E – GAME RULES</a:t>
            </a:r>
            <a:endParaRPr lang="en-US" sz="5000" u="sng" dirty="0">
              <a:solidFill>
                <a:srgbClr val="00B0F0"/>
              </a:solidFill>
              <a:latin typeface="Impact" panose="020B0806030902050204" pitchFamily="34" charset="0"/>
              <a:ea typeface="+mj-ea"/>
              <a:cs typeface="+mj-cs"/>
            </a:endParaRPr>
          </a:p>
        </p:txBody>
      </p:sp>
    </p:spTree>
    <p:extLst>
      <p:ext uri="{BB962C8B-B14F-4D97-AF65-F5344CB8AC3E}">
        <p14:creationId xmlns:p14="http://schemas.microsoft.com/office/powerpoint/2010/main" val="2000365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5</a:t>
            </a:r>
            <a:endParaRPr lang="en-US" sz="13800" dirty="0"/>
          </a:p>
        </p:txBody>
      </p:sp>
    </p:spTree>
    <p:extLst>
      <p:ext uri="{BB962C8B-B14F-4D97-AF65-F5344CB8AC3E}">
        <p14:creationId xmlns:p14="http://schemas.microsoft.com/office/powerpoint/2010/main" val="5297177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854" y="654676"/>
            <a:ext cx="11127346" cy="5315712"/>
          </a:xfrm>
        </p:spPr>
        <p:txBody>
          <a:bodyPr anchor="t">
            <a:normAutofit/>
          </a:bodyPr>
          <a:lstStyle/>
          <a:p>
            <a:r>
              <a:rPr lang="en-US" sz="6000" b="1" dirty="0" smtClean="0"/>
              <a:t>#10  – If a reaction is endothermic do you feel hot or cold?</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3924586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cold</a:t>
            </a:r>
            <a:endParaRPr lang="en-US" sz="13800" dirty="0"/>
          </a:p>
        </p:txBody>
      </p:sp>
    </p:spTree>
    <p:extLst>
      <p:ext uri="{BB962C8B-B14F-4D97-AF65-F5344CB8AC3E}">
        <p14:creationId xmlns:p14="http://schemas.microsoft.com/office/powerpoint/2010/main" val="27938543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5" y="704088"/>
            <a:ext cx="11011437" cy="2343912"/>
          </a:xfrm>
        </p:spPr>
        <p:txBody>
          <a:bodyPr>
            <a:noAutofit/>
          </a:bodyPr>
          <a:lstStyle/>
          <a:p>
            <a:r>
              <a:rPr lang="en-US" sz="6000" b="1" dirty="0" smtClean="0"/>
              <a:t>#11 – If a reaction is exothermic is Q positive or negative?</a:t>
            </a:r>
            <a:br>
              <a:rPr lang="en-US" sz="6000" b="1" dirty="0" smtClean="0"/>
            </a:br>
            <a:r>
              <a:rPr lang="en-US" sz="6000" b="1" dirty="0" smtClean="0"/>
              <a:t>Is </a:t>
            </a:r>
            <a:r>
              <a:rPr lang="en-US" sz="6000" b="1" dirty="0" smtClean="0">
                <a:sym typeface="Symbol" panose="05050102010706020507" pitchFamily="18" charset="2"/>
              </a:rPr>
              <a:t>T positive or negative?</a:t>
            </a:r>
            <a:endParaRPr lang="en-US" sz="6000" b="1" dirty="0"/>
          </a:p>
        </p:txBody>
      </p:sp>
    </p:spTree>
    <p:extLst>
      <p:ext uri="{BB962C8B-B14F-4D97-AF65-F5344CB8AC3E}">
        <p14:creationId xmlns:p14="http://schemas.microsoft.com/office/powerpoint/2010/main" val="17090235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Q = -</a:t>
            </a:r>
            <a:br>
              <a:rPr lang="en-US" sz="13800" dirty="0" smtClean="0"/>
            </a:br>
            <a:r>
              <a:rPr lang="en-US" sz="13800" dirty="0" smtClean="0">
                <a:sym typeface="Symbol" panose="05050102010706020507" pitchFamily="18" charset="2"/>
              </a:rPr>
              <a:t></a:t>
            </a:r>
            <a:r>
              <a:rPr lang="en-US" sz="13800" dirty="0" smtClean="0"/>
              <a:t>T = -</a:t>
            </a:r>
            <a:endParaRPr lang="en-US" sz="13800" dirty="0"/>
          </a:p>
        </p:txBody>
      </p:sp>
    </p:spTree>
    <p:extLst>
      <p:ext uri="{BB962C8B-B14F-4D97-AF65-F5344CB8AC3E}">
        <p14:creationId xmlns:p14="http://schemas.microsoft.com/office/powerpoint/2010/main" val="30830157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3" y="319825"/>
            <a:ext cx="11269014" cy="5315712"/>
          </a:xfrm>
        </p:spPr>
        <p:txBody>
          <a:bodyPr anchor="t">
            <a:normAutofit/>
          </a:bodyPr>
          <a:lstStyle/>
          <a:p>
            <a:r>
              <a:rPr lang="en-US" sz="6000" b="1" dirty="0" smtClean="0"/>
              <a:t>#12  – Calculate the energy transferred when 4.6g of ice is melted.</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1678366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1532 J</a:t>
            </a:r>
            <a:endParaRPr lang="en-US" sz="13800" dirty="0"/>
          </a:p>
        </p:txBody>
      </p:sp>
    </p:spTree>
    <p:extLst>
      <p:ext uri="{BB962C8B-B14F-4D97-AF65-F5344CB8AC3E}">
        <p14:creationId xmlns:p14="http://schemas.microsoft.com/office/powerpoint/2010/main" val="30897582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77" y="397098"/>
            <a:ext cx="11294772" cy="5315712"/>
          </a:xfrm>
        </p:spPr>
        <p:txBody>
          <a:bodyPr anchor="t">
            <a:normAutofit/>
          </a:bodyPr>
          <a:lstStyle/>
          <a:p>
            <a:r>
              <a:rPr lang="en-US" sz="6000" b="1" dirty="0" smtClean="0"/>
              <a:t>#13  – Calculate the energy transferred when 36.8 grams of water forms an ice cube in a freezer.</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36706250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-12254.4 J</a:t>
            </a:r>
            <a:endParaRPr lang="en-US" sz="13800" dirty="0"/>
          </a:p>
        </p:txBody>
      </p:sp>
    </p:spTree>
    <p:extLst>
      <p:ext uri="{BB962C8B-B14F-4D97-AF65-F5344CB8AC3E}">
        <p14:creationId xmlns:p14="http://schemas.microsoft.com/office/powerpoint/2010/main" val="253470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429" y="474371"/>
            <a:ext cx="11050073" cy="5315712"/>
          </a:xfrm>
        </p:spPr>
        <p:txBody>
          <a:bodyPr anchor="t">
            <a:normAutofit/>
          </a:bodyPr>
          <a:lstStyle/>
          <a:p>
            <a:r>
              <a:rPr lang="en-US" sz="6000" b="1" dirty="0" smtClean="0"/>
              <a:t>#</a:t>
            </a:r>
            <a:r>
              <a:rPr lang="en-US" sz="6000" b="1" dirty="0" smtClean="0"/>
              <a:t>14  </a:t>
            </a:r>
            <a:r>
              <a:rPr lang="en-US" sz="6000" b="1" dirty="0" smtClean="0"/>
              <a:t>– </a:t>
            </a:r>
            <a:r>
              <a:rPr lang="en-US" sz="6000" b="1" dirty="0"/>
              <a:t>What is the energy during a phase change being used </a:t>
            </a:r>
            <a:r>
              <a:rPr lang="en-US" sz="6000" b="1" dirty="0" smtClean="0"/>
              <a:t>for?</a:t>
            </a:r>
            <a:r>
              <a:rPr lang="en-US" b="1" dirty="0" smtClean="0"/>
              <a:t/>
            </a:r>
            <a:br>
              <a:rPr lang="en-US" b="1" dirty="0" smtClean="0"/>
            </a:br>
            <a:r>
              <a:rPr lang="en-US" b="1" dirty="0" smtClean="0"/>
              <a:t> </a:t>
            </a:r>
            <a:br>
              <a:rPr lang="en-US" b="1" dirty="0" smtClean="0"/>
            </a:br>
            <a:endParaRPr lang="en-US" b="1" dirty="0"/>
          </a:p>
        </p:txBody>
      </p:sp>
    </p:spTree>
    <p:extLst>
      <p:ext uri="{BB962C8B-B14F-4D97-AF65-F5344CB8AC3E}">
        <p14:creationId xmlns:p14="http://schemas.microsoft.com/office/powerpoint/2010/main" val="1605874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2" y="294067"/>
            <a:ext cx="10856890" cy="5315712"/>
          </a:xfrm>
        </p:spPr>
        <p:txBody>
          <a:bodyPr anchor="t">
            <a:normAutofit/>
          </a:bodyPr>
          <a:lstStyle/>
          <a:p>
            <a:r>
              <a:rPr lang="en-US" sz="6000" b="1" dirty="0" smtClean="0"/>
              <a:t>#1 – what is the freezing point?</a:t>
            </a:r>
            <a:br>
              <a:rPr lang="en-US" sz="6000" b="1" dirty="0" smtClean="0"/>
            </a:br>
            <a:r>
              <a:rPr lang="en-US" sz="6000" b="1" dirty="0" smtClean="0"/>
              <a:t> </a:t>
            </a:r>
            <a:br>
              <a:rPr lang="en-US" sz="6000" b="1" dirty="0" smtClean="0"/>
            </a:br>
            <a:endParaRPr lang="en-US" sz="60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6576" y="1208468"/>
            <a:ext cx="7472625" cy="4581525"/>
          </a:xfrm>
          <a:prstGeom prst="rect">
            <a:avLst/>
          </a:prstGeom>
        </p:spPr>
      </p:pic>
      <p:sp>
        <p:nvSpPr>
          <p:cNvPr id="5" name="Rectangle 4"/>
          <p:cNvSpPr/>
          <p:nvPr/>
        </p:nvSpPr>
        <p:spPr>
          <a:xfrm>
            <a:off x="2948188" y="1360867"/>
            <a:ext cx="533400" cy="3505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120</a:t>
            </a:r>
          </a:p>
          <a:p>
            <a:pPr algn="ctr"/>
            <a:r>
              <a:rPr lang="en-US" sz="600" dirty="0">
                <a:solidFill>
                  <a:schemeClr val="tx1"/>
                </a:solidFill>
              </a:rPr>
              <a:t/>
            </a:r>
            <a:br>
              <a:rPr lang="en-US" sz="600" dirty="0">
                <a:solidFill>
                  <a:schemeClr val="tx1"/>
                </a:solidFill>
              </a:rPr>
            </a:br>
            <a:endParaRPr lang="en-US" sz="600" dirty="0">
              <a:solidFill>
                <a:schemeClr val="tx1"/>
              </a:solidFill>
            </a:endParaRPr>
          </a:p>
          <a:p>
            <a:pPr algn="ctr"/>
            <a:endParaRPr lang="en-US" sz="1600" dirty="0">
              <a:solidFill>
                <a:schemeClr val="tx1"/>
              </a:solidFill>
            </a:endParaRPr>
          </a:p>
          <a:p>
            <a:pPr algn="ctr"/>
            <a:r>
              <a:rPr lang="en-US" dirty="0">
                <a:solidFill>
                  <a:schemeClr val="tx1"/>
                </a:solidFill>
              </a:rPr>
              <a:t>90</a:t>
            </a:r>
          </a:p>
          <a:p>
            <a:pPr algn="ctr"/>
            <a:endParaRPr lang="en-US" sz="3600" dirty="0">
              <a:solidFill>
                <a:schemeClr val="tx1"/>
              </a:solidFill>
            </a:endParaRPr>
          </a:p>
          <a:p>
            <a:pPr algn="ctr"/>
            <a:endParaRPr lang="en-US" dirty="0">
              <a:solidFill>
                <a:schemeClr val="tx1"/>
              </a:solidFill>
            </a:endParaRPr>
          </a:p>
          <a:p>
            <a:pPr algn="ctr"/>
            <a:r>
              <a:rPr lang="en-US" dirty="0">
                <a:solidFill>
                  <a:schemeClr val="tx1"/>
                </a:solidFill>
              </a:rPr>
              <a:t>60</a:t>
            </a:r>
          </a:p>
          <a:p>
            <a:pPr algn="ctr"/>
            <a:endParaRPr lang="en-US" dirty="0">
              <a:solidFill>
                <a:schemeClr val="tx1"/>
              </a:solidFill>
            </a:endParaRPr>
          </a:p>
          <a:p>
            <a:pPr algn="ctr"/>
            <a:r>
              <a:rPr lang="en-US" dirty="0">
                <a:solidFill>
                  <a:schemeClr val="tx1"/>
                </a:solidFill>
              </a:rPr>
              <a:t/>
            </a:r>
            <a:br>
              <a:rPr lang="en-US" dirty="0">
                <a:solidFill>
                  <a:schemeClr val="tx1"/>
                </a:solidFill>
              </a:rPr>
            </a:br>
            <a:r>
              <a:rPr lang="en-US" dirty="0">
                <a:solidFill>
                  <a:schemeClr val="tx1"/>
                </a:solidFill>
              </a:rPr>
              <a:t>30</a:t>
            </a:r>
          </a:p>
        </p:txBody>
      </p:sp>
    </p:spTree>
    <p:extLst>
      <p:ext uri="{BB962C8B-B14F-4D97-AF65-F5344CB8AC3E}">
        <p14:creationId xmlns:p14="http://schemas.microsoft.com/office/powerpoint/2010/main" val="15701999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Spreading molecules out</a:t>
            </a:r>
            <a:endParaRPr lang="en-US" sz="13800" dirty="0"/>
          </a:p>
        </p:txBody>
      </p:sp>
    </p:spTree>
    <p:extLst>
      <p:ext uri="{BB962C8B-B14F-4D97-AF65-F5344CB8AC3E}">
        <p14:creationId xmlns:p14="http://schemas.microsoft.com/office/powerpoint/2010/main" val="23353886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40" y="358462"/>
            <a:ext cx="11294772" cy="5315712"/>
          </a:xfrm>
        </p:spPr>
        <p:txBody>
          <a:bodyPr anchor="t">
            <a:normAutofit/>
          </a:bodyPr>
          <a:lstStyle/>
          <a:p>
            <a:r>
              <a:rPr lang="en-US" sz="6000" b="1" dirty="0" smtClean="0"/>
              <a:t>#</a:t>
            </a:r>
            <a:r>
              <a:rPr lang="en-US" sz="6000" b="1" dirty="0" smtClean="0"/>
              <a:t>15  </a:t>
            </a:r>
            <a:r>
              <a:rPr lang="en-US" sz="6000" b="1" dirty="0" smtClean="0"/>
              <a:t>– </a:t>
            </a:r>
            <a:r>
              <a:rPr lang="en-US" sz="6000" b="1" dirty="0"/>
              <a:t>A metal spoon is used to stir a cup of hot chocolate.  What is the sign (+ or -) of the </a:t>
            </a:r>
            <a:r>
              <a:rPr lang="en-US" sz="6000" b="1" dirty="0" err="1" smtClean="0"/>
              <a:t>Q</a:t>
            </a:r>
            <a:r>
              <a:rPr lang="en-US" sz="6000" b="1" baseline="-25000" dirty="0" err="1" smtClean="0"/>
              <a:t>spoon</a:t>
            </a:r>
            <a:r>
              <a:rPr lang="en-US" sz="6000" b="1" dirty="0" smtClean="0"/>
              <a:t>? </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19619623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Q = +</a:t>
            </a:r>
            <a:endParaRPr lang="en-US" sz="13800" dirty="0"/>
          </a:p>
        </p:txBody>
      </p:sp>
    </p:spTree>
    <p:extLst>
      <p:ext uri="{BB962C8B-B14F-4D97-AF65-F5344CB8AC3E}">
        <p14:creationId xmlns:p14="http://schemas.microsoft.com/office/powerpoint/2010/main" val="39753244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9" y="384220"/>
            <a:ext cx="11050074" cy="5315712"/>
          </a:xfrm>
        </p:spPr>
        <p:txBody>
          <a:bodyPr anchor="t">
            <a:normAutofit/>
          </a:bodyPr>
          <a:lstStyle/>
          <a:p>
            <a:r>
              <a:rPr lang="en-US" sz="6000" b="1" dirty="0" smtClean="0"/>
              <a:t>#</a:t>
            </a:r>
            <a:r>
              <a:rPr lang="en-US" sz="6000" b="1" dirty="0" smtClean="0"/>
              <a:t>16  </a:t>
            </a:r>
            <a:r>
              <a:rPr lang="en-US" sz="6000" b="1" dirty="0" smtClean="0"/>
              <a:t>– </a:t>
            </a:r>
            <a:r>
              <a:rPr lang="en-US" sz="6000" b="1" dirty="0"/>
              <a:t>Which part of the heating curve for water requires the most amount of energy to speed up the molecules? </a:t>
            </a:r>
            <a:r>
              <a:rPr lang="en-US" sz="6000" b="1" dirty="0" smtClean="0"/>
              <a:t> </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5559109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3</a:t>
            </a:r>
            <a:endParaRPr lang="en-US" sz="13800" dirty="0"/>
          </a:p>
        </p:txBody>
      </p:sp>
    </p:spTree>
    <p:extLst>
      <p:ext uri="{BB962C8B-B14F-4D97-AF65-F5344CB8AC3E}">
        <p14:creationId xmlns:p14="http://schemas.microsoft.com/office/powerpoint/2010/main" val="17147051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9" y="358462"/>
            <a:ext cx="10908406" cy="5315712"/>
          </a:xfrm>
        </p:spPr>
        <p:txBody>
          <a:bodyPr anchor="t">
            <a:normAutofit/>
          </a:bodyPr>
          <a:lstStyle/>
          <a:p>
            <a:r>
              <a:rPr lang="en-US" sz="6000" b="1" dirty="0" smtClean="0"/>
              <a:t>#</a:t>
            </a:r>
            <a:r>
              <a:rPr lang="en-US" sz="6000" b="1" dirty="0" smtClean="0"/>
              <a:t>17  </a:t>
            </a:r>
            <a:r>
              <a:rPr lang="en-US" sz="6000" b="1" dirty="0" smtClean="0"/>
              <a:t>– How much energy is required to heat 25 grams of ice from -10</a:t>
            </a:r>
            <a:r>
              <a:rPr lang="en-US" sz="6000" b="1" dirty="0" smtClean="0">
                <a:sym typeface="Symbol" panose="05050102010706020507" pitchFamily="18" charset="2"/>
              </a:rPr>
              <a:t>C into water at 0C?</a:t>
            </a:r>
            <a:r>
              <a:rPr lang="en-US" sz="6000" b="1" dirty="0" smtClean="0"/>
              <a:t/>
            </a:r>
            <a:br>
              <a:rPr lang="en-US" sz="6000" b="1" dirty="0" smtClean="0"/>
            </a:br>
            <a:r>
              <a:rPr lang="en-US" sz="6000" b="1" dirty="0" smtClean="0"/>
              <a:t> </a:t>
            </a:r>
            <a:br>
              <a:rPr lang="en-US" sz="6000" b="1" dirty="0" smtClean="0"/>
            </a:br>
            <a:endParaRPr lang="en-US" sz="6000" b="1" dirty="0"/>
          </a:p>
        </p:txBody>
      </p:sp>
    </p:spTree>
    <p:extLst>
      <p:ext uri="{BB962C8B-B14F-4D97-AF65-F5344CB8AC3E}">
        <p14:creationId xmlns:p14="http://schemas.microsoft.com/office/powerpoint/2010/main" val="9737678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8848 J</a:t>
            </a:r>
            <a:endParaRPr lang="en-US" sz="13800" dirty="0"/>
          </a:p>
        </p:txBody>
      </p:sp>
    </p:spTree>
    <p:extLst>
      <p:ext uri="{BB962C8B-B14F-4D97-AF65-F5344CB8AC3E}">
        <p14:creationId xmlns:p14="http://schemas.microsoft.com/office/powerpoint/2010/main" val="15963793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76" y="268310"/>
            <a:ext cx="11410682" cy="5315712"/>
          </a:xfrm>
        </p:spPr>
        <p:txBody>
          <a:bodyPr anchor="t">
            <a:normAutofit fontScale="90000"/>
          </a:bodyPr>
          <a:lstStyle/>
          <a:p>
            <a:r>
              <a:rPr lang="en-US" sz="6700" b="1" dirty="0" smtClean="0"/>
              <a:t>#</a:t>
            </a:r>
            <a:r>
              <a:rPr lang="en-US" sz="6700" b="1" dirty="0" smtClean="0"/>
              <a:t>18  </a:t>
            </a:r>
            <a:r>
              <a:rPr lang="en-US" sz="6700" b="1" dirty="0" smtClean="0"/>
              <a:t>– </a:t>
            </a:r>
            <a:r>
              <a:rPr lang="en-US" sz="6700" b="1" dirty="0"/>
              <a:t>Compare a piece of brass with a specific heat of 0.85 J/</a:t>
            </a:r>
            <a:r>
              <a:rPr lang="en-US" sz="6700" b="1" dirty="0" err="1"/>
              <a:t>g</a:t>
            </a:r>
            <a:r>
              <a:rPr lang="en-US" sz="6700" b="1" dirty="0" err="1">
                <a:sym typeface="Symbol" panose="05050102010706020507" pitchFamily="18" charset="2"/>
              </a:rPr>
              <a:t></a:t>
            </a:r>
            <a:r>
              <a:rPr lang="en-US" sz="6700" b="1" dirty="0" err="1"/>
              <a:t>C</a:t>
            </a:r>
            <a:r>
              <a:rPr lang="en-US" sz="6700" b="1" dirty="0"/>
              <a:t> and water with a specific heat of 4.184 J/</a:t>
            </a:r>
            <a:r>
              <a:rPr lang="en-US" sz="6700" b="1" dirty="0" err="1"/>
              <a:t>g</a:t>
            </a:r>
            <a:r>
              <a:rPr lang="en-US" sz="6700" b="1" dirty="0" err="1">
                <a:sym typeface="Symbol" panose="05050102010706020507" pitchFamily="18" charset="2"/>
              </a:rPr>
              <a:t></a:t>
            </a:r>
            <a:r>
              <a:rPr lang="en-US" sz="6700" b="1" dirty="0" err="1"/>
              <a:t>C</a:t>
            </a:r>
            <a:r>
              <a:rPr lang="en-US" sz="6700" b="1" dirty="0"/>
              <a:t>.  Which of these substances heats more quickly?  Why? </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7662483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Brass</a:t>
            </a:r>
            <a:br>
              <a:rPr lang="en-US" sz="13800" dirty="0" smtClean="0"/>
            </a:br>
            <a:r>
              <a:rPr lang="en-US" sz="13800" dirty="0" smtClean="0"/>
              <a:t>C is smaller</a:t>
            </a:r>
            <a:endParaRPr lang="en-US" sz="13800" dirty="0"/>
          </a:p>
        </p:txBody>
      </p:sp>
    </p:spTree>
    <p:extLst>
      <p:ext uri="{BB962C8B-B14F-4D97-AF65-F5344CB8AC3E}">
        <p14:creationId xmlns:p14="http://schemas.microsoft.com/office/powerpoint/2010/main" val="16296873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9" y="216794"/>
            <a:ext cx="11590986" cy="5315712"/>
          </a:xfrm>
        </p:spPr>
        <p:txBody>
          <a:bodyPr anchor="t">
            <a:normAutofit/>
          </a:bodyPr>
          <a:lstStyle/>
          <a:p>
            <a:r>
              <a:rPr lang="en-US" sz="6000" b="1" dirty="0" smtClean="0"/>
              <a:t>#19  </a:t>
            </a:r>
            <a:r>
              <a:rPr lang="en-US" sz="6000" b="1" dirty="0" smtClean="0"/>
              <a:t>– </a:t>
            </a:r>
            <a:r>
              <a:rPr lang="en-US" sz="6000" b="1" dirty="0"/>
              <a:t>Which of the two substance </a:t>
            </a:r>
            <a:r>
              <a:rPr lang="en-US" sz="6000" b="1" dirty="0" smtClean="0"/>
              <a:t>(blue </a:t>
            </a:r>
            <a:r>
              <a:rPr lang="en-US" sz="6000" b="1" dirty="0"/>
              <a:t>or red marks) would cool the fastest</a:t>
            </a:r>
            <a:r>
              <a:rPr lang="en-US" sz="6000" b="1" dirty="0" smtClean="0"/>
              <a:t>?</a:t>
            </a:r>
            <a:r>
              <a:rPr lang="en-US" dirty="0" smtClean="0"/>
              <a:t/>
            </a:r>
            <a:br>
              <a:rPr lang="en-US" dirty="0" smtClean="0"/>
            </a:br>
            <a:r>
              <a:rPr lang="en-US" dirty="0"/>
              <a:t/>
            </a:r>
            <a:br>
              <a:rPr lang="en-US" dirty="0"/>
            </a:br>
            <a:r>
              <a:rPr lang="en-US" dirty="0" smtClean="0"/>
              <a:t> </a:t>
            </a:r>
            <a:br>
              <a:rPr lang="en-US" dirty="0" smtClean="0"/>
            </a:br>
            <a:r>
              <a:rPr lang="en-US" dirty="0" smtClean="0"/>
              <a:t> </a:t>
            </a:r>
            <a:br>
              <a:rPr lang="en-US" dirty="0" smtClean="0"/>
            </a:br>
            <a:endParaRPr lang="en-US" dirty="0"/>
          </a:p>
        </p:txBody>
      </p:sp>
      <p:pic>
        <p:nvPicPr>
          <p:cNvPr id="4" name="Picture 3"/>
          <p:cNvPicPr>
            <a:picLocks noChangeAspect="1"/>
          </p:cNvPicPr>
          <p:nvPr/>
        </p:nvPicPr>
        <p:blipFill>
          <a:blip r:embed="rId2"/>
          <a:stretch>
            <a:fillRect/>
          </a:stretch>
        </p:blipFill>
        <p:spPr>
          <a:xfrm>
            <a:off x="3222402" y="2009868"/>
            <a:ext cx="5867400" cy="3681735"/>
          </a:xfrm>
          <a:prstGeom prst="rect">
            <a:avLst/>
          </a:prstGeom>
        </p:spPr>
      </p:pic>
    </p:spTree>
    <p:extLst>
      <p:ext uri="{BB962C8B-B14F-4D97-AF65-F5344CB8AC3E}">
        <p14:creationId xmlns:p14="http://schemas.microsoft.com/office/powerpoint/2010/main" val="3196214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60 degrees C</a:t>
            </a:r>
            <a:endParaRPr lang="en-US" sz="13800" dirty="0"/>
          </a:p>
        </p:txBody>
      </p:sp>
    </p:spTree>
    <p:extLst>
      <p:ext uri="{BB962C8B-B14F-4D97-AF65-F5344CB8AC3E}">
        <p14:creationId xmlns:p14="http://schemas.microsoft.com/office/powerpoint/2010/main" val="5021181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blue</a:t>
            </a:r>
            <a:endParaRPr lang="en-US" sz="13800" dirty="0"/>
          </a:p>
        </p:txBody>
      </p:sp>
    </p:spTree>
    <p:extLst>
      <p:ext uri="{BB962C8B-B14F-4D97-AF65-F5344CB8AC3E}">
        <p14:creationId xmlns:p14="http://schemas.microsoft.com/office/powerpoint/2010/main" val="7536971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639" y="397098"/>
            <a:ext cx="11384924" cy="5315712"/>
          </a:xfrm>
        </p:spPr>
        <p:txBody>
          <a:bodyPr anchor="t">
            <a:normAutofit/>
          </a:bodyPr>
          <a:lstStyle/>
          <a:p>
            <a:r>
              <a:rPr lang="en-US" sz="6000" b="1" dirty="0" smtClean="0"/>
              <a:t>#20  </a:t>
            </a:r>
            <a:r>
              <a:rPr lang="en-US" sz="6000" b="1" dirty="0" smtClean="0"/>
              <a:t>– How much energy does it take to raise 50 grams of ice at  0</a:t>
            </a:r>
            <a:r>
              <a:rPr lang="en-US" sz="6000" b="1" dirty="0" smtClean="0">
                <a:sym typeface="Symbol" panose="05050102010706020507" pitchFamily="18" charset="2"/>
              </a:rPr>
              <a:t> </a:t>
            </a:r>
            <a:r>
              <a:rPr lang="en-US" sz="6000" b="1" dirty="0">
                <a:sym typeface="Symbol" panose="05050102010706020507" pitchFamily="18" charset="2"/>
              </a:rPr>
              <a:t></a:t>
            </a:r>
            <a:r>
              <a:rPr lang="en-US" sz="6000" b="1" dirty="0" smtClean="0">
                <a:sym typeface="Symbol" panose="05050102010706020507" pitchFamily="18" charset="2"/>
              </a:rPr>
              <a:t>C to 100</a:t>
            </a:r>
            <a:r>
              <a:rPr lang="en-US" sz="6000" b="1" dirty="0">
                <a:sym typeface="Symbol" panose="05050102010706020507" pitchFamily="18" charset="2"/>
              </a:rPr>
              <a:t> </a:t>
            </a:r>
            <a:r>
              <a:rPr lang="en-US" sz="6000" b="1" dirty="0" smtClean="0">
                <a:sym typeface="Symbol" panose="05050102010706020507" pitchFamily="18" charset="2"/>
              </a:rPr>
              <a:t>C and then boil. </a:t>
            </a:r>
            <a:r>
              <a:rPr lang="en-US" b="1" dirty="0" smtClean="0"/>
              <a:t/>
            </a:r>
            <a:br>
              <a:rPr lang="en-US" b="1" dirty="0" smtClean="0"/>
            </a:br>
            <a:r>
              <a:rPr lang="en-US" b="1" dirty="0" smtClean="0"/>
              <a:t> </a:t>
            </a:r>
            <a:br>
              <a:rPr lang="en-US" b="1" dirty="0" smtClean="0"/>
            </a:br>
            <a:endParaRPr lang="en-US" b="1" dirty="0"/>
          </a:p>
        </p:txBody>
      </p:sp>
    </p:spTree>
    <p:extLst>
      <p:ext uri="{BB962C8B-B14F-4D97-AF65-F5344CB8AC3E}">
        <p14:creationId xmlns:p14="http://schemas.microsoft.com/office/powerpoint/2010/main" val="888077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149550 J</a:t>
            </a:r>
            <a:endParaRPr lang="en-US" sz="13800" dirty="0"/>
          </a:p>
        </p:txBody>
      </p:sp>
    </p:spTree>
    <p:extLst>
      <p:ext uri="{BB962C8B-B14F-4D97-AF65-F5344CB8AC3E}">
        <p14:creationId xmlns:p14="http://schemas.microsoft.com/office/powerpoint/2010/main" val="20451153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7" y="384220"/>
            <a:ext cx="11243256" cy="5315712"/>
          </a:xfrm>
        </p:spPr>
        <p:txBody>
          <a:bodyPr anchor="t">
            <a:normAutofit/>
          </a:bodyPr>
          <a:lstStyle/>
          <a:p>
            <a:r>
              <a:rPr lang="en-US" sz="6000" b="1" dirty="0" smtClean="0"/>
              <a:t>#21  – </a:t>
            </a:r>
            <a:r>
              <a:rPr lang="en-US" sz="6000" b="1" dirty="0"/>
              <a:t>What “law” is important for calorimeter calculations? </a:t>
            </a:r>
            <a:r>
              <a:rPr lang="en-US" sz="6000" b="1" dirty="0" smtClean="0"/>
              <a:t> </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409475617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Conservation of Energy</a:t>
            </a:r>
            <a:endParaRPr lang="en-US" sz="13800" dirty="0"/>
          </a:p>
        </p:txBody>
      </p:sp>
    </p:spTree>
    <p:extLst>
      <p:ext uri="{BB962C8B-B14F-4D97-AF65-F5344CB8AC3E}">
        <p14:creationId xmlns:p14="http://schemas.microsoft.com/office/powerpoint/2010/main" val="14861972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371341"/>
            <a:ext cx="11230378" cy="5315712"/>
          </a:xfrm>
        </p:spPr>
        <p:txBody>
          <a:bodyPr anchor="t">
            <a:normAutofit/>
          </a:bodyPr>
          <a:lstStyle/>
          <a:p>
            <a:r>
              <a:rPr lang="en-US" sz="6000" b="1" dirty="0" smtClean="0"/>
              <a:t>#22  – </a:t>
            </a:r>
            <a:r>
              <a:rPr lang="en-US" sz="6000" b="1" dirty="0"/>
              <a:t>Which way does heat flow?  </a:t>
            </a:r>
            <a:r>
              <a:rPr lang="en-US" sz="6000" b="1" dirty="0" smtClean="0"/>
              <a:t/>
            </a:r>
            <a:br>
              <a:rPr lang="en-US" sz="6000" b="1" dirty="0" smtClean="0"/>
            </a:br>
            <a:r>
              <a:rPr lang="en-US" sz="6000" b="1" dirty="0" smtClean="0"/>
              <a:t>Hot </a:t>
            </a:r>
            <a:r>
              <a:rPr lang="en-US" sz="6000" b="1" dirty="0">
                <a:sym typeface="Wingdings" panose="05000000000000000000" pitchFamily="2" charset="2"/>
              </a:rPr>
              <a:t></a:t>
            </a:r>
            <a:r>
              <a:rPr lang="en-US" sz="6000" b="1" dirty="0"/>
              <a:t> cold   OR  </a:t>
            </a:r>
            <a:r>
              <a:rPr lang="en-US" sz="6000" b="1" dirty="0" err="1"/>
              <a:t>cold</a:t>
            </a:r>
            <a:r>
              <a:rPr lang="en-US" sz="6000" b="1" dirty="0" err="1">
                <a:sym typeface="Wingdings" panose="05000000000000000000" pitchFamily="2" charset="2"/>
              </a:rPr>
              <a:t></a:t>
            </a:r>
            <a:r>
              <a:rPr lang="en-US" sz="6000" b="1" dirty="0" err="1"/>
              <a:t>Hot</a:t>
            </a:r>
            <a:r>
              <a:rPr lang="en-US" dirty="0"/>
              <a:t/>
            </a:r>
            <a:br>
              <a:rPr lang="en-US" dirty="0"/>
            </a:b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3950782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Hot to Cold</a:t>
            </a:r>
            <a:endParaRPr lang="en-US" sz="13800" dirty="0"/>
          </a:p>
        </p:txBody>
      </p:sp>
    </p:spTree>
    <p:extLst>
      <p:ext uri="{BB962C8B-B14F-4D97-AF65-F5344CB8AC3E}">
        <p14:creationId xmlns:p14="http://schemas.microsoft.com/office/powerpoint/2010/main" val="33276005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034" y="422856"/>
            <a:ext cx="11500834" cy="5315712"/>
          </a:xfrm>
        </p:spPr>
        <p:txBody>
          <a:bodyPr anchor="t">
            <a:normAutofit/>
          </a:bodyPr>
          <a:lstStyle/>
          <a:p>
            <a:r>
              <a:rPr lang="en-US" sz="6000" b="1" dirty="0" smtClean="0"/>
              <a:t>#23  – </a:t>
            </a:r>
            <a:r>
              <a:rPr lang="en-US" sz="6000" b="1" dirty="0"/>
              <a:t>Why does a bathtub full of water heat faster than a swimming pool full of water? </a:t>
            </a:r>
            <a:r>
              <a:rPr lang="en-US" sz="6000" b="1" dirty="0" smtClean="0"/>
              <a:t/>
            </a:r>
            <a:br>
              <a:rPr lang="en-US" sz="6000" b="1" dirty="0" smtClean="0"/>
            </a:br>
            <a:r>
              <a:rPr lang="en-US" sz="6000" b="1" dirty="0" smtClean="0"/>
              <a:t> </a:t>
            </a:r>
            <a:br>
              <a:rPr lang="en-US" sz="6000" b="1" dirty="0" smtClean="0"/>
            </a:br>
            <a:endParaRPr lang="en-US" sz="6000" b="1" dirty="0"/>
          </a:p>
        </p:txBody>
      </p:sp>
    </p:spTree>
    <p:extLst>
      <p:ext uri="{BB962C8B-B14F-4D97-AF65-F5344CB8AC3E}">
        <p14:creationId xmlns:p14="http://schemas.microsoft.com/office/powerpoint/2010/main" val="13230886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Bathtub has smaller mass</a:t>
            </a:r>
            <a:endParaRPr lang="en-US" sz="13800" dirty="0"/>
          </a:p>
        </p:txBody>
      </p:sp>
    </p:spTree>
    <p:extLst>
      <p:ext uri="{BB962C8B-B14F-4D97-AF65-F5344CB8AC3E}">
        <p14:creationId xmlns:p14="http://schemas.microsoft.com/office/powerpoint/2010/main" val="19035265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064" y="409978"/>
            <a:ext cx="11294772" cy="5315712"/>
          </a:xfrm>
        </p:spPr>
        <p:txBody>
          <a:bodyPr anchor="t">
            <a:normAutofit/>
          </a:bodyPr>
          <a:lstStyle/>
          <a:p>
            <a:r>
              <a:rPr lang="en-US" sz="6000" b="1" dirty="0" smtClean="0"/>
              <a:t>#24  – How much energy in joules does 30.0 g of sulfur lose when it lowers from 120</a:t>
            </a:r>
            <a:r>
              <a:rPr lang="en-US" sz="6000" b="1" dirty="0">
                <a:sym typeface="Symbol" panose="05050102010706020507" pitchFamily="18" charset="2"/>
              </a:rPr>
              <a:t> </a:t>
            </a:r>
            <a:r>
              <a:rPr lang="en-US" sz="6000" b="1" dirty="0" smtClean="0">
                <a:sym typeface="Symbol" panose="05050102010706020507" pitchFamily="18" charset="2"/>
              </a:rPr>
              <a:t>C to 114 </a:t>
            </a:r>
            <a:r>
              <a:rPr lang="en-US" sz="6000" b="1" dirty="0">
                <a:sym typeface="Symbol" panose="05050102010706020507" pitchFamily="18" charset="2"/>
              </a:rPr>
              <a:t></a:t>
            </a:r>
            <a:r>
              <a:rPr lang="en-US" sz="6000" b="1" dirty="0" smtClean="0">
                <a:sym typeface="Symbol" panose="05050102010706020507" pitchFamily="18" charset="2"/>
              </a:rPr>
              <a:t>C. The specific heat of sulfur is 0.71 J/</a:t>
            </a:r>
            <a:r>
              <a:rPr lang="en-US" sz="6000" b="1" dirty="0" err="1" smtClean="0">
                <a:sym typeface="Symbol" panose="05050102010706020507" pitchFamily="18" charset="2"/>
              </a:rPr>
              <a:t>g</a:t>
            </a:r>
            <a:r>
              <a:rPr lang="en-US" sz="6000" b="1" dirty="0" err="1">
                <a:sym typeface="Symbol" panose="05050102010706020507" pitchFamily="18" charset="2"/>
              </a:rPr>
              <a:t>C</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3135080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853" y="577403"/>
            <a:ext cx="10728101" cy="5315712"/>
          </a:xfrm>
        </p:spPr>
        <p:txBody>
          <a:bodyPr anchor="t">
            <a:normAutofit/>
          </a:bodyPr>
          <a:lstStyle/>
          <a:p>
            <a:r>
              <a:rPr lang="en-US" sz="6000" b="1" dirty="0" smtClean="0"/>
              <a:t>#2 – Which takes longer – </a:t>
            </a:r>
            <a:br>
              <a:rPr lang="en-US" sz="6000" b="1" dirty="0" smtClean="0"/>
            </a:br>
            <a:r>
              <a:rPr lang="en-US" sz="6000" b="1" dirty="0" smtClean="0"/>
              <a:t>melting or </a:t>
            </a:r>
            <a:r>
              <a:rPr lang="en-US" sz="6000" b="1" dirty="0" smtClean="0"/>
              <a:t>boiling of water. </a:t>
            </a:r>
            <a:r>
              <a:rPr lang="en-US" sz="6000" b="1" dirty="0" smtClean="0"/>
              <a:t>WHY?</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1629081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-127.8 J</a:t>
            </a:r>
            <a:endParaRPr lang="en-US" sz="13800" dirty="0"/>
          </a:p>
        </p:txBody>
      </p:sp>
    </p:spTree>
    <p:extLst>
      <p:ext uri="{BB962C8B-B14F-4D97-AF65-F5344CB8AC3E}">
        <p14:creationId xmlns:p14="http://schemas.microsoft.com/office/powerpoint/2010/main" val="1984435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6" y="409977"/>
            <a:ext cx="11487955" cy="5315712"/>
          </a:xfrm>
        </p:spPr>
        <p:txBody>
          <a:bodyPr anchor="t">
            <a:normAutofit fontScale="90000"/>
          </a:bodyPr>
          <a:lstStyle/>
          <a:p>
            <a:r>
              <a:rPr lang="en-US" sz="6700" b="1" dirty="0" smtClean="0"/>
              <a:t>#25  – A piece of iron is heated until it absorbs 250 J of energy. It is dropped into a cup of cold water. What is the </a:t>
            </a:r>
            <a:r>
              <a:rPr lang="en-US" sz="6700" b="1" dirty="0" err="1" smtClean="0"/>
              <a:t>Q</a:t>
            </a:r>
            <a:r>
              <a:rPr lang="en-US" sz="6700" b="1" baseline="-25000" dirty="0" err="1" smtClean="0"/>
              <a:t>iron</a:t>
            </a:r>
            <a:r>
              <a:rPr lang="en-US" sz="6700" b="1" dirty="0" smtClean="0"/>
              <a:t>, and </a:t>
            </a:r>
            <a:r>
              <a:rPr lang="en-US" sz="6700" b="1" dirty="0" err="1" smtClean="0"/>
              <a:t>Q</a:t>
            </a:r>
            <a:r>
              <a:rPr lang="en-US" sz="6700" b="1" baseline="-25000" dirty="0" err="1" smtClean="0"/>
              <a:t>water</a:t>
            </a:r>
            <a:r>
              <a:rPr lang="en-US" sz="6700" b="1" dirty="0" smtClean="0"/>
              <a:t> once the metal is in the water? </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454051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13800" dirty="0" err="1" smtClean="0"/>
              <a:t>Qiron</a:t>
            </a:r>
            <a:r>
              <a:rPr lang="en-US" sz="13800" dirty="0" smtClean="0"/>
              <a:t> = -250 J</a:t>
            </a:r>
            <a:br>
              <a:rPr lang="en-US" sz="13800" dirty="0" smtClean="0"/>
            </a:br>
            <a:r>
              <a:rPr lang="en-US" sz="13800" dirty="0" err="1" smtClean="0"/>
              <a:t>Qwater</a:t>
            </a:r>
            <a:r>
              <a:rPr lang="en-US" sz="13800" dirty="0" smtClean="0"/>
              <a:t> = +250 J</a:t>
            </a:r>
            <a:endParaRPr lang="en-US" sz="13800" dirty="0"/>
          </a:p>
        </p:txBody>
      </p:sp>
    </p:spTree>
    <p:extLst>
      <p:ext uri="{BB962C8B-B14F-4D97-AF65-F5344CB8AC3E}">
        <p14:creationId xmlns:p14="http://schemas.microsoft.com/office/powerpoint/2010/main" val="20841698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912" y="384220"/>
            <a:ext cx="11359166" cy="5315712"/>
          </a:xfrm>
        </p:spPr>
        <p:txBody>
          <a:bodyPr anchor="t">
            <a:normAutofit/>
          </a:bodyPr>
          <a:lstStyle/>
          <a:p>
            <a:r>
              <a:rPr lang="en-US" sz="6000" b="1" dirty="0" smtClean="0"/>
              <a:t>#26  – </a:t>
            </a:r>
            <a:r>
              <a:rPr lang="en-US" sz="6000" b="1" dirty="0"/>
              <a:t>The amount of energy needed to heat </a:t>
            </a:r>
            <a:r>
              <a:rPr lang="en-US" sz="6000" b="1" dirty="0" smtClean="0"/>
              <a:t>40.00 </a:t>
            </a:r>
            <a:r>
              <a:rPr lang="en-US" sz="6000" b="1" dirty="0"/>
              <a:t>g of iron from </a:t>
            </a:r>
            <a:r>
              <a:rPr lang="en-US" sz="6000" b="1" dirty="0" smtClean="0"/>
              <a:t>40.0</a:t>
            </a:r>
            <a:r>
              <a:rPr lang="en-US" sz="6000" b="1" baseline="30000" dirty="0" smtClean="0"/>
              <a:t>o</a:t>
            </a:r>
            <a:r>
              <a:rPr lang="en-US" sz="6000" b="1" dirty="0" smtClean="0"/>
              <a:t>C </a:t>
            </a:r>
            <a:r>
              <a:rPr lang="en-US" sz="6000" b="1" dirty="0"/>
              <a:t>to </a:t>
            </a:r>
            <a:r>
              <a:rPr lang="en-US" sz="6000" b="1" dirty="0" smtClean="0"/>
              <a:t>100.0</a:t>
            </a:r>
            <a:r>
              <a:rPr lang="en-US" sz="6000" b="1" baseline="30000" dirty="0" smtClean="0"/>
              <a:t>o</a:t>
            </a:r>
            <a:r>
              <a:rPr lang="en-US" sz="6000" b="1" dirty="0" smtClean="0"/>
              <a:t>C </a:t>
            </a:r>
            <a:r>
              <a:rPr lang="en-US" sz="6000" b="1" dirty="0"/>
              <a:t>is </a:t>
            </a:r>
            <a:r>
              <a:rPr lang="en-US" sz="6000" b="1" dirty="0" smtClean="0"/>
              <a:t>100 </a:t>
            </a:r>
            <a:r>
              <a:rPr lang="en-US" sz="6000" b="1" dirty="0"/>
              <a:t>J. The </a:t>
            </a:r>
            <a:r>
              <a:rPr lang="en-US" sz="6000" b="1" u="sng" dirty="0"/>
              <a:t>specific heat</a:t>
            </a:r>
            <a:r>
              <a:rPr lang="en-US" sz="6000" b="1" dirty="0"/>
              <a:t> capacity </a:t>
            </a:r>
            <a:r>
              <a:rPr lang="en-US" sz="6000" b="1" dirty="0" smtClean="0"/>
              <a:t>is what?</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6616246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13800" dirty="0" smtClean="0"/>
              <a:t>0.0417 J/</a:t>
            </a:r>
            <a:r>
              <a:rPr lang="en-US" sz="13800" dirty="0" err="1" smtClean="0"/>
              <a:t>gC</a:t>
            </a:r>
            <a:endParaRPr lang="en-US" sz="13800" dirty="0"/>
          </a:p>
        </p:txBody>
      </p:sp>
    </p:spTree>
    <p:extLst>
      <p:ext uri="{BB962C8B-B14F-4D97-AF65-F5344CB8AC3E}">
        <p14:creationId xmlns:p14="http://schemas.microsoft.com/office/powerpoint/2010/main" val="55500454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71" y="474371"/>
            <a:ext cx="11178862" cy="5315712"/>
          </a:xfrm>
        </p:spPr>
        <p:txBody>
          <a:bodyPr anchor="t">
            <a:normAutofit fontScale="90000"/>
          </a:bodyPr>
          <a:lstStyle/>
          <a:p>
            <a:r>
              <a:rPr lang="en-US" sz="6700" b="1" dirty="0" smtClean="0"/>
              <a:t>#27  – </a:t>
            </a:r>
            <a:r>
              <a:rPr lang="en-US" sz="6700" b="1" dirty="0"/>
              <a:t>The specific heat capacity of aluminum is 0.89 J/</a:t>
            </a:r>
            <a:r>
              <a:rPr lang="en-US" sz="6700" b="1" dirty="0" err="1"/>
              <a:t>g</a:t>
            </a:r>
            <a:r>
              <a:rPr lang="en-US" sz="6700" b="1" baseline="30000" dirty="0" err="1"/>
              <a:t>o</a:t>
            </a:r>
            <a:r>
              <a:rPr lang="en-US" sz="6700" b="1" dirty="0" err="1"/>
              <a:t>C</a:t>
            </a:r>
            <a:r>
              <a:rPr lang="en-US" sz="6700" b="1" dirty="0"/>
              <a:t>. Calculate </a:t>
            </a:r>
            <a:r>
              <a:rPr lang="en-US" sz="6700" b="1" dirty="0" smtClean="0"/>
              <a:t>mass of the aluminum block if 8900 J were needed to heat the </a:t>
            </a:r>
            <a:r>
              <a:rPr lang="en-US" sz="6700" b="1" dirty="0"/>
              <a:t>aluminum from </a:t>
            </a:r>
            <a:r>
              <a:rPr lang="en-US" sz="6700" b="1" dirty="0" smtClean="0"/>
              <a:t>75.0</a:t>
            </a:r>
            <a:r>
              <a:rPr lang="en-US" sz="6700" b="1" baseline="30000" dirty="0" smtClean="0"/>
              <a:t>o</a:t>
            </a:r>
            <a:r>
              <a:rPr lang="en-US" sz="6700" b="1" dirty="0" smtClean="0"/>
              <a:t>C </a:t>
            </a:r>
            <a:r>
              <a:rPr lang="en-US" sz="6700" b="1" dirty="0"/>
              <a:t>to </a:t>
            </a:r>
            <a:r>
              <a:rPr lang="en-US" sz="6700" b="1" dirty="0" smtClean="0"/>
              <a:t>145.0</a:t>
            </a:r>
            <a:r>
              <a:rPr lang="en-US" sz="6700" b="1" baseline="30000" dirty="0" smtClean="0"/>
              <a:t>o</a:t>
            </a:r>
            <a:r>
              <a:rPr lang="en-US" sz="6700" b="1" dirty="0" smtClean="0"/>
              <a:t>C </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17575370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13800" dirty="0" smtClean="0"/>
              <a:t>142.9 g</a:t>
            </a:r>
            <a:endParaRPr lang="en-US" sz="13800" dirty="0"/>
          </a:p>
        </p:txBody>
      </p:sp>
    </p:spTree>
    <p:extLst>
      <p:ext uri="{BB962C8B-B14F-4D97-AF65-F5344CB8AC3E}">
        <p14:creationId xmlns:p14="http://schemas.microsoft.com/office/powerpoint/2010/main" val="5939504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490" y="409977"/>
            <a:ext cx="10934163" cy="5315712"/>
          </a:xfrm>
        </p:spPr>
        <p:txBody>
          <a:bodyPr anchor="t">
            <a:noAutofit/>
          </a:bodyPr>
          <a:lstStyle/>
          <a:p>
            <a:r>
              <a:rPr lang="en-US" sz="6000" b="1" dirty="0" smtClean="0"/>
              <a:t>#28  – an unknown metal has a mass of 280g, absorbs 3000kJ of energy and goes from 10</a:t>
            </a:r>
            <a:r>
              <a:rPr lang="en-US" sz="6000" b="1" dirty="0" smtClean="0">
                <a:sym typeface="Symbol" panose="05050102010706020507" pitchFamily="18" charset="2"/>
              </a:rPr>
              <a:t> </a:t>
            </a:r>
            <a:r>
              <a:rPr lang="en-US" sz="6000" b="1" dirty="0">
                <a:sym typeface="Symbol" panose="05050102010706020507" pitchFamily="18" charset="2"/>
              </a:rPr>
              <a:t>C </a:t>
            </a:r>
            <a:r>
              <a:rPr lang="en-US" sz="6000" b="1" dirty="0" smtClean="0">
                <a:sym typeface="Symbol" panose="05050102010706020507" pitchFamily="18" charset="2"/>
              </a:rPr>
              <a:t>to 95</a:t>
            </a:r>
            <a:r>
              <a:rPr lang="en-US" sz="6000" b="1" dirty="0">
                <a:sym typeface="Symbol" panose="05050102010706020507" pitchFamily="18" charset="2"/>
              </a:rPr>
              <a:t> </a:t>
            </a:r>
            <a:r>
              <a:rPr lang="en-US" sz="6000" b="1" dirty="0" smtClean="0">
                <a:sym typeface="Symbol" panose="05050102010706020507" pitchFamily="18" charset="2"/>
              </a:rPr>
              <a:t>C. What is the specific heat?</a:t>
            </a:r>
            <a:r>
              <a:rPr lang="en-US" sz="6000" b="1" dirty="0" smtClean="0"/>
              <a:t/>
            </a:r>
            <a:br>
              <a:rPr lang="en-US" sz="6000" b="1" dirty="0" smtClean="0"/>
            </a:br>
            <a:r>
              <a:rPr lang="en-US" sz="6000" b="1" dirty="0" smtClean="0"/>
              <a:t> </a:t>
            </a:r>
            <a:br>
              <a:rPr lang="en-US" sz="6000" b="1" dirty="0" smtClean="0"/>
            </a:br>
            <a:endParaRPr lang="en-US" sz="6000" b="1" dirty="0"/>
          </a:p>
        </p:txBody>
      </p:sp>
    </p:spTree>
    <p:extLst>
      <p:ext uri="{BB962C8B-B14F-4D97-AF65-F5344CB8AC3E}">
        <p14:creationId xmlns:p14="http://schemas.microsoft.com/office/powerpoint/2010/main" val="195323399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062" y="2296956"/>
            <a:ext cx="12398061" cy="1325563"/>
          </a:xfrm>
        </p:spPr>
        <p:txBody>
          <a:bodyPr>
            <a:noAutofit/>
          </a:bodyPr>
          <a:lstStyle/>
          <a:p>
            <a:pPr algn="ctr"/>
            <a:r>
              <a:rPr lang="en-US" sz="13800" dirty="0" smtClean="0"/>
              <a:t>126.05 J/</a:t>
            </a:r>
            <a:r>
              <a:rPr lang="en-US" sz="13800" dirty="0" err="1" smtClean="0"/>
              <a:t>gC</a:t>
            </a:r>
            <a:r>
              <a:rPr lang="en-US" sz="13800" dirty="0" smtClean="0"/>
              <a:t/>
            </a:r>
            <a:br>
              <a:rPr lang="en-US" sz="13800" dirty="0" smtClean="0"/>
            </a:br>
            <a:r>
              <a:rPr lang="en-US" sz="11500" dirty="0" smtClean="0"/>
              <a:t>(or 0.12605 kJ/</a:t>
            </a:r>
            <a:r>
              <a:rPr lang="en-US" sz="11500" dirty="0" err="1" smtClean="0"/>
              <a:t>gC</a:t>
            </a:r>
            <a:r>
              <a:rPr lang="en-US" sz="11500" dirty="0" smtClean="0"/>
              <a:t>)</a:t>
            </a:r>
            <a:endParaRPr lang="en-US" sz="11500" dirty="0"/>
          </a:p>
        </p:txBody>
      </p:sp>
    </p:spTree>
    <p:extLst>
      <p:ext uri="{BB962C8B-B14F-4D97-AF65-F5344CB8AC3E}">
        <p14:creationId xmlns:p14="http://schemas.microsoft.com/office/powerpoint/2010/main" val="20127533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792" y="384219"/>
            <a:ext cx="11513712" cy="5315712"/>
          </a:xfrm>
        </p:spPr>
        <p:txBody>
          <a:bodyPr anchor="t">
            <a:normAutofit/>
          </a:bodyPr>
          <a:lstStyle/>
          <a:p>
            <a:r>
              <a:rPr lang="en-US" sz="6000" b="1" dirty="0" smtClean="0"/>
              <a:t>#29  – How much energy is required to boil 10 grams of mercury if the latent heat of vaporization is 294 J/g </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1732126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Boiling</a:t>
            </a:r>
            <a:br>
              <a:rPr lang="en-US" sz="13800" dirty="0" smtClean="0"/>
            </a:br>
            <a:r>
              <a:rPr lang="en-US" sz="13800" dirty="0" err="1" smtClean="0"/>
              <a:t>Lvap</a:t>
            </a:r>
            <a:r>
              <a:rPr lang="en-US" sz="13800" dirty="0" smtClean="0"/>
              <a:t> &gt; </a:t>
            </a:r>
            <a:r>
              <a:rPr lang="en-US" sz="13800" dirty="0" err="1" smtClean="0"/>
              <a:t>Lfus</a:t>
            </a:r>
            <a:endParaRPr lang="en-US" sz="13800" dirty="0"/>
          </a:p>
        </p:txBody>
      </p:sp>
    </p:spTree>
    <p:extLst>
      <p:ext uri="{BB962C8B-B14F-4D97-AF65-F5344CB8AC3E}">
        <p14:creationId xmlns:p14="http://schemas.microsoft.com/office/powerpoint/2010/main" val="11264522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13800" dirty="0" smtClean="0"/>
              <a:t>2940 J</a:t>
            </a:r>
            <a:endParaRPr lang="en-US" sz="13800" dirty="0"/>
          </a:p>
        </p:txBody>
      </p:sp>
    </p:spTree>
    <p:extLst>
      <p:ext uri="{BB962C8B-B14F-4D97-AF65-F5344CB8AC3E}">
        <p14:creationId xmlns:p14="http://schemas.microsoft.com/office/powerpoint/2010/main" val="380243195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60" y="255431"/>
            <a:ext cx="11307651" cy="5315712"/>
          </a:xfrm>
        </p:spPr>
        <p:txBody>
          <a:bodyPr anchor="t">
            <a:noAutofit/>
          </a:bodyPr>
          <a:lstStyle/>
          <a:p>
            <a:r>
              <a:rPr lang="en-US" sz="5400" b="1" dirty="0" smtClean="0"/>
              <a:t>#30  – mercury is a neurotoxin that when inhaled can be highly dangerous. Calculate the amount of energy required to change 14g of liquid mercury into a gas at 357</a:t>
            </a:r>
            <a:r>
              <a:rPr lang="en-US" sz="5400" b="1" dirty="0">
                <a:sym typeface="Symbol" panose="05050102010706020507" pitchFamily="18" charset="2"/>
              </a:rPr>
              <a:t> </a:t>
            </a:r>
            <a:r>
              <a:rPr lang="en-US" sz="5400" b="1" dirty="0" smtClean="0">
                <a:sym typeface="Symbol" panose="05050102010706020507" pitchFamily="18" charset="2"/>
              </a:rPr>
              <a:t>C. The latent heat of fusion is 11 J/g and the latent heat of vaporization is 294 J/g</a:t>
            </a:r>
            <a:r>
              <a:rPr lang="en-US" sz="3600" dirty="0" smtClean="0"/>
              <a:t/>
            </a:r>
            <a:br>
              <a:rPr lang="en-US" sz="3600" dirty="0" smtClean="0"/>
            </a:br>
            <a:r>
              <a:rPr lang="en-US" sz="3600" dirty="0" smtClean="0"/>
              <a:t> </a:t>
            </a:r>
            <a:br>
              <a:rPr lang="en-US" sz="3600" dirty="0" smtClean="0"/>
            </a:br>
            <a:endParaRPr lang="en-US" sz="3600" dirty="0"/>
          </a:p>
        </p:txBody>
      </p:sp>
    </p:spTree>
    <p:extLst>
      <p:ext uri="{BB962C8B-B14F-4D97-AF65-F5344CB8AC3E}">
        <p14:creationId xmlns:p14="http://schemas.microsoft.com/office/powerpoint/2010/main" val="20880652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13800" dirty="0" smtClean="0"/>
              <a:t>4116 J</a:t>
            </a:r>
            <a:endParaRPr lang="en-US" sz="13800" dirty="0"/>
          </a:p>
        </p:txBody>
      </p:sp>
    </p:spTree>
    <p:extLst>
      <p:ext uri="{BB962C8B-B14F-4D97-AF65-F5344CB8AC3E}">
        <p14:creationId xmlns:p14="http://schemas.microsoft.com/office/powerpoint/2010/main" val="17184398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281188"/>
            <a:ext cx="11140225" cy="5315712"/>
          </a:xfrm>
        </p:spPr>
        <p:txBody>
          <a:bodyPr anchor="t">
            <a:normAutofit/>
          </a:bodyPr>
          <a:lstStyle/>
          <a:p>
            <a:r>
              <a:rPr lang="en-US" sz="6000" b="1" dirty="0" smtClean="0"/>
              <a:t>#31  – a substance has a melting point of 27</a:t>
            </a:r>
            <a:r>
              <a:rPr lang="en-US" sz="6000" b="1" dirty="0" smtClean="0">
                <a:sym typeface="Symbol" panose="05050102010706020507" pitchFamily="18" charset="2"/>
              </a:rPr>
              <a:t>C and a vaporization point of 168C. Draw the heating curve.</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23960608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8000" dirty="0" smtClean="0"/>
              <a:t>First flat segment should be at 27C, and second flat segment should be at 168C</a:t>
            </a:r>
            <a:endParaRPr lang="en-US" sz="8000" dirty="0"/>
          </a:p>
        </p:txBody>
      </p:sp>
    </p:spTree>
    <p:extLst>
      <p:ext uri="{BB962C8B-B14F-4D97-AF65-F5344CB8AC3E}">
        <p14:creationId xmlns:p14="http://schemas.microsoft.com/office/powerpoint/2010/main" val="15019233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308" y="268309"/>
            <a:ext cx="11114467" cy="5315712"/>
          </a:xfrm>
        </p:spPr>
        <p:txBody>
          <a:bodyPr anchor="t">
            <a:normAutofit/>
          </a:bodyPr>
          <a:lstStyle/>
          <a:p>
            <a:r>
              <a:rPr lang="en-US" sz="6000" b="1" dirty="0" smtClean="0"/>
              <a:t>#32  – How much energy is released when cooling 10g steam from 150</a:t>
            </a:r>
            <a:r>
              <a:rPr lang="en-US" sz="6000" b="1" dirty="0" smtClean="0">
                <a:sym typeface="Symbol" panose="05050102010706020507" pitchFamily="18" charset="2"/>
              </a:rPr>
              <a:t>C to ice at -15C?</a:t>
            </a:r>
            <a:r>
              <a:rPr lang="en-US" sz="6000" b="1" dirty="0" smtClean="0"/>
              <a:t/>
            </a:r>
            <a:br>
              <a:rPr lang="en-US" sz="6000" b="1" dirty="0" smtClean="0"/>
            </a:br>
            <a:r>
              <a:rPr lang="en-US" sz="6000" b="1" dirty="0" smtClean="0"/>
              <a:t> </a:t>
            </a:r>
            <a:br>
              <a:rPr lang="en-US" sz="6000" b="1" dirty="0" smtClean="0"/>
            </a:br>
            <a:endParaRPr lang="en-US" sz="6000" b="1" dirty="0"/>
          </a:p>
        </p:txBody>
      </p:sp>
    </p:spTree>
    <p:extLst>
      <p:ext uri="{BB962C8B-B14F-4D97-AF65-F5344CB8AC3E}">
        <p14:creationId xmlns:p14="http://schemas.microsoft.com/office/powerpoint/2010/main" val="393012209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13800" dirty="0" smtClean="0"/>
              <a:t>-31158 J</a:t>
            </a:r>
            <a:endParaRPr lang="en-US" sz="13800" dirty="0"/>
          </a:p>
        </p:txBody>
      </p:sp>
    </p:spTree>
    <p:extLst>
      <p:ext uri="{BB962C8B-B14F-4D97-AF65-F5344CB8AC3E}">
        <p14:creationId xmlns:p14="http://schemas.microsoft.com/office/powerpoint/2010/main" val="52698262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5308" y="268309"/>
            <a:ext cx="11114467" cy="5315712"/>
          </a:xfrm>
        </p:spPr>
        <p:txBody>
          <a:bodyPr anchor="t">
            <a:normAutofit fontScale="90000"/>
          </a:bodyPr>
          <a:lstStyle/>
          <a:p>
            <a:r>
              <a:rPr lang="en-US" sz="5300" b="1" dirty="0" smtClean="0"/>
              <a:t>#33  – A 2.7 gram piece of metal is heated to 98.7 C. It is added to a beaker containing 150mL of water at 23.5 C. The final temperature of the water and the metal is 25.2 C. What is the specific heat of the metal? Remember…energy absorbed is opposite energy released…and this is just like the brass lab!</a:t>
            </a:r>
            <a:r>
              <a:rPr lang="en-US" sz="6000" b="1" dirty="0" smtClean="0"/>
              <a:t/>
            </a:r>
            <a:br>
              <a:rPr lang="en-US" sz="6000" b="1" dirty="0" smtClean="0"/>
            </a:br>
            <a:r>
              <a:rPr lang="en-US" sz="6000" b="1" dirty="0" smtClean="0"/>
              <a:t> </a:t>
            </a:r>
            <a:br>
              <a:rPr lang="en-US" sz="6000" b="1" dirty="0" smtClean="0"/>
            </a:br>
            <a:endParaRPr lang="en-US" sz="6000" b="1" dirty="0"/>
          </a:p>
        </p:txBody>
      </p:sp>
    </p:spTree>
    <p:extLst>
      <p:ext uri="{BB962C8B-B14F-4D97-AF65-F5344CB8AC3E}">
        <p14:creationId xmlns:p14="http://schemas.microsoft.com/office/powerpoint/2010/main" val="199403026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577" y="2296956"/>
            <a:ext cx="11681138" cy="1325563"/>
          </a:xfrm>
        </p:spPr>
        <p:txBody>
          <a:bodyPr>
            <a:noAutofit/>
          </a:bodyPr>
          <a:lstStyle/>
          <a:p>
            <a:pPr algn="ctr"/>
            <a:r>
              <a:rPr lang="en-US" sz="13800" dirty="0" smtClean="0"/>
              <a:t>5.37 J/</a:t>
            </a:r>
            <a:r>
              <a:rPr lang="en-US" sz="13800" dirty="0" err="1" smtClean="0"/>
              <a:t>gC</a:t>
            </a:r>
            <a:endParaRPr lang="en-US" sz="13800" dirty="0"/>
          </a:p>
        </p:txBody>
      </p:sp>
    </p:spTree>
    <p:extLst>
      <p:ext uri="{BB962C8B-B14F-4D97-AF65-F5344CB8AC3E}">
        <p14:creationId xmlns:p14="http://schemas.microsoft.com/office/powerpoint/2010/main" val="4272258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9" y="448614"/>
            <a:ext cx="11539470" cy="5315712"/>
          </a:xfrm>
        </p:spPr>
        <p:txBody>
          <a:bodyPr anchor="t">
            <a:normAutofit/>
          </a:bodyPr>
          <a:lstStyle/>
          <a:p>
            <a:r>
              <a:rPr lang="en-US" sz="6000" b="1" dirty="0" smtClean="0"/>
              <a:t>#3 – What is the opposite of vaporizing?</a:t>
            </a:r>
            <a:br>
              <a:rPr lang="en-US" sz="6000" b="1" dirty="0" smtClean="0"/>
            </a:br>
            <a:r>
              <a:rPr lang="en-US" sz="6000" b="1" dirty="0" smtClean="0"/>
              <a:t> </a:t>
            </a:r>
            <a:br>
              <a:rPr lang="en-US" sz="6000" b="1" dirty="0" smtClean="0"/>
            </a:br>
            <a:endParaRPr lang="en-US" sz="6000" b="1" dirty="0"/>
          </a:p>
        </p:txBody>
      </p:sp>
    </p:spTree>
    <p:extLst>
      <p:ext uri="{BB962C8B-B14F-4D97-AF65-F5344CB8AC3E}">
        <p14:creationId xmlns:p14="http://schemas.microsoft.com/office/powerpoint/2010/main" val="3363026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2296956"/>
            <a:ext cx="10515600" cy="1325563"/>
          </a:xfrm>
        </p:spPr>
        <p:txBody>
          <a:bodyPr>
            <a:noAutofit/>
          </a:bodyPr>
          <a:lstStyle/>
          <a:p>
            <a:pPr algn="ctr"/>
            <a:r>
              <a:rPr lang="en-US" sz="13800" dirty="0" smtClean="0"/>
              <a:t>Condensing</a:t>
            </a:r>
            <a:endParaRPr lang="en-US" sz="13800" dirty="0"/>
          </a:p>
        </p:txBody>
      </p:sp>
    </p:spTree>
    <p:extLst>
      <p:ext uri="{BB962C8B-B14F-4D97-AF65-F5344CB8AC3E}">
        <p14:creationId xmlns:p14="http://schemas.microsoft.com/office/powerpoint/2010/main" val="3240813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4" y="448614"/>
            <a:ext cx="11603864" cy="5315712"/>
          </a:xfrm>
        </p:spPr>
        <p:txBody>
          <a:bodyPr anchor="t">
            <a:normAutofit/>
          </a:bodyPr>
          <a:lstStyle/>
          <a:p>
            <a:r>
              <a:rPr lang="en-US" sz="6000" b="1" dirty="0" smtClean="0"/>
              <a:t>#4  – Which areas of a heating curve undergo an increase in kinetic energy? Use our numbering system (1, 2, 3, 4, 5)</a:t>
            </a:r>
            <a:r>
              <a:rPr lang="en-US" dirty="0" smtClean="0"/>
              <a:t/>
            </a:r>
            <a:br>
              <a:rPr lang="en-US" dirty="0" smtClean="0"/>
            </a:br>
            <a:r>
              <a:rPr lang="en-US" dirty="0" smtClean="0"/>
              <a:t> </a:t>
            </a:r>
            <a:br>
              <a:rPr lang="en-US" dirty="0" smtClean="0"/>
            </a:br>
            <a:endParaRPr lang="en-US" dirty="0"/>
          </a:p>
        </p:txBody>
      </p:sp>
    </p:spTree>
    <p:extLst>
      <p:ext uri="{BB962C8B-B14F-4D97-AF65-F5344CB8AC3E}">
        <p14:creationId xmlns:p14="http://schemas.microsoft.com/office/powerpoint/2010/main" val="1366918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1864</TotalTime>
  <Words>982</Words>
  <Application>Microsoft Office PowerPoint</Application>
  <PresentationFormat>Widescreen</PresentationFormat>
  <Paragraphs>86</Paragraphs>
  <Slides>68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68</vt:i4>
      </vt:variant>
    </vt:vector>
  </HeadingPairs>
  <TitlesOfParts>
    <vt:vector size="78" baseType="lpstr">
      <vt:lpstr>SimSun</vt:lpstr>
      <vt:lpstr>Arial</vt:lpstr>
      <vt:lpstr>Calibri</vt:lpstr>
      <vt:lpstr>Calibri Light</vt:lpstr>
      <vt:lpstr>Impact</vt:lpstr>
      <vt:lpstr>Symbol</vt:lpstr>
      <vt:lpstr>Times New Roman</vt:lpstr>
      <vt:lpstr>Wingdings</vt:lpstr>
      <vt:lpstr>Wingdings 2</vt:lpstr>
      <vt:lpstr>Office Theme</vt:lpstr>
      <vt:lpstr>B I N G-B I N G-T O E</vt:lpstr>
      <vt:lpstr>PowerPoint Presentation</vt:lpstr>
      <vt:lpstr>#1 – what is the freezing point?   </vt:lpstr>
      <vt:lpstr>60 degrees C</vt:lpstr>
      <vt:lpstr>#2 – Which takes longer –  melting or boiling of water. WHY?   </vt:lpstr>
      <vt:lpstr>Boiling Lvap &gt; Lfus</vt:lpstr>
      <vt:lpstr>#3 – What is the opposite of vaporizing?   </vt:lpstr>
      <vt:lpstr>Condensing</vt:lpstr>
      <vt:lpstr>#4  – Which areas of a heating curve undergo an increase in kinetic energy? Use our numbering system (1, 2, 3, 4, 5)   </vt:lpstr>
      <vt:lpstr>1, 3, 5</vt:lpstr>
      <vt:lpstr>#5  – What are the units for latent heat?   </vt:lpstr>
      <vt:lpstr>J/g</vt:lpstr>
      <vt:lpstr>#6  – If water vapor condenses on the outside of a soda can is energy absorbed or released? Is it endo or exothermic?   </vt:lpstr>
      <vt:lpstr>Released Exothermic</vt:lpstr>
      <vt:lpstr>#7  – The quantity of heat required to change the temperature of 1 g of a substance by 1°C is defined as what?   </vt:lpstr>
      <vt:lpstr>Specific Heat</vt:lpstr>
      <vt:lpstr>#8  – How many kJ is 85300 J?   </vt:lpstr>
      <vt:lpstr>85.3 kJ</vt:lpstr>
      <vt:lpstr>#9  – What section of the heating curve has atoms moving the most? Use our numbering system, 1, 2, 3, 4, 5   </vt:lpstr>
      <vt:lpstr>5</vt:lpstr>
      <vt:lpstr>#10  – If a reaction is endothermic do you feel hot or cold?   </vt:lpstr>
      <vt:lpstr>cold</vt:lpstr>
      <vt:lpstr>#11 – If a reaction is exothermic is Q positive or negative? Is T positive or negative?</vt:lpstr>
      <vt:lpstr>Q = - T = -</vt:lpstr>
      <vt:lpstr>#12  – Calculate the energy transferred when 4.6g of ice is melted.   </vt:lpstr>
      <vt:lpstr>1532 J</vt:lpstr>
      <vt:lpstr>#13  – Calculate the energy transferred when 36.8 grams of water forms an ice cube in a freezer.   </vt:lpstr>
      <vt:lpstr>-12254.4 J</vt:lpstr>
      <vt:lpstr>#14  – What is the energy during a phase change being used for?   </vt:lpstr>
      <vt:lpstr>Spreading molecules out</vt:lpstr>
      <vt:lpstr>#15  – A metal spoon is used to stir a cup of hot chocolate.  What is the sign (+ or -) of the Qspoon?    </vt:lpstr>
      <vt:lpstr>Q = +</vt:lpstr>
      <vt:lpstr>#16  – Which part of the heating curve for water requires the most amount of energy to speed up the molecules?     </vt:lpstr>
      <vt:lpstr>3</vt:lpstr>
      <vt:lpstr>#17  – How much energy is required to heat 25 grams of ice from -10C into water at 0C?   </vt:lpstr>
      <vt:lpstr>8848 J</vt:lpstr>
      <vt:lpstr>#18  – Compare a piece of brass with a specific heat of 0.85 J/gC and water with a specific heat of 4.184 J/gC.  Which of these substances heats more quickly?  Why?    </vt:lpstr>
      <vt:lpstr>Brass C is smaller</vt:lpstr>
      <vt:lpstr>#19  – Which of the two substance (blue or red marks) would cool the fastest?      </vt:lpstr>
      <vt:lpstr>blue</vt:lpstr>
      <vt:lpstr>#20  – How much energy does it take to raise 50 grams of ice at  0 C to 100 C and then boil.    </vt:lpstr>
      <vt:lpstr>149550 J</vt:lpstr>
      <vt:lpstr>#21  – What “law” is important for calorimeter calculations?     </vt:lpstr>
      <vt:lpstr>Conservation of Energy</vt:lpstr>
      <vt:lpstr>#22  – Which way does heat flow?   Hot  cold   OR  coldHot    </vt:lpstr>
      <vt:lpstr>Hot to Cold</vt:lpstr>
      <vt:lpstr>#23  – Why does a bathtub full of water heat faster than a swimming pool full of water?    </vt:lpstr>
      <vt:lpstr>Bathtub has smaller mass</vt:lpstr>
      <vt:lpstr>#24  – How much energy in joules does 30.0 g of sulfur lose when it lowers from 120 C to 114 C. The specific heat of sulfur is 0.71 J/gC   </vt:lpstr>
      <vt:lpstr>-127.8 J</vt:lpstr>
      <vt:lpstr>#25  – A piece of iron is heated until it absorbs 250 J of energy. It is dropped into a cup of cold water. What is the Qiron, and Qwater once the metal is in the water?    </vt:lpstr>
      <vt:lpstr>Qiron = -250 J Qwater = +250 J</vt:lpstr>
      <vt:lpstr>#26  – The amount of energy needed to heat 40.00 g of iron from 40.0oC to 100.0oC is 100 J. The specific heat capacity is what?   </vt:lpstr>
      <vt:lpstr>0.0417 J/gC</vt:lpstr>
      <vt:lpstr>#27  – The specific heat capacity of aluminum is 0.89 J/goC. Calculate mass of the aluminum block if 8900 J were needed to heat the aluminum from 75.0oC to 145.0oC    </vt:lpstr>
      <vt:lpstr>142.9 g</vt:lpstr>
      <vt:lpstr>#28  – an unknown metal has a mass of 280g, absorbs 3000kJ of energy and goes from 10 C to 95 C. What is the specific heat?   </vt:lpstr>
      <vt:lpstr>126.05 J/gC (or 0.12605 kJ/gC)</vt:lpstr>
      <vt:lpstr>#29  – How much energy is required to boil 10 grams of mercury if the latent heat of vaporization is 294 J/g    </vt:lpstr>
      <vt:lpstr>2940 J</vt:lpstr>
      <vt:lpstr>#30  – mercury is a neurotoxin that when inhaled can be highly dangerous. Calculate the amount of energy required to change 14g of liquid mercury into a gas at 357 C. The latent heat of fusion is 11 J/g and the latent heat of vaporization is 294 J/g   </vt:lpstr>
      <vt:lpstr>4116 J</vt:lpstr>
      <vt:lpstr>#31  – a substance has a melting point of 27C and a vaporization point of 168C. Draw the heating curve.   </vt:lpstr>
      <vt:lpstr>First flat segment should be at 27C, and second flat segment should be at 168C</vt:lpstr>
      <vt:lpstr>#32  – How much energy is released when cooling 10g steam from 150C to ice at -15C?   </vt:lpstr>
      <vt:lpstr>-31158 J</vt:lpstr>
      <vt:lpstr>#33  – A 2.7 gram piece of metal is heated to 98.7 C. It is added to a beaker containing 150mL of water at 23.5 C. The final temperature of the water and the metal is 25.2 C. What is the specific heat of the metal? Remember…energy absorbed is opposite energy released…and this is just like the brass lab!   </vt:lpstr>
      <vt:lpstr>5.37 J/gC</vt:lpstr>
    </vt:vector>
  </TitlesOfParts>
  <Company>DVHS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 what is the freezing point?</dc:title>
  <dc:creator>Farmer, Stephanie [DH]</dc:creator>
  <cp:lastModifiedBy>Farmer, Stephanie [DH]</cp:lastModifiedBy>
  <cp:revision>20</cp:revision>
  <dcterms:created xsi:type="dcterms:W3CDTF">2015-04-23T18:40:23Z</dcterms:created>
  <dcterms:modified xsi:type="dcterms:W3CDTF">2019-04-22T22:02:59Z</dcterms:modified>
</cp:coreProperties>
</file>