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33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91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34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03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953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75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840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930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114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643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9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8088C-3780-40DF-9993-6D1753C30088}" type="datetimeFigureOut">
              <a:rPr lang="en-US" smtClean="0"/>
              <a:t>4/9/2018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563C4-7A06-4BB2-ABC4-CE84D2DC7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393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8942" y="103167"/>
            <a:ext cx="3657600" cy="11430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6600" b="1" dirty="0" smtClean="0"/>
              <a:t>Q = </a:t>
            </a:r>
            <a:r>
              <a:rPr lang="en-US" sz="6600" b="1" dirty="0" err="1" smtClean="0"/>
              <a:t>mC</a:t>
            </a:r>
            <a:r>
              <a:rPr lang="en-US" sz="6600" b="1" dirty="0" err="1" smtClean="0">
                <a:sym typeface="Symbol" panose="05050102010706020507" pitchFamily="18" charset="2"/>
              </a:rPr>
              <a:t>T</a:t>
            </a:r>
            <a:endParaRPr lang="en-US" sz="6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82646" y="107394"/>
            <a:ext cx="8133344" cy="1138773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r"/>
            <a:r>
              <a:rPr lang="en-US" sz="3600" b="1" dirty="0" smtClean="0">
                <a:solidFill>
                  <a:srgbClr val="FF0000"/>
                </a:solidFill>
              </a:rPr>
              <a:t>Purpose of the lab: </a:t>
            </a:r>
            <a:r>
              <a:rPr lang="en-US" sz="4000" b="1" dirty="0" smtClean="0">
                <a:solidFill>
                  <a:srgbClr val="FF0000"/>
                </a:solidFill>
              </a:rPr>
              <a:t/>
            </a:r>
            <a:br>
              <a:rPr lang="en-US" sz="4000" b="1" dirty="0" smtClean="0">
                <a:solidFill>
                  <a:srgbClr val="FF0000"/>
                </a:solidFill>
              </a:rPr>
            </a:br>
            <a:r>
              <a:rPr lang="en-US" sz="3200" b="1" i="1" dirty="0" smtClean="0"/>
              <a:t>Solve for C (specific heat) of Brass</a:t>
            </a:r>
            <a:endParaRPr lang="en-US" sz="3200" b="1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18942" y="1247733"/>
            <a:ext cx="4951932" cy="120032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Energy absorbed</a:t>
            </a:r>
            <a:r>
              <a:rPr lang="en-US" sz="3600" b="1" dirty="0" smtClean="0">
                <a:sym typeface="Wingdings" panose="05000000000000000000" pitchFamily="2" charset="2"/>
              </a:rPr>
              <a:t> Q = +</a:t>
            </a:r>
          </a:p>
          <a:p>
            <a:r>
              <a:rPr lang="en-US" sz="3600" b="1" dirty="0" smtClean="0">
                <a:sym typeface="Wingdings" panose="05000000000000000000" pitchFamily="2" charset="2"/>
              </a:rPr>
              <a:t>Energy released  Q = -</a:t>
            </a:r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2601538" y="2833355"/>
            <a:ext cx="2116236" cy="2073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beaker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40175" y="3422102"/>
            <a:ext cx="2040557" cy="1458991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266277" y="3887481"/>
            <a:ext cx="940157" cy="92727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689378" y="4166315"/>
            <a:ext cx="916711" cy="482958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61003" y="5103707"/>
            <a:ext cx="3309870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Hot Water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861003" y="5444227"/>
            <a:ext cx="3309870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Metal is heating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06834" y="5845421"/>
            <a:ext cx="4237148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Energy transfer into METAL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90522" y="2793220"/>
            <a:ext cx="2090684" cy="207349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calorimeter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239529" y="3381967"/>
            <a:ext cx="2015919" cy="145899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765785" y="3913678"/>
            <a:ext cx="940157" cy="927279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8328171" y="4208309"/>
            <a:ext cx="802577" cy="482958"/>
          </a:xfrm>
          <a:prstGeom prst="rightArrow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754634" y="5026433"/>
            <a:ext cx="3309870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Cold Water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54634" y="5366953"/>
            <a:ext cx="3309870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Water is heating up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290995" y="5768147"/>
            <a:ext cx="4237148" cy="347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Energy transfer into WATER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8790" y="2980038"/>
            <a:ext cx="30265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Qmetal</a:t>
            </a:r>
            <a:r>
              <a:rPr lang="en-US" sz="4000" dirty="0" smtClean="0"/>
              <a:t> = +</a:t>
            </a:r>
          </a:p>
          <a:p>
            <a:r>
              <a:rPr lang="en-US" sz="4000" dirty="0" err="1" smtClean="0"/>
              <a:t>Qwater</a:t>
            </a:r>
            <a:r>
              <a:rPr lang="en-US" sz="4000" dirty="0" smtClean="0"/>
              <a:t> = -</a:t>
            </a:r>
            <a:endParaRPr lang="en-US" sz="4000" dirty="0"/>
          </a:p>
        </p:txBody>
      </p:sp>
      <p:sp>
        <p:nvSpPr>
          <p:cNvPr id="22" name="TextBox 21"/>
          <p:cNvSpPr txBox="1"/>
          <p:nvPr/>
        </p:nvSpPr>
        <p:spPr>
          <a:xfrm>
            <a:off x="9504609" y="2842888"/>
            <a:ext cx="28548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Qmetal</a:t>
            </a:r>
            <a:r>
              <a:rPr lang="en-US" sz="4000" dirty="0" smtClean="0"/>
              <a:t> = -</a:t>
            </a:r>
          </a:p>
          <a:p>
            <a:r>
              <a:rPr lang="en-US" sz="4000" dirty="0" err="1" smtClean="0"/>
              <a:t>Qwater</a:t>
            </a:r>
            <a:r>
              <a:rPr lang="en-US" sz="4000" dirty="0" smtClean="0"/>
              <a:t> = +</a:t>
            </a:r>
            <a:endParaRPr lang="en-US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5170874" y="1243792"/>
            <a:ext cx="6845116" cy="1197864"/>
          </a:xfrm>
          <a:prstGeom prst="flowChartProcess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4500" b="1" dirty="0" smtClean="0"/>
              <a:t>ENERGY IN  = ENERGY OUT</a:t>
            </a:r>
          </a:p>
        </p:txBody>
      </p:sp>
    </p:spTree>
    <p:extLst>
      <p:ext uri="{BB962C8B-B14F-4D97-AF65-F5344CB8AC3E}">
        <p14:creationId xmlns:p14="http://schemas.microsoft.com/office/powerpoint/2010/main" val="30462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  <p:bldP spid="21" grpId="0"/>
      <p:bldP spid="22" grpId="0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70456" y="412124"/>
            <a:ext cx="5487115" cy="605307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b="1" dirty="0" err="1" smtClean="0">
                <a:solidFill>
                  <a:schemeClr val="tx1"/>
                </a:solidFill>
              </a:rPr>
              <a:t>Q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water</a:t>
            </a:r>
            <a:r>
              <a:rPr lang="en-US" sz="4800" b="1" dirty="0" smtClean="0">
                <a:solidFill>
                  <a:schemeClr val="tx1"/>
                </a:solidFill>
              </a:rPr>
              <a:t> =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4800" b="1" dirty="0" err="1" smtClean="0">
                <a:solidFill>
                  <a:schemeClr val="tx1"/>
                </a:solidFill>
              </a:rPr>
              <a:t>m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water</a:t>
            </a:r>
            <a:r>
              <a:rPr lang="en-US" sz="4800" b="1" dirty="0" smtClean="0">
                <a:solidFill>
                  <a:schemeClr val="tx1"/>
                </a:solidFill>
              </a:rPr>
              <a:t> =</a:t>
            </a:r>
          </a:p>
          <a:p>
            <a:endParaRPr lang="en-US" sz="4800" b="1" dirty="0" smtClean="0">
              <a:solidFill>
                <a:schemeClr val="tx1"/>
              </a:solidFill>
            </a:endParaRPr>
          </a:p>
          <a:p>
            <a:r>
              <a:rPr lang="en-US" sz="4800" b="1" dirty="0" err="1" smtClean="0">
                <a:solidFill>
                  <a:schemeClr val="tx1"/>
                </a:solidFill>
              </a:rPr>
              <a:t>C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water</a:t>
            </a:r>
            <a:r>
              <a:rPr lang="en-US" sz="4800" b="1" dirty="0" smtClean="0">
                <a:solidFill>
                  <a:schemeClr val="tx1"/>
                </a:solidFill>
              </a:rPr>
              <a:t> = 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48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</a:t>
            </a:r>
            <a:r>
              <a:rPr lang="en-US" sz="4800" b="1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T</a:t>
            </a:r>
            <a:r>
              <a:rPr lang="en-US" sz="4800" b="1" baseline="-25000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water</a:t>
            </a:r>
            <a:r>
              <a:rPr lang="en-US" sz="48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 = </a:t>
            </a:r>
          </a:p>
        </p:txBody>
      </p:sp>
      <p:sp>
        <p:nvSpPr>
          <p:cNvPr id="5" name="Rectangle 4"/>
          <p:cNvSpPr/>
          <p:nvPr/>
        </p:nvSpPr>
        <p:spPr>
          <a:xfrm>
            <a:off x="5978505" y="412124"/>
            <a:ext cx="5972545" cy="6053070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4800" b="1" dirty="0" err="1" smtClean="0">
                <a:solidFill>
                  <a:schemeClr val="tx1"/>
                </a:solidFill>
              </a:rPr>
              <a:t>Q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metal</a:t>
            </a:r>
            <a:r>
              <a:rPr lang="en-US" sz="4800" b="1" dirty="0" smtClean="0">
                <a:solidFill>
                  <a:schemeClr val="tx1"/>
                </a:solidFill>
              </a:rPr>
              <a:t>=</a:t>
            </a:r>
            <a:endParaRPr lang="en-US" sz="4800" b="1" dirty="0">
              <a:solidFill>
                <a:schemeClr val="tx1"/>
              </a:solidFill>
            </a:endParaRPr>
          </a:p>
          <a:p>
            <a:r>
              <a:rPr lang="en-US" sz="4800" b="1" dirty="0">
                <a:solidFill>
                  <a:schemeClr val="tx1"/>
                </a:solidFill>
              </a:rPr>
              <a:t> </a:t>
            </a:r>
          </a:p>
          <a:p>
            <a:r>
              <a:rPr lang="en-US" sz="4800" b="1" dirty="0" err="1" smtClean="0">
                <a:solidFill>
                  <a:schemeClr val="tx1"/>
                </a:solidFill>
              </a:rPr>
              <a:t>m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metal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=</a:t>
            </a:r>
          </a:p>
          <a:p>
            <a:endParaRPr lang="en-US" sz="1400" b="1" dirty="0">
              <a:solidFill>
                <a:schemeClr val="tx1"/>
              </a:solidFill>
            </a:endParaRPr>
          </a:p>
          <a:p>
            <a:r>
              <a:rPr lang="en-US" sz="4800" b="1" dirty="0" err="1" smtClean="0">
                <a:solidFill>
                  <a:schemeClr val="tx1"/>
                </a:solidFill>
              </a:rPr>
              <a:t>C</a:t>
            </a:r>
            <a:r>
              <a:rPr lang="en-US" sz="4800" b="1" baseline="-25000" dirty="0" err="1" smtClean="0">
                <a:solidFill>
                  <a:schemeClr val="tx1"/>
                </a:solidFill>
              </a:rPr>
              <a:t>metal</a:t>
            </a:r>
            <a:r>
              <a:rPr lang="en-US" sz="4800" b="1" dirty="0" smtClean="0">
                <a:solidFill>
                  <a:schemeClr val="tx1"/>
                </a:solidFill>
              </a:rPr>
              <a:t> </a:t>
            </a:r>
            <a:r>
              <a:rPr lang="en-US" sz="4800" b="1" dirty="0">
                <a:solidFill>
                  <a:schemeClr val="tx1"/>
                </a:solidFill>
              </a:rPr>
              <a:t>= 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sz="4800" b="1" dirty="0">
                <a:solidFill>
                  <a:schemeClr val="tx1"/>
                </a:solidFill>
                <a:sym typeface="Symbol" panose="05050102010706020507" pitchFamily="18" charset="2"/>
              </a:rPr>
              <a:t></a:t>
            </a:r>
            <a:r>
              <a:rPr lang="en-US" sz="4800" b="1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T</a:t>
            </a:r>
            <a:r>
              <a:rPr lang="en-US" sz="4800" b="1" baseline="-25000" dirty="0" err="1" smtClean="0">
                <a:solidFill>
                  <a:schemeClr val="tx1"/>
                </a:solidFill>
                <a:sym typeface="Symbol" panose="05050102010706020507" pitchFamily="18" charset="2"/>
              </a:rPr>
              <a:t>metal</a:t>
            </a:r>
            <a:r>
              <a:rPr lang="en-US" sz="4800" b="1" dirty="0" smtClean="0">
                <a:solidFill>
                  <a:schemeClr val="tx1"/>
                </a:solidFill>
                <a:sym typeface="Symbol" panose="05050102010706020507" pitchFamily="18" charset="2"/>
              </a:rPr>
              <a:t> </a:t>
            </a:r>
            <a:r>
              <a:rPr lang="en-US" sz="4800" b="1" dirty="0">
                <a:solidFill>
                  <a:schemeClr val="tx1"/>
                </a:solidFill>
                <a:sym typeface="Symbol" panose="05050102010706020507" pitchFamily="18" charset="2"/>
              </a:rPr>
              <a:t>= </a:t>
            </a:r>
          </a:p>
          <a:p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6085" y="488651"/>
            <a:ext cx="20348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20015" y="1600388"/>
            <a:ext cx="34375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From the water you put in the calorimeter</a:t>
            </a:r>
          </a:p>
          <a:p>
            <a:r>
              <a:rPr lang="en-US" sz="2800" b="1" dirty="0" smtClean="0">
                <a:solidFill>
                  <a:srgbClr val="00B0F0"/>
                </a:solidFill>
              </a:rPr>
              <a:t>1mL = 1g</a:t>
            </a:r>
            <a:endParaRPr lang="en-US" sz="900" b="1" dirty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76139" y="3146271"/>
            <a:ext cx="3136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4.184 J/</a:t>
            </a:r>
            <a:r>
              <a:rPr lang="en-US" sz="3200" b="1" dirty="0" err="1" smtClean="0">
                <a:solidFill>
                  <a:srgbClr val="FF0000"/>
                </a:solidFill>
              </a:rPr>
              <a:t>g</a:t>
            </a:r>
            <a:r>
              <a:rPr lang="en-US" sz="3200" b="1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</a:t>
            </a:r>
            <a:r>
              <a:rPr lang="en-US" sz="3200" b="1" dirty="0" err="1" smtClean="0">
                <a:solidFill>
                  <a:srgbClr val="FF0000"/>
                </a:solidFill>
              </a:rPr>
              <a:t>C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39612" y="4372819"/>
            <a:ext cx="324547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Tf</a:t>
            </a:r>
            <a:r>
              <a:rPr lang="en-US" sz="3600" b="1" dirty="0" smtClean="0">
                <a:solidFill>
                  <a:srgbClr val="FF0000"/>
                </a:solidFill>
              </a:rPr>
              <a:t> – </a:t>
            </a:r>
            <a:r>
              <a:rPr lang="en-US" sz="3600" b="1" dirty="0" err="1" smtClean="0">
                <a:solidFill>
                  <a:srgbClr val="FF0000"/>
                </a:solidFill>
              </a:rPr>
              <a:t>Ti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2400" b="1" i="1" dirty="0" smtClean="0">
                <a:solidFill>
                  <a:srgbClr val="00B0F0"/>
                </a:solidFill>
              </a:rPr>
              <a:t>(From your thermometer readings)</a:t>
            </a:r>
            <a:endParaRPr lang="en-US" sz="800" b="1" i="1" dirty="0">
              <a:solidFill>
                <a:srgbClr val="00B0F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270455" y="1453874"/>
            <a:ext cx="54864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98688" y="2954849"/>
            <a:ext cx="54864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55106" y="3946623"/>
            <a:ext cx="54864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950272" y="1847809"/>
            <a:ext cx="59436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5988162" y="2778482"/>
            <a:ext cx="59436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6007450" y="3720703"/>
            <a:ext cx="5943600" cy="1287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814822" y="443109"/>
            <a:ext cx="3136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-</a:t>
            </a:r>
            <a:r>
              <a:rPr lang="en-US" sz="4000" b="1" dirty="0" err="1" smtClean="0">
                <a:solidFill>
                  <a:srgbClr val="FF0000"/>
                </a:solidFill>
              </a:rPr>
              <a:t>Q</a:t>
            </a:r>
            <a:r>
              <a:rPr lang="en-US" sz="4000" b="1" baseline="-25000" dirty="0" err="1" smtClean="0">
                <a:solidFill>
                  <a:srgbClr val="FF0000"/>
                </a:solidFill>
              </a:rPr>
              <a:t>water</a:t>
            </a:r>
            <a:endParaRPr lang="en-US" sz="11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9620009" y="526499"/>
            <a:ext cx="26616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F0"/>
                </a:solidFill>
              </a:rPr>
              <a:t>Energy IN must </a:t>
            </a:r>
            <a:br>
              <a:rPr lang="en-US" sz="2400" b="1" i="1" dirty="0" smtClean="0">
                <a:solidFill>
                  <a:srgbClr val="00B0F0"/>
                </a:solidFill>
              </a:rPr>
            </a:br>
            <a:r>
              <a:rPr lang="en-US" sz="2400" b="1" i="1" dirty="0" smtClean="0">
                <a:solidFill>
                  <a:srgbClr val="00B0F0"/>
                </a:solidFill>
              </a:rPr>
              <a:t>= energy  OUT!</a:t>
            </a:r>
            <a:endParaRPr lang="en-US" sz="600" b="1" i="1" baseline="-25000" dirty="0">
              <a:solidFill>
                <a:srgbClr val="00B0F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54658" y="2086518"/>
            <a:ext cx="31360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From your scale</a:t>
            </a:r>
            <a:endParaRPr lang="en-US" sz="10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12309" y="1356057"/>
            <a:ext cx="58164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F0"/>
                </a:solidFill>
              </a:rPr>
              <a:t>(opposite sign, not necessarily negative)</a:t>
            </a:r>
            <a:endParaRPr lang="en-US" sz="600" b="1" i="1" baseline="-25000" dirty="0">
              <a:solidFill>
                <a:srgbClr val="00B0F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887799" y="2801015"/>
            <a:ext cx="20348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17073" y="3899917"/>
            <a:ext cx="3245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Tf</a:t>
            </a:r>
            <a:r>
              <a:rPr lang="en-US" sz="3200" b="1" dirty="0" smtClean="0">
                <a:solidFill>
                  <a:srgbClr val="FF0000"/>
                </a:solidFill>
              </a:rPr>
              <a:t> – </a:t>
            </a:r>
            <a:r>
              <a:rPr lang="en-US" sz="3200" b="1" dirty="0" err="1" smtClean="0">
                <a:solidFill>
                  <a:srgbClr val="FF0000"/>
                </a:solidFill>
              </a:rPr>
              <a:t>Ti</a:t>
            </a:r>
            <a:endParaRPr lang="en-US" sz="3200" b="1" dirty="0" smtClean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947342" y="4434783"/>
            <a:ext cx="18770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FF0000"/>
                </a:solidFill>
              </a:rPr>
              <a:t>Tf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From water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46655" y="4431019"/>
            <a:ext cx="1877097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100</a:t>
            </a:r>
            <a:r>
              <a:rPr lang="en-US" sz="32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C</a:t>
            </a:r>
            <a:endParaRPr lang="en-US" sz="32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From boiling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681460" y="4000132"/>
            <a:ext cx="18770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FF0000"/>
                </a:solidFill>
              </a:rPr>
              <a:t>-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990031" y="5295191"/>
            <a:ext cx="23058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B0F0"/>
                </a:solidFill>
              </a:rPr>
              <a:t>(At the end the metal and water will be same temp)</a:t>
            </a:r>
            <a:endParaRPr lang="en-US" sz="1400" b="1" i="1" dirty="0" smtClean="0">
              <a:solidFill>
                <a:srgbClr val="00B0F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9263272" y="5341932"/>
            <a:ext cx="24661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>
                <a:solidFill>
                  <a:srgbClr val="00B0F0"/>
                </a:solidFill>
              </a:rPr>
              <a:t>(The metal was put in the boiling water so it reached 100</a:t>
            </a:r>
            <a:r>
              <a:rPr lang="en-US" sz="2000" b="1" i="1" dirty="0" smtClean="0">
                <a:solidFill>
                  <a:srgbClr val="00B0F0"/>
                </a:solidFill>
                <a:sym typeface="Symbol" panose="05050102010706020507" pitchFamily="18" charset="2"/>
              </a:rPr>
              <a:t>C)</a:t>
            </a:r>
            <a:endParaRPr lang="en-US" sz="1400" b="1" i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7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Application>Microsoft Office PowerPoint</Application>
  <PresentationFormat>Widescreen</PresentationFormat>
  <Paragraphs>49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Wingdings</vt:lpstr>
      <vt:lpstr>Office Theme</vt:lpstr>
      <vt:lpstr>PowerPoint Presentation</vt:lpstr>
      <vt:lpstr>PowerPoint Presentation</vt:lpstr>
    </vt:vector>
  </TitlesOfParts>
  <Company>DVHS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2018-04-09T17:26:36Z</dcterms:created>
  <dcterms:modified xsi:type="dcterms:W3CDTF">2018-04-09T17:26:58Z</dcterms:modified>
</cp:coreProperties>
</file>