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088C-3780-40DF-9993-6D1753C3008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63C4-7A06-4BB2-ABC4-CE84D2DC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3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088C-3780-40DF-9993-6D1753C3008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63C4-7A06-4BB2-ABC4-CE84D2DC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1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088C-3780-40DF-9993-6D1753C3008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63C4-7A06-4BB2-ABC4-CE84D2DC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3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088C-3780-40DF-9993-6D1753C3008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63C4-7A06-4BB2-ABC4-CE84D2DC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3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088C-3780-40DF-9993-6D1753C3008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63C4-7A06-4BB2-ABC4-CE84D2DC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5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088C-3780-40DF-9993-6D1753C3008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63C4-7A06-4BB2-ABC4-CE84D2DC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7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088C-3780-40DF-9993-6D1753C3008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63C4-7A06-4BB2-ABC4-CE84D2DC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4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088C-3780-40DF-9993-6D1753C3008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63C4-7A06-4BB2-ABC4-CE84D2DC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3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088C-3780-40DF-9993-6D1753C3008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63C4-7A06-4BB2-ABC4-CE84D2DC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1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088C-3780-40DF-9993-6D1753C3008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63C4-7A06-4BB2-ABC4-CE84D2DC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4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088C-3780-40DF-9993-6D1753C3008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63C4-7A06-4BB2-ABC4-CE84D2DC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9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8088C-3780-40DF-9993-6D1753C30088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563C4-7A06-4BB2-ABC4-CE84D2DC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9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942" y="103167"/>
            <a:ext cx="3657600" cy="1143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Q = </a:t>
            </a:r>
            <a:r>
              <a:rPr lang="en-US" sz="6600" b="1" dirty="0" err="1" smtClean="0"/>
              <a:t>mC</a:t>
            </a:r>
            <a:r>
              <a:rPr lang="en-US" sz="6600" b="1" dirty="0" err="1" smtClean="0">
                <a:sym typeface="Symbol" panose="05050102010706020507" pitchFamily="18" charset="2"/>
              </a:rPr>
              <a:t>T</a:t>
            </a:r>
            <a:endParaRPr lang="en-US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82646" y="107394"/>
            <a:ext cx="8133344" cy="113877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sz="3600" b="1" dirty="0" smtClean="0">
                <a:solidFill>
                  <a:srgbClr val="FF0000"/>
                </a:solidFill>
              </a:rPr>
              <a:t>Purpose of the lab: 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3200" b="1" i="1" dirty="0" smtClean="0"/>
              <a:t>Solve for C (specific heat) of Brass</a:t>
            </a:r>
            <a:endParaRPr lang="en-US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18942" y="1247733"/>
            <a:ext cx="4951932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Energy absorbed</a:t>
            </a:r>
            <a:r>
              <a:rPr lang="en-US" sz="3600" b="1" dirty="0" smtClean="0">
                <a:sym typeface="Wingdings" panose="05000000000000000000" pitchFamily="2" charset="2"/>
              </a:rPr>
              <a:t> Q = +</a:t>
            </a:r>
          </a:p>
          <a:p>
            <a:r>
              <a:rPr lang="en-US" sz="3600" b="1" dirty="0" smtClean="0">
                <a:sym typeface="Wingdings" panose="05000000000000000000" pitchFamily="2" charset="2"/>
              </a:rPr>
              <a:t>Energy released  Q = -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601538" y="2833355"/>
            <a:ext cx="2116236" cy="2073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beaker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40175" y="3422102"/>
            <a:ext cx="2040557" cy="145899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66277" y="3887481"/>
            <a:ext cx="940157" cy="92727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689378" y="4166315"/>
            <a:ext cx="916711" cy="482958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61003" y="5103707"/>
            <a:ext cx="3309870" cy="347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Hot Water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61003" y="5444227"/>
            <a:ext cx="3309870" cy="347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Metal is heating 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06834" y="5845421"/>
            <a:ext cx="4237148" cy="347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Energy transfer into METAL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90522" y="2793220"/>
            <a:ext cx="2090684" cy="2073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calorimeter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9529" y="3381967"/>
            <a:ext cx="2015919" cy="145899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765785" y="3913678"/>
            <a:ext cx="940157" cy="92727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8328171" y="4208309"/>
            <a:ext cx="802577" cy="482958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54634" y="5026433"/>
            <a:ext cx="3309870" cy="347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Cold Water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54634" y="5366953"/>
            <a:ext cx="3309870" cy="347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Water is heating 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90995" y="5768147"/>
            <a:ext cx="4237148" cy="347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Energy transfer into WATER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8790" y="2980038"/>
            <a:ext cx="30265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Qmetal</a:t>
            </a:r>
            <a:r>
              <a:rPr lang="en-US" sz="4000" dirty="0" smtClean="0"/>
              <a:t> = +</a:t>
            </a:r>
          </a:p>
          <a:p>
            <a:r>
              <a:rPr lang="en-US" sz="4000" dirty="0" err="1" smtClean="0"/>
              <a:t>Qwater</a:t>
            </a:r>
            <a:r>
              <a:rPr lang="en-US" sz="4000" dirty="0" smtClean="0"/>
              <a:t> = -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9504609" y="2842888"/>
            <a:ext cx="2854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Qmetal</a:t>
            </a:r>
            <a:r>
              <a:rPr lang="en-US" sz="4000" dirty="0" smtClean="0"/>
              <a:t> = -</a:t>
            </a:r>
          </a:p>
          <a:p>
            <a:r>
              <a:rPr lang="en-US" sz="4000" dirty="0" err="1" smtClean="0"/>
              <a:t>Qwater</a:t>
            </a:r>
            <a:r>
              <a:rPr lang="en-US" sz="4000" dirty="0" smtClean="0"/>
              <a:t> = +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5170874" y="1243792"/>
            <a:ext cx="6845116" cy="1197864"/>
          </a:xfrm>
          <a:prstGeom prst="flowChartProcess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500" b="1" dirty="0" smtClean="0"/>
              <a:t>ENERGY IN  = ENERGY OUT</a:t>
            </a:r>
          </a:p>
        </p:txBody>
      </p:sp>
    </p:spTree>
    <p:extLst>
      <p:ext uri="{BB962C8B-B14F-4D97-AF65-F5344CB8AC3E}">
        <p14:creationId xmlns:p14="http://schemas.microsoft.com/office/powerpoint/2010/main" val="30462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456" y="412124"/>
            <a:ext cx="5487115" cy="605307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800" b="1" dirty="0" err="1" smtClean="0">
                <a:solidFill>
                  <a:schemeClr val="tx1"/>
                </a:solidFill>
              </a:rPr>
              <a:t>Q</a:t>
            </a:r>
            <a:r>
              <a:rPr lang="en-US" sz="4800" b="1" baseline="-25000" dirty="0" err="1" smtClean="0">
                <a:solidFill>
                  <a:schemeClr val="tx1"/>
                </a:solidFill>
              </a:rPr>
              <a:t>water</a:t>
            </a:r>
            <a:r>
              <a:rPr lang="en-US" sz="4800" b="1" dirty="0" smtClean="0">
                <a:solidFill>
                  <a:schemeClr val="tx1"/>
                </a:solidFill>
              </a:rPr>
              <a:t> =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4800" b="1" dirty="0" err="1" smtClean="0">
                <a:solidFill>
                  <a:schemeClr val="tx1"/>
                </a:solidFill>
              </a:rPr>
              <a:t>m</a:t>
            </a:r>
            <a:r>
              <a:rPr lang="en-US" sz="4800" b="1" baseline="-25000" dirty="0" err="1" smtClean="0">
                <a:solidFill>
                  <a:schemeClr val="tx1"/>
                </a:solidFill>
              </a:rPr>
              <a:t>water</a:t>
            </a:r>
            <a:r>
              <a:rPr lang="en-US" sz="4800" b="1" dirty="0" smtClean="0">
                <a:solidFill>
                  <a:schemeClr val="tx1"/>
                </a:solidFill>
              </a:rPr>
              <a:t> =</a:t>
            </a:r>
          </a:p>
          <a:p>
            <a:endParaRPr lang="en-US" sz="4800" b="1" dirty="0" smtClean="0">
              <a:solidFill>
                <a:schemeClr val="tx1"/>
              </a:solidFill>
            </a:endParaRPr>
          </a:p>
          <a:p>
            <a:r>
              <a:rPr lang="en-US" sz="4800" b="1" dirty="0" err="1" smtClean="0">
                <a:solidFill>
                  <a:schemeClr val="tx1"/>
                </a:solidFill>
              </a:rPr>
              <a:t>C</a:t>
            </a:r>
            <a:r>
              <a:rPr lang="en-US" sz="4800" b="1" baseline="-25000" dirty="0" err="1" smtClean="0">
                <a:solidFill>
                  <a:schemeClr val="tx1"/>
                </a:solidFill>
              </a:rPr>
              <a:t>water</a:t>
            </a:r>
            <a:r>
              <a:rPr lang="en-US" sz="4800" b="1" dirty="0" smtClean="0">
                <a:solidFill>
                  <a:schemeClr val="tx1"/>
                </a:solidFill>
              </a:rPr>
              <a:t> = 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48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</a:t>
            </a:r>
            <a:r>
              <a:rPr lang="en-US" sz="4800" b="1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sz="4800" b="1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water</a:t>
            </a:r>
            <a:r>
              <a:rPr lang="en-US" sz="48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 = 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8505" y="412124"/>
            <a:ext cx="5972545" cy="605307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800" b="1" dirty="0" err="1" smtClean="0">
                <a:solidFill>
                  <a:schemeClr val="tx1"/>
                </a:solidFill>
              </a:rPr>
              <a:t>Q</a:t>
            </a:r>
            <a:r>
              <a:rPr lang="en-US" sz="4800" b="1" baseline="-25000" dirty="0" err="1" smtClean="0">
                <a:solidFill>
                  <a:schemeClr val="tx1"/>
                </a:solidFill>
              </a:rPr>
              <a:t>metal</a:t>
            </a:r>
            <a:r>
              <a:rPr lang="en-US" sz="4800" b="1" dirty="0" smtClean="0">
                <a:solidFill>
                  <a:schemeClr val="tx1"/>
                </a:solidFill>
              </a:rPr>
              <a:t>=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en-US" sz="4800" b="1" dirty="0">
                <a:solidFill>
                  <a:schemeClr val="tx1"/>
                </a:solidFill>
              </a:rPr>
              <a:t> </a:t>
            </a:r>
          </a:p>
          <a:p>
            <a:r>
              <a:rPr lang="en-US" sz="4800" b="1" dirty="0" err="1" smtClean="0">
                <a:solidFill>
                  <a:schemeClr val="tx1"/>
                </a:solidFill>
              </a:rPr>
              <a:t>m</a:t>
            </a:r>
            <a:r>
              <a:rPr lang="en-US" sz="4800" b="1" baseline="-25000" dirty="0" err="1" smtClean="0">
                <a:solidFill>
                  <a:schemeClr val="tx1"/>
                </a:solidFill>
              </a:rPr>
              <a:t>metal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=</a:t>
            </a:r>
          </a:p>
          <a:p>
            <a:endParaRPr lang="en-US" sz="1400" b="1" dirty="0">
              <a:solidFill>
                <a:schemeClr val="tx1"/>
              </a:solidFill>
            </a:endParaRPr>
          </a:p>
          <a:p>
            <a:r>
              <a:rPr lang="en-US" sz="4800" b="1" dirty="0" err="1" smtClean="0">
                <a:solidFill>
                  <a:schemeClr val="tx1"/>
                </a:solidFill>
              </a:rPr>
              <a:t>C</a:t>
            </a:r>
            <a:r>
              <a:rPr lang="en-US" sz="4800" b="1" baseline="-25000" dirty="0" err="1" smtClean="0">
                <a:solidFill>
                  <a:schemeClr val="tx1"/>
                </a:solidFill>
              </a:rPr>
              <a:t>metal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= 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sz="4800" b="1" dirty="0">
                <a:solidFill>
                  <a:schemeClr val="tx1"/>
                </a:solidFill>
                <a:sym typeface="Symbol" panose="05050102010706020507" pitchFamily="18" charset="2"/>
              </a:rPr>
              <a:t></a:t>
            </a:r>
            <a:r>
              <a:rPr lang="en-US" sz="4800" b="1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sz="4800" b="1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metal</a:t>
            </a:r>
            <a:r>
              <a:rPr lang="en-US" sz="48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sz="4800" b="1" dirty="0">
                <a:solidFill>
                  <a:schemeClr val="tx1"/>
                </a:solidFill>
                <a:sym typeface="Symbol" panose="05050102010706020507" pitchFamily="18" charset="2"/>
              </a:rPr>
              <a:t>= </a:t>
            </a:r>
          </a:p>
          <a:p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6085" y="488651"/>
            <a:ext cx="20348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0015" y="1600388"/>
            <a:ext cx="34375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From the water you put in the calorimeter</a:t>
            </a:r>
          </a:p>
          <a:p>
            <a:r>
              <a:rPr lang="en-US" sz="2800" b="1" dirty="0" smtClean="0">
                <a:solidFill>
                  <a:srgbClr val="00B0F0"/>
                </a:solidFill>
              </a:rPr>
              <a:t>1mL = 1g</a:t>
            </a:r>
            <a:endParaRPr lang="en-US" sz="9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6139" y="3146271"/>
            <a:ext cx="3136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4.184 J/</a:t>
            </a:r>
            <a:r>
              <a:rPr lang="en-US" sz="3200" b="1" dirty="0" err="1" smtClean="0">
                <a:solidFill>
                  <a:srgbClr val="FF0000"/>
                </a:solidFill>
              </a:rPr>
              <a:t>g</a:t>
            </a:r>
            <a:r>
              <a:rPr lang="en-US" sz="32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</a:t>
            </a:r>
            <a:r>
              <a:rPr lang="en-US" sz="3200" b="1" dirty="0" err="1" smtClean="0">
                <a:solidFill>
                  <a:srgbClr val="FF0000"/>
                </a:solidFill>
              </a:rPr>
              <a:t>C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9612" y="4372819"/>
            <a:ext cx="32454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Tf</a:t>
            </a:r>
            <a:r>
              <a:rPr lang="en-US" sz="3600" b="1" dirty="0" smtClean="0">
                <a:solidFill>
                  <a:srgbClr val="FF0000"/>
                </a:solidFill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</a:rPr>
              <a:t>Ti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solidFill>
                  <a:srgbClr val="00B0F0"/>
                </a:solidFill>
              </a:rPr>
              <a:t>(From your thermometer readings)</a:t>
            </a:r>
            <a:endParaRPr lang="en-US" sz="800" b="1" i="1" dirty="0">
              <a:solidFill>
                <a:srgbClr val="00B0F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70455" y="1453874"/>
            <a:ext cx="5486400" cy="12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8688" y="2954849"/>
            <a:ext cx="5486400" cy="12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55106" y="3946623"/>
            <a:ext cx="5486400" cy="12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950272" y="1847809"/>
            <a:ext cx="5943600" cy="12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988162" y="2778482"/>
            <a:ext cx="5943600" cy="12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007450" y="3720703"/>
            <a:ext cx="5943600" cy="12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14822" y="443109"/>
            <a:ext cx="3136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-</a:t>
            </a:r>
            <a:r>
              <a:rPr lang="en-US" sz="4000" b="1" dirty="0" err="1" smtClean="0">
                <a:solidFill>
                  <a:srgbClr val="FF0000"/>
                </a:solidFill>
              </a:rPr>
              <a:t>Q</a:t>
            </a:r>
            <a:r>
              <a:rPr lang="en-US" sz="4000" b="1" baseline="-25000" dirty="0" err="1" smtClean="0">
                <a:solidFill>
                  <a:srgbClr val="FF0000"/>
                </a:solidFill>
              </a:rPr>
              <a:t>water</a:t>
            </a:r>
            <a:endParaRPr lang="en-US" sz="1100" b="1" baseline="-25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20009" y="526499"/>
            <a:ext cx="2661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F0"/>
                </a:solidFill>
              </a:rPr>
              <a:t>Energy IN must </a:t>
            </a:r>
            <a:br>
              <a:rPr lang="en-US" sz="2400" b="1" i="1" dirty="0" smtClean="0">
                <a:solidFill>
                  <a:srgbClr val="00B0F0"/>
                </a:solidFill>
              </a:rPr>
            </a:br>
            <a:r>
              <a:rPr lang="en-US" sz="2400" b="1" i="1" dirty="0" smtClean="0">
                <a:solidFill>
                  <a:srgbClr val="00B0F0"/>
                </a:solidFill>
              </a:rPr>
              <a:t>= energy  OUT!</a:t>
            </a:r>
            <a:endParaRPr lang="en-US" sz="600" b="1" i="1" baseline="-25000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54658" y="2086518"/>
            <a:ext cx="3136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From your scale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2309" y="1356057"/>
            <a:ext cx="5816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F0"/>
                </a:solidFill>
              </a:rPr>
              <a:t>(opposite sign, not necessarily negative)</a:t>
            </a:r>
            <a:endParaRPr lang="en-US" sz="600" b="1" i="1" baseline="-25000" dirty="0">
              <a:solidFill>
                <a:srgbClr val="00B0F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87799" y="2801015"/>
            <a:ext cx="20348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17073" y="3899917"/>
            <a:ext cx="3245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Tf</a:t>
            </a:r>
            <a:r>
              <a:rPr lang="en-US" sz="3200" b="1" dirty="0" smtClean="0">
                <a:solidFill>
                  <a:srgbClr val="FF0000"/>
                </a:solidFill>
              </a:rPr>
              <a:t> – </a:t>
            </a:r>
            <a:r>
              <a:rPr lang="en-US" sz="3200" b="1" dirty="0" err="1" smtClean="0">
                <a:solidFill>
                  <a:srgbClr val="FF0000"/>
                </a:solidFill>
              </a:rPr>
              <a:t>Ti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47342" y="4434783"/>
            <a:ext cx="18770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Tf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From water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46655" y="4431019"/>
            <a:ext cx="18770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100</a:t>
            </a:r>
            <a:r>
              <a:rPr lang="en-US" sz="32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C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From boiling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81460" y="4000132"/>
            <a:ext cx="18770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-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90031" y="5295191"/>
            <a:ext cx="23058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00B0F0"/>
                </a:solidFill>
              </a:rPr>
              <a:t>(At the end the metal and water will be same temp)</a:t>
            </a:r>
            <a:endParaRPr lang="en-US" sz="1400" b="1" i="1" dirty="0" smtClean="0">
              <a:solidFill>
                <a:srgbClr val="00B0F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63272" y="5341932"/>
            <a:ext cx="2466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00B0F0"/>
                </a:solidFill>
              </a:rPr>
              <a:t>(The metal was put in the boiling water so it reached 100</a:t>
            </a:r>
            <a:r>
              <a:rPr lang="en-US" sz="2000" b="1" i="1" dirty="0" smtClean="0">
                <a:solidFill>
                  <a:srgbClr val="00B0F0"/>
                </a:solidFill>
                <a:sym typeface="Symbol" panose="05050102010706020507" pitchFamily="18" charset="2"/>
              </a:rPr>
              <a:t>C)</a:t>
            </a:r>
            <a:endParaRPr lang="en-US" sz="1400" b="1" i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7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Wingdings</vt:lpstr>
      <vt:lpstr>Office Theme</vt:lpstr>
      <vt:lpstr>PowerPoint Presentation</vt:lpstr>
      <vt:lpstr>PowerPoint Presentation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1</cp:revision>
  <dcterms:created xsi:type="dcterms:W3CDTF">2018-04-09T17:26:36Z</dcterms:created>
  <dcterms:modified xsi:type="dcterms:W3CDTF">2018-04-09T17:26:58Z</dcterms:modified>
</cp:coreProperties>
</file>