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74" r:id="rId4"/>
    <p:sldId id="258" r:id="rId5"/>
    <p:sldId id="271" r:id="rId6"/>
    <p:sldId id="259" r:id="rId7"/>
    <p:sldId id="272" r:id="rId8"/>
    <p:sldId id="261" r:id="rId9"/>
    <p:sldId id="262" r:id="rId10"/>
    <p:sldId id="263" r:id="rId11"/>
    <p:sldId id="264" r:id="rId12"/>
    <p:sldId id="275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0E8196-DDD5-4F55-B612-D7E3FB3ACF62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A608CB-4BD1-4CA1-97AF-3620A3C76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85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6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6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3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5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3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6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3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D422-2F6D-43B6-997B-2AED0277DC17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1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ElksSZfU_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76072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97282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KCQ - Heating and Cooling Curves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97611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I can use heating and cooling curves to help calculate the energy changes during phase changes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7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Values to Memorize for Water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822624"/>
              </p:ext>
            </p:extLst>
          </p:nvPr>
        </p:nvGraphicFramePr>
        <p:xfrm>
          <a:off x="1976718" y="1629848"/>
          <a:ext cx="8861611" cy="4396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0407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2442310">
                  <a:extLst>
                    <a:ext uri="{9D8B030D-6E8A-4147-A177-3AD203B41FA5}">
                      <a16:colId xmlns:a16="http://schemas.microsoft.com/office/drawing/2014/main" val="2574435116"/>
                    </a:ext>
                  </a:extLst>
                </a:gridCol>
                <a:gridCol w="2084294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642395539"/>
                    </a:ext>
                  </a:extLst>
                </a:gridCol>
              </a:tblGrid>
              <a:tr h="5058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Heating/Cooling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92D050"/>
                          </a:solidFill>
                        </a:rPr>
                        <a:t>Phase Changes</a:t>
                      </a:r>
                      <a:endParaRPr lang="en-US" sz="28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120031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ice</a:t>
                      </a:r>
                      <a:endParaRPr lang="en-US" sz="5400" b="1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2.09 </a:t>
                      </a:r>
                      <a:r>
                        <a:rPr lang="en-US" sz="2800" dirty="0" smtClean="0"/>
                        <a:t>J/</a:t>
                      </a:r>
                      <a:r>
                        <a:rPr lang="en-US" sz="2800" dirty="0" err="1" smtClean="0"/>
                        <a:t>g°C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L</a:t>
                      </a:r>
                      <a:r>
                        <a:rPr lang="en-US" sz="5400" baseline="-25000" dirty="0" err="1" smtClean="0"/>
                        <a:t>fus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/>
                        <a:t>334 </a:t>
                      </a:r>
                      <a:r>
                        <a:rPr lang="en-US" sz="2800" dirty="0" smtClean="0"/>
                        <a:t>J/g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liq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 smtClean="0"/>
                        <a:t>4.18 </a:t>
                      </a:r>
                      <a:r>
                        <a:rPr lang="en-US" sz="3200" dirty="0" smtClean="0"/>
                        <a:t>J/</a:t>
                      </a:r>
                      <a:r>
                        <a:rPr lang="en-US" sz="3200" dirty="0" err="1" smtClean="0"/>
                        <a:t>g°C</a:t>
                      </a:r>
                      <a:endParaRPr lang="en-US" sz="32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 err="1" smtClean="0"/>
                        <a:t>L</a:t>
                      </a:r>
                      <a:r>
                        <a:rPr lang="en-US" sz="5400" baseline="-25000" dirty="0" err="1" smtClean="0"/>
                        <a:t>vap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/>
                        <a:t>2260 </a:t>
                      </a:r>
                      <a:r>
                        <a:rPr lang="en-US" sz="2800" dirty="0" smtClean="0"/>
                        <a:t>J/g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steam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 smtClean="0"/>
                        <a:t>1.87 </a:t>
                      </a:r>
                      <a:r>
                        <a:rPr lang="en-US" sz="3200" dirty="0" smtClean="0"/>
                        <a:t>J/</a:t>
                      </a:r>
                      <a:r>
                        <a:rPr lang="en-US" sz="3200" dirty="0" err="1" smtClean="0"/>
                        <a:t>g°C</a:t>
                      </a:r>
                      <a:endParaRPr lang="en-US" sz="32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smtClean="0"/>
                        <a:t>L is (+) if heating up and (–) if cooling down!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4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61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Completely Labeled Heating Curve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546411" y="1509008"/>
            <a:ext cx="9238130" cy="534899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3884" y="1509008"/>
            <a:ext cx="3443643" cy="18228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4354" y="1787857"/>
            <a:ext cx="1856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*These numbers are specific for H</a:t>
            </a:r>
            <a:r>
              <a:rPr lang="en-US" b="1" baseline="-25000" dirty="0" smtClean="0"/>
              <a:t>2</a:t>
            </a:r>
            <a:r>
              <a:rPr lang="en-US" b="1" dirty="0" smtClean="0"/>
              <a:t>O. A different chemical would have different melting/boiling temperatures, different C and L values. I would give those numbers to you. You should </a:t>
            </a:r>
            <a:br>
              <a:rPr lang="en-US" b="1" dirty="0" smtClean="0"/>
            </a:br>
            <a:r>
              <a:rPr lang="en-US" b="1" dirty="0" smtClean="0"/>
              <a:t>know the numbers for 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01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YouTube Link to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</a:t>
            </a:r>
            <a:r>
              <a:rPr lang="en-US">
                <a:hlinkClick r:id="rId2"/>
              </a:rPr>
              <a:t>://</a:t>
            </a:r>
            <a:r>
              <a:rPr lang="en-US" smtClean="0">
                <a:hlinkClick r:id="rId2"/>
              </a:rPr>
              <a:t>youtu.be/5ElksSZfU_M</a:t>
            </a:r>
            <a:r>
              <a:rPr lang="en-US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What do they show us?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1886" y="1593669"/>
            <a:ext cx="1180011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/>
              <a:t> Heating or cooling </a:t>
            </a:r>
            <a:r>
              <a:rPr lang="en-US" sz="4400" dirty="0" smtClean="0">
                <a:sym typeface="Wingdings" panose="05000000000000000000" pitchFamily="2" charset="2"/>
              </a:rPr>
              <a:t> </a:t>
            </a:r>
            <a:r>
              <a:rPr lang="en-US" sz="4000" i="1" dirty="0" smtClean="0">
                <a:sym typeface="Wingdings" panose="05000000000000000000" pitchFamily="2" charset="2"/>
              </a:rPr>
              <a:t>the sloped parts of graph </a:t>
            </a:r>
            <a:endParaRPr lang="en-US" sz="4000" i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>
                <a:sym typeface="Wingdings" panose="05000000000000000000" pitchFamily="2" charset="2"/>
              </a:rPr>
              <a:t> Phase changes  </a:t>
            </a:r>
            <a:r>
              <a:rPr lang="en-US" sz="4000" i="1" dirty="0" smtClean="0">
                <a:sym typeface="Wingdings" panose="05000000000000000000" pitchFamily="2" charset="2"/>
              </a:rPr>
              <a:t>the flat parts of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3336200"/>
            <a:ext cx="13063" cy="218506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572001" y="5495925"/>
            <a:ext cx="2834639" cy="253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33117" y="5566989"/>
            <a:ext cx="3409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TIME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154751" y="4122178"/>
            <a:ext cx="2156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TEMP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6901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Y7 Changes Of State In Terms Of Energy Of Particles - Lesson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12" y="0"/>
            <a:ext cx="118462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5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Heating Curve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026228" y="2122718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13165" y="5584376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055175" y="4585067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676552" y="4571626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682392" y="3716007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196591" y="3683729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098820" y="2807791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513909" y="508472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153940" y="4166676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566263" y="3147064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14405" y="483718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solid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60473" y="3972854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liquid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8414656" y="291623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gas</a:t>
            </a:r>
            <a:endParaRPr lang="en-US" sz="2400" i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205598" y="3012217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653791" y="2157441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19870" y="2203546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Melting</a:t>
            </a:r>
          </a:p>
          <a:p>
            <a:pPr algn="ctr"/>
            <a:r>
              <a:rPr lang="en-US" sz="2400" i="1" dirty="0" smtClean="0"/>
              <a:t>Solid </a:t>
            </a:r>
            <a:r>
              <a:rPr lang="en-US" sz="2400" i="1" dirty="0" smtClean="0">
                <a:sym typeface="Wingdings" panose="05000000000000000000" pitchFamily="2" charset="2"/>
              </a:rPr>
              <a:t> Liquid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682392" y="1423399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Vaporizing </a:t>
            </a:r>
          </a:p>
          <a:p>
            <a:pPr algn="ctr"/>
            <a:r>
              <a:rPr lang="en-US" sz="2400" i="1" dirty="0" smtClean="0"/>
              <a:t>Liquid </a:t>
            </a:r>
            <a:r>
              <a:rPr lang="en-US" sz="2400" i="1" dirty="0" smtClean="0">
                <a:sym typeface="Wingdings" panose="05000000000000000000" pitchFamily="2" charset="2"/>
              </a:rPr>
              <a:t> Gas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9500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Cooling Curve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026228" y="2122718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13165" y="5584376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29495" y="2639056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78633" y="4530611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21285" y="3629273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623855" y="3629273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44328" y="4518745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6439222" y="497593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442754" y="4205862"/>
            <a:ext cx="2221775" cy="1343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621527" y="3408783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188814" y="4573401"/>
            <a:ext cx="1124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Cooling</a:t>
            </a:r>
            <a:br>
              <a:rPr lang="en-US" sz="2400" i="1" dirty="0" smtClean="0"/>
            </a:br>
            <a:r>
              <a:rPr lang="en-US" sz="2400" i="1" dirty="0" smtClean="0"/>
              <a:t> a solid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1018935" y="3803801"/>
            <a:ext cx="1524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Cooling</a:t>
            </a:r>
            <a:br>
              <a:rPr lang="en-US" sz="2400" i="1" dirty="0" smtClean="0"/>
            </a:br>
            <a:r>
              <a:rPr lang="en-US" sz="2400" i="1" dirty="0" smtClean="0"/>
              <a:t>a liquid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267344" y="2809663"/>
            <a:ext cx="1517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Cooling </a:t>
            </a:r>
            <a:br>
              <a:rPr lang="en-US" sz="2400" i="1" dirty="0" smtClean="0"/>
            </a:br>
            <a:r>
              <a:rPr lang="en-US" sz="2400" i="1" dirty="0" smtClean="0"/>
              <a:t>a gas</a:t>
            </a:r>
            <a:endParaRPr lang="en-US" sz="2400" i="1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4080413" y="2653827"/>
            <a:ext cx="642" cy="85962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581553" y="3513452"/>
            <a:ext cx="0" cy="87390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621894" y="3135333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Freezing</a:t>
            </a:r>
          </a:p>
          <a:p>
            <a:pPr algn="ctr"/>
            <a:r>
              <a:rPr lang="en-US" sz="2400" i="1" dirty="0" smtClean="0"/>
              <a:t>Liquid </a:t>
            </a:r>
            <a:r>
              <a:rPr lang="en-US" sz="2400" i="1" dirty="0" smtClean="0">
                <a:sym typeface="Wingdings" panose="05000000000000000000" pitchFamily="2" charset="2"/>
              </a:rPr>
              <a:t> Solid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161225" y="1979328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Condensing </a:t>
            </a:r>
          </a:p>
          <a:p>
            <a:pPr algn="ctr"/>
            <a:r>
              <a:rPr lang="en-US" sz="2400" i="1" dirty="0" smtClean="0">
                <a:sym typeface="Wingdings" panose="05000000000000000000" pitchFamily="2" charset="2"/>
              </a:rPr>
              <a:t>Gas  Liquid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1447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Why are some areas sloped and some flat?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80464"/>
              </p:ext>
            </p:extLst>
          </p:nvPr>
        </p:nvGraphicFramePr>
        <p:xfrm>
          <a:off x="1815354" y="1549166"/>
          <a:ext cx="9238128" cy="4478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9030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4969098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</a:tblGrid>
              <a:tr h="50582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Heating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92D050"/>
                          </a:solidFill>
                        </a:rPr>
                        <a:t>Phase Changes</a:t>
                      </a:r>
                      <a:endParaRPr lang="en-US" sz="28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56533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Issue:</a:t>
                      </a:r>
                    </a:p>
                    <a:p>
                      <a:pPr algn="ctr"/>
                      <a:r>
                        <a:rPr lang="en-US" sz="3200" b="1" dirty="0" smtClean="0"/>
                        <a:t>SPEED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Issue: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POSITION</a:t>
                      </a:r>
                      <a:endParaRPr lang="en-US" sz="3200" b="1" i="0" u="none" baseline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All the energy is going towards </a:t>
                      </a:r>
                      <a:r>
                        <a:rPr lang="en-US" sz="3200" b="1" dirty="0" smtClean="0"/>
                        <a:t>SPEEDING</a:t>
                      </a:r>
                      <a:r>
                        <a:rPr lang="en-US" sz="3200" b="1" baseline="0" dirty="0" smtClean="0"/>
                        <a:t> UP </a:t>
                      </a:r>
                      <a:r>
                        <a:rPr lang="en-US" sz="3200" baseline="0" dirty="0" smtClean="0"/>
                        <a:t>the molecules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u="none" baseline="0" dirty="0" smtClean="0"/>
                        <a:t>All the energy is going towards </a:t>
                      </a:r>
                      <a:r>
                        <a:rPr lang="en-US" sz="3200" b="1" i="0" u="none" baseline="0" dirty="0" smtClean="0"/>
                        <a:t>SPREADING OUT </a:t>
                      </a:r>
                      <a:r>
                        <a:rPr lang="en-US" sz="3200" i="0" u="none" baseline="0" dirty="0" smtClean="0"/>
                        <a:t>the molecules 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Results in a temperature change</a:t>
                      </a:r>
                      <a:endParaRPr lang="en-US" sz="2800" baseline="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Results</a:t>
                      </a:r>
                      <a:r>
                        <a:rPr lang="en-US" sz="2800" baseline="0" dirty="0" smtClean="0"/>
                        <a:t> in </a:t>
                      </a:r>
                      <a:r>
                        <a:rPr lang="en-US" sz="2800" b="1" baseline="0" dirty="0" smtClean="0"/>
                        <a:t>NO </a:t>
                      </a:r>
                      <a:r>
                        <a:rPr lang="en-US" sz="2800" baseline="0" dirty="0" smtClean="0"/>
                        <a:t>temperature change</a:t>
                      </a:r>
                      <a:endParaRPr lang="en-US" sz="28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161211" y="2181497"/>
            <a:ext cx="1815738" cy="901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199" y="3203186"/>
            <a:ext cx="3975463" cy="1394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33601" y="4976948"/>
            <a:ext cx="3587932" cy="9899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93131" y="2220686"/>
            <a:ext cx="3405051" cy="785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34418" y="3203186"/>
            <a:ext cx="4407753" cy="1394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91780" y="4834475"/>
            <a:ext cx="4250392" cy="1106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39835" y="6052428"/>
            <a:ext cx="397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(Cooling would just be the opposite of these things!)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9089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Why are some areas sloped and some flat?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80464"/>
              </p:ext>
            </p:extLst>
          </p:nvPr>
        </p:nvGraphicFramePr>
        <p:xfrm>
          <a:off x="1815354" y="1549166"/>
          <a:ext cx="9238128" cy="4478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9030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4969098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</a:tblGrid>
              <a:tr h="50582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Heating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92D050"/>
                          </a:solidFill>
                        </a:rPr>
                        <a:t>Phase Changes</a:t>
                      </a:r>
                      <a:endParaRPr lang="en-US" sz="28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56533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Issue:</a:t>
                      </a:r>
                    </a:p>
                    <a:p>
                      <a:pPr algn="ctr"/>
                      <a:r>
                        <a:rPr lang="en-US" sz="3200" b="1" dirty="0" smtClean="0"/>
                        <a:t>SPEED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Issue: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POSITION</a:t>
                      </a:r>
                      <a:endParaRPr lang="en-US" sz="3200" b="1" i="0" u="none" baseline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All the energy is going towards </a:t>
                      </a:r>
                      <a:r>
                        <a:rPr lang="en-US" sz="3200" b="1" dirty="0" smtClean="0"/>
                        <a:t>SPEEDING</a:t>
                      </a:r>
                      <a:r>
                        <a:rPr lang="en-US" sz="3200" b="1" baseline="0" dirty="0" smtClean="0"/>
                        <a:t> UP </a:t>
                      </a:r>
                      <a:r>
                        <a:rPr lang="en-US" sz="3200" baseline="0" dirty="0" smtClean="0"/>
                        <a:t>the molecules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u="none" baseline="0" dirty="0" smtClean="0"/>
                        <a:t>All the energy is going towards </a:t>
                      </a:r>
                      <a:r>
                        <a:rPr lang="en-US" sz="3200" b="1" i="0" u="none" baseline="0" dirty="0" smtClean="0"/>
                        <a:t>SPREADING OUT </a:t>
                      </a:r>
                      <a:r>
                        <a:rPr lang="en-US" sz="3200" i="0" u="none" baseline="0" dirty="0" smtClean="0"/>
                        <a:t>the molecules 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Results in a temperature change</a:t>
                      </a:r>
                      <a:endParaRPr lang="en-US" sz="2800" baseline="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Results</a:t>
                      </a:r>
                      <a:r>
                        <a:rPr lang="en-US" sz="2800" baseline="0" dirty="0" smtClean="0"/>
                        <a:t> in </a:t>
                      </a:r>
                      <a:r>
                        <a:rPr lang="en-US" sz="2800" b="1" baseline="0" dirty="0" smtClean="0"/>
                        <a:t>NO </a:t>
                      </a:r>
                      <a:r>
                        <a:rPr lang="en-US" sz="2800" baseline="0" dirty="0" smtClean="0"/>
                        <a:t>temperature change</a:t>
                      </a:r>
                      <a:endParaRPr lang="en-US" sz="28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39835" y="6052428"/>
            <a:ext cx="397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(Cooling would just be the opposite of these things!)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949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How is our math changed by NO ∆T?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917" y="1368739"/>
            <a:ext cx="4539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FF0000"/>
                </a:solidFill>
              </a:rPr>
              <a:t>HEATING/COOLING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388" y="2057401"/>
            <a:ext cx="601083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Q = </a:t>
            </a:r>
            <a:r>
              <a:rPr lang="en-US" sz="3200" dirty="0" err="1" smtClean="0"/>
              <a:t>mC∆T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 = J/</a:t>
            </a:r>
            <a:r>
              <a:rPr lang="en-US" sz="3200" dirty="0" err="1" smtClean="0"/>
              <a:t>g°C</a:t>
            </a:r>
            <a:r>
              <a:rPr lang="en-US" sz="3200" dirty="0" smtClean="0"/>
              <a:t>  </a:t>
            </a:r>
            <a:r>
              <a:rPr lang="en-US" sz="3200" dirty="0" smtClean="0">
                <a:sym typeface="Wingdings" panose="05000000000000000000" pitchFamily="2" charset="2"/>
              </a:rPr>
              <a:t> Has a temperature component.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So…. Cant use it for phase changes </a:t>
            </a:r>
            <a:endParaRPr lang="en-US" sz="3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427695" y="1371600"/>
            <a:ext cx="4455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92D050"/>
                </a:solidFill>
              </a:rPr>
              <a:t>PHASE CHANGES</a:t>
            </a:r>
            <a:endParaRPr lang="en-US" sz="4000" b="1" u="sng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3224" y="2051034"/>
            <a:ext cx="6010836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∆T = 0      BUT     Q = 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Get rid of ∆T, and replace C with something else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400" b="1" dirty="0" smtClean="0">
                <a:sym typeface="Wingdings" panose="05000000000000000000" pitchFamily="2" charset="2"/>
              </a:rPr>
              <a:t>Q = mL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L = “Latent Heat”  J/g</a:t>
            </a:r>
            <a:r>
              <a:rPr lang="en-US" sz="3200" dirty="0">
                <a:sym typeface="Wingdings" panose="05000000000000000000" pitchFamily="2" charset="2"/>
              </a:rPr>
              <a:t/>
            </a:r>
            <a:br>
              <a:rPr lang="en-US" sz="3200" dirty="0">
                <a:sym typeface="Wingdings" panose="05000000000000000000" pitchFamily="2" charset="2"/>
              </a:rPr>
            </a:br>
            <a:r>
              <a:rPr lang="en-US" sz="3200" dirty="0" smtClean="0">
                <a:sym typeface="Wingdings" panose="05000000000000000000" pitchFamily="2" charset="2"/>
              </a:rPr>
              <a:t>The energy required to phase change one gram of substance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0023823" y="2057401"/>
            <a:ext cx="65315" cy="4310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04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Specific Heat and Latent Heat Labels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199" y="1559859"/>
            <a:ext cx="4262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FF0000"/>
                </a:solidFill>
              </a:rPr>
              <a:t>HEATING/COOLING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388" y="2245659"/>
            <a:ext cx="601083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solid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liquid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gas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Always positive values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1187" y="1546412"/>
            <a:ext cx="4392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92D050"/>
                </a:solidFill>
              </a:rPr>
              <a:t>PHASE CHANGES</a:t>
            </a:r>
            <a:endParaRPr lang="en-US" sz="4000" b="1" u="sng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3224" y="2239292"/>
            <a:ext cx="601083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L</a:t>
            </a:r>
            <a:r>
              <a:rPr lang="en-US" sz="4800" baseline="-25000" dirty="0" err="1" smtClean="0"/>
              <a:t>fusion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>
                <a:sym typeface="Wingdings" panose="05000000000000000000" pitchFamily="2" charset="2"/>
              </a:rPr>
              <a:t>L</a:t>
            </a:r>
            <a:r>
              <a:rPr lang="en-US" sz="4800" baseline="-25000" dirty="0" err="1" smtClean="0">
                <a:sym typeface="Wingdings" panose="05000000000000000000" pitchFamily="2" charset="2"/>
              </a:rPr>
              <a:t>vaporization</a:t>
            </a:r>
            <a:endParaRPr lang="en-US" sz="4800" baseline="-25000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i="1" u="sng" dirty="0" smtClean="0">
                <a:sym typeface="Wingdings" panose="05000000000000000000" pitchFamily="2" charset="2"/>
              </a:rPr>
              <a:t>Positive if endothermic process </a:t>
            </a:r>
            <a:r>
              <a:rPr lang="en-US" sz="3200" b="1" i="1" u="sng" dirty="0" smtClean="0">
                <a:sym typeface="Wingdings" panose="05000000000000000000" pitchFamily="2" charset="2"/>
              </a:rPr>
              <a:t>(melting/vaporizing)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b="1" i="1" u="sng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i="1" u="sng" dirty="0" smtClean="0">
                <a:sym typeface="Wingdings" panose="05000000000000000000" pitchFamily="2" charset="2"/>
              </a:rPr>
              <a:t>Negative if exothermic process </a:t>
            </a:r>
            <a:r>
              <a:rPr lang="en-US" sz="3200" b="1" i="1" u="sng" dirty="0" smtClean="0">
                <a:sym typeface="Wingdings" panose="05000000000000000000" pitchFamily="2" charset="2"/>
              </a:rPr>
              <a:t>(condensing/freezing)</a:t>
            </a:r>
          </a:p>
        </p:txBody>
      </p:sp>
    </p:spTree>
    <p:extLst>
      <p:ext uri="{BB962C8B-B14F-4D97-AF65-F5344CB8AC3E}">
        <p14:creationId xmlns:p14="http://schemas.microsoft.com/office/powerpoint/2010/main" val="349047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375</Words>
  <Application>Microsoft Office PowerPoint</Application>
  <PresentationFormat>Widescreen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Agency FB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YouTube Link to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36</cp:revision>
  <cp:lastPrinted>2020-02-24T21:20:46Z</cp:lastPrinted>
  <dcterms:created xsi:type="dcterms:W3CDTF">2019-02-12T05:31:01Z</dcterms:created>
  <dcterms:modified xsi:type="dcterms:W3CDTF">2021-04-08T00:20:29Z</dcterms:modified>
</cp:coreProperties>
</file>