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56" r:id="rId3"/>
    <p:sldId id="257" r:id="rId4"/>
    <p:sldId id="259" r:id="rId5"/>
    <p:sldId id="260" r:id="rId6"/>
    <p:sldId id="258" r:id="rId7"/>
    <p:sldId id="262" r:id="rId8"/>
    <p:sldId id="267" r:id="rId9"/>
    <p:sldId id="263" r:id="rId10"/>
    <p:sldId id="264" r:id="rId11"/>
    <p:sldId id="268" r:id="rId12"/>
    <p:sldId id="265" r:id="rId13"/>
    <p:sldId id="266" r:id="rId14"/>
    <p:sldId id="269" r:id="rId15"/>
    <p:sldId id="261"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110A14-33B2-4F03-8014-F63506EFCA82}" type="datetimeFigureOut">
              <a:rPr lang="en-US" smtClean="0"/>
              <a:t>5/4/2020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655AF0-4321-412B-9D2A-989536CC0759}" type="slidenum">
              <a:rPr lang="en-US" smtClean="0"/>
              <a:t>‹#›</a:t>
            </a:fld>
            <a:endParaRPr lang="en-US"/>
          </a:p>
        </p:txBody>
      </p:sp>
    </p:spTree>
    <p:extLst>
      <p:ext uri="{BB962C8B-B14F-4D97-AF65-F5344CB8AC3E}">
        <p14:creationId xmlns:p14="http://schemas.microsoft.com/office/powerpoint/2010/main" val="516261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C26AC4-9391-4989-8B63-4145854E64F1}" type="datetime1">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2879485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2A648D-7BB1-42AF-8ADB-C505981C1A17}" type="datetime1">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21481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CB27EB-9B0C-4683-AF76-3D334041B7FD}" type="datetime1">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277873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32009D-E8C1-4F56-B2E8-EC565A4A2AFB}" type="datetime1">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3118267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281DAC-9613-4412-A405-414305CD564C}" type="datetime1">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10447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91BB85-766F-4095-A5E2-41D99C371D4E}" type="datetime1">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31151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6C93F8-B6D3-48B1-B338-63F948B97065}" type="datetime1">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618321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5D7AEA-E632-4F6F-B37E-8B8FA018F378}" type="datetime1">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341361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08948-1072-459D-85E6-FCD7601999C5}" type="datetime1">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3462190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EF203C-D790-4062-9C27-31E661CA7E4C}" type="datetime1">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117124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6EC33A-BD5E-4FE9-A124-1EF127BBD710}" type="datetime1">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B0BB7A-7163-4B42-9743-FA4FCF5D8E11}" type="slidenum">
              <a:rPr lang="en-US" smtClean="0"/>
              <a:t>‹#›</a:t>
            </a:fld>
            <a:endParaRPr lang="en-US"/>
          </a:p>
        </p:txBody>
      </p:sp>
    </p:spTree>
    <p:extLst>
      <p:ext uri="{BB962C8B-B14F-4D97-AF65-F5344CB8AC3E}">
        <p14:creationId xmlns:p14="http://schemas.microsoft.com/office/powerpoint/2010/main" val="193591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489141-0E1E-4DA4-BFEB-974FC3D0BE6D}" type="datetime1">
              <a:rPr lang="en-US" smtClean="0"/>
              <a:t>5/4/2020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0BB7A-7163-4B42-9743-FA4FCF5D8E11}" type="slidenum">
              <a:rPr lang="en-US" smtClean="0"/>
              <a:t>‹#›</a:t>
            </a:fld>
            <a:endParaRPr lang="en-US"/>
          </a:p>
        </p:txBody>
      </p:sp>
    </p:spTree>
    <p:extLst>
      <p:ext uri="{BB962C8B-B14F-4D97-AF65-F5344CB8AC3E}">
        <p14:creationId xmlns:p14="http://schemas.microsoft.com/office/powerpoint/2010/main" val="817167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013" y="272956"/>
            <a:ext cx="11818960" cy="6585044"/>
          </a:xfrm>
        </p:spPr>
        <p:txBody>
          <a:bodyPr anchor="t">
            <a:normAutofit fontScale="90000"/>
          </a:bodyPr>
          <a:lstStyle/>
          <a:p>
            <a:r>
              <a:rPr lang="en-US" sz="8800" b="1" u="sng" dirty="0" smtClean="0">
                <a:latin typeface="Arial" panose="020B0604020202020204" pitchFamily="34" charset="0"/>
                <a:cs typeface="Arial" panose="020B0604020202020204" pitchFamily="34" charset="0"/>
              </a:rPr>
              <a:t>CLASS COPY</a:t>
            </a:r>
            <a:br>
              <a:rPr lang="en-US" sz="8800" b="1" u="sng" dirty="0" smtClean="0">
                <a:latin typeface="Arial" panose="020B0604020202020204" pitchFamily="34" charset="0"/>
                <a:cs typeface="Arial" panose="020B0604020202020204" pitchFamily="34" charset="0"/>
              </a:rPr>
            </a:br>
            <a:r>
              <a:rPr lang="en-US" sz="8800" b="1" dirty="0" smtClean="0">
                <a:latin typeface="Arial" panose="020B0604020202020204" pitchFamily="34" charset="0"/>
                <a:cs typeface="Arial" panose="020B0604020202020204" pitchFamily="34" charset="0"/>
              </a:rPr>
              <a:t/>
            </a:r>
            <a:br>
              <a:rPr lang="en-US" sz="8800" b="1" dirty="0" smtClean="0">
                <a:latin typeface="Arial" panose="020B0604020202020204" pitchFamily="34" charset="0"/>
                <a:cs typeface="Arial" panose="020B0604020202020204" pitchFamily="34" charset="0"/>
              </a:rPr>
            </a:br>
            <a:r>
              <a:rPr lang="en-US" sz="8800" b="1" dirty="0" smtClean="0">
                <a:latin typeface="Arial" panose="020B0604020202020204" pitchFamily="34" charset="0"/>
                <a:cs typeface="Arial" panose="020B0604020202020204" pitchFamily="34" charset="0"/>
              </a:rPr>
              <a:t>YOU MUST RETURN BEFORE LEAVING!</a:t>
            </a:r>
            <a:br>
              <a:rPr lang="en-US" sz="8800" b="1" dirty="0" smtClean="0">
                <a:latin typeface="Arial" panose="020B0604020202020204" pitchFamily="34" charset="0"/>
                <a:cs typeface="Arial" panose="020B0604020202020204" pitchFamily="34" charset="0"/>
              </a:rPr>
            </a:br>
            <a:r>
              <a:rPr lang="en-US" sz="8800" b="1" dirty="0" smtClean="0">
                <a:latin typeface="Arial" panose="020B0604020202020204" pitchFamily="34" charset="0"/>
                <a:cs typeface="Arial" panose="020B0604020202020204" pitchFamily="34" charset="0"/>
              </a:rPr>
              <a:t/>
            </a:r>
            <a:br>
              <a:rPr lang="en-US" sz="8800" b="1" dirty="0" smtClean="0">
                <a:latin typeface="Arial" panose="020B0604020202020204" pitchFamily="34" charset="0"/>
                <a:cs typeface="Arial" panose="020B0604020202020204" pitchFamily="34" charset="0"/>
              </a:rPr>
            </a:br>
            <a:r>
              <a:rPr lang="en-US" sz="8800" b="1" dirty="0" smtClean="0">
                <a:latin typeface="Arial" panose="020B0604020202020204" pitchFamily="34" charset="0"/>
                <a:cs typeface="Arial" panose="020B0604020202020204" pitchFamily="34" charset="0"/>
              </a:rPr>
              <a:t>Share with a partner</a:t>
            </a:r>
            <a:endParaRPr lang="en-US" sz="88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3B0BB7A-7163-4B42-9743-FA4FCF5D8E11}" type="slidenum">
              <a:rPr lang="en-US" smtClean="0"/>
              <a:t>1</a:t>
            </a:fld>
            <a:endParaRPr lang="en-US"/>
          </a:p>
        </p:txBody>
      </p:sp>
    </p:spTree>
    <p:extLst>
      <p:ext uri="{BB962C8B-B14F-4D97-AF65-F5344CB8AC3E}">
        <p14:creationId xmlns:p14="http://schemas.microsoft.com/office/powerpoint/2010/main" val="235326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78674" y="908591"/>
            <a:ext cx="11913326" cy="5016758"/>
          </a:xfrm>
          <a:prstGeom prst="rect">
            <a:avLst/>
          </a:prstGeom>
          <a:noFill/>
        </p:spPr>
        <p:txBody>
          <a:bodyPr wrap="square" rtlCol="0">
            <a:spAutoFit/>
          </a:bodyPr>
          <a:lstStyle/>
          <a:p>
            <a:r>
              <a:rPr lang="en-US" sz="4000" b="1" u="sng" dirty="0"/>
              <a:t>Example:</a:t>
            </a:r>
            <a:r>
              <a:rPr lang="en-US" sz="4000" b="1" dirty="0"/>
              <a:t>   </a:t>
            </a:r>
            <a:r>
              <a:rPr lang="en-US" sz="4000" b="1" dirty="0" smtClean="0"/>
              <a:t>What </a:t>
            </a:r>
            <a:r>
              <a:rPr lang="en-US" sz="4000" b="1" dirty="0"/>
              <a:t>is the Molarity of a solution that is made by mixing together 5 moles of liquid in 2 Liters of water?  </a:t>
            </a:r>
            <a:endParaRPr lang="en-US" sz="4000" b="1" dirty="0" smtClean="0"/>
          </a:p>
          <a:p>
            <a:endParaRPr lang="en-US" sz="4000" b="1" dirty="0"/>
          </a:p>
          <a:p>
            <a:r>
              <a:rPr lang="en-US" sz="4000" b="1" dirty="0" smtClean="0"/>
              <a:t>		Molarity  = </a:t>
            </a:r>
            <a:r>
              <a:rPr lang="en-US" sz="4000" b="1" u="sng" dirty="0" smtClean="0"/>
              <a:t>5 </a:t>
            </a:r>
            <a:r>
              <a:rPr lang="en-US" sz="4000" b="1" u="sng" dirty="0" err="1" smtClean="0"/>
              <a:t>mol</a:t>
            </a:r>
            <a:r>
              <a:rPr lang="en-US" sz="4000" b="1" dirty="0" smtClean="0"/>
              <a:t> = 2.5 M</a:t>
            </a:r>
            <a:br>
              <a:rPr lang="en-US" sz="4000" b="1" dirty="0" smtClean="0"/>
            </a:br>
            <a:r>
              <a:rPr lang="en-US" sz="4000" b="1" dirty="0" smtClean="0"/>
              <a:t>			                2 L</a:t>
            </a:r>
          </a:p>
          <a:p>
            <a:endParaRPr lang="en-US" sz="4000" b="1" dirty="0"/>
          </a:p>
          <a:p>
            <a:r>
              <a:rPr lang="en-US" sz="4000" b="1" dirty="0" smtClean="0"/>
              <a:t>So we would say that the concentration is “2.5 molar”</a:t>
            </a:r>
            <a:endParaRPr lang="en-US" sz="4000" b="1" dirty="0"/>
          </a:p>
        </p:txBody>
      </p:sp>
      <p:sp>
        <p:nvSpPr>
          <p:cNvPr id="2" name="Slide Number Placeholder 1"/>
          <p:cNvSpPr>
            <a:spLocks noGrp="1"/>
          </p:cNvSpPr>
          <p:nvPr>
            <p:ph type="sldNum" sz="quarter" idx="12"/>
          </p:nvPr>
        </p:nvSpPr>
        <p:spPr/>
        <p:txBody>
          <a:bodyPr/>
          <a:lstStyle/>
          <a:p>
            <a:fld id="{23B0BB7A-7163-4B42-9743-FA4FCF5D8E11}" type="slidenum">
              <a:rPr lang="en-US" smtClean="0"/>
              <a:t>10</a:t>
            </a:fld>
            <a:endParaRPr lang="en-US"/>
          </a:p>
        </p:txBody>
      </p:sp>
    </p:spTree>
    <p:extLst>
      <p:ext uri="{BB962C8B-B14F-4D97-AF65-F5344CB8AC3E}">
        <p14:creationId xmlns:p14="http://schemas.microsoft.com/office/powerpoint/2010/main" val="111101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78674" y="130669"/>
            <a:ext cx="11913326" cy="6740307"/>
          </a:xfrm>
          <a:prstGeom prst="rect">
            <a:avLst/>
          </a:prstGeom>
          <a:noFill/>
        </p:spPr>
        <p:txBody>
          <a:bodyPr wrap="square" rtlCol="0">
            <a:spAutoFit/>
          </a:bodyPr>
          <a:lstStyle/>
          <a:p>
            <a:r>
              <a:rPr lang="en-US" sz="4000" b="1" dirty="0" smtClean="0"/>
              <a:t>Sometimes they will give you grams and you need to find moles first! Or they will give you mL and you have to convert to Liters! Tricky! You will need dimensional analysis and metric conversions!</a:t>
            </a:r>
            <a:br>
              <a:rPr lang="en-US" sz="4000" b="1" dirty="0" smtClean="0"/>
            </a:br>
            <a:r>
              <a:rPr lang="en-US" sz="4000" b="1" u="sng" dirty="0" smtClean="0"/>
              <a:t/>
            </a:r>
            <a:br>
              <a:rPr lang="en-US" sz="4000" b="1" u="sng" dirty="0" smtClean="0"/>
            </a:br>
            <a:r>
              <a:rPr lang="en-US" sz="3600" b="1" u="sng" dirty="0" smtClean="0"/>
              <a:t>Example</a:t>
            </a:r>
            <a:r>
              <a:rPr lang="en-US" sz="3600" b="1" u="sng" dirty="0"/>
              <a:t>:</a:t>
            </a:r>
            <a:r>
              <a:rPr lang="en-US" sz="3600" b="1" dirty="0"/>
              <a:t>   </a:t>
            </a:r>
            <a:r>
              <a:rPr lang="en-US" sz="3600" b="1" dirty="0" smtClean="0"/>
              <a:t>What </a:t>
            </a:r>
            <a:r>
              <a:rPr lang="en-US" sz="3600" b="1" dirty="0"/>
              <a:t>is the Molarity of a solution that is made by mixing together </a:t>
            </a:r>
            <a:r>
              <a:rPr lang="en-US" sz="3600" b="1" dirty="0" smtClean="0"/>
              <a:t>75.5 grams of </a:t>
            </a:r>
            <a:r>
              <a:rPr lang="en-US" sz="3600" b="1" dirty="0" err="1" smtClean="0"/>
              <a:t>NaOH</a:t>
            </a:r>
            <a:r>
              <a:rPr lang="en-US" sz="3600" b="1" dirty="0" smtClean="0"/>
              <a:t> into 600mL of water?</a:t>
            </a:r>
            <a:endParaRPr lang="en-US" sz="3600" b="1" dirty="0"/>
          </a:p>
          <a:p>
            <a:r>
              <a:rPr lang="en-US" sz="4000" b="1" u="sng" dirty="0" smtClean="0"/>
              <a:t>75.5 g </a:t>
            </a:r>
            <a:r>
              <a:rPr lang="en-US" sz="4000" b="1" u="sng" dirty="0" err="1" smtClean="0"/>
              <a:t>NaOH</a:t>
            </a:r>
            <a:r>
              <a:rPr lang="en-US" sz="4000" b="1" u="sng" dirty="0" smtClean="0"/>
              <a:t>   1 mole  </a:t>
            </a:r>
            <a:r>
              <a:rPr lang="en-US" sz="4000" b="1" dirty="0" smtClean="0"/>
              <a:t>=  1.89 moles          600mL = 0.6 L</a:t>
            </a:r>
            <a:br>
              <a:rPr lang="en-US" sz="4000" b="1" dirty="0" smtClean="0"/>
            </a:br>
            <a:r>
              <a:rPr lang="en-US" sz="4000" b="1" dirty="0" smtClean="0"/>
              <a:t>			   40 g</a:t>
            </a:r>
          </a:p>
          <a:p>
            <a:r>
              <a:rPr lang="en-US" sz="4000" b="1" dirty="0" smtClean="0"/>
              <a:t>                                            </a:t>
            </a:r>
            <a:r>
              <a:rPr lang="en-US" sz="4000" b="1" u="sng" dirty="0" smtClean="0"/>
              <a:t>1.89 moles</a:t>
            </a:r>
            <a:r>
              <a:rPr lang="en-US" sz="4000" b="1" dirty="0" smtClean="0"/>
              <a:t> = 3.15 M of </a:t>
            </a:r>
            <a:r>
              <a:rPr lang="en-US" sz="4000" b="1" dirty="0" err="1" smtClean="0"/>
              <a:t>NaOH</a:t>
            </a:r>
            <a:r>
              <a:rPr lang="en-US" sz="4000" b="1" dirty="0" smtClean="0"/>
              <a:t/>
            </a:r>
            <a:br>
              <a:rPr lang="en-US" sz="4000" b="1" dirty="0" smtClean="0"/>
            </a:br>
            <a:r>
              <a:rPr lang="en-US" sz="4000" b="1" dirty="0" smtClean="0"/>
              <a:t>                                                  0.6 L</a:t>
            </a:r>
          </a:p>
        </p:txBody>
      </p:sp>
      <p:cxnSp>
        <p:nvCxnSpPr>
          <p:cNvPr id="3" name="Straight Connector 2"/>
          <p:cNvCxnSpPr/>
          <p:nvPr/>
        </p:nvCxnSpPr>
        <p:spPr>
          <a:xfrm>
            <a:off x="3193576" y="4353636"/>
            <a:ext cx="13648" cy="11327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3B0BB7A-7163-4B42-9743-FA4FCF5D8E11}" type="slidenum">
              <a:rPr lang="en-US" smtClean="0"/>
              <a:t>11</a:t>
            </a:fld>
            <a:endParaRPr lang="en-US"/>
          </a:p>
        </p:txBody>
      </p:sp>
    </p:spTree>
    <p:extLst>
      <p:ext uri="{BB962C8B-B14F-4D97-AF65-F5344CB8AC3E}">
        <p14:creationId xmlns:p14="http://schemas.microsoft.com/office/powerpoint/2010/main" val="260302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6617196"/>
          </a:xfrm>
          <a:prstGeom prst="rect">
            <a:avLst/>
          </a:prstGeom>
          <a:noFill/>
        </p:spPr>
        <p:txBody>
          <a:bodyPr wrap="square" rtlCol="0">
            <a:spAutoFit/>
          </a:bodyPr>
          <a:lstStyle/>
          <a:p>
            <a:r>
              <a:rPr lang="en-US" sz="4000" b="1" u="sng" dirty="0"/>
              <a:t>Example:   </a:t>
            </a:r>
            <a:r>
              <a:rPr lang="en-US" sz="3600" b="1" dirty="0" smtClean="0"/>
              <a:t>What is the rate of reaction if you start with a 3.5 M solution and after 25 seconds you have a 4.2 M solution? Your reaction made more molecules, the concentration went up which means these are products!</a:t>
            </a:r>
            <a:br>
              <a:rPr lang="en-US" sz="3600" b="1" dirty="0" smtClean="0"/>
            </a:br>
            <a:endParaRPr lang="en-US" sz="3600" b="1" dirty="0"/>
          </a:p>
          <a:p>
            <a:r>
              <a:rPr lang="en-US" sz="4000" b="1" dirty="0" smtClean="0"/>
              <a:t>Rate = </a:t>
            </a:r>
            <a:r>
              <a:rPr lang="en-US" sz="4000" b="1" u="sng" dirty="0" smtClean="0"/>
              <a:t>∆Concentration</a:t>
            </a:r>
            <a:r>
              <a:rPr lang="en-US" sz="4000" b="1" dirty="0" smtClean="0"/>
              <a:t> =  </a:t>
            </a:r>
            <a:r>
              <a:rPr lang="en-US" sz="4000" b="1" u="sng" dirty="0" smtClean="0"/>
              <a:t>(4.2M – 3.5M)</a:t>
            </a:r>
            <a:r>
              <a:rPr lang="en-US" sz="4000" b="1" dirty="0" smtClean="0"/>
              <a:t>    =  </a:t>
            </a:r>
            <a:r>
              <a:rPr lang="en-US" sz="4000" b="1" dirty="0" smtClean="0"/>
              <a:t>0.028 </a:t>
            </a:r>
            <a:r>
              <a:rPr lang="en-US" sz="4000" b="1" u="sng" dirty="0" smtClean="0"/>
              <a:t>M</a:t>
            </a:r>
            <a:br>
              <a:rPr lang="en-US" sz="4000" b="1" u="sng" dirty="0" smtClean="0"/>
            </a:br>
            <a:r>
              <a:rPr lang="en-US" sz="4000" b="1" dirty="0" smtClean="0"/>
              <a:t>		∆time			     25 sec		</a:t>
            </a:r>
            <a:r>
              <a:rPr lang="en-US" sz="4000" b="1" smtClean="0"/>
              <a:t>       </a:t>
            </a:r>
            <a:r>
              <a:rPr lang="en-US" sz="4000" b="1" smtClean="0"/>
              <a:t>    sec</a:t>
            </a:r>
            <a:endParaRPr lang="en-US" sz="4000" b="1" dirty="0" smtClean="0"/>
          </a:p>
          <a:p>
            <a:endParaRPr lang="en-US" sz="4000" b="1" dirty="0"/>
          </a:p>
          <a:p>
            <a:r>
              <a:rPr lang="en-US" sz="4000" b="1" dirty="0" smtClean="0"/>
              <a:t>This means that every second that passes, you make </a:t>
            </a:r>
            <a:r>
              <a:rPr lang="en-US" sz="4000" b="1" dirty="0" smtClean="0"/>
              <a:t>0.028 M </a:t>
            </a:r>
            <a:r>
              <a:rPr lang="en-US" sz="4000" b="1" dirty="0" smtClean="0"/>
              <a:t>more of your product molecules. Because you are making more you have a positive rate!</a:t>
            </a:r>
            <a:endParaRPr lang="en-US" sz="4000" b="1" dirty="0"/>
          </a:p>
        </p:txBody>
      </p:sp>
      <p:sp>
        <p:nvSpPr>
          <p:cNvPr id="2" name="Slide Number Placeholder 1"/>
          <p:cNvSpPr>
            <a:spLocks noGrp="1"/>
          </p:cNvSpPr>
          <p:nvPr>
            <p:ph type="sldNum" sz="quarter" idx="12"/>
          </p:nvPr>
        </p:nvSpPr>
        <p:spPr/>
        <p:txBody>
          <a:bodyPr/>
          <a:lstStyle/>
          <a:p>
            <a:fld id="{23B0BB7A-7163-4B42-9743-FA4FCF5D8E11}" type="slidenum">
              <a:rPr lang="en-US" smtClean="0"/>
              <a:t>12</a:t>
            </a:fld>
            <a:endParaRPr lang="en-US"/>
          </a:p>
        </p:txBody>
      </p:sp>
    </p:spTree>
    <p:extLst>
      <p:ext uri="{BB962C8B-B14F-4D97-AF65-F5344CB8AC3E}">
        <p14:creationId xmlns:p14="http://schemas.microsoft.com/office/powerpoint/2010/main" val="306792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6063198"/>
          </a:xfrm>
          <a:prstGeom prst="rect">
            <a:avLst/>
          </a:prstGeom>
          <a:noFill/>
        </p:spPr>
        <p:txBody>
          <a:bodyPr wrap="square" rtlCol="0">
            <a:spAutoFit/>
          </a:bodyPr>
          <a:lstStyle/>
          <a:p>
            <a:r>
              <a:rPr lang="en-US" sz="4000" b="1" u="sng" dirty="0"/>
              <a:t>Example:   </a:t>
            </a:r>
            <a:r>
              <a:rPr lang="en-US" sz="3600" b="1" dirty="0" smtClean="0"/>
              <a:t>What is the rate of reaction if you start with a 6.3 M solution and after 65 seconds you have a 2.7 M solution? Your reaction used up the molecules so the concentration went down, which means these are reactants!</a:t>
            </a:r>
          </a:p>
          <a:p>
            <a:endParaRPr lang="en-US" sz="4000" b="1" dirty="0"/>
          </a:p>
          <a:p>
            <a:r>
              <a:rPr lang="en-US" sz="4000" b="1" dirty="0" smtClean="0"/>
              <a:t>Rate = </a:t>
            </a:r>
            <a:r>
              <a:rPr lang="en-US" sz="4000" b="1" u="sng" dirty="0" smtClean="0"/>
              <a:t>∆Concentration</a:t>
            </a:r>
            <a:r>
              <a:rPr lang="en-US" sz="4000" b="1" dirty="0" smtClean="0"/>
              <a:t> =  </a:t>
            </a:r>
            <a:r>
              <a:rPr lang="en-US" sz="4000" b="1" u="sng" dirty="0" smtClean="0"/>
              <a:t>(2.7M – 6.3M)</a:t>
            </a:r>
            <a:r>
              <a:rPr lang="en-US" sz="4000" b="1" dirty="0" smtClean="0"/>
              <a:t>    =  -0.055 </a:t>
            </a:r>
            <a:r>
              <a:rPr lang="en-US" sz="4000" b="1" u="sng" dirty="0" smtClean="0"/>
              <a:t>M</a:t>
            </a:r>
            <a:br>
              <a:rPr lang="en-US" sz="4000" b="1" u="sng" dirty="0" smtClean="0"/>
            </a:br>
            <a:r>
              <a:rPr lang="en-US" sz="4000" b="1" dirty="0" smtClean="0"/>
              <a:t>		∆time			     65 sec		             sec</a:t>
            </a:r>
          </a:p>
          <a:p>
            <a:r>
              <a:rPr lang="en-US" sz="4000" b="1" dirty="0" smtClean="0"/>
              <a:t>This means that every second that passes, you use up 0.055 M of your reactant molecules. Because you are using it up you end up with a negative rate! </a:t>
            </a:r>
            <a:endParaRPr lang="en-US" sz="4000" b="1" dirty="0"/>
          </a:p>
        </p:txBody>
      </p:sp>
      <p:sp>
        <p:nvSpPr>
          <p:cNvPr id="2" name="Slide Number Placeholder 1"/>
          <p:cNvSpPr>
            <a:spLocks noGrp="1"/>
          </p:cNvSpPr>
          <p:nvPr>
            <p:ph type="sldNum" sz="quarter" idx="12"/>
          </p:nvPr>
        </p:nvSpPr>
        <p:spPr/>
        <p:txBody>
          <a:bodyPr/>
          <a:lstStyle/>
          <a:p>
            <a:fld id="{23B0BB7A-7163-4B42-9743-FA4FCF5D8E11}" type="slidenum">
              <a:rPr lang="en-US" smtClean="0"/>
              <a:t>13</a:t>
            </a:fld>
            <a:endParaRPr lang="en-US"/>
          </a:p>
        </p:txBody>
      </p:sp>
    </p:spTree>
    <p:extLst>
      <p:ext uri="{BB962C8B-B14F-4D97-AF65-F5344CB8AC3E}">
        <p14:creationId xmlns:p14="http://schemas.microsoft.com/office/powerpoint/2010/main" val="220051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5878532"/>
          </a:xfrm>
          <a:prstGeom prst="rect">
            <a:avLst/>
          </a:prstGeom>
          <a:noFill/>
        </p:spPr>
        <p:txBody>
          <a:bodyPr wrap="square" rtlCol="0">
            <a:spAutoFit/>
          </a:bodyPr>
          <a:lstStyle/>
          <a:p>
            <a:r>
              <a:rPr lang="en-US" sz="3600" b="1" dirty="0" smtClean="0"/>
              <a:t>Sometimes they will give you data charts to use. It is also common to see people using square brackets to represent concentration: [H</a:t>
            </a:r>
            <a:r>
              <a:rPr lang="en-US" sz="3600" b="1" baseline="-25000" dirty="0" smtClean="0"/>
              <a:t>2</a:t>
            </a:r>
            <a:r>
              <a:rPr lang="en-US" sz="3600" b="1" dirty="0" smtClean="0"/>
              <a:t>] means “concentration of H</a:t>
            </a:r>
            <a:r>
              <a:rPr lang="en-US" sz="3600" b="1" baseline="-25000" dirty="0" smtClean="0"/>
              <a:t>2</a:t>
            </a:r>
            <a:r>
              <a:rPr lang="en-US" sz="3600" b="1" dirty="0" smtClean="0"/>
              <a:t>”</a:t>
            </a:r>
            <a:r>
              <a:rPr lang="en-US" sz="4000" b="1" dirty="0" smtClean="0"/>
              <a:t/>
            </a:r>
            <a:br>
              <a:rPr lang="en-US" sz="4000" b="1" dirty="0" smtClean="0"/>
            </a:br>
            <a:r>
              <a:rPr lang="en-US" sz="4000" b="1" u="sng" dirty="0" smtClean="0"/>
              <a:t>Example</a:t>
            </a:r>
            <a:r>
              <a:rPr lang="en-US" sz="4000" b="1" u="sng" dirty="0"/>
              <a:t>:   </a:t>
            </a:r>
            <a:r>
              <a:rPr lang="en-US" sz="3600" b="1" dirty="0" smtClean="0"/>
              <a:t>What is the rate of reaction between time </a:t>
            </a:r>
            <a:br>
              <a:rPr lang="en-US" sz="3600" b="1" dirty="0" smtClean="0"/>
            </a:br>
            <a:r>
              <a:rPr lang="en-US" sz="3600" b="1" dirty="0" smtClean="0"/>
              <a:t>30 seconds and 15 seconds for H</a:t>
            </a:r>
            <a:r>
              <a:rPr lang="en-US" sz="3600" b="1" baseline="-25000" dirty="0" smtClean="0"/>
              <a:t>2</a:t>
            </a:r>
            <a:r>
              <a:rPr lang="en-US" sz="3600" b="1" dirty="0" smtClean="0"/>
              <a:t>?</a:t>
            </a:r>
          </a:p>
          <a:p>
            <a:r>
              <a:rPr lang="en-US" sz="3600" b="1" dirty="0" smtClean="0"/>
              <a:t/>
            </a:r>
            <a:br>
              <a:rPr lang="en-US" sz="3600" b="1" dirty="0" smtClean="0"/>
            </a:br>
            <a:endParaRPr lang="en-US" sz="3600" b="1" dirty="0" smtClean="0"/>
          </a:p>
          <a:p>
            <a:endParaRPr lang="en-US" sz="4000" b="1" dirty="0"/>
          </a:p>
          <a:p>
            <a:r>
              <a:rPr lang="en-US" sz="4000" b="1" dirty="0" smtClean="0"/>
              <a:t>Rate = </a:t>
            </a:r>
            <a:r>
              <a:rPr lang="en-US" sz="4000" b="1" u="sng" dirty="0" smtClean="0"/>
              <a:t>∆Concentration</a:t>
            </a:r>
            <a:r>
              <a:rPr lang="en-US" sz="4000" b="1" dirty="0" smtClean="0"/>
              <a:t> =  </a:t>
            </a:r>
            <a:r>
              <a:rPr lang="en-US" sz="4000" b="1" u="sng" dirty="0" smtClean="0"/>
              <a:t>(6.5M – 4.2M)</a:t>
            </a:r>
            <a:r>
              <a:rPr lang="en-US" sz="4000" b="1" dirty="0" smtClean="0"/>
              <a:t>    =  0.153  </a:t>
            </a:r>
            <a:r>
              <a:rPr lang="en-US" sz="4000" b="1" u="sng" dirty="0" smtClean="0"/>
              <a:t>M</a:t>
            </a:r>
            <a:br>
              <a:rPr lang="en-US" sz="4000" b="1" u="sng" dirty="0" smtClean="0"/>
            </a:br>
            <a:r>
              <a:rPr lang="en-US" sz="4000" b="1" dirty="0" smtClean="0"/>
              <a:t>		∆time		</a:t>
            </a:r>
            <a:r>
              <a:rPr lang="en-US" sz="4000" b="1" dirty="0"/>
              <a:t> </a:t>
            </a:r>
            <a:r>
              <a:rPr lang="en-US" sz="4000" b="1" dirty="0" smtClean="0"/>
              <a:t>      (30sec-15sec)		             sec</a:t>
            </a:r>
          </a:p>
        </p:txBody>
      </p:sp>
      <p:graphicFrame>
        <p:nvGraphicFramePr>
          <p:cNvPr id="2" name="Table 1"/>
          <p:cNvGraphicFramePr>
            <a:graphicFrameLocks noGrp="1"/>
          </p:cNvGraphicFramePr>
          <p:nvPr>
            <p:extLst>
              <p:ext uri="{D42A27DB-BD31-4B8C-83A1-F6EECF244321}">
                <p14:modId xmlns:p14="http://schemas.microsoft.com/office/powerpoint/2010/main" val="3685269585"/>
              </p:ext>
            </p:extLst>
          </p:nvPr>
        </p:nvGraphicFramePr>
        <p:xfrm>
          <a:off x="6836014" y="2657648"/>
          <a:ext cx="3973014" cy="1879600"/>
        </p:xfrm>
        <a:graphic>
          <a:graphicData uri="http://schemas.openxmlformats.org/drawingml/2006/table">
            <a:tbl>
              <a:tblPr firstRow="1" bandRow="1">
                <a:tableStyleId>{5940675A-B579-460E-94D1-54222C63F5DA}</a:tableStyleId>
              </a:tblPr>
              <a:tblGrid>
                <a:gridCol w="1324338">
                  <a:extLst>
                    <a:ext uri="{9D8B030D-6E8A-4147-A177-3AD203B41FA5}">
                      <a16:colId xmlns:a16="http://schemas.microsoft.com/office/drawing/2014/main" val="3358667279"/>
                    </a:ext>
                  </a:extLst>
                </a:gridCol>
                <a:gridCol w="1324338">
                  <a:extLst>
                    <a:ext uri="{9D8B030D-6E8A-4147-A177-3AD203B41FA5}">
                      <a16:colId xmlns:a16="http://schemas.microsoft.com/office/drawing/2014/main" val="2355587584"/>
                    </a:ext>
                  </a:extLst>
                </a:gridCol>
                <a:gridCol w="1324338">
                  <a:extLst>
                    <a:ext uri="{9D8B030D-6E8A-4147-A177-3AD203B41FA5}">
                      <a16:colId xmlns:a16="http://schemas.microsoft.com/office/drawing/2014/main" val="857943866"/>
                    </a:ext>
                  </a:extLst>
                </a:gridCol>
              </a:tblGrid>
              <a:tr h="370840">
                <a:tc>
                  <a:txBody>
                    <a:bodyPr/>
                    <a:lstStyle/>
                    <a:p>
                      <a:pPr algn="ctr"/>
                      <a:r>
                        <a:rPr lang="en-US" sz="2000" b="1" dirty="0" smtClean="0"/>
                        <a:t>Time</a:t>
                      </a:r>
                      <a:endParaRPr lang="en-US" sz="2000" b="1" dirty="0"/>
                    </a:p>
                  </a:txBody>
                  <a:tcPr>
                    <a:solidFill>
                      <a:schemeClr val="bg1">
                        <a:lumMod val="85000"/>
                      </a:schemeClr>
                    </a:solidFill>
                  </a:tcPr>
                </a:tc>
                <a:tc>
                  <a:txBody>
                    <a:bodyPr/>
                    <a:lstStyle/>
                    <a:p>
                      <a:pPr algn="ctr"/>
                      <a:r>
                        <a:rPr lang="en-US" sz="2000" b="1" dirty="0" smtClean="0"/>
                        <a:t>[O</a:t>
                      </a:r>
                      <a:r>
                        <a:rPr lang="en-US" sz="2000" b="1" baseline="-25000" dirty="0" smtClean="0"/>
                        <a:t>2</a:t>
                      </a:r>
                      <a:r>
                        <a:rPr lang="en-US" sz="2000" b="1" dirty="0" smtClean="0"/>
                        <a:t>]</a:t>
                      </a:r>
                      <a:endParaRPr lang="en-US" sz="2000" b="1" dirty="0"/>
                    </a:p>
                  </a:txBody>
                  <a:tcPr>
                    <a:solidFill>
                      <a:schemeClr val="bg1">
                        <a:lumMod val="85000"/>
                      </a:schemeClr>
                    </a:solidFill>
                  </a:tcPr>
                </a:tc>
                <a:tc>
                  <a:txBody>
                    <a:bodyPr/>
                    <a:lstStyle/>
                    <a:p>
                      <a:pPr algn="ctr"/>
                      <a:r>
                        <a:rPr lang="en-US" sz="2000" b="1" dirty="0" smtClean="0"/>
                        <a:t>[H</a:t>
                      </a:r>
                      <a:r>
                        <a:rPr lang="en-US" sz="2000" b="1" baseline="-25000" dirty="0" smtClean="0"/>
                        <a:t>2</a:t>
                      </a:r>
                      <a:r>
                        <a:rPr lang="en-US" sz="2000" b="1" dirty="0" smtClean="0"/>
                        <a:t>]</a:t>
                      </a:r>
                      <a:endParaRPr lang="en-US" sz="2000" b="1" dirty="0"/>
                    </a:p>
                  </a:txBody>
                  <a:tcPr>
                    <a:solidFill>
                      <a:schemeClr val="bg1">
                        <a:lumMod val="85000"/>
                      </a:schemeClr>
                    </a:solidFill>
                  </a:tcPr>
                </a:tc>
                <a:extLst>
                  <a:ext uri="{0D108BD9-81ED-4DB2-BD59-A6C34878D82A}">
                    <a16:rowId xmlns:a16="http://schemas.microsoft.com/office/drawing/2014/main" val="3504215419"/>
                  </a:ext>
                </a:extLst>
              </a:tr>
              <a:tr h="370840">
                <a:tc>
                  <a:txBody>
                    <a:bodyPr/>
                    <a:lstStyle/>
                    <a:p>
                      <a:pPr algn="ctr"/>
                      <a:r>
                        <a:rPr lang="en-US" dirty="0" smtClean="0"/>
                        <a:t>0</a:t>
                      </a:r>
                      <a:endParaRPr lang="en-US" dirty="0"/>
                    </a:p>
                  </a:txBody>
                  <a:tcPr anchor="ctr"/>
                </a:tc>
                <a:tc>
                  <a:txBody>
                    <a:bodyPr/>
                    <a:lstStyle/>
                    <a:p>
                      <a:pPr algn="ctr"/>
                      <a:r>
                        <a:rPr lang="en-US" dirty="0" smtClean="0"/>
                        <a:t>0.5</a:t>
                      </a:r>
                      <a:endParaRPr lang="en-US" dirty="0"/>
                    </a:p>
                  </a:txBody>
                  <a:tcPr anchor="ctr"/>
                </a:tc>
                <a:tc>
                  <a:txBody>
                    <a:bodyPr/>
                    <a:lstStyle/>
                    <a:p>
                      <a:pPr algn="ctr"/>
                      <a:r>
                        <a:rPr lang="en-US" dirty="0" smtClean="0"/>
                        <a:t>0.3</a:t>
                      </a:r>
                      <a:endParaRPr lang="en-US" dirty="0"/>
                    </a:p>
                  </a:txBody>
                  <a:tcPr anchor="ctr"/>
                </a:tc>
                <a:extLst>
                  <a:ext uri="{0D108BD9-81ED-4DB2-BD59-A6C34878D82A}">
                    <a16:rowId xmlns:a16="http://schemas.microsoft.com/office/drawing/2014/main" val="860106181"/>
                  </a:ext>
                </a:extLst>
              </a:tr>
              <a:tr h="370840">
                <a:tc>
                  <a:txBody>
                    <a:bodyPr/>
                    <a:lstStyle/>
                    <a:p>
                      <a:pPr algn="ctr"/>
                      <a:r>
                        <a:rPr lang="en-US" dirty="0" smtClean="0"/>
                        <a:t>15</a:t>
                      </a:r>
                      <a:endParaRPr lang="en-US" dirty="0"/>
                    </a:p>
                  </a:txBody>
                  <a:tcPr anchor="ctr"/>
                </a:tc>
                <a:tc>
                  <a:txBody>
                    <a:bodyPr/>
                    <a:lstStyle/>
                    <a:p>
                      <a:pPr algn="ctr"/>
                      <a:r>
                        <a:rPr lang="en-US" dirty="0" smtClean="0"/>
                        <a:t>1.6</a:t>
                      </a:r>
                      <a:endParaRPr lang="en-US" dirty="0"/>
                    </a:p>
                  </a:txBody>
                  <a:tcPr anchor="ctr"/>
                </a:tc>
                <a:tc>
                  <a:txBody>
                    <a:bodyPr/>
                    <a:lstStyle/>
                    <a:p>
                      <a:pPr algn="ctr"/>
                      <a:r>
                        <a:rPr lang="en-US" dirty="0" smtClean="0"/>
                        <a:t>4.2</a:t>
                      </a:r>
                      <a:endParaRPr lang="en-US" dirty="0"/>
                    </a:p>
                  </a:txBody>
                  <a:tcPr anchor="ctr"/>
                </a:tc>
                <a:extLst>
                  <a:ext uri="{0D108BD9-81ED-4DB2-BD59-A6C34878D82A}">
                    <a16:rowId xmlns:a16="http://schemas.microsoft.com/office/drawing/2014/main" val="378080804"/>
                  </a:ext>
                </a:extLst>
              </a:tr>
              <a:tr h="370840">
                <a:tc>
                  <a:txBody>
                    <a:bodyPr/>
                    <a:lstStyle/>
                    <a:p>
                      <a:pPr algn="ctr"/>
                      <a:r>
                        <a:rPr lang="en-US" dirty="0" smtClean="0"/>
                        <a:t>30</a:t>
                      </a:r>
                      <a:endParaRPr lang="en-US" dirty="0"/>
                    </a:p>
                  </a:txBody>
                  <a:tcPr anchor="ctr"/>
                </a:tc>
                <a:tc>
                  <a:txBody>
                    <a:bodyPr/>
                    <a:lstStyle/>
                    <a:p>
                      <a:pPr algn="ctr"/>
                      <a:r>
                        <a:rPr lang="en-US" dirty="0" smtClean="0"/>
                        <a:t>4.2</a:t>
                      </a:r>
                      <a:endParaRPr lang="en-US" dirty="0"/>
                    </a:p>
                  </a:txBody>
                  <a:tcPr anchor="ctr"/>
                </a:tc>
                <a:tc>
                  <a:txBody>
                    <a:bodyPr/>
                    <a:lstStyle/>
                    <a:p>
                      <a:pPr algn="ctr"/>
                      <a:r>
                        <a:rPr lang="en-US" dirty="0" smtClean="0"/>
                        <a:t>6.5</a:t>
                      </a:r>
                      <a:endParaRPr lang="en-US" dirty="0"/>
                    </a:p>
                  </a:txBody>
                  <a:tcPr anchor="ctr"/>
                </a:tc>
                <a:extLst>
                  <a:ext uri="{0D108BD9-81ED-4DB2-BD59-A6C34878D82A}">
                    <a16:rowId xmlns:a16="http://schemas.microsoft.com/office/drawing/2014/main" val="1282091377"/>
                  </a:ext>
                </a:extLst>
              </a:tr>
              <a:tr h="370840">
                <a:tc>
                  <a:txBody>
                    <a:bodyPr/>
                    <a:lstStyle/>
                    <a:p>
                      <a:pPr algn="ctr"/>
                      <a:r>
                        <a:rPr lang="en-US" dirty="0" smtClean="0"/>
                        <a:t>45</a:t>
                      </a:r>
                      <a:endParaRPr lang="en-US" dirty="0"/>
                    </a:p>
                  </a:txBody>
                  <a:tcPr anchor="ctr"/>
                </a:tc>
                <a:tc>
                  <a:txBody>
                    <a:bodyPr/>
                    <a:lstStyle/>
                    <a:p>
                      <a:pPr algn="ctr"/>
                      <a:r>
                        <a:rPr lang="en-US" dirty="0" smtClean="0"/>
                        <a:t>7.3</a:t>
                      </a:r>
                      <a:endParaRPr lang="en-US" dirty="0"/>
                    </a:p>
                  </a:txBody>
                  <a:tcPr anchor="ctr"/>
                </a:tc>
                <a:tc>
                  <a:txBody>
                    <a:bodyPr/>
                    <a:lstStyle/>
                    <a:p>
                      <a:pPr algn="ctr"/>
                      <a:r>
                        <a:rPr lang="en-US" dirty="0" smtClean="0"/>
                        <a:t>9.8</a:t>
                      </a:r>
                      <a:endParaRPr lang="en-US" dirty="0"/>
                    </a:p>
                  </a:txBody>
                  <a:tcPr anchor="ctr"/>
                </a:tc>
                <a:extLst>
                  <a:ext uri="{0D108BD9-81ED-4DB2-BD59-A6C34878D82A}">
                    <a16:rowId xmlns:a16="http://schemas.microsoft.com/office/drawing/2014/main" val="3915219268"/>
                  </a:ext>
                </a:extLst>
              </a:tr>
            </a:tbl>
          </a:graphicData>
        </a:graphic>
      </p:graphicFrame>
      <p:sp>
        <p:nvSpPr>
          <p:cNvPr id="3" name="Slide Number Placeholder 2"/>
          <p:cNvSpPr>
            <a:spLocks noGrp="1"/>
          </p:cNvSpPr>
          <p:nvPr>
            <p:ph type="sldNum" sz="quarter" idx="12"/>
          </p:nvPr>
        </p:nvSpPr>
        <p:spPr/>
        <p:txBody>
          <a:bodyPr/>
          <a:lstStyle/>
          <a:p>
            <a:fld id="{23B0BB7A-7163-4B42-9743-FA4FCF5D8E11}" type="slidenum">
              <a:rPr lang="en-US" smtClean="0"/>
              <a:t>14</a:t>
            </a:fld>
            <a:endParaRPr lang="en-US"/>
          </a:p>
        </p:txBody>
      </p:sp>
    </p:spTree>
    <p:extLst>
      <p:ext uri="{BB962C8B-B14F-4D97-AF65-F5344CB8AC3E}">
        <p14:creationId xmlns:p14="http://schemas.microsoft.com/office/powerpoint/2010/main" val="403008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00280837"/>
              </p:ext>
            </p:extLst>
          </p:nvPr>
        </p:nvGraphicFramePr>
        <p:xfrm>
          <a:off x="893560" y="1344493"/>
          <a:ext cx="10515600" cy="3352800"/>
        </p:xfrm>
        <a:graphic>
          <a:graphicData uri="http://schemas.openxmlformats.org/drawingml/2006/table">
            <a:tbl>
              <a:tblPr firstRow="1" bandRow="1">
                <a:tableStyleId>{5940675A-B579-460E-94D1-54222C63F5DA}</a:tableStyleId>
              </a:tblPr>
              <a:tblGrid>
                <a:gridCol w="1827727">
                  <a:extLst>
                    <a:ext uri="{9D8B030D-6E8A-4147-A177-3AD203B41FA5}">
                      <a16:colId xmlns:a16="http://schemas.microsoft.com/office/drawing/2014/main" val="20000"/>
                    </a:ext>
                  </a:extLst>
                </a:gridCol>
                <a:gridCol w="3430073">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pPr algn="ctr"/>
                      <a:r>
                        <a:rPr lang="en-US" sz="2800" b="0" dirty="0" smtClean="0">
                          <a:latin typeface="Impact" panose="020B0806030902050204" pitchFamily="34" charset="0"/>
                        </a:rPr>
                        <a:t>Where</a:t>
                      </a:r>
                      <a:endParaRPr lang="en-US" sz="2800" b="0" dirty="0">
                        <a:latin typeface="Impact" panose="020B0806030902050204" pitchFamily="34" charset="0"/>
                      </a:endParaRPr>
                    </a:p>
                  </a:txBody>
                  <a:tcPr>
                    <a:solidFill>
                      <a:schemeClr val="bg1">
                        <a:lumMod val="85000"/>
                      </a:schemeClr>
                    </a:solidFill>
                  </a:tcPr>
                </a:tc>
                <a:tc>
                  <a:txBody>
                    <a:bodyPr/>
                    <a:lstStyle/>
                    <a:p>
                      <a:pPr algn="ctr"/>
                      <a:r>
                        <a:rPr lang="en-US" sz="2800" b="0" dirty="0" smtClean="0">
                          <a:latin typeface="Impact" panose="020B0806030902050204" pitchFamily="34" charset="0"/>
                        </a:rPr>
                        <a:t>Units</a:t>
                      </a:r>
                      <a:endParaRPr lang="en-US" sz="2800" b="0" dirty="0">
                        <a:latin typeface="Impact" panose="020B0806030902050204" pitchFamily="34" charset="0"/>
                      </a:endParaRPr>
                    </a:p>
                  </a:txBody>
                  <a:tcPr>
                    <a:solidFill>
                      <a:schemeClr val="bg1">
                        <a:lumMod val="85000"/>
                      </a:schemeClr>
                    </a:solidFill>
                  </a:tcPr>
                </a:tc>
                <a:tc>
                  <a:txBody>
                    <a:bodyPr/>
                    <a:lstStyle/>
                    <a:p>
                      <a:pPr algn="ctr"/>
                      <a:r>
                        <a:rPr lang="en-US" sz="2800" b="0" dirty="0" smtClean="0">
                          <a:latin typeface="Impact" panose="020B0806030902050204" pitchFamily="34" charset="0"/>
                        </a:rPr>
                        <a:t>Equation</a:t>
                      </a:r>
                      <a:endParaRPr lang="en-US" sz="2800" b="0" dirty="0">
                        <a:latin typeface="Impact" panose="020B0806030902050204" pitchFamily="34" charset="0"/>
                      </a:endParaRPr>
                    </a:p>
                  </a:txBody>
                  <a:tcPr>
                    <a:solidFill>
                      <a:schemeClr val="bg1">
                        <a:lumMod val="85000"/>
                      </a:schemeClr>
                    </a:solidFill>
                  </a:tcPr>
                </a:tc>
                <a:tc>
                  <a:txBody>
                    <a:bodyPr/>
                    <a:lstStyle/>
                    <a:p>
                      <a:pPr algn="ctr"/>
                      <a:r>
                        <a:rPr lang="en-US" sz="2800" b="0" dirty="0" smtClean="0">
                          <a:latin typeface="Impact" panose="020B0806030902050204" pitchFamily="34" charset="0"/>
                        </a:rPr>
                        <a:t>Issue</a:t>
                      </a:r>
                      <a:endParaRPr lang="en-US" sz="2800" b="0" dirty="0">
                        <a:latin typeface="Impact" panose="020B0806030902050204" pitchFamily="34" charset="0"/>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algn="ctr"/>
                      <a:r>
                        <a:rPr lang="en-US" sz="2800" b="1" dirty="0" smtClean="0"/>
                        <a:t>Car</a:t>
                      </a:r>
                      <a:endParaRPr lang="en-US" sz="2800" b="1" dirty="0"/>
                    </a:p>
                  </a:txBody>
                  <a:tcPr anchor="ctr"/>
                </a:tc>
                <a:tc>
                  <a:txBody>
                    <a:bodyPr/>
                    <a:lstStyle/>
                    <a:p>
                      <a:pPr algn="ctr"/>
                      <a:r>
                        <a:rPr lang="en-US" sz="2800" b="1" dirty="0" smtClean="0"/>
                        <a:t>Miles</a:t>
                      </a:r>
                    </a:p>
                    <a:p>
                      <a:pPr algn="ctr"/>
                      <a:r>
                        <a:rPr lang="en-US" sz="2800" b="1" dirty="0" smtClean="0"/>
                        <a:t>Hour</a:t>
                      </a:r>
                      <a:endParaRPr lang="en-US" sz="2800" b="1" dirty="0"/>
                    </a:p>
                  </a:txBody>
                  <a:tcPr anchor="ctr"/>
                </a:tc>
                <a:tc>
                  <a:txBody>
                    <a:bodyPr/>
                    <a:lstStyle/>
                    <a:p>
                      <a:pPr algn="ctr"/>
                      <a:r>
                        <a:rPr lang="en-US" sz="2800" b="1" dirty="0" smtClean="0">
                          <a:sym typeface="Symbol" panose="05050102010706020507" pitchFamily="18" charset="2"/>
                        </a:rPr>
                        <a:t> </a:t>
                      </a:r>
                      <a:r>
                        <a:rPr lang="en-US" sz="2800" b="1" dirty="0" smtClean="0"/>
                        <a:t>Distance</a:t>
                      </a:r>
                    </a:p>
                    <a:p>
                      <a:pPr algn="ctr"/>
                      <a:r>
                        <a:rPr lang="en-US" sz="2800" b="1" dirty="0" smtClean="0">
                          <a:sym typeface="Symbol" panose="05050102010706020507" pitchFamily="18" charset="2"/>
                        </a:rPr>
                        <a:t> </a:t>
                      </a:r>
                      <a:r>
                        <a:rPr lang="en-US" sz="2800" b="1" dirty="0" smtClean="0"/>
                        <a:t>Time</a:t>
                      </a:r>
                      <a:endParaRPr lang="en-US" sz="2800" b="1" dirty="0"/>
                    </a:p>
                  </a:txBody>
                  <a:tcPr anchor="ctr"/>
                </a:tc>
                <a:tc>
                  <a:txBody>
                    <a:bodyPr/>
                    <a:lstStyle/>
                    <a:p>
                      <a:pPr algn="ctr"/>
                      <a:r>
                        <a:rPr lang="en-US" sz="2800" b="1" dirty="0" smtClean="0"/>
                        <a:t>SPEED</a:t>
                      </a:r>
                      <a:endParaRPr lang="en-US" sz="2800" b="1" dirty="0"/>
                    </a:p>
                  </a:txBody>
                  <a:tcPr anchor="ctr"/>
                </a:tc>
                <a:extLst>
                  <a:ext uri="{0D108BD9-81ED-4DB2-BD59-A6C34878D82A}">
                    <a16:rowId xmlns:a16="http://schemas.microsoft.com/office/drawing/2014/main" val="10001"/>
                  </a:ext>
                </a:extLst>
              </a:tr>
              <a:tr h="370840">
                <a:tc>
                  <a:txBody>
                    <a:bodyPr/>
                    <a:lstStyle/>
                    <a:p>
                      <a:pPr algn="ctr"/>
                      <a:r>
                        <a:rPr lang="en-US" sz="2800" b="1" dirty="0" err="1" smtClean="0"/>
                        <a:t>Thermo</a:t>
                      </a:r>
                      <a:endParaRPr lang="en-US" sz="2800" b="1" dirty="0"/>
                    </a:p>
                  </a:txBody>
                  <a:tcPr anchor="ctr"/>
                </a:tc>
                <a:tc>
                  <a:txBody>
                    <a:bodyPr/>
                    <a:lstStyle/>
                    <a:p>
                      <a:pPr algn="ctr"/>
                      <a:r>
                        <a:rPr lang="en-US" sz="2800" b="1" dirty="0" smtClean="0"/>
                        <a:t>Joules</a:t>
                      </a:r>
                      <a:endParaRPr lang="en-US" sz="2800" b="1" dirty="0"/>
                    </a:p>
                  </a:txBody>
                  <a:tcPr anchor="ctr"/>
                </a:tc>
                <a:tc>
                  <a:txBody>
                    <a:bodyPr/>
                    <a:lstStyle/>
                    <a:p>
                      <a:pPr algn="ctr"/>
                      <a:r>
                        <a:rPr lang="en-US" sz="2800" b="1" dirty="0" err="1" smtClean="0"/>
                        <a:t>mC</a:t>
                      </a:r>
                      <a:r>
                        <a:rPr lang="en-US" sz="2800" b="1" dirty="0" err="1" smtClean="0">
                          <a:sym typeface="Symbol" panose="05050102010706020507" pitchFamily="18" charset="2"/>
                        </a:rPr>
                        <a:t>T</a:t>
                      </a:r>
                      <a:endParaRPr lang="en-US" sz="2800" b="1" dirty="0" smtClean="0">
                        <a:sym typeface="Symbol" panose="05050102010706020507" pitchFamily="18" charset="2"/>
                      </a:endParaRPr>
                    </a:p>
                    <a:p>
                      <a:pPr algn="ctr"/>
                      <a:r>
                        <a:rPr lang="en-US" sz="2800" b="1" dirty="0" smtClean="0">
                          <a:sym typeface="Symbol" panose="05050102010706020507" pitchFamily="18" charset="2"/>
                        </a:rPr>
                        <a:t>mL</a:t>
                      </a:r>
                      <a:endParaRPr lang="en-US" sz="2800" b="1" dirty="0"/>
                    </a:p>
                  </a:txBody>
                  <a:tcPr anchor="ctr"/>
                </a:tc>
                <a:tc>
                  <a:txBody>
                    <a:bodyPr/>
                    <a:lstStyle/>
                    <a:p>
                      <a:pPr algn="ctr"/>
                      <a:r>
                        <a:rPr lang="en-US" sz="2800" b="1" dirty="0" smtClean="0"/>
                        <a:t>ENERGY</a:t>
                      </a:r>
                      <a:endParaRPr lang="en-US" sz="2800" b="1" dirty="0"/>
                    </a:p>
                  </a:txBody>
                  <a:tcPr anchor="ctr"/>
                </a:tc>
                <a:extLst>
                  <a:ext uri="{0D108BD9-81ED-4DB2-BD59-A6C34878D82A}">
                    <a16:rowId xmlns:a16="http://schemas.microsoft.com/office/drawing/2014/main" val="10002"/>
                  </a:ext>
                </a:extLst>
              </a:tr>
              <a:tr h="370840">
                <a:tc>
                  <a:txBody>
                    <a:bodyPr/>
                    <a:lstStyle/>
                    <a:p>
                      <a:pPr algn="ctr"/>
                      <a:r>
                        <a:rPr lang="en-US" sz="2800" b="1" dirty="0" smtClean="0"/>
                        <a:t>Kinetics</a:t>
                      </a:r>
                      <a:endParaRPr lang="en-US" sz="2800" b="1" dirty="0"/>
                    </a:p>
                  </a:txBody>
                  <a:tcPr anchor="ctr"/>
                </a:tc>
                <a:tc>
                  <a:txBody>
                    <a:bodyPr/>
                    <a:lstStyle/>
                    <a:p>
                      <a:pPr algn="l"/>
                      <a:r>
                        <a:rPr lang="en-US" sz="2800" b="1" dirty="0" smtClean="0"/>
                        <a:t>   Molarity             M</a:t>
                      </a:r>
                    </a:p>
                    <a:p>
                      <a:pPr algn="l"/>
                      <a:r>
                        <a:rPr lang="en-US" sz="2800" b="1" dirty="0" smtClean="0"/>
                        <a:t>    Second             sec</a:t>
                      </a:r>
                      <a:endParaRPr lang="en-US" sz="2800" b="1" dirty="0"/>
                    </a:p>
                  </a:txBody>
                  <a:tcPr anchor="ctr"/>
                </a:tc>
                <a:tc>
                  <a:txBody>
                    <a:bodyPr/>
                    <a:lstStyle/>
                    <a:p>
                      <a:pPr marL="285750" indent="-285750" algn="ctr">
                        <a:buFont typeface="Symbol" panose="05050102010706020507" pitchFamily="18" charset="2"/>
                        <a:buChar char="D"/>
                      </a:pPr>
                      <a:r>
                        <a:rPr lang="en-US" sz="2800" b="1" dirty="0" smtClean="0">
                          <a:sym typeface="Symbol" panose="05050102010706020507" pitchFamily="18" charset="2"/>
                        </a:rPr>
                        <a:t>Concentration</a:t>
                      </a:r>
                    </a:p>
                    <a:p>
                      <a:pPr marL="285750" indent="-285750" algn="ctr">
                        <a:buFont typeface="Symbol" panose="05050102010706020507" pitchFamily="18" charset="2"/>
                        <a:buChar char="D"/>
                      </a:pPr>
                      <a:r>
                        <a:rPr lang="en-US" sz="2800" b="1" dirty="0" smtClean="0">
                          <a:sym typeface="Symbol" panose="05050102010706020507" pitchFamily="18" charset="2"/>
                        </a:rPr>
                        <a:t>Time</a:t>
                      </a:r>
                      <a:endParaRPr lang="en-US" sz="2800" b="1" dirty="0"/>
                    </a:p>
                  </a:txBody>
                  <a:tcPr anchor="ctr"/>
                </a:tc>
                <a:tc>
                  <a:txBody>
                    <a:bodyPr/>
                    <a:lstStyle/>
                    <a:p>
                      <a:pPr algn="ctr"/>
                      <a:r>
                        <a:rPr lang="en-US" sz="2800" b="1" dirty="0" smtClean="0"/>
                        <a:t>SPEED</a:t>
                      </a:r>
                      <a:endParaRPr lang="en-US" sz="2800" b="1" dirty="0"/>
                    </a:p>
                  </a:txBody>
                  <a:tcPr anchor="ctr"/>
                </a:tc>
                <a:extLst>
                  <a:ext uri="{0D108BD9-81ED-4DB2-BD59-A6C34878D82A}">
                    <a16:rowId xmlns:a16="http://schemas.microsoft.com/office/drawing/2014/main" val="10003"/>
                  </a:ext>
                </a:extLst>
              </a:tr>
            </a:tbl>
          </a:graphicData>
        </a:graphic>
      </p:graphicFrame>
      <p:cxnSp>
        <p:nvCxnSpPr>
          <p:cNvPr id="6" name="Straight Connector 5"/>
          <p:cNvCxnSpPr/>
          <p:nvPr/>
        </p:nvCxnSpPr>
        <p:spPr>
          <a:xfrm>
            <a:off x="3674324" y="2352221"/>
            <a:ext cx="159698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6672955" y="2352221"/>
            <a:ext cx="159698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6299468" y="4217511"/>
            <a:ext cx="2436253"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875834" y="4217511"/>
            <a:ext cx="159698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069535" y="4217511"/>
            <a:ext cx="807076" cy="0"/>
          </a:xfrm>
          <a:prstGeom prst="line">
            <a:avLst/>
          </a:prstGeom>
          <a:ln w="38100"/>
        </p:spPr>
        <p:style>
          <a:lnRef idx="1">
            <a:schemeClr val="dk1"/>
          </a:lnRef>
          <a:fillRef idx="0">
            <a:schemeClr val="dk1"/>
          </a:fillRef>
          <a:effectRef idx="0">
            <a:schemeClr val="dk1"/>
          </a:effectRef>
          <a:fontRef idx="minor">
            <a:schemeClr val="tx1"/>
          </a:fontRef>
        </p:style>
      </p:cxnSp>
      <p:sp>
        <p:nvSpPr>
          <p:cNvPr id="13" name="Rectangle 12"/>
          <p:cNvSpPr/>
          <p:nvPr/>
        </p:nvSpPr>
        <p:spPr>
          <a:xfrm>
            <a:off x="893560" y="5146936"/>
            <a:ext cx="10515599" cy="1056067"/>
          </a:xfrm>
          <a:prstGeom prst="rect">
            <a:avLst/>
          </a:prstGeom>
          <a:solidFill>
            <a:srgbClr val="CCFF99"/>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Using up reactants = decrease in # molecules = NEGATIVE rate</a:t>
            </a:r>
          </a:p>
          <a:p>
            <a:pPr algn="ctr"/>
            <a:r>
              <a:rPr lang="en-US" sz="2800" b="1" dirty="0" smtClean="0">
                <a:solidFill>
                  <a:schemeClr val="tx1"/>
                </a:solidFill>
              </a:rPr>
              <a:t>Making more products = increase in # molecules = POSTIVE rate</a:t>
            </a:r>
            <a:endParaRPr lang="en-US" sz="2800" b="1" dirty="0">
              <a:solidFill>
                <a:schemeClr val="tx1"/>
              </a:solidFill>
            </a:endParaRPr>
          </a:p>
        </p:txBody>
      </p:sp>
      <p:sp>
        <p:nvSpPr>
          <p:cNvPr id="2" name="Rectangle 1"/>
          <p:cNvSpPr/>
          <p:nvPr/>
        </p:nvSpPr>
        <p:spPr>
          <a:xfrm>
            <a:off x="2828611" y="294685"/>
            <a:ext cx="6096000" cy="923330"/>
          </a:xfrm>
          <a:prstGeom prst="rect">
            <a:avLst/>
          </a:prstGeom>
        </p:spPr>
        <p:txBody>
          <a:bodyPr>
            <a:spAutoFit/>
          </a:bodyPr>
          <a:lstStyle/>
          <a:p>
            <a:pPr algn="ctr"/>
            <a:r>
              <a:rPr lang="en-US" sz="5400" b="1" u="sng" dirty="0" smtClean="0"/>
              <a:t>SUMMARY</a:t>
            </a:r>
            <a:endParaRPr lang="en-US" sz="5400" b="1" u="sng" dirty="0"/>
          </a:p>
        </p:txBody>
      </p:sp>
      <p:sp>
        <p:nvSpPr>
          <p:cNvPr id="3" name="Slide Number Placeholder 2"/>
          <p:cNvSpPr>
            <a:spLocks noGrp="1"/>
          </p:cNvSpPr>
          <p:nvPr>
            <p:ph type="sldNum" sz="quarter" idx="12"/>
          </p:nvPr>
        </p:nvSpPr>
        <p:spPr/>
        <p:txBody>
          <a:bodyPr/>
          <a:lstStyle/>
          <a:p>
            <a:fld id="{23B0BB7A-7163-4B42-9743-FA4FCF5D8E11}" type="slidenum">
              <a:rPr lang="en-US" smtClean="0"/>
              <a:t>15</a:t>
            </a:fld>
            <a:endParaRPr lang="en-US"/>
          </a:p>
        </p:txBody>
      </p:sp>
    </p:spTree>
    <p:extLst>
      <p:ext uri="{BB962C8B-B14F-4D97-AF65-F5344CB8AC3E}">
        <p14:creationId xmlns:p14="http://schemas.microsoft.com/office/powerpoint/2010/main" val="120269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6740307"/>
          </a:xfrm>
          <a:prstGeom prst="rect">
            <a:avLst/>
          </a:prstGeom>
          <a:noFill/>
        </p:spPr>
        <p:txBody>
          <a:bodyPr wrap="square" rtlCol="0">
            <a:spAutoFit/>
          </a:bodyPr>
          <a:lstStyle/>
          <a:p>
            <a:r>
              <a:rPr lang="en-US" sz="3200" b="1" dirty="0" smtClean="0"/>
              <a:t>Reactions need energy to happen. If the reaction doesn’t have enough energy then it can’t finish the reaction. The molecules need to hit each other hard enough, and hit in the right directions in order for the reaction to happen. The amount of energy required for the reaction to happen is the “Activation Energy.” We can see the activation energy by looking at “Reaction Diagrams.” Once they reach the top of the activation energy </a:t>
            </a:r>
            <a:br>
              <a:rPr lang="en-US" sz="3200" b="1" dirty="0" smtClean="0"/>
            </a:br>
            <a:r>
              <a:rPr lang="en-US" sz="3200" b="1" dirty="0" smtClean="0"/>
              <a:t>“bump” they have enough energy </a:t>
            </a:r>
            <a:br>
              <a:rPr lang="en-US" sz="3200" b="1" dirty="0" smtClean="0"/>
            </a:br>
            <a:r>
              <a:rPr lang="en-US" sz="3200" b="1" dirty="0" smtClean="0"/>
              <a:t>for the reaction to finish making </a:t>
            </a:r>
            <a:br>
              <a:rPr lang="en-US" sz="3200" b="1" dirty="0" smtClean="0"/>
            </a:br>
            <a:r>
              <a:rPr lang="en-US" sz="3200" b="1" dirty="0" smtClean="0"/>
              <a:t>products. </a:t>
            </a:r>
          </a:p>
          <a:p>
            <a:r>
              <a:rPr lang="en-US" sz="3600" b="1" dirty="0" smtClean="0"/>
              <a:t/>
            </a:r>
            <a:br>
              <a:rPr lang="en-US" sz="3600" b="1" dirty="0" smtClean="0"/>
            </a:br>
            <a:endParaRPr lang="en-US" sz="3600" b="1" dirty="0" smtClean="0"/>
          </a:p>
          <a:p>
            <a:endParaRPr lang="en-US" sz="4000" b="1" dirty="0"/>
          </a:p>
        </p:txBody>
      </p:sp>
      <p:pic>
        <p:nvPicPr>
          <p:cNvPr id="1026" name="Picture 2" descr="Image result for reaction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4091" y="2991772"/>
            <a:ext cx="6217909" cy="386622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663452" y="4309078"/>
            <a:ext cx="532263" cy="12010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23B0BB7A-7163-4B42-9743-FA4FCF5D8E11}" type="slidenum">
              <a:rPr lang="en-US" smtClean="0"/>
              <a:t>16</a:t>
            </a:fld>
            <a:endParaRPr lang="en-US"/>
          </a:p>
        </p:txBody>
      </p:sp>
    </p:spTree>
    <p:extLst>
      <p:ext uri="{BB962C8B-B14F-4D97-AF65-F5344CB8AC3E}">
        <p14:creationId xmlns:p14="http://schemas.microsoft.com/office/powerpoint/2010/main" val="420876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7232749"/>
          </a:xfrm>
          <a:prstGeom prst="rect">
            <a:avLst/>
          </a:prstGeom>
          <a:noFill/>
        </p:spPr>
        <p:txBody>
          <a:bodyPr wrap="square" rtlCol="0">
            <a:spAutoFit/>
          </a:bodyPr>
          <a:lstStyle/>
          <a:p>
            <a:r>
              <a:rPr lang="en-US" sz="2800" b="1" dirty="0" smtClean="0"/>
              <a:t>You can draw reaction diagrams for Endothermic Reactions (absorbing energy) and Exothermic Reactions (releasing energy). When you are trying to determine if it is endo or exothermic, you only look at the START versus FINISH place of the reaction. We don’t care about the activation energy bump! All reactions need a little bit of energy for the reaction to </a:t>
            </a:r>
            <a:br>
              <a:rPr lang="en-US" sz="2800" b="1" dirty="0" smtClean="0"/>
            </a:br>
            <a:r>
              <a:rPr lang="en-US" sz="2800" b="1" dirty="0" smtClean="0"/>
              <a:t>start, they have to get the molecules colliding and have to make sure they are turned the right direction </a:t>
            </a:r>
            <a:br>
              <a:rPr lang="en-US" sz="2800" b="1" dirty="0" smtClean="0"/>
            </a:br>
            <a:r>
              <a:rPr lang="en-US" sz="2800" b="1" dirty="0" smtClean="0"/>
              <a:t>when they do hit. So endo </a:t>
            </a:r>
            <a:br>
              <a:rPr lang="en-US" sz="2800" b="1" dirty="0" smtClean="0"/>
            </a:br>
            <a:r>
              <a:rPr lang="en-US" sz="2800" b="1" dirty="0" smtClean="0"/>
              <a:t>versus </a:t>
            </a:r>
            <a:r>
              <a:rPr lang="en-US" sz="2800" b="1" dirty="0" err="1" smtClean="0"/>
              <a:t>exo</a:t>
            </a:r>
            <a:r>
              <a:rPr lang="en-US" sz="2800" b="1" dirty="0" smtClean="0"/>
              <a:t> is only talking </a:t>
            </a:r>
          </a:p>
          <a:p>
            <a:r>
              <a:rPr lang="en-US" sz="2800" b="1" dirty="0" smtClean="0"/>
              <a:t>about the energy present </a:t>
            </a:r>
          </a:p>
          <a:p>
            <a:r>
              <a:rPr lang="en-US" sz="2800" b="1" dirty="0" smtClean="0"/>
              <a:t>at the start versus end of </a:t>
            </a:r>
          </a:p>
          <a:p>
            <a:r>
              <a:rPr lang="en-US" sz="2800" b="1" dirty="0" smtClean="0"/>
              <a:t>the reaction, not what </a:t>
            </a:r>
          </a:p>
          <a:p>
            <a:r>
              <a:rPr lang="en-US" sz="2800" b="1" dirty="0" smtClean="0"/>
              <a:t>happens in the middle. </a:t>
            </a:r>
          </a:p>
          <a:p>
            <a:r>
              <a:rPr lang="en-US" sz="3200" b="1" dirty="0" smtClean="0"/>
              <a:t/>
            </a:r>
            <a:br>
              <a:rPr lang="en-US" sz="3200" b="1" dirty="0" smtClean="0"/>
            </a:br>
            <a:endParaRPr lang="en-US" sz="3200" b="1" dirty="0" smtClean="0"/>
          </a:p>
          <a:p>
            <a:endParaRPr lang="en-US" sz="3600" b="1" dirty="0"/>
          </a:p>
        </p:txBody>
      </p:sp>
      <p:pic>
        <p:nvPicPr>
          <p:cNvPr id="2050" name="Picture 2" descr="https://encrypted-tbn0.gstatic.com/images?q=tbn:ANd9GcRpNze-S7drS0QIECKIZfCkX2WFkXUFFcnLxecb0M2c5B3n2KHgH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4454" y="2743201"/>
            <a:ext cx="7824717" cy="4108147"/>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23B0BB7A-7163-4B42-9743-FA4FCF5D8E11}" type="slidenum">
              <a:rPr lang="en-US" smtClean="0"/>
              <a:t>17</a:t>
            </a:fld>
            <a:endParaRPr lang="en-US"/>
          </a:p>
        </p:txBody>
      </p:sp>
    </p:spTree>
    <p:extLst>
      <p:ext uri="{BB962C8B-B14F-4D97-AF65-F5344CB8AC3E}">
        <p14:creationId xmlns:p14="http://schemas.microsoft.com/office/powerpoint/2010/main" val="297246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157964"/>
            <a:ext cx="11913326" cy="5078313"/>
          </a:xfrm>
          <a:prstGeom prst="rect">
            <a:avLst/>
          </a:prstGeom>
          <a:noFill/>
        </p:spPr>
        <p:txBody>
          <a:bodyPr wrap="square" rtlCol="0">
            <a:spAutoFit/>
          </a:bodyPr>
          <a:lstStyle/>
          <a:p>
            <a:r>
              <a:rPr lang="en-US" sz="2800" b="1" dirty="0" smtClean="0"/>
              <a:t>Sometimes you can add a chemical to the reaction called a “catalyst” in order to speed up the reaction. A catalyst is a chemical that doesn’t get used up during the reaction (it is not a reactant), it is just a “helper” – it will be there when you start, it will help the reaction happen in a slightly different way, and then it will be there when you finish and can then be reused over and over again! A catalyst helps you lower the activation energy. A lower activation energy means that it can get over the peak faster, so you will have a faster rate of reaction.</a:t>
            </a:r>
          </a:p>
          <a:p>
            <a:r>
              <a:rPr lang="en-US" sz="3200" b="1" dirty="0" smtClean="0"/>
              <a:t/>
            </a:r>
            <a:br>
              <a:rPr lang="en-US" sz="3200" b="1" dirty="0" smtClean="0"/>
            </a:br>
            <a:endParaRPr lang="en-US" sz="3200" b="1" dirty="0" smtClean="0"/>
          </a:p>
          <a:p>
            <a:endParaRPr lang="en-US" sz="3600" b="1" dirty="0"/>
          </a:p>
        </p:txBody>
      </p:sp>
      <p:pic>
        <p:nvPicPr>
          <p:cNvPr id="4" name="Picture 3"/>
          <p:cNvPicPr>
            <a:picLocks noChangeAspect="1"/>
          </p:cNvPicPr>
          <p:nvPr/>
        </p:nvPicPr>
        <p:blipFill>
          <a:blip r:embed="rId2"/>
          <a:stretch>
            <a:fillRect/>
          </a:stretch>
        </p:blipFill>
        <p:spPr>
          <a:xfrm>
            <a:off x="537330" y="4143120"/>
            <a:ext cx="5549571" cy="2526012"/>
          </a:xfrm>
          <a:prstGeom prst="rect">
            <a:avLst/>
          </a:prstGeom>
        </p:spPr>
      </p:pic>
      <p:sp>
        <p:nvSpPr>
          <p:cNvPr id="2" name="TextBox 1"/>
          <p:cNvSpPr txBox="1"/>
          <p:nvPr/>
        </p:nvSpPr>
        <p:spPr>
          <a:xfrm>
            <a:off x="3848669" y="4327786"/>
            <a:ext cx="1624083" cy="369332"/>
          </a:xfrm>
          <a:prstGeom prst="rect">
            <a:avLst/>
          </a:prstGeom>
          <a:noFill/>
        </p:spPr>
        <p:txBody>
          <a:bodyPr wrap="square" rtlCol="0">
            <a:spAutoFit/>
          </a:bodyPr>
          <a:lstStyle/>
          <a:p>
            <a:r>
              <a:rPr lang="en-US" b="1" u="sng" dirty="0" smtClean="0"/>
              <a:t>With Catalyst</a:t>
            </a:r>
            <a:endParaRPr lang="en-US" b="1" u="sng" dirty="0"/>
          </a:p>
        </p:txBody>
      </p:sp>
      <p:sp>
        <p:nvSpPr>
          <p:cNvPr id="6" name="TextBox 5"/>
          <p:cNvSpPr txBox="1"/>
          <p:nvPr/>
        </p:nvSpPr>
        <p:spPr>
          <a:xfrm>
            <a:off x="998562" y="3958454"/>
            <a:ext cx="2604447" cy="369332"/>
          </a:xfrm>
          <a:prstGeom prst="rect">
            <a:avLst/>
          </a:prstGeom>
          <a:noFill/>
        </p:spPr>
        <p:txBody>
          <a:bodyPr wrap="square" rtlCol="0">
            <a:spAutoFit/>
          </a:bodyPr>
          <a:lstStyle/>
          <a:p>
            <a:r>
              <a:rPr lang="en-US" b="1" u="sng" dirty="0" smtClean="0"/>
              <a:t>Without Catalyst</a:t>
            </a:r>
            <a:endParaRPr lang="en-US" b="1" u="sng" dirty="0"/>
          </a:p>
        </p:txBody>
      </p:sp>
      <p:pic>
        <p:nvPicPr>
          <p:cNvPr id="3074" name="Picture 2" descr="http://www.chemguide.co.uk/physical/basicrates/catprofil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7403" y="3370997"/>
            <a:ext cx="5145205" cy="333461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23B0BB7A-7163-4B42-9743-FA4FCF5D8E11}" type="slidenum">
              <a:rPr lang="en-US" smtClean="0"/>
              <a:t>18</a:t>
            </a:fld>
            <a:endParaRPr lang="en-US"/>
          </a:p>
        </p:txBody>
      </p:sp>
    </p:spTree>
    <p:extLst>
      <p:ext uri="{BB962C8B-B14F-4D97-AF65-F5344CB8AC3E}">
        <p14:creationId xmlns:p14="http://schemas.microsoft.com/office/powerpoint/2010/main" val="318118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995" y="-52560"/>
            <a:ext cx="9144000" cy="989772"/>
          </a:xfrm>
        </p:spPr>
        <p:txBody>
          <a:bodyPr/>
          <a:lstStyle/>
          <a:p>
            <a:r>
              <a:rPr lang="en-US" b="1" u="sng" dirty="0" smtClean="0"/>
              <a:t>Instructions</a:t>
            </a:r>
            <a:endParaRPr lang="en-US" b="1" u="sng" dirty="0"/>
          </a:p>
        </p:txBody>
      </p:sp>
      <p:sp>
        <p:nvSpPr>
          <p:cNvPr id="3" name="Subtitle 2"/>
          <p:cNvSpPr>
            <a:spLocks noGrp="1"/>
          </p:cNvSpPr>
          <p:nvPr>
            <p:ph type="subTitle" idx="1"/>
          </p:nvPr>
        </p:nvSpPr>
        <p:spPr>
          <a:xfrm>
            <a:off x="404950" y="937212"/>
            <a:ext cx="11573690" cy="1655762"/>
          </a:xfrm>
        </p:spPr>
        <p:txBody>
          <a:bodyPr>
            <a:noAutofit/>
          </a:bodyPr>
          <a:lstStyle/>
          <a:p>
            <a:pPr marL="457200" indent="-457200" algn="l">
              <a:buAutoNum type="arabicParenR"/>
            </a:pPr>
            <a:r>
              <a:rPr lang="en-US" sz="3600" dirty="0" smtClean="0"/>
              <a:t>Put the following Target at the top of your notes:</a:t>
            </a:r>
            <a:br>
              <a:rPr lang="en-US" sz="3600" dirty="0" smtClean="0"/>
            </a:br>
            <a:r>
              <a:rPr lang="en-US" sz="3600" b="1" i="1" dirty="0" smtClean="0"/>
              <a:t>I can describe the differences between Thermochemistry and Kinetics, and can explain the basics of Kinetics. </a:t>
            </a:r>
            <a:endParaRPr lang="en-US" sz="3600" dirty="0" smtClean="0"/>
          </a:p>
          <a:p>
            <a:pPr marL="457200" indent="-457200" algn="l">
              <a:buAutoNum type="arabicParenR"/>
            </a:pPr>
            <a:r>
              <a:rPr lang="en-US" sz="3600" dirty="0" smtClean="0"/>
              <a:t>Take notes in your notebook</a:t>
            </a:r>
          </a:p>
          <a:p>
            <a:pPr marL="457200" indent="-457200" algn="l">
              <a:buAutoNum type="arabicParenR"/>
            </a:pPr>
            <a:r>
              <a:rPr lang="en-US" sz="3600" dirty="0" smtClean="0"/>
              <a:t>Add color annotations to your notes</a:t>
            </a:r>
          </a:p>
          <a:p>
            <a:pPr marL="457200" indent="-457200" algn="l">
              <a:buAutoNum type="arabicParenR"/>
            </a:pPr>
            <a:r>
              <a:rPr lang="en-US" sz="3600" dirty="0" smtClean="0"/>
              <a:t>Add KCQ boxes at the bottom of your notes</a:t>
            </a:r>
          </a:p>
          <a:p>
            <a:pPr marL="457200" indent="-457200" algn="l">
              <a:buAutoNum type="arabicParenR"/>
            </a:pPr>
            <a:r>
              <a:rPr lang="en-US" sz="3600" dirty="0" smtClean="0"/>
              <a:t>When the notes are finished go show the sub and they will stamp your work as completed. </a:t>
            </a:r>
          </a:p>
          <a:p>
            <a:pPr marL="457200" indent="-457200" algn="l">
              <a:buAutoNum type="arabicParenR"/>
            </a:pPr>
            <a:r>
              <a:rPr lang="en-US" sz="3600" dirty="0" smtClean="0"/>
              <a:t>Get the “</a:t>
            </a:r>
            <a:r>
              <a:rPr lang="en-US" sz="3600" dirty="0" err="1" smtClean="0"/>
              <a:t>Webquest</a:t>
            </a:r>
            <a:r>
              <a:rPr lang="en-US" sz="3600" dirty="0" smtClean="0"/>
              <a:t>” from the sub and work on that for the rest of the period. </a:t>
            </a:r>
            <a:endParaRPr lang="en-US" sz="3600" dirty="0"/>
          </a:p>
        </p:txBody>
      </p:sp>
      <p:sp>
        <p:nvSpPr>
          <p:cNvPr id="4" name="Slide Number Placeholder 3"/>
          <p:cNvSpPr>
            <a:spLocks noGrp="1"/>
          </p:cNvSpPr>
          <p:nvPr>
            <p:ph type="sldNum" sz="quarter" idx="12"/>
          </p:nvPr>
        </p:nvSpPr>
        <p:spPr/>
        <p:txBody>
          <a:bodyPr/>
          <a:lstStyle/>
          <a:p>
            <a:fld id="{23B0BB7A-7163-4B42-9743-FA4FCF5D8E11}" type="slidenum">
              <a:rPr lang="en-US" smtClean="0"/>
              <a:t>2</a:t>
            </a:fld>
            <a:endParaRPr lang="en-US"/>
          </a:p>
        </p:txBody>
      </p:sp>
    </p:spTree>
    <p:extLst>
      <p:ext uri="{BB962C8B-B14F-4D97-AF65-F5344CB8AC3E}">
        <p14:creationId xmlns:p14="http://schemas.microsoft.com/office/powerpoint/2010/main" val="2353203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427"/>
            <a:ext cx="10515600" cy="1325563"/>
          </a:xfrm>
        </p:spPr>
        <p:txBody>
          <a:bodyPr>
            <a:normAutofit/>
          </a:bodyPr>
          <a:lstStyle/>
          <a:p>
            <a:pPr algn="ctr"/>
            <a:r>
              <a:rPr lang="en-US" sz="7200" u="sng" dirty="0" err="1" smtClean="0">
                <a:latin typeface="Impact" panose="020B0806030902050204" pitchFamily="34" charset="0"/>
              </a:rPr>
              <a:t>Thermo</a:t>
            </a:r>
            <a:r>
              <a:rPr lang="en-US" sz="7200" u="sng" dirty="0" smtClean="0">
                <a:latin typeface="Impact" panose="020B0806030902050204" pitchFamily="34" charset="0"/>
              </a:rPr>
              <a:t>     vs.    Kinetics</a:t>
            </a:r>
            <a:endParaRPr lang="en-US" sz="7200" u="sng" dirty="0">
              <a:latin typeface="Impact" panose="020B0806030902050204" pitchFamily="34" charset="0"/>
            </a:endParaRPr>
          </a:p>
        </p:txBody>
      </p:sp>
      <p:sp>
        <p:nvSpPr>
          <p:cNvPr id="3" name="Content Placeholder 2"/>
          <p:cNvSpPr>
            <a:spLocks noGrp="1"/>
          </p:cNvSpPr>
          <p:nvPr>
            <p:ph idx="1"/>
          </p:nvPr>
        </p:nvSpPr>
        <p:spPr>
          <a:xfrm>
            <a:off x="470264" y="1397549"/>
            <a:ext cx="4911504" cy="4351338"/>
          </a:xfrm>
        </p:spPr>
        <p:txBody>
          <a:bodyPr>
            <a:normAutofit fontScale="92500"/>
          </a:bodyPr>
          <a:lstStyle/>
          <a:p>
            <a:pPr marL="0" indent="0" algn="ctr">
              <a:buNone/>
            </a:pPr>
            <a:r>
              <a:rPr lang="en-US" sz="3200" b="1" u="sng" dirty="0" err="1" smtClean="0"/>
              <a:t>Thermo</a:t>
            </a:r>
            <a:endParaRPr lang="en-US" sz="3200" b="1" u="sng" dirty="0" smtClean="0"/>
          </a:p>
          <a:p>
            <a:pPr marL="0" indent="0" algn="ctr">
              <a:buNone/>
            </a:pPr>
            <a:r>
              <a:rPr lang="en-US" sz="3200" b="1" dirty="0" smtClean="0">
                <a:solidFill>
                  <a:srgbClr val="FF9933"/>
                </a:solidFill>
              </a:rPr>
              <a:t>Is all about the Energy (heat)</a:t>
            </a:r>
          </a:p>
          <a:p>
            <a:pPr marL="0" indent="0" algn="ctr">
              <a:buNone/>
            </a:pPr>
            <a:r>
              <a:rPr lang="en-US" sz="3200" b="1" dirty="0" smtClean="0">
                <a:solidFill>
                  <a:srgbClr val="FF9933"/>
                </a:solidFill>
              </a:rPr>
              <a:t>Question we ask ourselves: is a reaction GOING to happen? Do I have enough energy for this reaction to happen?</a:t>
            </a:r>
          </a:p>
          <a:p>
            <a:pPr marL="0" indent="0" algn="ctr">
              <a:buNone/>
            </a:pPr>
            <a:endParaRPr lang="en-US" dirty="0" smtClean="0">
              <a:solidFill>
                <a:srgbClr val="FF9933"/>
              </a:solidFill>
            </a:endParaRPr>
          </a:p>
          <a:p>
            <a:pPr marL="0" indent="0" algn="ctr">
              <a:buNone/>
            </a:pPr>
            <a:r>
              <a:rPr lang="en-US" sz="3200" b="1" dirty="0" smtClean="0">
                <a:solidFill>
                  <a:srgbClr val="FF9933"/>
                </a:solidFill>
              </a:rPr>
              <a:t>   YES               NO</a:t>
            </a:r>
            <a:endParaRPr lang="en-US" sz="3200" b="1" dirty="0">
              <a:solidFill>
                <a:srgbClr val="FF9933"/>
              </a:solidFill>
            </a:endParaRPr>
          </a:p>
        </p:txBody>
      </p:sp>
      <p:cxnSp>
        <p:nvCxnSpPr>
          <p:cNvPr id="5" name="Straight Arrow Connector 4"/>
          <p:cNvCxnSpPr/>
          <p:nvPr/>
        </p:nvCxnSpPr>
        <p:spPr>
          <a:xfrm flipH="1">
            <a:off x="2089321" y="4187315"/>
            <a:ext cx="377253" cy="50631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676209" y="4187315"/>
            <a:ext cx="409422" cy="50631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Content Placeholder 2"/>
          <p:cNvSpPr txBox="1">
            <a:spLocks/>
          </p:cNvSpPr>
          <p:nvPr/>
        </p:nvSpPr>
        <p:spPr>
          <a:xfrm>
            <a:off x="6142158" y="1349107"/>
            <a:ext cx="510110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200" b="1" u="sng" dirty="0" smtClean="0"/>
              <a:t>Kinetics</a:t>
            </a:r>
          </a:p>
          <a:p>
            <a:pPr marL="0" indent="0" algn="ctr">
              <a:buFont typeface="Arial" panose="020B0604020202020204" pitchFamily="34" charset="0"/>
              <a:buNone/>
            </a:pPr>
            <a:r>
              <a:rPr lang="en-US" sz="3200" b="1" dirty="0" smtClean="0">
                <a:solidFill>
                  <a:srgbClr val="00B050"/>
                </a:solidFill>
              </a:rPr>
              <a:t>Is all about the Speed</a:t>
            </a:r>
          </a:p>
          <a:p>
            <a:pPr marL="0" indent="0" algn="ctr">
              <a:buFont typeface="Arial" panose="020B0604020202020204" pitchFamily="34" charset="0"/>
              <a:buNone/>
            </a:pPr>
            <a:r>
              <a:rPr lang="en-US" sz="3200" b="1" dirty="0" smtClean="0">
                <a:solidFill>
                  <a:srgbClr val="00B050"/>
                </a:solidFill>
              </a:rPr>
              <a:t>Question we ask ourselves: How FAST is the reaction going to happen?</a:t>
            </a:r>
          </a:p>
          <a:p>
            <a:pPr marL="0" indent="0" algn="ctr">
              <a:buFont typeface="Arial" panose="020B0604020202020204" pitchFamily="34" charset="0"/>
              <a:buNone/>
            </a:pPr>
            <a:endParaRPr lang="en-US" dirty="0" smtClean="0">
              <a:solidFill>
                <a:srgbClr val="00B050"/>
              </a:solidFill>
            </a:endParaRPr>
          </a:p>
          <a:p>
            <a:pPr marL="0" indent="0" algn="ctr">
              <a:buFont typeface="Arial" panose="020B0604020202020204" pitchFamily="34" charset="0"/>
              <a:buNone/>
            </a:pPr>
            <a:r>
              <a:rPr lang="en-US" sz="3200" b="1" dirty="0" smtClean="0">
                <a:solidFill>
                  <a:srgbClr val="00B050"/>
                </a:solidFill>
              </a:rPr>
              <a:t>     FAST           SLOW</a:t>
            </a:r>
            <a:endParaRPr lang="en-US" sz="3200" b="1" dirty="0">
              <a:solidFill>
                <a:srgbClr val="00B050"/>
              </a:solidFill>
            </a:endParaRPr>
          </a:p>
        </p:txBody>
      </p:sp>
      <p:cxnSp>
        <p:nvCxnSpPr>
          <p:cNvPr id="10" name="Straight Arrow Connector 9"/>
          <p:cNvCxnSpPr/>
          <p:nvPr/>
        </p:nvCxnSpPr>
        <p:spPr>
          <a:xfrm flipH="1">
            <a:off x="7917564" y="3921665"/>
            <a:ext cx="236658" cy="51880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581223" y="3921665"/>
            <a:ext cx="235040" cy="48939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3B0BB7A-7163-4B42-9743-FA4FCF5D8E11}" type="slidenum">
              <a:rPr lang="en-US" smtClean="0"/>
              <a:t>3</a:t>
            </a:fld>
            <a:endParaRPr lang="en-US"/>
          </a:p>
        </p:txBody>
      </p:sp>
    </p:spTree>
    <p:extLst>
      <p:ext uri="{BB962C8B-B14F-4D97-AF65-F5344CB8AC3E}">
        <p14:creationId xmlns:p14="http://schemas.microsoft.com/office/powerpoint/2010/main" val="291585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3043"/>
            <a:ext cx="10515600" cy="1325563"/>
          </a:xfrm>
        </p:spPr>
        <p:txBody>
          <a:bodyPr>
            <a:normAutofit fontScale="90000"/>
          </a:bodyPr>
          <a:lstStyle/>
          <a:p>
            <a:pPr algn="ctr"/>
            <a:r>
              <a:rPr lang="en-US" sz="5400" dirty="0" smtClean="0">
                <a:latin typeface="Impact" panose="020B0806030902050204" pitchFamily="34" charset="0"/>
              </a:rPr>
              <a:t>SLOW  DOESN’T MEAN THE REACTION DOESN’T HAPPEN! SOME REACTIONS ARE JUST REALLY </a:t>
            </a:r>
            <a:r>
              <a:rPr lang="en-US" sz="5400" dirty="0" err="1" smtClean="0">
                <a:latin typeface="Impact" panose="020B0806030902050204" pitchFamily="34" charset="0"/>
              </a:rPr>
              <a:t>REALLY</a:t>
            </a:r>
            <a:r>
              <a:rPr lang="en-US" sz="5400" dirty="0" smtClean="0">
                <a:latin typeface="Impact" panose="020B0806030902050204" pitchFamily="34" charset="0"/>
              </a:rPr>
              <a:t> SLOW!</a:t>
            </a:r>
            <a:endParaRPr lang="en-US" sz="5400" dirty="0">
              <a:latin typeface="Impact" panose="020B0806030902050204" pitchFamily="34" charset="0"/>
            </a:endParaRPr>
          </a:p>
        </p:txBody>
      </p:sp>
      <p:sp>
        <p:nvSpPr>
          <p:cNvPr id="3" name="Content Placeholder 2"/>
          <p:cNvSpPr>
            <a:spLocks noGrp="1"/>
          </p:cNvSpPr>
          <p:nvPr>
            <p:ph idx="1"/>
          </p:nvPr>
        </p:nvSpPr>
        <p:spPr>
          <a:xfrm>
            <a:off x="2471134" y="2818450"/>
            <a:ext cx="7445598" cy="4351338"/>
          </a:xfrm>
        </p:spPr>
        <p:txBody>
          <a:bodyPr>
            <a:normAutofit/>
          </a:bodyPr>
          <a:lstStyle/>
          <a:p>
            <a:pPr marL="0" indent="0" algn="ctr">
              <a:buNone/>
            </a:pPr>
            <a:r>
              <a:rPr lang="en-US" sz="3600" b="1" u="sng" dirty="0" smtClean="0"/>
              <a:t>Does the reaction happen?</a:t>
            </a:r>
          </a:p>
          <a:p>
            <a:pPr marL="0" indent="0" algn="ctr">
              <a:buNone/>
            </a:pPr>
            <a:endParaRPr lang="en-US" sz="3600" b="1" dirty="0" smtClean="0">
              <a:solidFill>
                <a:srgbClr val="FF0000"/>
              </a:solidFill>
            </a:endParaRPr>
          </a:p>
          <a:p>
            <a:pPr marL="0" indent="0" algn="ctr">
              <a:buNone/>
            </a:pPr>
            <a:r>
              <a:rPr lang="en-US" sz="1400" b="1" dirty="0" smtClean="0">
                <a:solidFill>
                  <a:srgbClr val="FF0000"/>
                </a:solidFill>
              </a:rPr>
              <a:t/>
            </a:r>
            <a:br>
              <a:rPr lang="en-US" sz="1400" b="1" dirty="0" smtClean="0">
                <a:solidFill>
                  <a:srgbClr val="FF0000"/>
                </a:solidFill>
              </a:rPr>
            </a:br>
            <a:r>
              <a:rPr lang="en-US" sz="3600" b="1" dirty="0" smtClean="0">
                <a:solidFill>
                  <a:srgbClr val="FF9933"/>
                </a:solidFill>
              </a:rPr>
              <a:t>YES</a:t>
            </a:r>
            <a:r>
              <a:rPr lang="en-US" sz="3600" b="1" dirty="0" smtClean="0">
                <a:solidFill>
                  <a:srgbClr val="FF0000"/>
                </a:solidFill>
              </a:rPr>
              <a:t>             </a:t>
            </a:r>
            <a:r>
              <a:rPr lang="en-US" sz="2000" b="1" i="1" dirty="0"/>
              <a:t>(</a:t>
            </a:r>
            <a:r>
              <a:rPr lang="en-US" sz="2000" b="1" i="1" dirty="0" err="1" smtClean="0"/>
              <a:t>Thermo</a:t>
            </a:r>
            <a:r>
              <a:rPr lang="en-US" sz="2000" b="1" i="1" dirty="0" smtClean="0"/>
              <a:t>)</a:t>
            </a:r>
            <a:r>
              <a:rPr lang="en-US" sz="3600" b="1" dirty="0" smtClean="0">
                <a:solidFill>
                  <a:srgbClr val="FF0000"/>
                </a:solidFill>
              </a:rPr>
              <a:t>              </a:t>
            </a:r>
            <a:r>
              <a:rPr lang="en-US" sz="3600" b="1" dirty="0" smtClean="0">
                <a:solidFill>
                  <a:srgbClr val="FF9933"/>
                </a:solidFill>
              </a:rPr>
              <a:t>NO</a:t>
            </a:r>
          </a:p>
          <a:p>
            <a:pPr marL="0" indent="0" algn="ctr">
              <a:buNone/>
            </a:pPr>
            <a:endParaRPr lang="en-US" sz="3200" dirty="0" smtClean="0">
              <a:solidFill>
                <a:srgbClr val="00B0F0"/>
              </a:solidFill>
            </a:endParaRPr>
          </a:p>
        </p:txBody>
      </p:sp>
      <p:cxnSp>
        <p:nvCxnSpPr>
          <p:cNvPr id="5" name="Straight Arrow Connector 4"/>
          <p:cNvCxnSpPr/>
          <p:nvPr/>
        </p:nvCxnSpPr>
        <p:spPr>
          <a:xfrm flipH="1">
            <a:off x="4134118" y="3406428"/>
            <a:ext cx="1157757" cy="8387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164946" y="3425747"/>
            <a:ext cx="1180564" cy="84286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333351" y="5794224"/>
            <a:ext cx="5601533" cy="646331"/>
          </a:xfrm>
          <a:prstGeom prst="rect">
            <a:avLst/>
          </a:prstGeom>
        </p:spPr>
        <p:txBody>
          <a:bodyPr wrap="none">
            <a:spAutoFit/>
          </a:bodyPr>
          <a:lstStyle/>
          <a:p>
            <a:r>
              <a:rPr lang="en-US" sz="3600" b="1" dirty="0" smtClean="0">
                <a:solidFill>
                  <a:srgbClr val="00B0F0"/>
                </a:solidFill>
              </a:rPr>
              <a:t> </a:t>
            </a:r>
            <a:r>
              <a:rPr lang="en-US" sz="3600" b="1" dirty="0" smtClean="0">
                <a:solidFill>
                  <a:srgbClr val="00B050"/>
                </a:solidFill>
              </a:rPr>
              <a:t>FAST</a:t>
            </a:r>
            <a:r>
              <a:rPr lang="en-US" sz="3600" b="1" dirty="0" smtClean="0">
                <a:solidFill>
                  <a:srgbClr val="00B0F0"/>
                </a:solidFill>
              </a:rPr>
              <a:t>           </a:t>
            </a:r>
            <a:r>
              <a:rPr lang="en-US" sz="2000" b="1" i="1" dirty="0" smtClean="0"/>
              <a:t>(Kinetics)</a:t>
            </a:r>
            <a:r>
              <a:rPr lang="en-US" sz="3600" b="1" dirty="0" smtClean="0">
                <a:solidFill>
                  <a:srgbClr val="00B0F0"/>
                </a:solidFill>
              </a:rPr>
              <a:t>           </a:t>
            </a:r>
            <a:r>
              <a:rPr lang="en-US" sz="3600" b="1" dirty="0" smtClean="0">
                <a:solidFill>
                  <a:srgbClr val="00B050"/>
                </a:solidFill>
              </a:rPr>
              <a:t>SLOW</a:t>
            </a:r>
            <a:endParaRPr lang="en-US" sz="3600" dirty="0">
              <a:solidFill>
                <a:srgbClr val="00B050"/>
              </a:solidFill>
            </a:endParaRPr>
          </a:p>
        </p:txBody>
      </p:sp>
      <p:cxnSp>
        <p:nvCxnSpPr>
          <p:cNvPr id="16" name="Straight Arrow Connector 15"/>
          <p:cNvCxnSpPr/>
          <p:nvPr/>
        </p:nvCxnSpPr>
        <p:spPr>
          <a:xfrm flipH="1">
            <a:off x="2228045" y="4780432"/>
            <a:ext cx="1456737" cy="91769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330510" y="4780432"/>
            <a:ext cx="1542256" cy="91769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431941" y="4545504"/>
            <a:ext cx="1188720"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788776" y="4545504"/>
            <a:ext cx="1188720"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471134" y="6189706"/>
            <a:ext cx="1005840"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612247" y="6191853"/>
            <a:ext cx="914400" cy="0"/>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3B0BB7A-7163-4B42-9743-FA4FCF5D8E11}" type="slidenum">
              <a:rPr lang="en-US" smtClean="0"/>
              <a:t>4</a:t>
            </a:fld>
            <a:endParaRPr lang="en-US"/>
          </a:p>
        </p:txBody>
      </p:sp>
    </p:spTree>
    <p:extLst>
      <p:ext uri="{BB962C8B-B14F-4D97-AF65-F5344CB8AC3E}">
        <p14:creationId xmlns:p14="http://schemas.microsoft.com/office/powerpoint/2010/main" val="384986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727407" y="1247584"/>
            <a:ext cx="7328979" cy="3335949"/>
          </a:xfrm>
          <a:prstGeom prst="rect">
            <a:avLst/>
          </a:prstGeom>
        </p:spPr>
      </p:pic>
      <p:sp>
        <p:nvSpPr>
          <p:cNvPr id="5" name="TextBox 4"/>
          <p:cNvSpPr txBox="1"/>
          <p:nvPr/>
        </p:nvSpPr>
        <p:spPr>
          <a:xfrm>
            <a:off x="497038" y="4533649"/>
            <a:ext cx="11199093" cy="2308324"/>
          </a:xfrm>
          <a:prstGeom prst="rect">
            <a:avLst/>
          </a:prstGeom>
          <a:noFill/>
        </p:spPr>
        <p:txBody>
          <a:bodyPr wrap="square" rtlCol="0">
            <a:spAutoFit/>
          </a:bodyPr>
          <a:lstStyle/>
          <a:p>
            <a:pPr algn="ctr"/>
            <a:r>
              <a:rPr lang="en-US" sz="3600" b="1" dirty="0" smtClean="0"/>
              <a:t>Think about a car trying to drive up a big hill versus a small hill. It needs a lot more energy to get up the big hill and it will take a long time. It needs a little bit of energy to get up the small hill so it will take less time. </a:t>
            </a:r>
            <a:endParaRPr lang="en-US" sz="3600" b="1" dirty="0">
              <a:solidFill>
                <a:srgbClr val="00B050"/>
              </a:solidFill>
            </a:endParaRPr>
          </a:p>
        </p:txBody>
      </p:sp>
      <p:sp>
        <p:nvSpPr>
          <p:cNvPr id="12" name="TextBox 11"/>
          <p:cNvSpPr txBox="1"/>
          <p:nvPr/>
        </p:nvSpPr>
        <p:spPr>
          <a:xfrm>
            <a:off x="278674" y="143306"/>
            <a:ext cx="11913326" cy="1323439"/>
          </a:xfrm>
          <a:prstGeom prst="rect">
            <a:avLst/>
          </a:prstGeom>
          <a:noFill/>
        </p:spPr>
        <p:txBody>
          <a:bodyPr wrap="square" rtlCol="0">
            <a:spAutoFit/>
          </a:bodyPr>
          <a:lstStyle/>
          <a:p>
            <a:pPr algn="ctr"/>
            <a:r>
              <a:rPr lang="en-US" sz="4000" b="1" dirty="0" smtClean="0"/>
              <a:t>The energy of a reaction (</a:t>
            </a:r>
            <a:r>
              <a:rPr lang="en-US" sz="4000" b="1" dirty="0" err="1" smtClean="0"/>
              <a:t>thermo</a:t>
            </a:r>
            <a:r>
              <a:rPr lang="en-US" sz="4000" b="1" dirty="0" smtClean="0"/>
              <a:t>) can be related to the speed of the reaction (kinetics)</a:t>
            </a:r>
            <a:endParaRPr lang="en-US" sz="4000" b="1" dirty="0">
              <a:solidFill>
                <a:srgbClr val="00B050"/>
              </a:solidFill>
            </a:endParaRPr>
          </a:p>
        </p:txBody>
      </p:sp>
      <p:sp>
        <p:nvSpPr>
          <p:cNvPr id="2" name="Slide Number Placeholder 1"/>
          <p:cNvSpPr>
            <a:spLocks noGrp="1"/>
          </p:cNvSpPr>
          <p:nvPr>
            <p:ph type="sldNum" sz="quarter" idx="12"/>
          </p:nvPr>
        </p:nvSpPr>
        <p:spPr/>
        <p:txBody>
          <a:bodyPr/>
          <a:lstStyle/>
          <a:p>
            <a:fld id="{23B0BB7A-7163-4B42-9743-FA4FCF5D8E11}" type="slidenum">
              <a:rPr lang="en-US" smtClean="0"/>
              <a:t>5</a:t>
            </a:fld>
            <a:endParaRPr lang="en-US"/>
          </a:p>
        </p:txBody>
      </p:sp>
    </p:spTree>
    <p:extLst>
      <p:ext uri="{BB962C8B-B14F-4D97-AF65-F5344CB8AC3E}">
        <p14:creationId xmlns:p14="http://schemas.microsoft.com/office/powerpoint/2010/main" val="360638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78674" y="143306"/>
            <a:ext cx="11913326" cy="6247864"/>
          </a:xfrm>
          <a:prstGeom prst="rect">
            <a:avLst/>
          </a:prstGeom>
          <a:noFill/>
        </p:spPr>
        <p:txBody>
          <a:bodyPr wrap="square" rtlCol="0">
            <a:spAutoFit/>
          </a:bodyPr>
          <a:lstStyle/>
          <a:p>
            <a:r>
              <a:rPr lang="en-US" sz="4000" b="1" dirty="0" smtClean="0"/>
              <a:t>The speed of a reaction is called the “rate.”</a:t>
            </a:r>
          </a:p>
          <a:p>
            <a:r>
              <a:rPr lang="en-US" sz="4000" b="1" dirty="0" smtClean="0"/>
              <a:t>Think about the way we talk about speed when driving a car – we say “miles per hour” right? If we put that as an equation it would look like this: </a:t>
            </a:r>
            <a:r>
              <a:rPr lang="en-US" sz="4000" b="1" u="sng" dirty="0" smtClean="0"/>
              <a:t>Miles</a:t>
            </a:r>
            <a:r>
              <a:rPr lang="en-US" sz="4000" b="1" dirty="0" smtClean="0"/>
              <a:t/>
            </a:r>
            <a:br>
              <a:rPr lang="en-US" sz="4000" b="1" dirty="0" smtClean="0"/>
            </a:br>
            <a:r>
              <a:rPr lang="en-US" sz="4000" b="1" dirty="0" smtClean="0"/>
              <a:t>                                                                 Hour</a:t>
            </a:r>
          </a:p>
          <a:p>
            <a:r>
              <a:rPr lang="en-US" sz="4000" b="1" dirty="0" smtClean="0"/>
              <a:t>But to calculate it you have to do some subtractions of where you started and when you started so it turns into this which is an equation for a “rate” or a speed as we usually call it in real life:    </a:t>
            </a:r>
            <a:r>
              <a:rPr lang="en-US" sz="4000" b="1" u="sng" dirty="0" smtClean="0"/>
              <a:t>∆Distance</a:t>
            </a:r>
            <a:r>
              <a:rPr lang="en-US" sz="4000" b="1" dirty="0" smtClean="0"/>
              <a:t/>
            </a:r>
            <a:br>
              <a:rPr lang="en-US" sz="4000" b="1" dirty="0" smtClean="0"/>
            </a:br>
            <a:r>
              <a:rPr lang="en-US" sz="4000" b="1" dirty="0" smtClean="0"/>
              <a:t>			                                   ∆time   </a:t>
            </a:r>
          </a:p>
        </p:txBody>
      </p:sp>
      <p:sp>
        <p:nvSpPr>
          <p:cNvPr id="3" name="Slide Number Placeholder 2"/>
          <p:cNvSpPr>
            <a:spLocks noGrp="1"/>
          </p:cNvSpPr>
          <p:nvPr>
            <p:ph type="sldNum" sz="quarter" idx="12"/>
          </p:nvPr>
        </p:nvSpPr>
        <p:spPr/>
        <p:txBody>
          <a:bodyPr/>
          <a:lstStyle/>
          <a:p>
            <a:fld id="{23B0BB7A-7163-4B42-9743-FA4FCF5D8E11}" type="slidenum">
              <a:rPr lang="en-US" smtClean="0"/>
              <a:t>6</a:t>
            </a:fld>
            <a:endParaRPr lang="en-US"/>
          </a:p>
        </p:txBody>
      </p:sp>
    </p:spTree>
    <p:extLst>
      <p:ext uri="{BB962C8B-B14F-4D97-AF65-F5344CB8AC3E}">
        <p14:creationId xmlns:p14="http://schemas.microsoft.com/office/powerpoint/2010/main" val="190961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78674" y="-74048"/>
            <a:ext cx="11913326" cy="6863417"/>
          </a:xfrm>
          <a:prstGeom prst="rect">
            <a:avLst/>
          </a:prstGeom>
          <a:noFill/>
        </p:spPr>
        <p:txBody>
          <a:bodyPr wrap="square" rtlCol="0">
            <a:spAutoFit/>
          </a:bodyPr>
          <a:lstStyle/>
          <a:p>
            <a:r>
              <a:rPr lang="en-US" sz="4000" b="1" dirty="0" smtClean="0"/>
              <a:t>When we want the “rate” of the reaction we have a very similar equation: </a:t>
            </a:r>
            <a:r>
              <a:rPr lang="en-US" sz="4000" b="1" u="sng" dirty="0" smtClean="0"/>
              <a:t> ∆Concentration</a:t>
            </a:r>
          </a:p>
          <a:p>
            <a:r>
              <a:rPr lang="en-US" sz="4000" b="1" dirty="0"/>
              <a:t>	</a:t>
            </a:r>
            <a:r>
              <a:rPr lang="en-US" sz="4000" b="1" dirty="0" smtClean="0"/>
              <a:t>				          ∆time</a:t>
            </a:r>
          </a:p>
          <a:p>
            <a:r>
              <a:rPr lang="en-US" sz="4000" b="1" dirty="0" smtClean="0"/>
              <a:t>Instead of seeing how many miles we drove over a period of time, we are trying to see how many molecules were made, or how many molecules were used up over a period of time!</a:t>
            </a:r>
          </a:p>
          <a:p>
            <a:endParaRPr lang="en-US" sz="4000" b="1" dirty="0"/>
          </a:p>
          <a:p>
            <a:r>
              <a:rPr lang="en-US" sz="4000" b="1" dirty="0" smtClean="0"/>
              <a:t>Concentration is a way to measure how “strong” a solution is, how many molecules do you have inside a certain volume of liquid. </a:t>
            </a:r>
          </a:p>
        </p:txBody>
      </p:sp>
      <p:sp>
        <p:nvSpPr>
          <p:cNvPr id="2" name="Slide Number Placeholder 1"/>
          <p:cNvSpPr>
            <a:spLocks noGrp="1"/>
          </p:cNvSpPr>
          <p:nvPr>
            <p:ph type="sldNum" sz="quarter" idx="12"/>
          </p:nvPr>
        </p:nvSpPr>
        <p:spPr/>
        <p:txBody>
          <a:bodyPr/>
          <a:lstStyle/>
          <a:p>
            <a:fld id="{23B0BB7A-7163-4B42-9743-FA4FCF5D8E11}" type="slidenum">
              <a:rPr lang="en-US" smtClean="0"/>
              <a:t>7</a:t>
            </a:fld>
            <a:endParaRPr lang="en-US"/>
          </a:p>
        </p:txBody>
      </p:sp>
    </p:spTree>
    <p:extLst>
      <p:ext uri="{BB962C8B-B14F-4D97-AF65-F5344CB8AC3E}">
        <p14:creationId xmlns:p14="http://schemas.microsoft.com/office/powerpoint/2010/main" val="296641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55844" y="7836"/>
            <a:ext cx="11913326" cy="6863417"/>
          </a:xfrm>
          <a:prstGeom prst="rect">
            <a:avLst/>
          </a:prstGeom>
          <a:noFill/>
        </p:spPr>
        <p:txBody>
          <a:bodyPr wrap="square" rtlCol="0">
            <a:spAutoFit/>
          </a:bodyPr>
          <a:lstStyle/>
          <a:p>
            <a:r>
              <a:rPr lang="en-US" sz="4000" b="1" dirty="0" smtClean="0"/>
              <a:t>Products will have a positive rates because you are making them! If you make more of them your ∆Concentration part will end up positive when you do (Final Concentration – Initial Concentration)</a:t>
            </a:r>
          </a:p>
          <a:p>
            <a:r>
              <a:rPr lang="en-US" sz="4000" b="1" dirty="0"/>
              <a:t> </a:t>
            </a:r>
            <a:r>
              <a:rPr lang="en-US" sz="4000" b="1" dirty="0" smtClean="0"/>
              <a:t>                            Big # - Small # = positive rate</a:t>
            </a:r>
          </a:p>
          <a:p>
            <a:endParaRPr lang="en-US" sz="4000" b="1" dirty="0"/>
          </a:p>
          <a:p>
            <a:r>
              <a:rPr lang="en-US" sz="4000" b="1" dirty="0" smtClean="0"/>
              <a:t>Reactants will have negative rates because you are using them up! If you use them up your ∆</a:t>
            </a:r>
            <a:r>
              <a:rPr lang="en-US" sz="4000" b="1" dirty="0"/>
              <a:t>Concentration part will end up positive when you do </a:t>
            </a:r>
            <a:r>
              <a:rPr lang="en-US" sz="4000" b="1" dirty="0" smtClean="0"/>
              <a:t/>
            </a:r>
            <a:br>
              <a:rPr lang="en-US" sz="4000" b="1" dirty="0" smtClean="0"/>
            </a:br>
            <a:r>
              <a:rPr lang="en-US" sz="4000" b="1" dirty="0" smtClean="0"/>
              <a:t>(</a:t>
            </a:r>
            <a:r>
              <a:rPr lang="en-US" sz="4000" b="1" dirty="0"/>
              <a:t>Final Concentration – Initial Concentration)</a:t>
            </a:r>
          </a:p>
          <a:p>
            <a:r>
              <a:rPr lang="en-US" sz="4000" b="1" dirty="0"/>
              <a:t>                        </a:t>
            </a:r>
            <a:r>
              <a:rPr lang="en-US" sz="4000" b="1" dirty="0" smtClean="0"/>
              <a:t> Small </a:t>
            </a:r>
            <a:r>
              <a:rPr lang="en-US" sz="4000" b="1" dirty="0"/>
              <a:t># - </a:t>
            </a:r>
            <a:r>
              <a:rPr lang="en-US" sz="4000" b="1" dirty="0" smtClean="0"/>
              <a:t>Big # </a:t>
            </a:r>
            <a:r>
              <a:rPr lang="en-US" sz="4000" b="1" dirty="0"/>
              <a:t>= </a:t>
            </a:r>
            <a:r>
              <a:rPr lang="en-US" sz="4000" b="1" dirty="0" smtClean="0"/>
              <a:t>negative  rate</a:t>
            </a:r>
            <a:endParaRPr lang="en-US" sz="4000" b="1" dirty="0"/>
          </a:p>
        </p:txBody>
      </p:sp>
      <p:sp>
        <p:nvSpPr>
          <p:cNvPr id="2" name="Slide Number Placeholder 1"/>
          <p:cNvSpPr>
            <a:spLocks noGrp="1"/>
          </p:cNvSpPr>
          <p:nvPr>
            <p:ph type="sldNum" sz="quarter" idx="12"/>
          </p:nvPr>
        </p:nvSpPr>
        <p:spPr/>
        <p:txBody>
          <a:bodyPr/>
          <a:lstStyle/>
          <a:p>
            <a:fld id="{23B0BB7A-7163-4B42-9743-FA4FCF5D8E11}" type="slidenum">
              <a:rPr lang="en-US" smtClean="0"/>
              <a:t>8</a:t>
            </a:fld>
            <a:endParaRPr lang="en-US"/>
          </a:p>
        </p:txBody>
      </p:sp>
    </p:spTree>
    <p:extLst>
      <p:ext uri="{BB962C8B-B14F-4D97-AF65-F5344CB8AC3E}">
        <p14:creationId xmlns:p14="http://schemas.microsoft.com/office/powerpoint/2010/main" val="182933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78674" y="458215"/>
            <a:ext cx="11913326" cy="5016758"/>
          </a:xfrm>
          <a:prstGeom prst="rect">
            <a:avLst/>
          </a:prstGeom>
          <a:noFill/>
        </p:spPr>
        <p:txBody>
          <a:bodyPr wrap="square" rtlCol="0">
            <a:spAutoFit/>
          </a:bodyPr>
          <a:lstStyle/>
          <a:p>
            <a:r>
              <a:rPr lang="en-US" sz="4000" b="1" dirty="0" smtClean="0"/>
              <a:t>To calculate concentration in chemistry we usually use something called “molarity.”</a:t>
            </a:r>
          </a:p>
          <a:p>
            <a:endParaRPr lang="en-US" sz="4000" b="1" dirty="0"/>
          </a:p>
          <a:p>
            <a:r>
              <a:rPr lang="en-US" sz="4000" b="1" dirty="0" smtClean="0"/>
              <a:t>Molarity =  </a:t>
            </a:r>
            <a:r>
              <a:rPr lang="en-US" sz="4000" b="1" u="sng" dirty="0" smtClean="0"/>
              <a:t># of moles of a substance</a:t>
            </a:r>
          </a:p>
          <a:p>
            <a:r>
              <a:rPr lang="en-US" sz="4000" b="1" dirty="0"/>
              <a:t>	 </a:t>
            </a:r>
            <a:r>
              <a:rPr lang="en-US" sz="4000" b="1" dirty="0" smtClean="0"/>
              <a:t>            # of Liters of liquid it is in</a:t>
            </a:r>
          </a:p>
          <a:p>
            <a:endParaRPr lang="en-US" sz="4000" b="1" dirty="0"/>
          </a:p>
          <a:p>
            <a:r>
              <a:rPr lang="en-US" sz="4000" b="1" dirty="0" smtClean="0"/>
              <a:t>We usually abbreviate it like this:  M = </a:t>
            </a:r>
            <a:r>
              <a:rPr lang="en-US" sz="4000" b="1" u="sng" dirty="0" err="1" smtClean="0"/>
              <a:t>mol</a:t>
            </a:r>
            <a:r>
              <a:rPr lang="en-US" sz="4000" b="1" dirty="0" smtClean="0"/>
              <a:t/>
            </a:r>
            <a:br>
              <a:rPr lang="en-US" sz="4000" b="1" dirty="0" smtClean="0"/>
            </a:br>
            <a:r>
              <a:rPr lang="en-US" sz="4000" b="1" dirty="0" smtClean="0"/>
              <a:t>							                  L</a:t>
            </a:r>
          </a:p>
        </p:txBody>
      </p:sp>
      <p:sp>
        <p:nvSpPr>
          <p:cNvPr id="2" name="Slide Number Placeholder 1"/>
          <p:cNvSpPr>
            <a:spLocks noGrp="1"/>
          </p:cNvSpPr>
          <p:nvPr>
            <p:ph type="sldNum" sz="quarter" idx="12"/>
          </p:nvPr>
        </p:nvSpPr>
        <p:spPr/>
        <p:txBody>
          <a:bodyPr/>
          <a:lstStyle/>
          <a:p>
            <a:fld id="{23B0BB7A-7163-4B42-9743-FA4FCF5D8E11}" type="slidenum">
              <a:rPr lang="en-US" smtClean="0"/>
              <a:t>9</a:t>
            </a:fld>
            <a:endParaRPr lang="en-US"/>
          </a:p>
        </p:txBody>
      </p:sp>
    </p:spTree>
    <p:extLst>
      <p:ext uri="{BB962C8B-B14F-4D97-AF65-F5344CB8AC3E}">
        <p14:creationId xmlns:p14="http://schemas.microsoft.com/office/powerpoint/2010/main" val="21356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1948</TotalTime>
  <Words>901</Words>
  <Application>Microsoft Office PowerPoint</Application>
  <PresentationFormat>Widescreen</PresentationFormat>
  <Paragraphs>134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Impact</vt:lpstr>
      <vt:lpstr>Symbol</vt:lpstr>
      <vt:lpstr>Office Theme</vt:lpstr>
      <vt:lpstr>CLASS COPY  YOU MUST RETURN BEFORE LEAVING!  Share with a partner</vt:lpstr>
      <vt:lpstr>Instructions</vt:lpstr>
      <vt:lpstr>Thermo     vs.    Kinetics</vt:lpstr>
      <vt:lpstr>SLOW  DOESN’T MEAN THE REACTION DOESN’T HAPPEN! SOME REACTIONS ARE JUST REALLY REALLY SLOW!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Jumpstart</dc:title>
  <dc:creator>Farmer, Stephanie [DH]</dc:creator>
  <cp:lastModifiedBy>Farmer, Stephanie [DH]</cp:lastModifiedBy>
  <cp:revision>21</cp:revision>
  <dcterms:created xsi:type="dcterms:W3CDTF">2018-04-25T15:39:02Z</dcterms:created>
  <dcterms:modified xsi:type="dcterms:W3CDTF">2020-05-05T04:11:54Z</dcterms:modified>
</cp:coreProperties>
</file>