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8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3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6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2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1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9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4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1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17CFF-6946-41B5-A2DA-302BD8A4F3C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6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995" y="156448"/>
            <a:ext cx="9144000" cy="989772"/>
          </a:xfrm>
        </p:spPr>
        <p:txBody>
          <a:bodyPr/>
          <a:lstStyle/>
          <a:p>
            <a:r>
              <a:rPr lang="en-US" b="1" u="sng" dirty="0" smtClean="0"/>
              <a:t>Jumpstart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7633" y="1146220"/>
            <a:ext cx="9144000" cy="1655762"/>
          </a:xfrm>
        </p:spPr>
        <p:txBody>
          <a:bodyPr>
            <a:noAutofit/>
          </a:bodyPr>
          <a:lstStyle/>
          <a:p>
            <a:pPr marL="457200" indent="-457200" algn="l">
              <a:buAutoNum type="arabicParenR"/>
            </a:pPr>
            <a:r>
              <a:rPr lang="en-US" sz="3600" dirty="0" smtClean="0"/>
              <a:t>Get new intro pages from my lab bench</a:t>
            </a:r>
          </a:p>
          <a:p>
            <a:pPr marL="457200" indent="-457200" algn="l">
              <a:buAutoNum type="arabicParenR"/>
            </a:pPr>
            <a:r>
              <a:rPr lang="en-US" sz="3600" dirty="0" smtClean="0"/>
              <a:t>Glue them in</a:t>
            </a:r>
          </a:p>
          <a:p>
            <a:pPr marL="457200" indent="-457200" algn="l">
              <a:buAutoNum type="arabicParenR"/>
            </a:pPr>
            <a:r>
              <a:rPr lang="en-US" sz="3600" dirty="0" smtClean="0"/>
              <a:t>Get KCQ notes set up on p. 223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32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u="sng" dirty="0" err="1" smtClean="0">
                <a:latin typeface="Impact" panose="020B0806030902050204" pitchFamily="34" charset="0"/>
              </a:rPr>
              <a:t>Thermo</a:t>
            </a:r>
            <a:r>
              <a:rPr lang="en-US" sz="7200" u="sng" dirty="0" smtClean="0">
                <a:latin typeface="Impact" panose="020B0806030902050204" pitchFamily="34" charset="0"/>
              </a:rPr>
              <a:t>     vs.    Kinetics</a:t>
            </a:r>
            <a:endParaRPr lang="en-US" sz="7200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990" y="1397549"/>
            <a:ext cx="378477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err="1" smtClean="0"/>
              <a:t>Thermo</a:t>
            </a:r>
            <a:endParaRPr lang="en-US" sz="3200" b="1" u="sng" dirty="0" smtClean="0"/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Energy (heat)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Q: is a reaction GOING to happen?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9933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   YES               NO</a:t>
            </a:r>
            <a:endParaRPr lang="en-US" sz="3200" b="1" dirty="0">
              <a:solidFill>
                <a:srgbClr val="FF9933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94715" y="3494983"/>
            <a:ext cx="377253" cy="5063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072156" y="3511897"/>
            <a:ext cx="409422" cy="5063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6142158" y="1349107"/>
            <a:ext cx="51011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u="sng" dirty="0" smtClean="0"/>
              <a:t>Kinetics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Speed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Q: How FAST is the reaction going to happen?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     FAST           SLOW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126569" y="3465575"/>
            <a:ext cx="236658" cy="51880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256162" y="3494983"/>
            <a:ext cx="235040" cy="4893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85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Impact" panose="020B0806030902050204" pitchFamily="34" charset="0"/>
              </a:rPr>
              <a:t>SLOW   =  DOESN’T HAPPEN</a:t>
            </a:r>
            <a:endParaRPr lang="en-US" sz="540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134" y="1956304"/>
            <a:ext cx="744559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u="sng" dirty="0" smtClean="0"/>
              <a:t>Does the reaction happen?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/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9933"/>
                </a:solidFill>
              </a:rPr>
              <a:t>YES</a:t>
            </a:r>
            <a:r>
              <a:rPr lang="en-US" sz="3600" b="1" dirty="0" smtClean="0">
                <a:solidFill>
                  <a:srgbClr val="FF0000"/>
                </a:solidFill>
              </a:rPr>
              <a:t>             </a:t>
            </a:r>
            <a:r>
              <a:rPr lang="en-US" sz="2000" b="1" i="1" dirty="0"/>
              <a:t>(</a:t>
            </a:r>
            <a:r>
              <a:rPr lang="en-US" sz="2000" b="1" i="1" dirty="0" err="1" smtClean="0"/>
              <a:t>Thermo</a:t>
            </a:r>
            <a:r>
              <a:rPr lang="en-US" sz="2000" b="1" i="1" dirty="0" smtClean="0"/>
              <a:t>)</a:t>
            </a:r>
            <a:r>
              <a:rPr lang="en-US" sz="3600" b="1" dirty="0" smtClean="0">
                <a:solidFill>
                  <a:srgbClr val="FF0000"/>
                </a:solidFill>
              </a:rPr>
              <a:t>              </a:t>
            </a:r>
            <a:r>
              <a:rPr lang="en-US" sz="3600" b="1" dirty="0" smtClean="0">
                <a:solidFill>
                  <a:srgbClr val="FF9933"/>
                </a:solidFill>
              </a:rPr>
              <a:t>NO</a:t>
            </a:r>
          </a:p>
          <a:p>
            <a:pPr marL="0" indent="0" algn="ctr">
              <a:buNone/>
            </a:pPr>
            <a:endParaRPr lang="en-US" sz="3200" dirty="0" smtClean="0">
              <a:solidFill>
                <a:srgbClr val="00B0F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34118" y="2544282"/>
            <a:ext cx="1157757" cy="8387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164946" y="2563601"/>
            <a:ext cx="1180564" cy="8428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522094" y="570706"/>
            <a:ext cx="453980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333351" y="4932078"/>
            <a:ext cx="5601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FAST</a:t>
            </a:r>
            <a:r>
              <a:rPr lang="en-US" sz="3600" b="1" dirty="0" smtClean="0">
                <a:solidFill>
                  <a:srgbClr val="00B0F0"/>
                </a:solidFill>
              </a:rPr>
              <a:t>           </a:t>
            </a:r>
            <a:r>
              <a:rPr lang="en-US" sz="2000" b="1" i="1" dirty="0" smtClean="0"/>
              <a:t>(Kinetics)</a:t>
            </a:r>
            <a:r>
              <a:rPr lang="en-US" sz="3600" b="1" dirty="0" smtClean="0">
                <a:solidFill>
                  <a:srgbClr val="00B0F0"/>
                </a:solidFill>
              </a:rPr>
              <a:t>           </a:t>
            </a:r>
            <a:r>
              <a:rPr lang="en-US" sz="3600" b="1" dirty="0" smtClean="0">
                <a:solidFill>
                  <a:srgbClr val="00B050"/>
                </a:solidFill>
              </a:rPr>
              <a:t>SLOW</a:t>
            </a:r>
            <a:endParaRPr lang="en-US" sz="3600" dirty="0">
              <a:solidFill>
                <a:srgbClr val="00B05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228045" y="3918286"/>
            <a:ext cx="1456737" cy="9176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30510" y="3918286"/>
            <a:ext cx="1542256" cy="9176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31941" y="3683358"/>
            <a:ext cx="118872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788776" y="3683358"/>
            <a:ext cx="118872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71134" y="5327560"/>
            <a:ext cx="100584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12247" y="5329707"/>
            <a:ext cx="91440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86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515" y="218941"/>
            <a:ext cx="9139121" cy="41598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1521" y="4378817"/>
            <a:ext cx="10534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This is where </a:t>
            </a:r>
            <a:r>
              <a:rPr lang="en-US" sz="4400" b="1" dirty="0" smtClean="0">
                <a:solidFill>
                  <a:srgbClr val="FF9933"/>
                </a:solidFill>
              </a:rPr>
              <a:t>THERMO</a:t>
            </a:r>
            <a:r>
              <a:rPr lang="en-US" sz="4400" b="1" dirty="0" smtClean="0"/>
              <a:t> turns into </a:t>
            </a:r>
            <a:r>
              <a:rPr lang="en-US" sz="4400" b="1" dirty="0" smtClean="0">
                <a:solidFill>
                  <a:srgbClr val="00B050"/>
                </a:solidFill>
              </a:rPr>
              <a:t>KINETICS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96925" y="1689525"/>
            <a:ext cx="1279578" cy="1053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92286" y="2142401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68979" y="1297639"/>
            <a:ext cx="4725443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52497" y="3169123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89878" y="3008965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8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852772"/>
              </p:ext>
            </p:extLst>
          </p:nvPr>
        </p:nvGraphicFramePr>
        <p:xfrm>
          <a:off x="825321" y="511980"/>
          <a:ext cx="10515600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7727"/>
                <a:gridCol w="3430073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Where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Units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Equation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Issue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Car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Miles</a:t>
                      </a:r>
                    </a:p>
                    <a:p>
                      <a:pPr algn="ctr"/>
                      <a:r>
                        <a:rPr lang="en-US" sz="2800" b="1" dirty="0" smtClean="0"/>
                        <a:t>Hour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 </a:t>
                      </a:r>
                      <a:r>
                        <a:rPr lang="en-US" sz="2800" b="1" dirty="0" smtClean="0"/>
                        <a:t>Distance</a:t>
                      </a:r>
                    </a:p>
                    <a:p>
                      <a:pPr algn="ctr"/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 </a:t>
                      </a:r>
                      <a:r>
                        <a:rPr lang="en-US" sz="2800" b="1" dirty="0" smtClean="0"/>
                        <a:t>Time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SPEED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Thermo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Joules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mC</a:t>
                      </a:r>
                      <a:r>
                        <a:rPr lang="en-US" sz="2800" b="1" dirty="0" err="1" smtClean="0">
                          <a:sym typeface="Symbol" panose="05050102010706020507" pitchFamily="18" charset="2"/>
                        </a:rPr>
                        <a:t>T</a:t>
                      </a:r>
                      <a:endParaRPr lang="en-US" sz="2800" b="1" dirty="0" smtClean="0">
                        <a:sym typeface="Symbol" panose="05050102010706020507" pitchFamily="18" charset="2"/>
                      </a:endParaRPr>
                    </a:p>
                    <a:p>
                      <a:pPr algn="ctr"/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mL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ENERGY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Kinetics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/>
                        <a:t>   Molarity             M</a:t>
                      </a:r>
                    </a:p>
                    <a:p>
                      <a:pPr algn="l"/>
                      <a:r>
                        <a:rPr lang="en-US" sz="2800" b="1" dirty="0" smtClean="0"/>
                        <a:t>    Second             sec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Symbol" panose="05050102010706020507" pitchFamily="18" charset="2"/>
                        <a:buChar char="D"/>
                      </a:pPr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Concentration</a:t>
                      </a:r>
                    </a:p>
                    <a:p>
                      <a:pPr marL="285750" indent="-285750" algn="ctr">
                        <a:buFont typeface="Symbol" panose="05050102010706020507" pitchFamily="18" charset="2"/>
                        <a:buChar char="D"/>
                      </a:pPr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Time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SPEED</a:t>
                      </a:r>
                      <a:endParaRPr lang="en-US" sz="2800" b="1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606085" y="1519708"/>
            <a:ext cx="159698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04716" y="1519708"/>
            <a:ext cx="159698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31229" y="3384998"/>
            <a:ext cx="24362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07595" y="3384998"/>
            <a:ext cx="159698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001296" y="3384998"/>
            <a:ext cx="80707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25321" y="4314423"/>
            <a:ext cx="10515599" cy="1056067"/>
          </a:xfrm>
          <a:prstGeom prst="rect">
            <a:avLst/>
          </a:prstGeom>
          <a:solidFill>
            <a:srgbClr val="CC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Using up reactants = decrease in # molecules = NEGATIVE rate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Making more products = increase in # molecules = POSTIVE rate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91840" y="1136469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32163" y="1136469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118456" y="1127822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91840" y="2057003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18989" y="2057002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83473" y="2057001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67149" y="2993112"/>
            <a:ext cx="3163387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183038" y="2993112"/>
            <a:ext cx="248444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118456" y="2993112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1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131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Symbol</vt:lpstr>
      <vt:lpstr>Office Theme</vt:lpstr>
      <vt:lpstr>Jumpstart</vt:lpstr>
      <vt:lpstr>Thermo     vs.    Kinetics</vt:lpstr>
      <vt:lpstr>SLOW   =  DOESN’T HAPPEN</vt:lpstr>
      <vt:lpstr>PowerPoint Presentation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Farmer, Stephanie [DH]</dc:creator>
  <cp:lastModifiedBy>Farmer, Stephanie [DH]</cp:lastModifiedBy>
  <cp:revision>7</cp:revision>
  <dcterms:created xsi:type="dcterms:W3CDTF">2018-04-25T15:39:02Z</dcterms:created>
  <dcterms:modified xsi:type="dcterms:W3CDTF">2018-04-26T19:48:50Z</dcterms:modified>
</cp:coreProperties>
</file>