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sldIdLst>
    <p:sldId id="316" r:id="rId3"/>
    <p:sldId id="330" r:id="rId4"/>
    <p:sldId id="256" r:id="rId5"/>
    <p:sldId id="320" r:id="rId6"/>
    <p:sldId id="321" r:id="rId7"/>
    <p:sldId id="322" r:id="rId8"/>
    <p:sldId id="311" r:id="rId9"/>
    <p:sldId id="319" r:id="rId10"/>
    <p:sldId id="323" r:id="rId11"/>
    <p:sldId id="328" r:id="rId12"/>
    <p:sldId id="318" r:id="rId13"/>
    <p:sldId id="332" r:id="rId14"/>
    <p:sldId id="312" r:id="rId15"/>
    <p:sldId id="335" r:id="rId16"/>
    <p:sldId id="334" r:id="rId17"/>
    <p:sldId id="336" r:id="rId18"/>
    <p:sldId id="331" r:id="rId19"/>
    <p:sldId id="325" r:id="rId20"/>
    <p:sldId id="333" r:id="rId21"/>
    <p:sldId id="313" r:id="rId22"/>
    <p:sldId id="314" r:id="rId23"/>
    <p:sldId id="327" r:id="rId24"/>
    <p:sldId id="337" r:id="rId25"/>
    <p:sldId id="338" r:id="rId26"/>
    <p:sldId id="261" r:id="rId27"/>
    <p:sldId id="32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All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0" autoAdjust="0"/>
    <p:restoredTop sz="94674" autoAdjust="0"/>
  </p:normalViewPr>
  <p:slideViewPr>
    <p:cSldViewPr>
      <p:cViewPr varScale="1">
        <p:scale>
          <a:sx n="65" d="100"/>
          <a:sy n="65" d="100"/>
        </p:scale>
        <p:origin x="7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B26B-E471-354C-A8FF-079CCFBBF51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56F1-8D46-7149-8B35-0D8F3A82D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0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5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5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3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6EB44F-3F89-1847-B1B5-157B32A1F36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913FF-6CD9-401A-9667-3548FC49F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BB967-D99A-47FB-ACA3-AC0D0D05B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6A7DB-5937-4598-BBA6-181C76B0B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F0338CF-8423-4831-B845-34F7A75B1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3D752C-6B08-49C9-AF78-AD348D8E1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452C8E0-6B04-4AB1-8137-25712BE87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C0FE6-2BD4-44AA-9F48-690D5782F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C13BC-650C-4559-889B-828B58167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36BE-EE02-4C0A-820F-9398D0085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F688-0E39-4725-B909-74499BF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7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23A0-34C4-493C-9B56-7F832A64D4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7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B32A-A2B1-4EFE-A126-6BED1B080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E7C9-F5F0-469A-8D46-F4EE91BE3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3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0F1B-CAA6-41F9-8D22-41B626752A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7B3DE-FB27-4B42-B63A-3275867E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3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A7997-EB3E-4F55-A9FC-EC81BE408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76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AB490-D81A-4C43-9FED-9B5971947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0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AD05-7355-45D6-B231-511D022D4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D4F0-6DEA-4D0C-BAD4-477F1FF4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01C6-EC04-4CC9-8A20-B295FC26F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D318-C4FF-4678-8EA8-3380D6B8D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E72CF-B4FD-425A-AC3B-E9E961982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C9C0-C572-42AD-A9D3-1C7D88772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5B07-4FEB-4E96-ACDA-EAE89027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71A9-D0B2-47B5-9467-0FF738105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9C4DFDB-05A6-4C23-B8A6-B0796A4DF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F8D16CD6-7AC9-4704-8C2D-9DAA901F63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y2xTX_BVsA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1287851"/>
            <a:ext cx="11887201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Impact" panose="020B0806030902050204" pitchFamily="34" charset="0"/>
              </a:rPr>
              <a:t>Electrochemistry Concepts</a:t>
            </a:r>
            <a:endParaRPr lang="en-US" sz="8000" u="sng" dirty="0">
              <a:latin typeface="Impact" panose="020B080603090205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8E30-A0CF-46F3-8128-7C26AC6C015F}"/>
              </a:ext>
            </a:extLst>
          </p:cNvPr>
          <p:cNvSpPr txBox="1"/>
          <p:nvPr/>
        </p:nvSpPr>
        <p:spPr>
          <a:xfrm>
            <a:off x="533400" y="3311604"/>
            <a:ext cx="1127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assign oxidation numbers and balance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redox reactions.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1135380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USE PENCIL!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DON’T CRAM YOUR WORK! USE LOTS OF SPACE!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DON’T PANIC!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1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STUCK??? ERASE AND START OVER.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Best Advice…</a:t>
            </a:r>
          </a:p>
        </p:txBody>
      </p:sp>
    </p:spTree>
    <p:extLst>
      <p:ext uri="{BB962C8B-B14F-4D97-AF65-F5344CB8AC3E}">
        <p14:creationId xmlns:p14="http://schemas.microsoft.com/office/powerpoint/2010/main" val="1719657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82125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effectLst/>
              </a:rPr>
              <a:t>   </a:t>
            </a:r>
            <a:r>
              <a:rPr lang="en-US" sz="4400" dirty="0" smtClean="0">
                <a:effectLst/>
              </a:rPr>
              <a:t>Ce</a:t>
            </a:r>
            <a:r>
              <a:rPr lang="en-US" sz="4400" baseline="30000" dirty="0" smtClean="0">
                <a:effectLst/>
              </a:rPr>
              <a:t>4+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>
                <a:effectLst/>
              </a:rPr>
              <a:t>+ </a:t>
            </a:r>
            <a:r>
              <a:rPr lang="en-US" sz="4400" dirty="0" smtClean="0">
                <a:effectLst/>
              </a:rPr>
              <a:t>Sn</a:t>
            </a:r>
            <a:r>
              <a:rPr lang="en-US" sz="4400" baseline="30000" dirty="0" smtClean="0">
                <a:effectLst/>
              </a:rPr>
              <a:t>2+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  </a:t>
            </a:r>
            <a:r>
              <a:rPr lang="en-US" sz="4400" dirty="0" smtClean="0">
                <a:effectLst/>
              </a:rPr>
              <a:t>Ce</a:t>
            </a:r>
            <a:r>
              <a:rPr lang="en-US" sz="4400" baseline="30000" dirty="0" smtClean="0">
                <a:effectLst/>
              </a:rPr>
              <a:t>3+</a:t>
            </a:r>
            <a:r>
              <a:rPr lang="en-US" sz="4400" dirty="0" smtClean="0">
                <a:effectLst/>
              </a:rPr>
              <a:t>  </a:t>
            </a:r>
            <a:r>
              <a:rPr lang="en-US" sz="4400" dirty="0">
                <a:effectLst/>
              </a:rPr>
              <a:t>+  </a:t>
            </a:r>
            <a:r>
              <a:rPr lang="en-US" sz="4400" dirty="0" smtClean="0">
                <a:effectLst/>
              </a:rPr>
              <a:t>Sn</a:t>
            </a:r>
            <a:r>
              <a:rPr lang="en-US" sz="4400" baseline="30000" dirty="0" smtClean="0">
                <a:effectLst/>
              </a:rPr>
              <a:t>4+</a:t>
            </a:r>
            <a:r>
              <a:rPr lang="en-US" sz="4400" dirty="0" smtClean="0">
                <a:effectLst/>
              </a:rPr>
              <a:t> </a:t>
            </a:r>
            <a:endParaRPr lang="en-US" sz="4400" dirty="0">
              <a:effectLst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3943" y="4409300"/>
            <a:ext cx="80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836" y="4381123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0345" y="4325524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780" y="4280384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" y="5175807"/>
            <a:ext cx="184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monoatomic ions match their charge</a:t>
            </a:r>
            <a:endParaRPr lang="en-US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559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82125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effectLst/>
              </a:rPr>
              <a:t>   </a:t>
            </a:r>
            <a:r>
              <a:rPr lang="en-US" sz="4400" dirty="0" smtClean="0">
                <a:effectLst/>
              </a:rPr>
              <a:t>Ce</a:t>
            </a:r>
            <a:r>
              <a:rPr lang="en-US" sz="4400" baseline="30000" dirty="0" smtClean="0">
                <a:effectLst/>
              </a:rPr>
              <a:t>4+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>
                <a:effectLst/>
              </a:rPr>
              <a:t>+ </a:t>
            </a:r>
            <a:r>
              <a:rPr lang="en-US" sz="4400" dirty="0" smtClean="0">
                <a:effectLst/>
              </a:rPr>
              <a:t>Sn</a:t>
            </a:r>
            <a:r>
              <a:rPr lang="en-US" sz="4400" baseline="30000" dirty="0" smtClean="0">
                <a:effectLst/>
              </a:rPr>
              <a:t>2+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  </a:t>
            </a:r>
            <a:r>
              <a:rPr lang="en-US" sz="4400" dirty="0" smtClean="0">
                <a:effectLst/>
              </a:rPr>
              <a:t>Ce</a:t>
            </a:r>
            <a:r>
              <a:rPr lang="en-US" sz="4400" baseline="30000" dirty="0" smtClean="0">
                <a:effectLst/>
              </a:rPr>
              <a:t>3+</a:t>
            </a:r>
            <a:r>
              <a:rPr lang="en-US" sz="4400" dirty="0" smtClean="0">
                <a:effectLst/>
              </a:rPr>
              <a:t>  </a:t>
            </a:r>
            <a:r>
              <a:rPr lang="en-US" sz="4400" dirty="0">
                <a:effectLst/>
              </a:rPr>
              <a:t>+  </a:t>
            </a:r>
            <a:r>
              <a:rPr lang="en-US" sz="4400" dirty="0" smtClean="0">
                <a:effectLst/>
              </a:rPr>
              <a:t>Sn</a:t>
            </a:r>
            <a:r>
              <a:rPr lang="en-US" sz="4400" baseline="30000" dirty="0" smtClean="0">
                <a:effectLst/>
              </a:rPr>
              <a:t>4+</a:t>
            </a:r>
            <a:r>
              <a:rPr lang="en-US" sz="4400" dirty="0" smtClean="0">
                <a:effectLst/>
              </a:rPr>
              <a:t> </a:t>
            </a:r>
            <a:endParaRPr lang="en-US" sz="4400" dirty="0">
              <a:effectLst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3943" y="4409300"/>
            <a:ext cx="803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836" y="4381123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0345" y="4325524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780" y="4280384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" y="5058624"/>
            <a:ext cx="1009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sz="3200" baseline="30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lost electrons = oxidized,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+4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3200" baseline="30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4+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gained electrons = reduced,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+3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04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8339"/>
            <a:ext cx="11734800" cy="54864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Write oxidation and reduction half-reactions, including electrons</a:t>
            </a:r>
            <a:endParaRPr lang="en-US" sz="36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 electrons being lost, products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electrons being gained, reactants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AA5E-861D-6A48-A058-DE5AE3F8323C}"/>
              </a:ext>
            </a:extLst>
          </p:cNvPr>
          <p:cNvSpPr txBox="1"/>
          <p:nvPr/>
        </p:nvSpPr>
        <p:spPr>
          <a:xfrm>
            <a:off x="3276600" y="4114800"/>
            <a:ext cx="77764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→ 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4+ </a:t>
            </a:r>
            <a:r>
              <a:rPr lang="en-US" sz="3600" dirty="0">
                <a:solidFill>
                  <a:srgbClr val="0070C0"/>
                </a:solidFill>
                <a:effectLst/>
              </a:rPr>
              <a:t>+ 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0CA08-F7A0-D04A-B62C-A6257BC0C945}"/>
              </a:ext>
            </a:extLst>
          </p:cNvPr>
          <p:cNvSpPr txBox="1"/>
          <p:nvPr/>
        </p:nvSpPr>
        <p:spPr>
          <a:xfrm>
            <a:off x="3276598" y="4825205"/>
            <a:ext cx="7467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 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4+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+ ____→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3+</a:t>
            </a:r>
            <a:endParaRPr lang="en-US" sz="3600" baseline="30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1200" y="4019592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600" baseline="30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5190" y="4806011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1335" y="3663378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+4,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that’s a loss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1335" y="5560980"/>
            <a:ext cx="600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+3,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that’s a gain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5" grpId="0"/>
      <p:bldP spid="7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8339"/>
            <a:ext cx="11734800" cy="54864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Balance Atoms – already done this time!</a:t>
            </a:r>
            <a:endParaRPr lang="en-US" sz="36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 electrons being lost, products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Reduction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electrons being gained, reactants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AA5E-861D-6A48-A058-DE5AE3F8323C}"/>
              </a:ext>
            </a:extLst>
          </p:cNvPr>
          <p:cNvSpPr txBox="1"/>
          <p:nvPr/>
        </p:nvSpPr>
        <p:spPr>
          <a:xfrm>
            <a:off x="3276600" y="4114800"/>
            <a:ext cx="77764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→ 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4+ </a:t>
            </a:r>
            <a:r>
              <a:rPr lang="en-US" sz="3600" dirty="0">
                <a:solidFill>
                  <a:srgbClr val="0070C0"/>
                </a:solidFill>
                <a:effectLst/>
              </a:rPr>
              <a:t>+ 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0CA08-F7A0-D04A-B62C-A6257BC0C945}"/>
              </a:ext>
            </a:extLst>
          </p:cNvPr>
          <p:cNvSpPr txBox="1"/>
          <p:nvPr/>
        </p:nvSpPr>
        <p:spPr>
          <a:xfrm>
            <a:off x="3276598" y="4825205"/>
            <a:ext cx="7467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 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4+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+ ____→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3+</a:t>
            </a:r>
            <a:endParaRPr lang="en-US" sz="3600" baseline="300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01200" y="4019592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600" baseline="30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5190" y="4806011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335" y="3663378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+4,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that’s a loss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1335" y="5560980"/>
            <a:ext cx="600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+3,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that’s a gain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8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Balance the charge by balancing the # of e</a:t>
            </a:r>
            <a:r>
              <a:rPr lang="en-US" sz="3600" b="1" baseline="30000" dirty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Balance electrons between half-reactions. </a:t>
            </a:r>
            <a:br>
              <a:rPr lang="en-US" sz="3200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Least Common Multiple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D9962-F543-2243-B63B-E68FA92D8447}"/>
              </a:ext>
            </a:extLst>
          </p:cNvPr>
          <p:cNvSpPr txBox="1"/>
          <p:nvPr/>
        </p:nvSpPr>
        <p:spPr>
          <a:xfrm>
            <a:off x="1232297" y="2926551"/>
            <a:ext cx="78967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(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</a:rPr>
              <a:t>→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4+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+ 2e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</a:rPr>
              <a:t>)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E9422-098B-6744-8F97-EA70F411D40E}"/>
              </a:ext>
            </a:extLst>
          </p:cNvPr>
          <p:cNvSpPr txBox="1"/>
          <p:nvPr/>
        </p:nvSpPr>
        <p:spPr>
          <a:xfrm>
            <a:off x="1222772" y="3680549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</a:t>
            </a:r>
            <a:r>
              <a:rPr lang="en-US" sz="3600" dirty="0">
                <a:solidFill>
                  <a:srgbClr val="00B050"/>
                </a:solidFill>
                <a:effectLst/>
              </a:rPr>
              <a:t>      </a:t>
            </a:r>
            <a:r>
              <a:rPr lang="en-US" sz="3600" dirty="0">
                <a:solidFill>
                  <a:srgbClr val="FF0000"/>
                </a:solidFill>
                <a:effectLst/>
              </a:rPr>
              <a:t>(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4+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+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3+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510816" y="4925098"/>
            <a:ext cx="64652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</a:t>
            </a:r>
            <a:r>
              <a:rPr lang="en-US" sz="3600" dirty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>
                <a:solidFill>
                  <a:srgbClr val="0070C0"/>
                </a:solidFill>
                <a:effectLst/>
              </a:rPr>
              <a:t> → 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4+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+ 2e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510816" y="5509873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4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+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2e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2Ce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+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1883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7800" y="367282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6441" y="4572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3140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4" grpId="0"/>
      <p:bldP spid="5" grpId="0"/>
      <p:bldP spid="10" grpId="0"/>
      <p:bldP spid="11" grpId="0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Add half reactions together, simplify, check</a:t>
            </a:r>
            <a:endParaRPr lang="en-US" sz="3600" b="1" baseline="300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Make sure the atoms balance AND the charges</a:t>
            </a:r>
            <a:endParaRPr lang="en-US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632656" y="2362200"/>
            <a:ext cx="64652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>
                <a:solidFill>
                  <a:srgbClr val="0070C0"/>
                </a:solidFill>
                <a:effectLst/>
              </a:rPr>
              <a:t> → 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4+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+ 2e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632656" y="2946975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2Ce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4+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+ 2e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2Ce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3+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38200" y="37338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088703" y="3962400"/>
            <a:ext cx="86757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2+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 smtClean="0">
                <a:effectLst/>
              </a:rPr>
              <a:t>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2Ce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4+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+ 2e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 smtClean="0">
                <a:effectLst/>
              </a:rPr>
              <a:t>→</a:t>
            </a:r>
            <a:r>
              <a:rPr lang="en-US" sz="360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</a:rPr>
              <a:t>Sn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4+</a:t>
            </a:r>
            <a:r>
              <a:rPr lang="en-US" sz="3600" dirty="0">
                <a:effectLst/>
              </a:rPr>
              <a:t> + 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2e</a:t>
            </a:r>
            <a:r>
              <a:rPr lang="en-US" sz="3600" baseline="30000" dirty="0" smtClean="0">
                <a:solidFill>
                  <a:srgbClr val="0070C0"/>
                </a:solidFill>
                <a:effectLst/>
              </a:rPr>
              <a:t>- </a:t>
            </a:r>
            <a:r>
              <a:rPr lang="en-US" sz="3600" dirty="0">
                <a:effectLst/>
              </a:rPr>
              <a:t>+</a:t>
            </a:r>
            <a:r>
              <a:rPr lang="en-US" sz="3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2Ce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3+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</a:p>
          <a:p>
            <a:endParaRPr lang="en-US" sz="3600" dirty="0">
              <a:solidFill>
                <a:srgbClr val="00B050"/>
              </a:solidFill>
              <a:effectLst/>
            </a:endParaRPr>
          </a:p>
          <a:p>
            <a:endParaRPr lang="en-US" sz="3600" baseline="30000" dirty="0">
              <a:solidFill>
                <a:srgbClr val="7030A0"/>
              </a:solidFill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231558" y="3867028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251739" y="3884272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8199" y="4953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351869" y="5088773"/>
            <a:ext cx="6359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Sn</a:t>
            </a:r>
            <a:r>
              <a:rPr lang="en-US" sz="3600" baseline="30000" dirty="0">
                <a:effectLst/>
              </a:rPr>
              <a:t>2+</a:t>
            </a:r>
            <a:r>
              <a:rPr lang="en-US" sz="3600" dirty="0">
                <a:effectLst/>
              </a:rPr>
              <a:t> + 2Ce</a:t>
            </a:r>
            <a:r>
              <a:rPr lang="en-US" sz="3600" baseline="30000" dirty="0">
                <a:effectLst/>
              </a:rPr>
              <a:t>4+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→ </a:t>
            </a:r>
            <a:r>
              <a:rPr lang="en-US" sz="3600" dirty="0">
                <a:effectLst/>
              </a:rPr>
              <a:t>Sn</a:t>
            </a:r>
            <a:r>
              <a:rPr lang="en-US" sz="3600" baseline="30000" dirty="0">
                <a:effectLst/>
              </a:rPr>
              <a:t>4+</a:t>
            </a:r>
            <a:r>
              <a:rPr lang="en-US" sz="3600" dirty="0">
                <a:effectLst/>
              </a:rPr>
              <a:t> + </a:t>
            </a:r>
            <a:r>
              <a:rPr lang="en-US" sz="3600" dirty="0" smtClean="0">
                <a:effectLst/>
              </a:rPr>
              <a:t>2Ce</a:t>
            </a:r>
            <a:r>
              <a:rPr lang="en-US" sz="3600" baseline="30000" dirty="0" smtClean="0">
                <a:effectLst/>
              </a:rPr>
              <a:t>3</a:t>
            </a:r>
            <a:r>
              <a:rPr lang="en-US" sz="3600" baseline="30000" dirty="0">
                <a:effectLst/>
              </a:rPr>
              <a:t>+</a:t>
            </a:r>
            <a:r>
              <a:rPr lang="en-US" sz="3600" dirty="0">
                <a:effectLst/>
              </a:rPr>
              <a:t> </a:t>
            </a:r>
            <a:endParaRPr lang="en-US" sz="3600" dirty="0"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838199" y="58674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088703" y="5894458"/>
            <a:ext cx="218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Atoms balanced – yes!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balanced – yes!</a:t>
            </a:r>
          </a:p>
        </p:txBody>
      </p:sp>
    </p:spTree>
    <p:extLst>
      <p:ext uri="{BB962C8B-B14F-4D97-AF65-F5344CB8AC3E}">
        <p14:creationId xmlns:p14="http://schemas.microsoft.com/office/powerpoint/2010/main" val="308249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" grpId="0"/>
      <p:bldP spid="11" grpId="0"/>
      <p:bldP spid="13" grpId="0"/>
      <p:bldP spid="20" grpId="0"/>
      <p:bldP spid="6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752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effectLst/>
              </a:rPr>
              <a:t>   </a:t>
            </a:r>
            <a:r>
              <a:rPr lang="en-US" sz="4400" dirty="0">
                <a:effectLst/>
              </a:rPr>
              <a:t>Cl</a:t>
            </a:r>
            <a:r>
              <a:rPr lang="en-US" sz="4400" baseline="-25000" dirty="0">
                <a:effectLst/>
              </a:rPr>
              <a:t>2</a:t>
            </a:r>
            <a:r>
              <a:rPr lang="en-US" sz="4400" dirty="0">
                <a:effectLst/>
              </a:rPr>
              <a:t> + I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+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  2Cl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+  IO</a:t>
            </a:r>
            <a:r>
              <a:rPr lang="en-US" sz="4400" baseline="-25000" dirty="0">
                <a:effectLst/>
              </a:rPr>
              <a:t>3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197" y="440930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3354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474" y="4350349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358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6737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9200" y="5034422"/>
            <a:ext cx="1449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are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3354" y="5034170"/>
            <a:ext cx="18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monoatomic ions match their charge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9377" y="5033410"/>
            <a:ext cx="186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monoatomic ions match their charge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90235" y="2440899"/>
            <a:ext cx="2319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oxygen -2, not in one of the exceptions.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5400" y="5117186"/>
            <a:ext cx="304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+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3(-</a:t>
            </a:r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-1</a:t>
            </a:r>
          </a:p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 must equal the overall charge on ion</a:t>
            </a:r>
          </a:p>
          <a:p>
            <a:r>
              <a:rPr lang="en-US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 = +5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24119" y="451369"/>
            <a:ext cx="201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 know this isn’t balanced! That is what we are working on!</a:t>
            </a:r>
          </a:p>
        </p:txBody>
      </p:sp>
    </p:spTree>
    <p:extLst>
      <p:ext uri="{BB962C8B-B14F-4D97-AF65-F5344CB8AC3E}">
        <p14:creationId xmlns:p14="http://schemas.microsoft.com/office/powerpoint/2010/main" val="3068693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315015"/>
            <a:ext cx="8214513" cy="2895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charset="0"/>
              </a:rPr>
              <a:t>Assign oxidation states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4000" dirty="0">
                <a:solidFill>
                  <a:schemeClr val="tx1"/>
                </a:solidFill>
                <a:latin typeface="Arial" charset="0"/>
              </a:rPr>
              <a:t>Determine the element oxidized and the element reduced.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sz="4400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dirty="0"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CBC50-BD40-0645-9844-9D48C58A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284" y="3641228"/>
            <a:ext cx="752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smtClean="0">
                <a:effectLst/>
              </a:rPr>
              <a:t>   Cl</a:t>
            </a:r>
            <a:r>
              <a:rPr lang="en-US" sz="4400" baseline="-25000" dirty="0" smtClean="0">
                <a:effectLst/>
              </a:rPr>
              <a:t>2</a:t>
            </a:r>
            <a:r>
              <a:rPr lang="en-US" sz="4400" dirty="0" smtClean="0">
                <a:effectLst/>
              </a:rPr>
              <a:t> </a:t>
            </a:r>
            <a:r>
              <a:rPr lang="en-US" sz="4400" dirty="0">
                <a:effectLst/>
              </a:rPr>
              <a:t>+ I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+ </a:t>
            </a:r>
            <a:r>
              <a:rPr lang="en-US" sz="4400" dirty="0">
                <a:effectLst/>
                <a:cs typeface="Lucida Grande" charset="0"/>
              </a:rPr>
              <a:t>→</a:t>
            </a:r>
            <a:r>
              <a:rPr lang="en-US" sz="4400" dirty="0">
                <a:effectLst/>
              </a:rPr>
              <a:t> </a:t>
            </a:r>
            <a:r>
              <a:rPr lang="en-US" sz="4400" dirty="0" smtClean="0">
                <a:effectLst/>
              </a:rPr>
              <a:t>  2Cl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 +  IO</a:t>
            </a:r>
            <a:r>
              <a:rPr lang="en-US" sz="4400" baseline="-25000" dirty="0">
                <a:effectLst/>
              </a:rPr>
              <a:t>3</a:t>
            </a:r>
            <a:r>
              <a:rPr lang="en-US" sz="4400" baseline="30000" dirty="0">
                <a:effectLst/>
              </a:rPr>
              <a:t>−</a:t>
            </a:r>
            <a:r>
              <a:rPr lang="en-US" sz="4400" dirty="0">
                <a:effectLst/>
              </a:rPr>
              <a:t>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197" y="440930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3354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474" y="4350349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358" y="4409300"/>
            <a:ext cx="79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5058624"/>
            <a:ext cx="10096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</a:t>
            </a:r>
            <a:r>
              <a:rPr lang="en-US" sz="32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lost electrons = oxidized,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+5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 gained electrons = reduced</a:t>
            </a:r>
            <a:r>
              <a:rPr lang="en-US" sz="32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-1</a:t>
            </a:r>
            <a:endParaRPr lang="en-US" sz="3200" dirty="0">
              <a:solidFill>
                <a:srgbClr val="FF33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7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8339"/>
            <a:ext cx="11734800" cy="54864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Write oxidation and reduction half-reactions, including electrons</a:t>
            </a:r>
            <a:endParaRPr lang="en-US" sz="3600" dirty="0">
              <a:latin typeface="Arial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Oxidation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 electrons being lost, products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3300"/>
                </a:solidFill>
                <a:latin typeface="Arial" charset="0"/>
              </a:rPr>
              <a:t> Reduction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electrons being gained, reactants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AA5E-861D-6A48-A058-DE5AE3F8323C}"/>
              </a:ext>
            </a:extLst>
          </p:cNvPr>
          <p:cNvSpPr txBox="1"/>
          <p:nvPr/>
        </p:nvSpPr>
        <p:spPr>
          <a:xfrm>
            <a:off x="3276600" y="4114800"/>
            <a:ext cx="69942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 </a:t>
            </a:r>
            <a:r>
              <a:rPr lang="en-US" sz="3600" dirty="0">
                <a:solidFill>
                  <a:srgbClr val="0070C0"/>
                </a:solidFill>
                <a:effectLst/>
              </a:rPr>
              <a:t>+ 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0CA08-F7A0-D04A-B62C-A6257BC0C945}"/>
              </a:ext>
            </a:extLst>
          </p:cNvPr>
          <p:cNvSpPr txBox="1"/>
          <p:nvPr/>
        </p:nvSpPr>
        <p:spPr>
          <a:xfrm>
            <a:off x="3276598" y="4825205"/>
            <a:ext cx="7467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  <a:effectLst/>
              </a:rPr>
              <a:t>Reduction:     </a:t>
            </a:r>
            <a:r>
              <a:rPr lang="en-US" sz="3600" dirty="0" smtClean="0">
                <a:solidFill>
                  <a:srgbClr val="FF3300"/>
                </a:solidFill>
                <a:effectLst/>
              </a:rPr>
              <a:t>Cl</a:t>
            </a:r>
            <a:r>
              <a:rPr lang="en-US" sz="3600" baseline="-25000" dirty="0" smtClean="0">
                <a:solidFill>
                  <a:srgbClr val="FF3300"/>
                </a:solidFill>
                <a:effectLst/>
              </a:rPr>
              <a:t>2</a:t>
            </a:r>
            <a:r>
              <a:rPr lang="en-US" sz="3600" dirty="0" smtClean="0">
                <a:solidFill>
                  <a:srgbClr val="FF3300"/>
                </a:solidFill>
                <a:effectLst/>
              </a:rPr>
              <a:t> </a:t>
            </a:r>
            <a:r>
              <a:rPr lang="en-US" sz="3600" dirty="0">
                <a:solidFill>
                  <a:srgbClr val="FF3300"/>
                </a:solidFill>
                <a:effectLst/>
              </a:rPr>
              <a:t>+ ____→ </a:t>
            </a:r>
            <a:r>
              <a:rPr lang="en-US" sz="3600" dirty="0" smtClean="0">
                <a:solidFill>
                  <a:srgbClr val="FF3300"/>
                </a:solidFill>
                <a:effectLst/>
              </a:rPr>
              <a:t>2Cl</a:t>
            </a:r>
            <a:r>
              <a:rPr lang="en-US" sz="3600" baseline="30000" dirty="0">
                <a:solidFill>
                  <a:srgbClr val="FF3300"/>
                </a:solidFill>
                <a:effectLst/>
              </a:rPr>
              <a:t>−</a:t>
            </a:r>
            <a:endParaRPr lang="en-US" sz="3600" dirty="0">
              <a:solidFill>
                <a:srgbClr val="FF3300"/>
              </a:solidFill>
              <a:effectLst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310" y="3976301"/>
            <a:ext cx="2489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 know these are not balanced! That is what we are still working on! It takes a while!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3988808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6e</a:t>
            </a:r>
            <a:r>
              <a:rPr lang="en-US" sz="36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15190" y="4806011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3600" baseline="30000" dirty="0" smtClean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1335" y="3663378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-1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+5, that’s a loss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7727" y="5560980"/>
            <a:ext cx="645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Cl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went from 0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-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1,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that’s a gain of…</a:t>
            </a:r>
            <a:endParaRPr lang="en-US" sz="2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2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4" grpId="0"/>
      <p:bldP spid="5" grpId="0"/>
      <p:bldP spid="3" grpId="0"/>
      <p:bldP spid="7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353" y="1287851"/>
            <a:ext cx="9783289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N42 - Electrochemistry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3311604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Concepts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08837"/>
            <a:ext cx="9067800" cy="42672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Balance the atoms in the half reactions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First balance elements other than H and O.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Add H</a:t>
            </a:r>
            <a:r>
              <a:rPr lang="en-US" sz="3200" baseline="-25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O where O is needed.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Add H</a:t>
            </a:r>
            <a:r>
              <a:rPr lang="en-US" sz="3200" baseline="30000" dirty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 where H is needed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7881F-387B-B240-9563-A409A7800318}"/>
              </a:ext>
            </a:extLst>
          </p:cNvPr>
          <p:cNvSpPr txBox="1"/>
          <p:nvPr/>
        </p:nvSpPr>
        <p:spPr>
          <a:xfrm>
            <a:off x="436768" y="3881129"/>
            <a:ext cx="101665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______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 + </a:t>
            </a:r>
            <a:r>
              <a:rPr lang="en-US" sz="3600" dirty="0">
                <a:solidFill>
                  <a:srgbClr val="0070C0"/>
                </a:solidFill>
                <a:effectLst/>
              </a:rPr>
              <a:t>_______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B404E-6EE0-2C4D-8529-C312566904DB}"/>
              </a:ext>
            </a:extLst>
          </p:cNvPr>
          <p:cNvSpPr txBox="1"/>
          <p:nvPr/>
        </p:nvSpPr>
        <p:spPr>
          <a:xfrm>
            <a:off x="439878" y="4943192"/>
            <a:ext cx="6494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Cl</a:t>
            </a:r>
            <a:r>
              <a:rPr lang="en-US" sz="3600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+ 2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e</a:t>
            </a:r>
            <a:r>
              <a:rPr lang="en-US" sz="3600" baseline="30000" dirty="0" smtClean="0">
                <a:solidFill>
                  <a:srgbClr val="FF0000"/>
                </a:solidFill>
                <a:effectLst/>
              </a:rPr>
              <a:t>-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→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2Cl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193" y="37106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3H</a:t>
            </a:r>
            <a:r>
              <a:rPr lang="en-US" sz="3600" baseline="-25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2550" y="37473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4306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4" grpId="0"/>
      <p:bldP spid="5" grpId="0"/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Balance the charge by balancing the # of e</a:t>
            </a:r>
            <a:r>
              <a:rPr lang="en-US" sz="3600" b="1" baseline="30000" dirty="0">
                <a:solidFill>
                  <a:schemeClr val="tx1"/>
                </a:solidFill>
                <a:latin typeface="Arial" charset="0"/>
              </a:rPr>
              <a:t>-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Balance electrons between half-reactions. </a:t>
            </a:r>
            <a:br>
              <a:rPr lang="en-US" sz="3200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Least Common Multiple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D9962-F543-2243-B63B-E68FA92D8447}"/>
              </a:ext>
            </a:extLst>
          </p:cNvPr>
          <p:cNvSpPr txBox="1"/>
          <p:nvPr/>
        </p:nvSpPr>
        <p:spPr>
          <a:xfrm>
            <a:off x="1232297" y="2926551"/>
            <a:ext cx="100046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     (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  <a:r>
              <a:rPr lang="en-US" sz="3600" dirty="0">
                <a:solidFill>
                  <a:srgbClr val="0070C0"/>
                </a:solidFill>
                <a:effectLst/>
              </a:rPr>
              <a:t> )</a:t>
            </a:r>
            <a:endParaRPr lang="en-US" sz="3600" baseline="30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E9422-098B-6744-8F97-EA70F411D40E}"/>
              </a:ext>
            </a:extLst>
          </p:cNvPr>
          <p:cNvSpPr txBox="1"/>
          <p:nvPr/>
        </p:nvSpPr>
        <p:spPr>
          <a:xfrm>
            <a:off x="1222772" y="3680549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     ( 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Cl</a:t>
            </a:r>
            <a:r>
              <a:rPr lang="en-US" sz="3600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+ 2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2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510816" y="4925098"/>
            <a:ext cx="87992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510816" y="5509873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918830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77800" y="3672828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x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6441" y="4572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6184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4" grpId="0"/>
      <p:bldP spid="5" grpId="0"/>
      <p:bldP spid="10" grpId="0"/>
      <p:bldP spid="11" grpId="0"/>
      <p:bldP spid="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9890921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Add half reactions together, simplify, check</a:t>
            </a:r>
            <a:endParaRPr lang="en-US" sz="3600" b="1" baseline="300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Make sure the atoms balance AND the charges</a:t>
            </a:r>
            <a:endParaRPr lang="en-US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632656" y="2362200"/>
            <a:ext cx="87992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Oxidation:  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→ 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3CC730-B551-BA44-BE37-396F2A6999F0}"/>
              </a:ext>
            </a:extLst>
          </p:cNvPr>
          <p:cNvSpPr txBox="1"/>
          <p:nvPr/>
        </p:nvSpPr>
        <p:spPr>
          <a:xfrm>
            <a:off x="1632656" y="2946975"/>
            <a:ext cx="8459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effectLst/>
              </a:rPr>
              <a:t>Reduction: 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→ 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838200" y="37338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088703" y="3962400"/>
            <a:ext cx="1039739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  <a:effectLst/>
              </a:rPr>
              <a:t>I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+ 3H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3600" dirty="0">
                <a:solidFill>
                  <a:srgbClr val="0070C0"/>
                </a:solidFill>
                <a:effectLst/>
              </a:rPr>
              <a:t>O </a:t>
            </a:r>
            <a:r>
              <a:rPr lang="en-US" sz="3600" dirty="0">
                <a:solidFill>
                  <a:srgbClr val="000066"/>
                </a:solidFill>
                <a:effectLst/>
              </a:rPr>
              <a:t>+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3Cl</a:t>
            </a:r>
            <a:r>
              <a:rPr lang="en-US" sz="3600" baseline="-25000" dirty="0">
                <a:solidFill>
                  <a:srgbClr val="FF0000"/>
                </a:solidFill>
                <a:effectLst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r>
              <a:rPr lang="en-US" sz="360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effectLst/>
              </a:rPr>
              <a:t>→</a:t>
            </a:r>
            <a:r>
              <a:rPr lang="en-US" sz="3600" dirty="0">
                <a:solidFill>
                  <a:srgbClr val="7030A0"/>
                </a:solidFill>
                <a:effectLst/>
              </a:rPr>
              <a:t> </a:t>
            </a:r>
            <a:r>
              <a:rPr lang="en-US" sz="3600" dirty="0">
                <a:solidFill>
                  <a:srgbClr val="0070C0"/>
                </a:solidFill>
                <a:effectLst/>
              </a:rPr>
              <a:t>IO</a:t>
            </a:r>
            <a:r>
              <a:rPr lang="en-US" sz="3600" baseline="-25000" dirty="0">
                <a:solidFill>
                  <a:srgbClr val="0070C0"/>
                </a:solidFill>
                <a:effectLst/>
              </a:rPr>
              <a:t>3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−</a:t>
            </a:r>
            <a:r>
              <a:rPr lang="en-US" sz="3600" dirty="0">
                <a:solidFill>
                  <a:srgbClr val="0070C0"/>
                </a:solidFill>
                <a:effectLst/>
              </a:rPr>
              <a:t> + 6 e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-</a:t>
            </a:r>
            <a:r>
              <a:rPr lang="en-US" sz="36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i="1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70C0"/>
                </a:solidFill>
                <a:effectLst/>
              </a:rPr>
              <a:t>6H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+ </a:t>
            </a:r>
            <a:r>
              <a:rPr lang="en-US" sz="3600" dirty="0">
                <a:solidFill>
                  <a:srgbClr val="000066"/>
                </a:solidFill>
                <a:effectLst/>
              </a:rPr>
              <a:t>+</a:t>
            </a:r>
            <a:r>
              <a:rPr lang="en-US" sz="3600" baseline="3000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6 Cl</a:t>
            </a:r>
            <a:r>
              <a:rPr lang="en-US" sz="3600" baseline="30000" dirty="0">
                <a:solidFill>
                  <a:srgbClr val="FF0000"/>
                </a:solidFill>
                <a:effectLst/>
              </a:rPr>
              <a:t>−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endParaRPr lang="en-US" sz="3600" baseline="30000" dirty="0">
              <a:solidFill>
                <a:srgbClr val="7030A0"/>
              </a:solidFill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953000" y="3852868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853790" y="3870478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8199" y="4953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351869" y="5088773"/>
            <a:ext cx="7871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→ 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>
                <a:effectLst/>
              </a:rPr>
              <a:t>6H</a:t>
            </a:r>
            <a:r>
              <a:rPr lang="en-US" sz="3600" baseline="30000" dirty="0">
                <a:effectLst/>
              </a:rPr>
              <a:t>+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838199" y="58674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088703" y="5894458"/>
            <a:ext cx="218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Atoms balanced – yes!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5995989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balanced – yes!</a:t>
            </a:r>
          </a:p>
        </p:txBody>
      </p:sp>
    </p:spTree>
    <p:extLst>
      <p:ext uri="{BB962C8B-B14F-4D97-AF65-F5344CB8AC3E}">
        <p14:creationId xmlns:p14="http://schemas.microsoft.com/office/powerpoint/2010/main" val="171766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10" grpId="0"/>
      <p:bldP spid="11" grpId="0"/>
      <p:bldP spid="13" grpId="0"/>
      <p:bldP spid="20" grpId="0"/>
      <p:bldP spid="6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11008359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WHAT IF IT IS IN BASIC SOLUTION!?!?!</a:t>
            </a:r>
            <a:endParaRPr lang="en-US" sz="3600" b="1" baseline="300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Add OH- to both sides to balance out the H</a:t>
            </a:r>
            <a:r>
              <a:rPr lang="en-US" sz="320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present</a:t>
            </a:r>
            <a:endParaRPr lang="en-US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560795" y="2351663"/>
            <a:ext cx="7871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→ 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>
                <a:effectLst/>
              </a:rPr>
              <a:t>6H</a:t>
            </a:r>
            <a:r>
              <a:rPr lang="en-US" sz="3600" baseline="30000" dirty="0">
                <a:effectLst/>
              </a:rPr>
              <a:t>+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71600" y="3758146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631310" y="2946974"/>
            <a:ext cx="23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3099525"/>
            <a:ext cx="23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352553" y="3926359"/>
            <a:ext cx="10570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+ 6OH</a:t>
            </a:r>
            <a:r>
              <a:rPr lang="en-US" sz="3600" baseline="30000" dirty="0" smtClean="0">
                <a:effectLst/>
              </a:rPr>
              <a:t>-</a:t>
            </a:r>
            <a:r>
              <a:rPr lang="en-US" sz="3600" dirty="0" smtClean="0">
                <a:effectLst/>
              </a:rPr>
              <a:t> → </a:t>
            </a:r>
            <a:r>
              <a:rPr lang="en-US" sz="3600" dirty="0">
                <a:effectLst/>
              </a:rPr>
              <a:t>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 smtClean="0">
                <a:effectLst/>
              </a:rPr>
              <a:t>6H</a:t>
            </a:r>
            <a:r>
              <a:rPr lang="en-US" sz="3600" baseline="-25000" dirty="0" smtClean="0">
                <a:effectLst/>
              </a:rPr>
              <a:t>2</a:t>
            </a:r>
            <a:r>
              <a:rPr lang="en-US" sz="3600" dirty="0" smtClean="0">
                <a:effectLst/>
              </a:rPr>
              <a:t>O</a:t>
            </a:r>
            <a:r>
              <a:rPr lang="en-US" sz="3600" baseline="30000" dirty="0" smtClean="0">
                <a:effectLst/>
              </a:rPr>
              <a:t>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403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20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100132"/>
            <a:ext cx="11008359" cy="30480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WHAT IF IT IS IN BASIC SOLUTION!?!?!</a:t>
            </a:r>
            <a:endParaRPr lang="en-US" sz="3600" b="1" baseline="30000" dirty="0">
              <a:solidFill>
                <a:schemeClr val="tx1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Then cancel out any waters that you can </a:t>
            </a:r>
            <a:endParaRPr lang="en-US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04800"/>
            <a:ext cx="7772400" cy="57626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Balancing Redox Reactions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0591800" y="533400"/>
            <a:ext cx="918114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560795" y="2351663"/>
            <a:ext cx="7871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→ 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>
                <a:effectLst/>
              </a:rPr>
              <a:t>6H</a:t>
            </a:r>
            <a:r>
              <a:rPr lang="en-US" sz="3600" baseline="30000" dirty="0">
                <a:effectLst/>
              </a:rPr>
              <a:t>+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71600" y="3758146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7631310" y="2946974"/>
            <a:ext cx="23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3099525"/>
            <a:ext cx="234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+ 6OH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600" baseline="30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1352553" y="3926359"/>
            <a:ext cx="10570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+ 3H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O + 3Cl</a:t>
            </a:r>
            <a:r>
              <a:rPr lang="en-US" sz="3600" baseline="-25000" dirty="0">
                <a:effectLst/>
              </a:rPr>
              <a:t>2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+ 6OH</a:t>
            </a:r>
            <a:r>
              <a:rPr lang="en-US" sz="3600" baseline="30000" dirty="0" smtClean="0">
                <a:effectLst/>
              </a:rPr>
              <a:t>-</a:t>
            </a:r>
            <a:r>
              <a:rPr lang="en-US" sz="3600" dirty="0" smtClean="0">
                <a:effectLst/>
              </a:rPr>
              <a:t> → </a:t>
            </a:r>
            <a:r>
              <a:rPr lang="en-US" sz="3600" dirty="0">
                <a:effectLst/>
              </a:rPr>
              <a:t>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 smtClean="0">
                <a:effectLst/>
              </a:rPr>
              <a:t>6H</a:t>
            </a:r>
            <a:r>
              <a:rPr lang="en-US" sz="3600" baseline="-25000" dirty="0" smtClean="0">
                <a:effectLst/>
              </a:rPr>
              <a:t>2</a:t>
            </a:r>
            <a:r>
              <a:rPr lang="en-US" sz="3600" dirty="0" smtClean="0">
                <a:effectLst/>
              </a:rPr>
              <a:t>O</a:t>
            </a:r>
            <a:r>
              <a:rPr lang="en-US" sz="3600" baseline="30000" dirty="0" smtClean="0">
                <a:effectLst/>
              </a:rPr>
              <a:t>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2362200" y="3838044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8073350" y="3867700"/>
            <a:ext cx="731520" cy="8229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924800" y="458511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3H</a:t>
            </a:r>
            <a:r>
              <a:rPr lang="en-US" sz="3600" baseline="-250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left!</a:t>
            </a:r>
            <a:endParaRPr lang="en-US" sz="3600" baseline="3000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352553" y="5334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6B8E67-7E3D-6843-8724-B20FB513B76A}"/>
              </a:ext>
            </a:extLst>
          </p:cNvPr>
          <p:cNvSpPr txBox="1"/>
          <p:nvPr/>
        </p:nvSpPr>
        <p:spPr>
          <a:xfrm>
            <a:off x="2971801" y="5334000"/>
            <a:ext cx="8538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effectLst/>
              </a:rPr>
              <a:t>I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+ </a:t>
            </a:r>
            <a:r>
              <a:rPr lang="en-US" sz="3600" dirty="0" smtClean="0">
                <a:effectLst/>
              </a:rPr>
              <a:t>3Cl</a:t>
            </a:r>
            <a:r>
              <a:rPr lang="en-US" sz="3600" baseline="-25000" dirty="0" smtClean="0">
                <a:effectLst/>
              </a:rPr>
              <a:t>2</a:t>
            </a:r>
            <a:r>
              <a:rPr lang="en-US" sz="3600" dirty="0" smtClean="0">
                <a:effectLst/>
              </a:rPr>
              <a:t> + 6OH</a:t>
            </a:r>
            <a:r>
              <a:rPr lang="en-US" sz="3600" baseline="30000" dirty="0" smtClean="0">
                <a:effectLst/>
              </a:rPr>
              <a:t>-</a:t>
            </a:r>
            <a:r>
              <a:rPr lang="en-US" sz="3600" dirty="0" smtClean="0">
                <a:effectLst/>
              </a:rPr>
              <a:t> → </a:t>
            </a:r>
            <a:r>
              <a:rPr lang="en-US" sz="3600" dirty="0">
                <a:effectLst/>
              </a:rPr>
              <a:t>IO</a:t>
            </a:r>
            <a:r>
              <a:rPr lang="en-US" sz="3600" baseline="-25000" dirty="0">
                <a:effectLst/>
              </a:rPr>
              <a:t>3</a:t>
            </a:r>
            <a:r>
              <a:rPr lang="en-US" sz="3600" baseline="30000" dirty="0">
                <a:effectLst/>
              </a:rPr>
              <a:t>−</a:t>
            </a:r>
            <a:r>
              <a:rPr lang="en-US" sz="3600" dirty="0">
                <a:effectLst/>
              </a:rPr>
              <a:t> </a:t>
            </a:r>
            <a:r>
              <a:rPr lang="en-US" sz="3600" i="1" dirty="0">
                <a:effectLst/>
              </a:rPr>
              <a:t>+ </a:t>
            </a:r>
            <a:r>
              <a:rPr lang="en-US" sz="3600" dirty="0" smtClean="0">
                <a:effectLst/>
              </a:rPr>
              <a:t>3H</a:t>
            </a:r>
            <a:r>
              <a:rPr lang="en-US" sz="3600" baseline="-25000" dirty="0" smtClean="0">
                <a:effectLst/>
              </a:rPr>
              <a:t>2</a:t>
            </a:r>
            <a:r>
              <a:rPr lang="en-US" sz="3600" dirty="0" smtClean="0">
                <a:effectLst/>
              </a:rPr>
              <a:t>O</a:t>
            </a:r>
            <a:r>
              <a:rPr lang="en-US" sz="3600" baseline="30000" dirty="0" smtClean="0">
                <a:effectLst/>
              </a:rPr>
              <a:t> </a:t>
            </a:r>
            <a:r>
              <a:rPr lang="en-US" sz="3600" dirty="0">
                <a:effectLst/>
              </a:rPr>
              <a:t>+</a:t>
            </a:r>
            <a:r>
              <a:rPr lang="en-US" sz="3600" baseline="30000" dirty="0">
                <a:effectLst/>
              </a:rPr>
              <a:t> </a:t>
            </a:r>
            <a:r>
              <a:rPr lang="en-US" sz="3600" dirty="0">
                <a:effectLst/>
              </a:rPr>
              <a:t>6 Cl</a:t>
            </a:r>
            <a:r>
              <a:rPr lang="en-US" sz="3600" baseline="30000" dirty="0">
                <a:effectLst/>
              </a:rPr>
              <a:t>−</a:t>
            </a:r>
            <a:endParaRPr lang="en-US" sz="3600" dirty="0"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352553" y="6096000"/>
            <a:ext cx="1055115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608336" y="6073914"/>
            <a:ext cx="2187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6233" y="6175445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Atoms balanced – yes!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4833" y="6175445"/>
            <a:ext cx="435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Charges balanced – yes!</a:t>
            </a:r>
          </a:p>
        </p:txBody>
      </p:sp>
    </p:spTree>
    <p:extLst>
      <p:ext uri="{BB962C8B-B14F-4D97-AF65-F5344CB8AC3E}">
        <p14:creationId xmlns:p14="http://schemas.microsoft.com/office/powerpoint/2010/main" val="269305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3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149771"/>
            <a:ext cx="11353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Oxidizing agent</a:t>
            </a:r>
          </a:p>
          <a:p>
            <a:pPr marL="55563" indent="-55563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substance that is doing the oxidizing of the other substance. Whichever substance is reduced is the oxidizing agent.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agent</a:t>
            </a:r>
          </a:p>
          <a:p>
            <a:pPr marL="0" indent="0">
              <a:buFont typeface="Wingdings" pitchFamily="2" charset="2"/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substance that is doing the reducing of the other substance. Whichever substance is oxidized is the reducing agent.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179"/>
            <a:ext cx="10515600" cy="887413"/>
          </a:xfrm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400" u="sng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Few More Electrochemistry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8548511" cy="685800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https://youtu.be/-</a:t>
            </a:r>
            <a:r>
              <a:rPr lang="en-US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y2xTX_BVsA</a:t>
            </a:r>
            <a:r>
              <a:rPr lang="en-US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y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76262"/>
            <a:ext cx="7924800" cy="59436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Electrochemistry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Mnemonics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Electrons is Oxidation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Gain of Electrons is Reduction</a:t>
            </a: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is Loss of Electrons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 is Gain of Electrons</a:t>
            </a:r>
          </a:p>
        </p:txBody>
      </p:sp>
      <p:pic>
        <p:nvPicPr>
          <p:cNvPr id="1026" name="Picture 2" descr="1.2.0: Redox Reactions - Chemistry LibreTex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9" y="754647"/>
            <a:ext cx="3413675" cy="25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il Rig Workers Get Vulnerable To Make The Job Safer : Shots - Health News  : NP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r="6157"/>
          <a:stretch/>
        </p:blipFill>
        <p:spPr bwMode="auto">
          <a:xfrm>
            <a:off x="7973726" y="3738301"/>
            <a:ext cx="3380074" cy="26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0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9" y="228600"/>
            <a:ext cx="4953000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0439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  Cu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+ 2e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Cu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688" y="228600"/>
            <a:ext cx="6414911" cy="6858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Oxidation Numbers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1143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charge an atom in a compound would have if the compound was composed of ions.</a:t>
            </a:r>
          </a:p>
          <a:p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Helps track how the electrons are moving around during a reaction.  </a:t>
            </a:r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Sometimes easy to determine, sometimes complex.</a:t>
            </a:r>
          </a:p>
          <a:p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KF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F</a:t>
            </a:r>
            <a:r>
              <a:rPr lang="en-US" sz="36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          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ox # = +1, F ox # = -1</a:t>
            </a:r>
            <a:endParaRPr lang="en-US" baseline="30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1150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for Assigning Oxidation Numbers </a:t>
            </a:r>
            <a:endParaRPr lang="en-US" sz="44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uncombined element is 0.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Monatomic ion equals the charge on the 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more-electronegative element in a binary compound is assigned the number equal to the charge it would have if it were an 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Fluorine in a compound is always -1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is -2 unless it is combined with F,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is +2, or it is in a peroxide, such as H</a:t>
            </a:r>
            <a:r>
              <a:rPr lang="en-US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when it is -1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11582400" cy="4525963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in most of its compounds is +1 unless it is combined with a metal, in which case it is -1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compounds, the elements of groups 1 and 2 as well as aluminum have oxidation numbers +1, +2 and +3 respectively.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the oxidation numbers of all atoms in a neutral compound is 0. 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the oxidation numbers of all atoms in a polyatomic ion equals charge of the ion.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25098"/>
            <a:ext cx="11506200" cy="36115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complicated than balancing normal reactions.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balance the electrons, not just the atoms!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oxidation numbers to determine which things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oxidized and which are reduced.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the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two halves – oxidation half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reduction half. Include electrons.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the atoms.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the charge by balancing the number of electrons.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half reactions back together, simplify, and CHECK.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55657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Balancing Redox Equations</a:t>
            </a:r>
          </a:p>
        </p:txBody>
      </p:sp>
    </p:spTree>
    <p:extLst>
      <p:ext uri="{BB962C8B-B14F-4D97-AF65-F5344CB8AC3E}">
        <p14:creationId xmlns:p14="http://schemas.microsoft.com/office/powerpoint/2010/main" val="21954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1525</Words>
  <Application>Microsoft Office PowerPoint</Application>
  <PresentationFormat>Widescreen</PresentationFormat>
  <Paragraphs>240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Comic Sans MS</vt:lpstr>
      <vt:lpstr>Impact</vt:lpstr>
      <vt:lpstr>Lucida Grande</vt:lpstr>
      <vt:lpstr>Wingdings</vt:lpstr>
      <vt:lpstr>Default Design</vt:lpstr>
      <vt:lpstr>1_Default Design</vt:lpstr>
      <vt:lpstr>Electrochemistry Concepts</vt:lpstr>
      <vt:lpstr>N42 - Electrochemistry</vt:lpstr>
      <vt:lpstr>Electrochemistry</vt:lpstr>
      <vt:lpstr>Mnemonics </vt:lpstr>
      <vt:lpstr>Examples</vt:lpstr>
      <vt:lpstr>Oxidation Numbers</vt:lpstr>
      <vt:lpstr>PowerPoint Presentation</vt:lpstr>
      <vt:lpstr>PowerPoint Presentation</vt:lpstr>
      <vt:lpstr>PowerPoint Presentation</vt:lpstr>
      <vt:lpstr>Best Advice…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Balancing Redox Reactions</vt:lpstr>
      <vt:lpstr>A Few More Electrochemistry Terms</vt:lpstr>
      <vt:lpstr>YouTube Link to Presentation 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205</cp:revision>
  <dcterms:created xsi:type="dcterms:W3CDTF">2006-05-11T16:34:36Z</dcterms:created>
  <dcterms:modified xsi:type="dcterms:W3CDTF">2022-03-11T18:44:02Z</dcterms:modified>
</cp:coreProperties>
</file>