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ndara" panose="020E050203030302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85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5a19cd92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5a19cd92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a19cd92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a19cd92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5a19cd9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5a19cd9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5a19cd927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5a19cd927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46f245c06_7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46f245c06_7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Information adapted from AP Daily videos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5a19cd92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5a19cd92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5a19cd927_7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5a19cd927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5a19cd927_7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5a19cd927_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46f245c06_7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46f245c06_7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0493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700">
                <a:latin typeface="Candara"/>
                <a:ea typeface="Candara"/>
                <a:cs typeface="Candara"/>
                <a:sym typeface="Candara"/>
              </a:rPr>
              <a:t>Acids, Bases, and Buffers </a:t>
            </a:r>
            <a:endParaRPr sz="5700">
              <a:latin typeface="Candara"/>
              <a:ea typeface="Candara"/>
              <a:cs typeface="Candara"/>
              <a:sym typeface="Candara"/>
            </a:endParaRPr>
          </a:p>
          <a:p>
            <a:pPr marL="0" lvl="0" indent="0" algn="ctr" rtl="0">
              <a:spcBef>
                <a:spcPts val="0"/>
              </a:spcBef>
              <a:spcAft>
                <a:spcPts val="0"/>
              </a:spcAft>
              <a:buNone/>
            </a:pPr>
            <a:r>
              <a:rPr lang="en" sz="5700">
                <a:latin typeface="Candara"/>
                <a:ea typeface="Candara"/>
                <a:cs typeface="Candara"/>
                <a:sym typeface="Candara"/>
              </a:rPr>
              <a:t>Interactive Card Sort</a:t>
            </a:r>
            <a:endParaRPr sz="5700">
              <a:latin typeface="Candara"/>
              <a:ea typeface="Candara"/>
              <a:cs typeface="Candara"/>
              <a:sym typeface="Candara"/>
            </a:endParaRPr>
          </a:p>
        </p:txBody>
      </p:sp>
      <p:sp>
        <p:nvSpPr>
          <p:cNvPr id="55" name="Google Shape;55;p13"/>
          <p:cNvSpPr txBox="1"/>
          <p:nvPr/>
        </p:nvSpPr>
        <p:spPr>
          <a:xfrm>
            <a:off x="191750" y="4184725"/>
            <a:ext cx="8798100" cy="823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0000"/>
                </a:solidFill>
                <a:latin typeface="Candara"/>
                <a:ea typeface="Candara"/>
                <a:cs typeface="Candara"/>
                <a:sym typeface="Candara"/>
              </a:rPr>
              <a:t>Please make sure you ARE NOT in present mode. You must be editing the slides in order to move the molecules appropriately. You should be able to see structures along the sides of slides 4, 5, 6, and 8.</a:t>
            </a:r>
            <a:endParaRPr sz="1600">
              <a:solidFill>
                <a:srgbClr val="FF0000"/>
              </a:solidFill>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latin typeface="Candara"/>
                <a:ea typeface="Candara"/>
                <a:cs typeface="Candara"/>
                <a:sym typeface="Candara"/>
              </a:rPr>
              <a:t>Directions</a:t>
            </a:r>
            <a:endParaRPr sz="3400" b="1">
              <a:latin typeface="Candara"/>
              <a:ea typeface="Candara"/>
              <a:cs typeface="Candara"/>
              <a:sym typeface="Candara"/>
            </a:endParaRPr>
          </a:p>
        </p:txBody>
      </p:sp>
      <p:sp>
        <p:nvSpPr>
          <p:cNvPr id="61" name="Google Shape;61;p14"/>
          <p:cNvSpPr txBox="1">
            <a:spLocks noGrp="1"/>
          </p:cNvSpPr>
          <p:nvPr>
            <p:ph type="body" idx="1"/>
          </p:nvPr>
        </p:nvSpPr>
        <p:spPr>
          <a:xfrm>
            <a:off x="9375" y="1238250"/>
            <a:ext cx="9144000" cy="382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i="1">
                <a:solidFill>
                  <a:schemeClr val="dk1"/>
                </a:solidFill>
                <a:latin typeface="Candara"/>
                <a:ea typeface="Candara"/>
                <a:cs typeface="Candara"/>
                <a:sym typeface="Candara"/>
              </a:rPr>
              <a:t>Slide 3:</a:t>
            </a:r>
            <a:r>
              <a:rPr lang="en" sz="2300">
                <a:solidFill>
                  <a:schemeClr val="dk1"/>
                </a:solidFill>
                <a:latin typeface="Candara"/>
                <a:ea typeface="Candara"/>
                <a:cs typeface="Candara"/>
                <a:sym typeface="Candara"/>
              </a:rPr>
              <a:t> Categorize each substance as acidic, basic, or neutral. </a:t>
            </a:r>
            <a:endParaRPr sz="2300">
              <a:solidFill>
                <a:schemeClr val="dk1"/>
              </a:solidFill>
              <a:latin typeface="Candara"/>
              <a:ea typeface="Candara"/>
              <a:cs typeface="Candara"/>
              <a:sym typeface="Candara"/>
            </a:endParaRPr>
          </a:p>
          <a:p>
            <a:pPr marL="0" lvl="0" indent="0" algn="l" rtl="0">
              <a:lnSpc>
                <a:spcPct val="100000"/>
              </a:lnSpc>
              <a:spcBef>
                <a:spcPts val="1000"/>
              </a:spcBef>
              <a:spcAft>
                <a:spcPts val="0"/>
              </a:spcAft>
              <a:buClr>
                <a:schemeClr val="dk1"/>
              </a:buClr>
              <a:buSzPts val="1100"/>
              <a:buFont typeface="Arial"/>
              <a:buNone/>
            </a:pPr>
            <a:r>
              <a:rPr lang="en" sz="2300" i="1">
                <a:solidFill>
                  <a:schemeClr val="dk1"/>
                </a:solidFill>
                <a:latin typeface="Candara"/>
                <a:ea typeface="Candara"/>
                <a:cs typeface="Candara"/>
                <a:sym typeface="Candara"/>
              </a:rPr>
              <a:t>Slide 4:</a:t>
            </a:r>
            <a:r>
              <a:rPr lang="en" sz="2300">
                <a:solidFill>
                  <a:schemeClr val="dk1"/>
                </a:solidFill>
                <a:latin typeface="Candara"/>
                <a:ea typeface="Candara"/>
                <a:cs typeface="Candara"/>
                <a:sym typeface="Candara"/>
              </a:rPr>
              <a:t> Using the particle diagrams, order the acids from weakest to strongest. Explain your ordering in the space at the bottom of the slide.  </a:t>
            </a:r>
            <a:endParaRPr sz="2300" i="1">
              <a:solidFill>
                <a:schemeClr val="dk1"/>
              </a:solidFill>
              <a:latin typeface="Candara"/>
              <a:ea typeface="Candara"/>
              <a:cs typeface="Candara"/>
              <a:sym typeface="Candara"/>
            </a:endParaRPr>
          </a:p>
          <a:p>
            <a:pPr marL="0" lvl="0" indent="0" algn="l" rtl="0">
              <a:lnSpc>
                <a:spcPct val="100000"/>
              </a:lnSpc>
              <a:spcBef>
                <a:spcPts val="1000"/>
              </a:spcBef>
              <a:spcAft>
                <a:spcPts val="0"/>
              </a:spcAft>
              <a:buNone/>
            </a:pPr>
            <a:r>
              <a:rPr lang="en" sz="2300" i="1">
                <a:solidFill>
                  <a:schemeClr val="dk1"/>
                </a:solidFill>
                <a:latin typeface="Candara"/>
                <a:ea typeface="Candara"/>
                <a:cs typeface="Candara"/>
                <a:sym typeface="Candara"/>
              </a:rPr>
              <a:t>Slide 5:</a:t>
            </a:r>
            <a:r>
              <a:rPr lang="en" sz="2300">
                <a:solidFill>
                  <a:schemeClr val="dk1"/>
                </a:solidFill>
                <a:latin typeface="Candara"/>
                <a:ea typeface="Candara"/>
                <a:cs typeface="Candara"/>
                <a:sym typeface="Candara"/>
              </a:rPr>
              <a:t> Review properties of buffers. </a:t>
            </a:r>
            <a:endParaRPr sz="2300">
              <a:solidFill>
                <a:schemeClr val="dk1"/>
              </a:solidFill>
              <a:latin typeface="Candara"/>
              <a:ea typeface="Candara"/>
              <a:cs typeface="Candara"/>
              <a:sym typeface="Candara"/>
            </a:endParaRPr>
          </a:p>
          <a:p>
            <a:pPr marL="0" lvl="0" indent="0" algn="l" rtl="0">
              <a:lnSpc>
                <a:spcPct val="100000"/>
              </a:lnSpc>
              <a:spcBef>
                <a:spcPts val="1000"/>
              </a:spcBef>
              <a:spcAft>
                <a:spcPts val="0"/>
              </a:spcAft>
              <a:buNone/>
            </a:pPr>
            <a:r>
              <a:rPr lang="en" sz="2300" i="1">
                <a:solidFill>
                  <a:schemeClr val="dk1"/>
                </a:solidFill>
                <a:latin typeface="Candara"/>
                <a:ea typeface="Candara"/>
                <a:cs typeface="Candara"/>
                <a:sym typeface="Candara"/>
              </a:rPr>
              <a:t>Slide 6: </a:t>
            </a:r>
            <a:r>
              <a:rPr lang="en" sz="2300">
                <a:solidFill>
                  <a:schemeClr val="dk1"/>
                </a:solidFill>
                <a:latin typeface="Candara"/>
                <a:ea typeface="Candara"/>
                <a:cs typeface="Candara"/>
                <a:sym typeface="Candara"/>
              </a:rPr>
              <a:t>Classify each particle diagram as a buffer or not a buffer.</a:t>
            </a:r>
            <a:endParaRPr sz="2300">
              <a:solidFill>
                <a:schemeClr val="dk1"/>
              </a:solidFill>
              <a:latin typeface="Candara"/>
              <a:ea typeface="Candara"/>
              <a:cs typeface="Candara"/>
              <a:sym typeface="Candara"/>
            </a:endParaRPr>
          </a:p>
          <a:p>
            <a:pPr marL="0" lvl="0" indent="0" algn="l" rtl="0">
              <a:lnSpc>
                <a:spcPct val="100000"/>
              </a:lnSpc>
              <a:spcBef>
                <a:spcPts val="1000"/>
              </a:spcBef>
              <a:spcAft>
                <a:spcPts val="0"/>
              </a:spcAft>
              <a:buNone/>
            </a:pPr>
            <a:r>
              <a:rPr lang="en" sz="2300" i="1">
                <a:solidFill>
                  <a:schemeClr val="dk1"/>
                </a:solidFill>
                <a:latin typeface="Candara"/>
                <a:ea typeface="Candara"/>
                <a:cs typeface="Candara"/>
                <a:sym typeface="Candara"/>
              </a:rPr>
              <a:t>Slide 7</a:t>
            </a:r>
            <a:r>
              <a:rPr lang="en" sz="2300">
                <a:solidFill>
                  <a:schemeClr val="dk1"/>
                </a:solidFill>
                <a:latin typeface="Candara"/>
                <a:ea typeface="Candara"/>
                <a:cs typeface="Candara"/>
                <a:sym typeface="Candara"/>
              </a:rPr>
              <a:t>: Explain why solutions ARE NOT buffers. </a:t>
            </a:r>
            <a:endParaRPr sz="2300">
              <a:solidFill>
                <a:schemeClr val="dk1"/>
              </a:solidFill>
              <a:latin typeface="Candara"/>
              <a:ea typeface="Candara"/>
              <a:cs typeface="Candara"/>
              <a:sym typeface="Candara"/>
            </a:endParaRPr>
          </a:p>
          <a:p>
            <a:pPr marL="0" lvl="0" indent="0" algn="l" rtl="0">
              <a:lnSpc>
                <a:spcPct val="100000"/>
              </a:lnSpc>
              <a:spcBef>
                <a:spcPts val="1000"/>
              </a:spcBef>
              <a:spcAft>
                <a:spcPts val="0"/>
              </a:spcAft>
              <a:buNone/>
            </a:pPr>
            <a:r>
              <a:rPr lang="en" sz="2300" i="1">
                <a:solidFill>
                  <a:schemeClr val="dk1"/>
                </a:solidFill>
                <a:latin typeface="Candara"/>
                <a:ea typeface="Candara"/>
                <a:cs typeface="Candara"/>
                <a:sym typeface="Candara"/>
              </a:rPr>
              <a:t>Slide 8</a:t>
            </a:r>
            <a:r>
              <a:rPr lang="en" sz="2300">
                <a:solidFill>
                  <a:schemeClr val="dk1"/>
                </a:solidFill>
                <a:latin typeface="Candara"/>
                <a:ea typeface="Candara"/>
                <a:cs typeface="Candara"/>
                <a:sym typeface="Candara"/>
              </a:rPr>
              <a:t>: Explain why solutions ARE buffers. </a:t>
            </a:r>
            <a:endParaRPr sz="2300">
              <a:solidFill>
                <a:schemeClr val="dk1"/>
              </a:solidFill>
              <a:latin typeface="Candara"/>
              <a:ea typeface="Candara"/>
              <a:cs typeface="Candara"/>
              <a:sym typeface="Candara"/>
            </a:endParaRPr>
          </a:p>
          <a:p>
            <a:pPr marL="0" lvl="0" indent="0" algn="l" rtl="0">
              <a:lnSpc>
                <a:spcPct val="100000"/>
              </a:lnSpc>
              <a:spcBef>
                <a:spcPts val="1000"/>
              </a:spcBef>
              <a:spcAft>
                <a:spcPts val="1000"/>
              </a:spcAft>
              <a:buClr>
                <a:schemeClr val="dk1"/>
              </a:buClr>
              <a:buSzPts val="1100"/>
              <a:buFont typeface="Arial"/>
              <a:buNone/>
            </a:pPr>
            <a:r>
              <a:rPr lang="en" sz="2300" i="1">
                <a:solidFill>
                  <a:schemeClr val="dk1"/>
                </a:solidFill>
                <a:latin typeface="Candara"/>
                <a:ea typeface="Candara"/>
                <a:cs typeface="Candara"/>
                <a:sym typeface="Candara"/>
              </a:rPr>
              <a:t>Slide 9: </a:t>
            </a:r>
            <a:r>
              <a:rPr lang="en" sz="2300">
                <a:solidFill>
                  <a:schemeClr val="dk1"/>
                </a:solidFill>
                <a:latin typeface="Candara"/>
                <a:ea typeface="Candara"/>
                <a:cs typeface="Candara"/>
                <a:sym typeface="Candara"/>
              </a:rPr>
              <a:t>Answer the short answer question about two buffer solutions. </a:t>
            </a:r>
            <a:endParaRPr sz="2300">
              <a:solidFill>
                <a:schemeClr val="dk1"/>
              </a:solidFill>
              <a:latin typeface="Candara"/>
              <a:ea typeface="Candara"/>
              <a:cs typeface="Candara"/>
              <a:sym typeface="Candara"/>
            </a:endParaRPr>
          </a:p>
        </p:txBody>
      </p:sp>
      <p:sp>
        <p:nvSpPr>
          <p:cNvPr id="62" name="Google Shape;62;p14"/>
          <p:cNvSpPr txBox="1"/>
          <p:nvPr/>
        </p:nvSpPr>
        <p:spPr>
          <a:xfrm>
            <a:off x="4736800" y="69800"/>
            <a:ext cx="4357200" cy="1046700"/>
          </a:xfrm>
          <a:prstGeom prst="rect">
            <a:avLst/>
          </a:prstGeom>
          <a:noFill/>
          <a:ln w="28575" cap="flat" cmpd="sng">
            <a:solidFill>
              <a:srgbClr val="FF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Candara"/>
                <a:ea typeface="Candara"/>
                <a:cs typeface="Candara"/>
                <a:sym typeface="Candara"/>
              </a:rPr>
              <a:t>Once you submit in Classroom, you will get a private comment back with the answer key. Please check your answers and fix whatever is incorrect! (Then turn it back in once everything is corrected.)</a:t>
            </a:r>
            <a:endParaRPr i="1">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4">
            <a:alphaModFix/>
          </a:blip>
          <a:srcRect t="1572" r="2104" b="77236"/>
          <a:stretch/>
        </p:blipFill>
        <p:spPr>
          <a:xfrm>
            <a:off x="-1598225" y="1223025"/>
            <a:ext cx="1716200" cy="538775"/>
          </a:xfrm>
          <a:prstGeom prst="rect">
            <a:avLst/>
          </a:prstGeom>
          <a:noFill/>
          <a:ln>
            <a:noFill/>
          </a:ln>
        </p:spPr>
      </p:pic>
      <p:pic>
        <p:nvPicPr>
          <p:cNvPr id="68" name="Google Shape;68;p15"/>
          <p:cNvPicPr preferRelativeResize="0"/>
          <p:nvPr/>
        </p:nvPicPr>
        <p:blipFill rotWithShape="1">
          <a:blip r:embed="rId5">
            <a:alphaModFix/>
          </a:blip>
          <a:srcRect t="1196" r="2381" b="78594"/>
          <a:stretch/>
        </p:blipFill>
        <p:spPr>
          <a:xfrm>
            <a:off x="8837925" y="3483800"/>
            <a:ext cx="1716200" cy="527292"/>
          </a:xfrm>
          <a:prstGeom prst="rect">
            <a:avLst/>
          </a:prstGeom>
          <a:noFill/>
          <a:ln>
            <a:noFill/>
          </a:ln>
        </p:spPr>
      </p:pic>
      <p:pic>
        <p:nvPicPr>
          <p:cNvPr id="69" name="Google Shape;69;p15"/>
          <p:cNvPicPr preferRelativeResize="0"/>
          <p:nvPr/>
        </p:nvPicPr>
        <p:blipFill rotWithShape="1">
          <a:blip r:embed="rId4">
            <a:alphaModFix/>
          </a:blip>
          <a:srcRect t="21667" r="2104" b="59226"/>
          <a:stretch/>
        </p:blipFill>
        <p:spPr>
          <a:xfrm>
            <a:off x="-1598225" y="1963225"/>
            <a:ext cx="1716200" cy="485754"/>
          </a:xfrm>
          <a:prstGeom prst="rect">
            <a:avLst/>
          </a:prstGeom>
          <a:noFill/>
          <a:ln>
            <a:noFill/>
          </a:ln>
        </p:spPr>
      </p:pic>
      <p:pic>
        <p:nvPicPr>
          <p:cNvPr id="70" name="Google Shape;70;p15"/>
          <p:cNvPicPr preferRelativeResize="0"/>
          <p:nvPr/>
        </p:nvPicPr>
        <p:blipFill rotWithShape="1">
          <a:blip r:embed="rId4">
            <a:alphaModFix/>
          </a:blip>
          <a:srcRect t="41012" r="2104" b="40404"/>
          <a:stretch/>
        </p:blipFill>
        <p:spPr>
          <a:xfrm>
            <a:off x="-1622362" y="2650400"/>
            <a:ext cx="1764478" cy="485750"/>
          </a:xfrm>
          <a:prstGeom prst="rect">
            <a:avLst/>
          </a:prstGeom>
          <a:noFill/>
          <a:ln>
            <a:noFill/>
          </a:ln>
        </p:spPr>
      </p:pic>
      <p:pic>
        <p:nvPicPr>
          <p:cNvPr id="71" name="Google Shape;71;p15"/>
          <p:cNvPicPr preferRelativeResize="0"/>
          <p:nvPr/>
        </p:nvPicPr>
        <p:blipFill rotWithShape="1">
          <a:blip r:embed="rId4">
            <a:alphaModFix/>
          </a:blip>
          <a:srcRect t="59836" r="2104" b="21580"/>
          <a:stretch/>
        </p:blipFill>
        <p:spPr>
          <a:xfrm>
            <a:off x="-1598212" y="3337575"/>
            <a:ext cx="1716200" cy="472460"/>
          </a:xfrm>
          <a:prstGeom prst="rect">
            <a:avLst/>
          </a:prstGeom>
          <a:noFill/>
          <a:ln>
            <a:noFill/>
          </a:ln>
        </p:spPr>
      </p:pic>
      <p:pic>
        <p:nvPicPr>
          <p:cNvPr id="72" name="Google Shape;72;p15"/>
          <p:cNvPicPr preferRelativeResize="0"/>
          <p:nvPr/>
        </p:nvPicPr>
        <p:blipFill rotWithShape="1">
          <a:blip r:embed="rId4">
            <a:alphaModFix/>
          </a:blip>
          <a:srcRect t="78395" r="2104" b="1358"/>
          <a:stretch/>
        </p:blipFill>
        <p:spPr>
          <a:xfrm>
            <a:off x="-1598225" y="548550"/>
            <a:ext cx="1716200" cy="514746"/>
          </a:xfrm>
          <a:prstGeom prst="rect">
            <a:avLst/>
          </a:prstGeom>
          <a:noFill/>
          <a:ln>
            <a:noFill/>
          </a:ln>
        </p:spPr>
      </p:pic>
      <p:pic>
        <p:nvPicPr>
          <p:cNvPr id="73" name="Google Shape;73;p15"/>
          <p:cNvPicPr preferRelativeResize="0"/>
          <p:nvPr/>
        </p:nvPicPr>
        <p:blipFill rotWithShape="1">
          <a:blip r:embed="rId5">
            <a:alphaModFix/>
          </a:blip>
          <a:srcRect t="20847" r="2381" b="58942"/>
          <a:stretch/>
        </p:blipFill>
        <p:spPr>
          <a:xfrm>
            <a:off x="8837925" y="2780600"/>
            <a:ext cx="1716200" cy="527285"/>
          </a:xfrm>
          <a:prstGeom prst="rect">
            <a:avLst/>
          </a:prstGeom>
          <a:noFill/>
          <a:ln>
            <a:noFill/>
          </a:ln>
        </p:spPr>
      </p:pic>
      <p:pic>
        <p:nvPicPr>
          <p:cNvPr id="74" name="Google Shape;74;p15"/>
          <p:cNvPicPr preferRelativeResize="0"/>
          <p:nvPr/>
        </p:nvPicPr>
        <p:blipFill rotWithShape="1">
          <a:blip r:embed="rId5">
            <a:alphaModFix/>
          </a:blip>
          <a:srcRect t="39705" r="2381" b="40085"/>
          <a:stretch/>
        </p:blipFill>
        <p:spPr>
          <a:xfrm>
            <a:off x="8807525" y="2077394"/>
            <a:ext cx="1716200" cy="527281"/>
          </a:xfrm>
          <a:prstGeom prst="rect">
            <a:avLst/>
          </a:prstGeom>
          <a:noFill/>
          <a:ln>
            <a:noFill/>
          </a:ln>
        </p:spPr>
      </p:pic>
      <p:pic>
        <p:nvPicPr>
          <p:cNvPr id="75" name="Google Shape;75;p15"/>
          <p:cNvPicPr preferRelativeResize="0"/>
          <p:nvPr/>
        </p:nvPicPr>
        <p:blipFill rotWithShape="1">
          <a:blip r:embed="rId5">
            <a:alphaModFix/>
          </a:blip>
          <a:srcRect t="59441" r="2381" b="20615"/>
          <a:stretch/>
        </p:blipFill>
        <p:spPr>
          <a:xfrm>
            <a:off x="8777125" y="666425"/>
            <a:ext cx="1776989" cy="538775"/>
          </a:xfrm>
          <a:prstGeom prst="rect">
            <a:avLst/>
          </a:prstGeom>
          <a:noFill/>
          <a:ln>
            <a:noFill/>
          </a:ln>
        </p:spPr>
      </p:pic>
      <p:pic>
        <p:nvPicPr>
          <p:cNvPr id="76" name="Google Shape;76;p15"/>
          <p:cNvPicPr preferRelativeResize="0"/>
          <p:nvPr/>
        </p:nvPicPr>
        <p:blipFill rotWithShape="1">
          <a:blip r:embed="rId5">
            <a:alphaModFix/>
          </a:blip>
          <a:srcRect t="78562" r="2381" b="1493"/>
          <a:stretch/>
        </p:blipFill>
        <p:spPr>
          <a:xfrm>
            <a:off x="8807525" y="1381125"/>
            <a:ext cx="1716200" cy="5203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4">
            <a:alphaModFix/>
          </a:blip>
          <a:srcRect l="4632" t="9659" r="76294" b="4473"/>
          <a:stretch/>
        </p:blipFill>
        <p:spPr>
          <a:xfrm>
            <a:off x="-838200" y="828675"/>
            <a:ext cx="1556224" cy="1485900"/>
          </a:xfrm>
          <a:prstGeom prst="rect">
            <a:avLst/>
          </a:prstGeom>
          <a:noFill/>
          <a:ln>
            <a:noFill/>
          </a:ln>
        </p:spPr>
      </p:pic>
      <p:pic>
        <p:nvPicPr>
          <p:cNvPr id="82" name="Google Shape;82;p16"/>
          <p:cNvPicPr preferRelativeResize="0"/>
          <p:nvPr/>
        </p:nvPicPr>
        <p:blipFill rotWithShape="1">
          <a:blip r:embed="rId4">
            <a:alphaModFix/>
          </a:blip>
          <a:srcRect l="30279" t="10667" r="50970" b="2954"/>
          <a:stretch/>
        </p:blipFill>
        <p:spPr>
          <a:xfrm>
            <a:off x="-838200" y="2476500"/>
            <a:ext cx="1556224" cy="1520450"/>
          </a:xfrm>
          <a:prstGeom prst="rect">
            <a:avLst/>
          </a:prstGeom>
          <a:noFill/>
          <a:ln>
            <a:noFill/>
          </a:ln>
        </p:spPr>
      </p:pic>
      <p:pic>
        <p:nvPicPr>
          <p:cNvPr id="83" name="Google Shape;83;p16"/>
          <p:cNvPicPr preferRelativeResize="0"/>
          <p:nvPr/>
        </p:nvPicPr>
        <p:blipFill rotWithShape="1">
          <a:blip r:embed="rId4">
            <a:alphaModFix/>
          </a:blip>
          <a:srcRect l="55386" t="10157" r="25754" b="3975"/>
          <a:stretch/>
        </p:blipFill>
        <p:spPr>
          <a:xfrm>
            <a:off x="8429625" y="820188"/>
            <a:ext cx="1556224" cy="1502869"/>
          </a:xfrm>
          <a:prstGeom prst="rect">
            <a:avLst/>
          </a:prstGeom>
          <a:noFill/>
          <a:ln>
            <a:noFill/>
          </a:ln>
        </p:spPr>
      </p:pic>
      <p:pic>
        <p:nvPicPr>
          <p:cNvPr id="84" name="Google Shape;84;p16"/>
          <p:cNvPicPr preferRelativeResize="0"/>
          <p:nvPr/>
        </p:nvPicPr>
        <p:blipFill rotWithShape="1">
          <a:blip r:embed="rId4">
            <a:alphaModFix/>
          </a:blip>
          <a:srcRect l="80494" t="9656" r="971" b="3973"/>
          <a:stretch/>
        </p:blipFill>
        <p:spPr>
          <a:xfrm>
            <a:off x="8429625" y="2467663"/>
            <a:ext cx="1556224" cy="15381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83100" y="216425"/>
            <a:ext cx="8520600" cy="572700"/>
          </a:xfrm>
          <a:prstGeom prst="rect">
            <a:avLst/>
          </a:prstGeom>
        </p:spPr>
        <p:txBody>
          <a:bodyPr spcFirstLastPara="1" wrap="square" lIns="91425" tIns="91425" rIns="91425" bIns="91425" anchor="t" anchorCtr="0">
            <a:normAutofit fontScale="90000"/>
          </a:bodyPr>
          <a:lstStyle/>
          <a:p>
            <a:pPr marL="677862" lvl="0" indent="-677862" algn="l" rtl="0">
              <a:spcBef>
                <a:spcPts val="0"/>
              </a:spcBef>
              <a:spcAft>
                <a:spcPts val="0"/>
              </a:spcAft>
              <a:buClr>
                <a:schemeClr val="dk1"/>
              </a:buClr>
              <a:buSzPct val="66666"/>
              <a:buFont typeface="Arial"/>
              <a:buNone/>
            </a:pPr>
            <a:r>
              <a:rPr lang="en" sz="3000" b="1">
                <a:latin typeface="Calibri"/>
                <a:ea typeface="Calibri"/>
                <a:cs typeface="Calibri"/>
                <a:sym typeface="Calibri"/>
              </a:rPr>
              <a:t>Buffer Solutions</a:t>
            </a:r>
            <a:endParaRPr/>
          </a:p>
        </p:txBody>
      </p:sp>
      <p:pic>
        <p:nvPicPr>
          <p:cNvPr id="90" name="Google Shape;90;p17"/>
          <p:cNvPicPr preferRelativeResize="0"/>
          <p:nvPr/>
        </p:nvPicPr>
        <p:blipFill rotWithShape="1">
          <a:blip r:embed="rId3">
            <a:alphaModFix/>
          </a:blip>
          <a:srcRect r="2865" b="45343"/>
          <a:stretch/>
        </p:blipFill>
        <p:spPr>
          <a:xfrm>
            <a:off x="0" y="859750"/>
            <a:ext cx="7007038" cy="1616725"/>
          </a:xfrm>
          <a:prstGeom prst="rect">
            <a:avLst/>
          </a:prstGeom>
          <a:noFill/>
          <a:ln>
            <a:noFill/>
          </a:ln>
        </p:spPr>
      </p:pic>
      <p:grpSp>
        <p:nvGrpSpPr>
          <p:cNvPr id="91" name="Google Shape;91;p17"/>
          <p:cNvGrpSpPr/>
          <p:nvPr/>
        </p:nvGrpSpPr>
        <p:grpSpPr>
          <a:xfrm>
            <a:off x="5705476" y="2343111"/>
            <a:ext cx="3390601" cy="2833641"/>
            <a:chOff x="172075" y="811200"/>
            <a:chExt cx="3475401" cy="2746575"/>
          </a:xfrm>
        </p:grpSpPr>
        <p:pic>
          <p:nvPicPr>
            <p:cNvPr id="92" name="Google Shape;92;p17" descr="17_02base"/>
            <p:cNvPicPr preferRelativeResize="0"/>
            <p:nvPr/>
          </p:nvPicPr>
          <p:blipFill rotWithShape="1">
            <a:blip r:embed="rId4">
              <a:alphaModFix/>
            </a:blip>
            <a:srcRect r="50372"/>
            <a:stretch/>
          </p:blipFill>
          <p:spPr>
            <a:xfrm>
              <a:off x="172075" y="814175"/>
              <a:ext cx="1737699" cy="2743600"/>
            </a:xfrm>
            <a:prstGeom prst="rect">
              <a:avLst/>
            </a:prstGeom>
            <a:noFill/>
            <a:ln>
              <a:noFill/>
            </a:ln>
          </p:spPr>
        </p:pic>
        <p:pic>
          <p:nvPicPr>
            <p:cNvPr id="93" name="Google Shape;93;p17" descr="17_02acid"/>
            <p:cNvPicPr preferRelativeResize="0"/>
            <p:nvPr/>
          </p:nvPicPr>
          <p:blipFill rotWithShape="1">
            <a:blip r:embed="rId5">
              <a:alphaModFix/>
            </a:blip>
            <a:srcRect l="49629" b="249"/>
            <a:stretch/>
          </p:blipFill>
          <p:spPr>
            <a:xfrm>
              <a:off x="1909775" y="811200"/>
              <a:ext cx="1737701" cy="2743600"/>
            </a:xfrm>
            <a:prstGeom prst="rect">
              <a:avLst/>
            </a:prstGeom>
            <a:noFill/>
            <a:ln>
              <a:noFill/>
            </a:ln>
          </p:spPr>
        </p:pic>
      </p:grpSp>
      <p:pic>
        <p:nvPicPr>
          <p:cNvPr id="94" name="Google Shape;94;p17"/>
          <p:cNvPicPr preferRelativeResize="0"/>
          <p:nvPr/>
        </p:nvPicPr>
        <p:blipFill rotWithShape="1">
          <a:blip r:embed="rId3">
            <a:alphaModFix/>
          </a:blip>
          <a:srcRect t="54354" r="11347"/>
          <a:stretch/>
        </p:blipFill>
        <p:spPr>
          <a:xfrm>
            <a:off x="0" y="3200400"/>
            <a:ext cx="5705475" cy="1204499"/>
          </a:xfrm>
          <a:prstGeom prst="rect">
            <a:avLst/>
          </a:prstGeom>
          <a:noFill/>
          <a:ln>
            <a:noFill/>
          </a:ln>
        </p:spPr>
      </p:pic>
      <p:sp>
        <p:nvSpPr>
          <p:cNvPr id="95" name="Google Shape;95;p17"/>
          <p:cNvSpPr txBox="1"/>
          <p:nvPr/>
        </p:nvSpPr>
        <p:spPr>
          <a:xfrm>
            <a:off x="7007050" y="276225"/>
            <a:ext cx="2152500" cy="19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3F0E63"/>
                </a:solidFill>
                <a:latin typeface="Century Gothic"/>
                <a:ea typeface="Century Gothic"/>
                <a:cs typeface="Century Gothic"/>
                <a:sym typeface="Century Gothic"/>
              </a:rPr>
              <a:t>An acid and base are present in all buffer solutions</a:t>
            </a:r>
            <a:r>
              <a:rPr lang="en" sz="1000">
                <a:solidFill>
                  <a:srgbClr val="3F0E63"/>
                </a:solidFill>
                <a:latin typeface="Century Gothic"/>
                <a:ea typeface="Century Gothic"/>
                <a:cs typeface="Century Gothic"/>
                <a:sym typeface="Century Gothic"/>
              </a:rPr>
              <a:t>. </a:t>
            </a:r>
            <a:endParaRPr sz="1000">
              <a:solidFill>
                <a:srgbClr val="3F0E63"/>
              </a:solidFill>
              <a:latin typeface="Century Gothic"/>
              <a:ea typeface="Century Gothic"/>
              <a:cs typeface="Century Gothic"/>
              <a:sym typeface="Century Gothic"/>
            </a:endParaRPr>
          </a:p>
          <a:p>
            <a:pPr marL="0" lvl="0" indent="0" algn="l" rtl="0">
              <a:spcBef>
                <a:spcPts val="640"/>
              </a:spcBef>
              <a:spcAft>
                <a:spcPts val="0"/>
              </a:spcAft>
              <a:buNone/>
            </a:pPr>
            <a:r>
              <a:rPr lang="en" sz="1000" i="1">
                <a:solidFill>
                  <a:srgbClr val="3F0E63"/>
                </a:solidFill>
                <a:latin typeface="Century Gothic"/>
                <a:ea typeface="Century Gothic"/>
                <a:cs typeface="Century Gothic"/>
                <a:sym typeface="Century Gothic"/>
              </a:rPr>
              <a:t>If a small amount of strong acid is added to the buffer, there is a base component ready to neutralize the “invader”. </a:t>
            </a:r>
            <a:endParaRPr sz="1000" i="1">
              <a:solidFill>
                <a:srgbClr val="3F0E63"/>
              </a:solidFill>
              <a:latin typeface="Century Gothic"/>
              <a:ea typeface="Century Gothic"/>
              <a:cs typeface="Century Gothic"/>
              <a:sym typeface="Century Gothic"/>
            </a:endParaRPr>
          </a:p>
          <a:p>
            <a:pPr marL="0" lvl="0" indent="0" algn="l" rtl="0">
              <a:spcBef>
                <a:spcPts val="640"/>
              </a:spcBef>
              <a:spcAft>
                <a:spcPts val="0"/>
              </a:spcAft>
              <a:buNone/>
            </a:pPr>
            <a:r>
              <a:rPr lang="en" sz="1000" i="1">
                <a:solidFill>
                  <a:srgbClr val="3F0E63"/>
                </a:solidFill>
                <a:latin typeface="Century Gothic"/>
                <a:ea typeface="Century Gothic"/>
                <a:cs typeface="Century Gothic"/>
                <a:sym typeface="Century Gothic"/>
              </a:rPr>
              <a:t>If a small amount of strong base is added to the buffer, there is an acid component ready to neutralize the “invader”. </a:t>
            </a:r>
            <a:endParaRPr sz="1000" i="1">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18"/>
          <p:cNvPicPr preferRelativeResize="0"/>
          <p:nvPr/>
        </p:nvPicPr>
        <p:blipFill>
          <a:blip r:embed="rId4">
            <a:alphaModFix/>
          </a:blip>
          <a:stretch>
            <a:fillRect/>
          </a:stretch>
        </p:blipFill>
        <p:spPr>
          <a:xfrm>
            <a:off x="-1134975" y="1730288"/>
            <a:ext cx="1352600" cy="1363315"/>
          </a:xfrm>
          <a:prstGeom prst="rect">
            <a:avLst/>
          </a:prstGeom>
          <a:noFill/>
          <a:ln>
            <a:noFill/>
          </a:ln>
        </p:spPr>
      </p:pic>
      <p:pic>
        <p:nvPicPr>
          <p:cNvPr id="101" name="Google Shape;101;p18"/>
          <p:cNvPicPr preferRelativeResize="0"/>
          <p:nvPr/>
        </p:nvPicPr>
        <p:blipFill>
          <a:blip r:embed="rId5">
            <a:alphaModFix/>
          </a:blip>
          <a:stretch>
            <a:fillRect/>
          </a:stretch>
        </p:blipFill>
        <p:spPr>
          <a:xfrm>
            <a:off x="4033050" y="4081837"/>
            <a:ext cx="1352575" cy="1368603"/>
          </a:xfrm>
          <a:prstGeom prst="rect">
            <a:avLst/>
          </a:prstGeom>
          <a:noFill/>
          <a:ln>
            <a:noFill/>
          </a:ln>
        </p:spPr>
      </p:pic>
      <p:pic>
        <p:nvPicPr>
          <p:cNvPr id="102" name="Google Shape;102;p18"/>
          <p:cNvPicPr preferRelativeResize="0"/>
          <p:nvPr/>
        </p:nvPicPr>
        <p:blipFill>
          <a:blip r:embed="rId6">
            <a:alphaModFix/>
          </a:blip>
          <a:stretch>
            <a:fillRect/>
          </a:stretch>
        </p:blipFill>
        <p:spPr>
          <a:xfrm>
            <a:off x="8757575" y="1579450"/>
            <a:ext cx="1352575" cy="1352575"/>
          </a:xfrm>
          <a:prstGeom prst="rect">
            <a:avLst/>
          </a:prstGeom>
          <a:noFill/>
          <a:ln>
            <a:noFill/>
          </a:ln>
        </p:spPr>
      </p:pic>
      <p:pic>
        <p:nvPicPr>
          <p:cNvPr id="103" name="Google Shape;103;p18"/>
          <p:cNvPicPr preferRelativeResize="0"/>
          <p:nvPr/>
        </p:nvPicPr>
        <p:blipFill>
          <a:blip r:embed="rId7">
            <a:alphaModFix/>
          </a:blip>
          <a:stretch>
            <a:fillRect/>
          </a:stretch>
        </p:blipFill>
        <p:spPr>
          <a:xfrm>
            <a:off x="2356575" y="4084525"/>
            <a:ext cx="1352575" cy="1363226"/>
          </a:xfrm>
          <a:prstGeom prst="rect">
            <a:avLst/>
          </a:prstGeom>
          <a:noFill/>
          <a:ln>
            <a:noFill/>
          </a:ln>
        </p:spPr>
      </p:pic>
      <p:pic>
        <p:nvPicPr>
          <p:cNvPr id="104" name="Google Shape;104;p18"/>
          <p:cNvPicPr preferRelativeResize="0"/>
          <p:nvPr/>
        </p:nvPicPr>
        <p:blipFill>
          <a:blip r:embed="rId8">
            <a:alphaModFix/>
          </a:blip>
          <a:stretch>
            <a:fillRect/>
          </a:stretch>
        </p:blipFill>
        <p:spPr>
          <a:xfrm>
            <a:off x="8757575" y="3020025"/>
            <a:ext cx="1352575" cy="1352575"/>
          </a:xfrm>
          <a:prstGeom prst="rect">
            <a:avLst/>
          </a:prstGeom>
          <a:noFill/>
          <a:ln>
            <a:noFill/>
          </a:ln>
        </p:spPr>
      </p:pic>
      <p:pic>
        <p:nvPicPr>
          <p:cNvPr id="105" name="Google Shape;105;p18"/>
          <p:cNvPicPr preferRelativeResize="0"/>
          <p:nvPr/>
        </p:nvPicPr>
        <p:blipFill>
          <a:blip r:embed="rId9">
            <a:alphaModFix/>
          </a:blip>
          <a:stretch>
            <a:fillRect/>
          </a:stretch>
        </p:blipFill>
        <p:spPr>
          <a:xfrm>
            <a:off x="-1134975" y="3337800"/>
            <a:ext cx="1352600" cy="1347285"/>
          </a:xfrm>
          <a:prstGeom prst="rect">
            <a:avLst/>
          </a:prstGeom>
          <a:noFill/>
          <a:ln>
            <a:noFill/>
          </a:ln>
        </p:spPr>
      </p:pic>
      <p:pic>
        <p:nvPicPr>
          <p:cNvPr id="106" name="Google Shape;106;p18"/>
          <p:cNvPicPr preferRelativeResize="0"/>
          <p:nvPr/>
        </p:nvPicPr>
        <p:blipFill>
          <a:blip r:embed="rId10">
            <a:alphaModFix/>
          </a:blip>
          <a:stretch>
            <a:fillRect/>
          </a:stretch>
        </p:blipFill>
        <p:spPr>
          <a:xfrm>
            <a:off x="7319225" y="4055713"/>
            <a:ext cx="1352575" cy="1363224"/>
          </a:xfrm>
          <a:prstGeom prst="rect">
            <a:avLst/>
          </a:prstGeom>
          <a:noFill/>
          <a:ln>
            <a:noFill/>
          </a:ln>
        </p:spPr>
      </p:pic>
      <p:pic>
        <p:nvPicPr>
          <p:cNvPr id="107" name="Google Shape;107;p18"/>
          <p:cNvPicPr preferRelativeResize="0"/>
          <p:nvPr/>
        </p:nvPicPr>
        <p:blipFill>
          <a:blip r:embed="rId11">
            <a:alphaModFix/>
          </a:blip>
          <a:stretch>
            <a:fillRect/>
          </a:stretch>
        </p:blipFill>
        <p:spPr>
          <a:xfrm>
            <a:off x="-1134963" y="144214"/>
            <a:ext cx="1352575" cy="1341887"/>
          </a:xfrm>
          <a:prstGeom prst="rect">
            <a:avLst/>
          </a:prstGeom>
          <a:noFill/>
          <a:ln>
            <a:noFill/>
          </a:ln>
        </p:spPr>
      </p:pic>
      <p:pic>
        <p:nvPicPr>
          <p:cNvPr id="108" name="Google Shape;108;p18"/>
          <p:cNvPicPr preferRelativeResize="0"/>
          <p:nvPr/>
        </p:nvPicPr>
        <p:blipFill>
          <a:blip r:embed="rId12">
            <a:alphaModFix/>
          </a:blip>
          <a:stretch>
            <a:fillRect/>
          </a:stretch>
        </p:blipFill>
        <p:spPr>
          <a:xfrm>
            <a:off x="503325" y="4089874"/>
            <a:ext cx="1352575" cy="1352547"/>
          </a:xfrm>
          <a:prstGeom prst="rect">
            <a:avLst/>
          </a:prstGeom>
          <a:noFill/>
          <a:ln>
            <a:noFill/>
          </a:ln>
        </p:spPr>
      </p:pic>
      <p:pic>
        <p:nvPicPr>
          <p:cNvPr id="109" name="Google Shape;109;p18"/>
          <p:cNvPicPr preferRelativeResize="0"/>
          <p:nvPr/>
        </p:nvPicPr>
        <p:blipFill>
          <a:blip r:embed="rId13">
            <a:alphaModFix/>
          </a:blip>
          <a:stretch>
            <a:fillRect/>
          </a:stretch>
        </p:blipFill>
        <p:spPr>
          <a:xfrm>
            <a:off x="8757575" y="138875"/>
            <a:ext cx="1352575" cy="1352575"/>
          </a:xfrm>
          <a:prstGeom prst="rect">
            <a:avLst/>
          </a:prstGeom>
          <a:noFill/>
          <a:ln>
            <a:noFill/>
          </a:ln>
        </p:spPr>
      </p:pic>
      <p:pic>
        <p:nvPicPr>
          <p:cNvPr id="110" name="Google Shape;110;p18"/>
          <p:cNvPicPr preferRelativeResize="0"/>
          <p:nvPr/>
        </p:nvPicPr>
        <p:blipFill>
          <a:blip r:embed="rId14">
            <a:alphaModFix/>
          </a:blip>
          <a:stretch>
            <a:fillRect/>
          </a:stretch>
        </p:blipFill>
        <p:spPr>
          <a:xfrm>
            <a:off x="5709472" y="4063697"/>
            <a:ext cx="1352572" cy="1347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9"/>
          <p:cNvSpPr txBox="1"/>
          <p:nvPr/>
        </p:nvSpPr>
        <p:spPr>
          <a:xfrm>
            <a:off x="38100" y="1228725"/>
            <a:ext cx="15051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Enter text here</a:t>
            </a:r>
            <a:endParaRPr/>
          </a:p>
        </p:txBody>
      </p:sp>
      <p:sp>
        <p:nvSpPr>
          <p:cNvPr id="116" name="Google Shape;116;p19"/>
          <p:cNvSpPr txBox="1"/>
          <p:nvPr/>
        </p:nvSpPr>
        <p:spPr>
          <a:xfrm>
            <a:off x="38100" y="2000250"/>
            <a:ext cx="15051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Enter text here</a:t>
            </a:r>
            <a:endParaRPr/>
          </a:p>
        </p:txBody>
      </p:sp>
      <p:sp>
        <p:nvSpPr>
          <p:cNvPr id="117" name="Google Shape;117;p19"/>
          <p:cNvSpPr txBox="1"/>
          <p:nvPr/>
        </p:nvSpPr>
        <p:spPr>
          <a:xfrm>
            <a:off x="38100" y="2771775"/>
            <a:ext cx="15051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Enter text here</a:t>
            </a:r>
            <a:endParaRPr/>
          </a:p>
        </p:txBody>
      </p:sp>
      <p:sp>
        <p:nvSpPr>
          <p:cNvPr id="118" name="Google Shape;118;p19"/>
          <p:cNvSpPr txBox="1"/>
          <p:nvPr/>
        </p:nvSpPr>
        <p:spPr>
          <a:xfrm>
            <a:off x="38100" y="3543300"/>
            <a:ext cx="15051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Enter text here</a:t>
            </a:r>
            <a:endParaRPr/>
          </a:p>
        </p:txBody>
      </p:sp>
      <p:sp>
        <p:nvSpPr>
          <p:cNvPr id="119" name="Google Shape;119;p19"/>
          <p:cNvSpPr txBox="1"/>
          <p:nvPr/>
        </p:nvSpPr>
        <p:spPr>
          <a:xfrm>
            <a:off x="38100" y="4314825"/>
            <a:ext cx="15051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Enter text here</a:t>
            </a:r>
            <a:endParaRPr/>
          </a:p>
        </p:txBody>
      </p:sp>
      <p:sp>
        <p:nvSpPr>
          <p:cNvPr id="120" name="Google Shape;120;p19"/>
          <p:cNvSpPr txBox="1"/>
          <p:nvPr/>
        </p:nvSpPr>
        <p:spPr>
          <a:xfrm>
            <a:off x="1619250" y="1228725"/>
            <a:ext cx="74676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Type your explanation here</a:t>
            </a:r>
            <a:endParaRPr sz="1200"/>
          </a:p>
        </p:txBody>
      </p:sp>
      <p:sp>
        <p:nvSpPr>
          <p:cNvPr id="121" name="Google Shape;121;p19"/>
          <p:cNvSpPr txBox="1"/>
          <p:nvPr/>
        </p:nvSpPr>
        <p:spPr>
          <a:xfrm>
            <a:off x="1619250" y="2000250"/>
            <a:ext cx="74676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Type your explanation here</a:t>
            </a:r>
            <a:endParaRPr sz="1200"/>
          </a:p>
        </p:txBody>
      </p:sp>
      <p:sp>
        <p:nvSpPr>
          <p:cNvPr id="122" name="Google Shape;122;p19"/>
          <p:cNvSpPr txBox="1"/>
          <p:nvPr/>
        </p:nvSpPr>
        <p:spPr>
          <a:xfrm>
            <a:off x="1619250" y="2771775"/>
            <a:ext cx="74676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Type your explanation here</a:t>
            </a:r>
            <a:endParaRPr sz="1200"/>
          </a:p>
        </p:txBody>
      </p:sp>
      <p:sp>
        <p:nvSpPr>
          <p:cNvPr id="123" name="Google Shape;123;p19"/>
          <p:cNvSpPr txBox="1"/>
          <p:nvPr/>
        </p:nvSpPr>
        <p:spPr>
          <a:xfrm>
            <a:off x="1619250" y="3543300"/>
            <a:ext cx="74676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Type your explanation here</a:t>
            </a:r>
            <a:endParaRPr sz="1200"/>
          </a:p>
        </p:txBody>
      </p:sp>
      <p:sp>
        <p:nvSpPr>
          <p:cNvPr id="124" name="Google Shape;124;p19"/>
          <p:cNvSpPr txBox="1"/>
          <p:nvPr/>
        </p:nvSpPr>
        <p:spPr>
          <a:xfrm>
            <a:off x="1619250" y="4314825"/>
            <a:ext cx="74676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Type your explanation here</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0"/>
          <p:cNvSpPr txBox="1"/>
          <p:nvPr/>
        </p:nvSpPr>
        <p:spPr>
          <a:xfrm>
            <a:off x="38100" y="1457325"/>
            <a:ext cx="8574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Type the letter</a:t>
            </a:r>
            <a:endParaRPr sz="1300"/>
          </a:p>
        </p:txBody>
      </p:sp>
      <p:sp>
        <p:nvSpPr>
          <p:cNvPr id="130" name="Google Shape;130;p20"/>
          <p:cNvSpPr txBox="1"/>
          <p:nvPr/>
        </p:nvSpPr>
        <p:spPr>
          <a:xfrm>
            <a:off x="38100" y="2076450"/>
            <a:ext cx="8574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Type the letter</a:t>
            </a:r>
            <a:endParaRPr sz="1300"/>
          </a:p>
        </p:txBody>
      </p:sp>
      <p:sp>
        <p:nvSpPr>
          <p:cNvPr id="131" name="Google Shape;131;p20"/>
          <p:cNvSpPr txBox="1"/>
          <p:nvPr/>
        </p:nvSpPr>
        <p:spPr>
          <a:xfrm>
            <a:off x="38100" y="2647950"/>
            <a:ext cx="8574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Type the letter</a:t>
            </a:r>
            <a:endParaRPr sz="1300"/>
          </a:p>
        </p:txBody>
      </p:sp>
      <p:sp>
        <p:nvSpPr>
          <p:cNvPr id="132" name="Google Shape;132;p20"/>
          <p:cNvSpPr txBox="1"/>
          <p:nvPr/>
        </p:nvSpPr>
        <p:spPr>
          <a:xfrm>
            <a:off x="38100" y="3295650"/>
            <a:ext cx="8574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Type the letter</a:t>
            </a:r>
            <a:endParaRPr sz="1300"/>
          </a:p>
        </p:txBody>
      </p:sp>
      <p:sp>
        <p:nvSpPr>
          <p:cNvPr id="133" name="Google Shape;133;p20"/>
          <p:cNvSpPr txBox="1"/>
          <p:nvPr/>
        </p:nvSpPr>
        <p:spPr>
          <a:xfrm>
            <a:off x="38100" y="3943350"/>
            <a:ext cx="8574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Type the letter</a:t>
            </a:r>
            <a:endParaRPr sz="1300"/>
          </a:p>
        </p:txBody>
      </p:sp>
      <p:sp>
        <p:nvSpPr>
          <p:cNvPr id="134" name="Google Shape;134;p20"/>
          <p:cNvSpPr txBox="1"/>
          <p:nvPr/>
        </p:nvSpPr>
        <p:spPr>
          <a:xfrm>
            <a:off x="0" y="4591050"/>
            <a:ext cx="8574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Type the letter</a:t>
            </a:r>
            <a:endParaRPr sz="1300"/>
          </a:p>
        </p:txBody>
      </p:sp>
      <p:sp>
        <p:nvSpPr>
          <p:cNvPr id="135" name="Google Shape;135;p20"/>
          <p:cNvSpPr txBox="1"/>
          <p:nvPr/>
        </p:nvSpPr>
        <p:spPr>
          <a:xfrm>
            <a:off x="3524250" y="1414425"/>
            <a:ext cx="29910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explanation here</a:t>
            </a:r>
            <a:endParaRPr sz="1000"/>
          </a:p>
        </p:txBody>
      </p:sp>
      <p:sp>
        <p:nvSpPr>
          <p:cNvPr id="136" name="Google Shape;136;p20"/>
          <p:cNvSpPr txBox="1"/>
          <p:nvPr/>
        </p:nvSpPr>
        <p:spPr>
          <a:xfrm>
            <a:off x="3524250" y="2028825"/>
            <a:ext cx="29910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explanation here</a:t>
            </a:r>
            <a:endParaRPr sz="1000"/>
          </a:p>
        </p:txBody>
      </p:sp>
      <p:sp>
        <p:nvSpPr>
          <p:cNvPr id="137" name="Google Shape;137;p20"/>
          <p:cNvSpPr txBox="1"/>
          <p:nvPr/>
        </p:nvSpPr>
        <p:spPr>
          <a:xfrm>
            <a:off x="3524250" y="2643225"/>
            <a:ext cx="29910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explanation here</a:t>
            </a:r>
            <a:endParaRPr sz="1000"/>
          </a:p>
        </p:txBody>
      </p:sp>
      <p:sp>
        <p:nvSpPr>
          <p:cNvPr id="138" name="Google Shape;138;p20"/>
          <p:cNvSpPr txBox="1"/>
          <p:nvPr/>
        </p:nvSpPr>
        <p:spPr>
          <a:xfrm>
            <a:off x="3524250" y="3295650"/>
            <a:ext cx="29910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explanation here</a:t>
            </a:r>
            <a:endParaRPr sz="1000"/>
          </a:p>
        </p:txBody>
      </p:sp>
      <p:sp>
        <p:nvSpPr>
          <p:cNvPr id="139" name="Google Shape;139;p20"/>
          <p:cNvSpPr txBox="1"/>
          <p:nvPr/>
        </p:nvSpPr>
        <p:spPr>
          <a:xfrm>
            <a:off x="3524250" y="3948075"/>
            <a:ext cx="29910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explanation here</a:t>
            </a:r>
            <a:endParaRPr sz="1000"/>
          </a:p>
        </p:txBody>
      </p:sp>
      <p:sp>
        <p:nvSpPr>
          <p:cNvPr id="140" name="Google Shape;140;p20"/>
          <p:cNvSpPr txBox="1"/>
          <p:nvPr/>
        </p:nvSpPr>
        <p:spPr>
          <a:xfrm>
            <a:off x="3524250" y="4519575"/>
            <a:ext cx="29910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explanation here</a:t>
            </a:r>
            <a:endParaRPr sz="1000"/>
          </a:p>
        </p:txBody>
      </p:sp>
      <p:sp>
        <p:nvSpPr>
          <p:cNvPr id="141" name="Google Shape;141;p20"/>
          <p:cNvSpPr txBox="1"/>
          <p:nvPr/>
        </p:nvSpPr>
        <p:spPr>
          <a:xfrm>
            <a:off x="6515250" y="1414425"/>
            <a:ext cx="2628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answer here</a:t>
            </a:r>
            <a:endParaRPr sz="1000"/>
          </a:p>
        </p:txBody>
      </p:sp>
      <p:sp>
        <p:nvSpPr>
          <p:cNvPr id="142" name="Google Shape;142;p20"/>
          <p:cNvSpPr txBox="1"/>
          <p:nvPr/>
        </p:nvSpPr>
        <p:spPr>
          <a:xfrm>
            <a:off x="6515250" y="2028825"/>
            <a:ext cx="2628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a:t>
            </a:r>
            <a:r>
              <a:rPr lang="en" sz="1000">
                <a:solidFill>
                  <a:schemeClr val="dk1"/>
                </a:solidFill>
              </a:rPr>
              <a:t>answer</a:t>
            </a:r>
            <a:r>
              <a:rPr lang="en" sz="1000"/>
              <a:t> here</a:t>
            </a:r>
            <a:endParaRPr sz="1000"/>
          </a:p>
        </p:txBody>
      </p:sp>
      <p:sp>
        <p:nvSpPr>
          <p:cNvPr id="143" name="Google Shape;143;p20"/>
          <p:cNvSpPr txBox="1"/>
          <p:nvPr/>
        </p:nvSpPr>
        <p:spPr>
          <a:xfrm>
            <a:off x="6515250" y="2643225"/>
            <a:ext cx="2628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a:t>
            </a:r>
            <a:r>
              <a:rPr lang="en" sz="1000">
                <a:solidFill>
                  <a:schemeClr val="dk1"/>
                </a:solidFill>
              </a:rPr>
              <a:t>answer</a:t>
            </a:r>
            <a:r>
              <a:rPr lang="en" sz="1000"/>
              <a:t> here</a:t>
            </a:r>
            <a:endParaRPr sz="1000"/>
          </a:p>
        </p:txBody>
      </p:sp>
      <p:sp>
        <p:nvSpPr>
          <p:cNvPr id="144" name="Google Shape;144;p20"/>
          <p:cNvSpPr txBox="1"/>
          <p:nvPr/>
        </p:nvSpPr>
        <p:spPr>
          <a:xfrm>
            <a:off x="6515250" y="3295650"/>
            <a:ext cx="2628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a:t>
            </a:r>
            <a:r>
              <a:rPr lang="en" sz="1000">
                <a:solidFill>
                  <a:schemeClr val="dk1"/>
                </a:solidFill>
              </a:rPr>
              <a:t>answer</a:t>
            </a:r>
            <a:r>
              <a:rPr lang="en" sz="1000"/>
              <a:t> here</a:t>
            </a:r>
            <a:endParaRPr sz="1000"/>
          </a:p>
        </p:txBody>
      </p:sp>
      <p:sp>
        <p:nvSpPr>
          <p:cNvPr id="145" name="Google Shape;145;p20"/>
          <p:cNvSpPr txBox="1"/>
          <p:nvPr/>
        </p:nvSpPr>
        <p:spPr>
          <a:xfrm>
            <a:off x="6515250" y="3948075"/>
            <a:ext cx="2628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a:t>
            </a:r>
            <a:r>
              <a:rPr lang="en" sz="1000">
                <a:solidFill>
                  <a:schemeClr val="dk1"/>
                </a:solidFill>
              </a:rPr>
              <a:t>answer</a:t>
            </a:r>
            <a:r>
              <a:rPr lang="en" sz="1000"/>
              <a:t> here</a:t>
            </a:r>
            <a:endParaRPr sz="1000"/>
          </a:p>
        </p:txBody>
      </p:sp>
      <p:sp>
        <p:nvSpPr>
          <p:cNvPr id="146" name="Google Shape;146;p20"/>
          <p:cNvSpPr txBox="1"/>
          <p:nvPr/>
        </p:nvSpPr>
        <p:spPr>
          <a:xfrm>
            <a:off x="6515250" y="4519575"/>
            <a:ext cx="2628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your </a:t>
            </a:r>
            <a:r>
              <a:rPr lang="en" sz="1000">
                <a:solidFill>
                  <a:schemeClr val="dk1"/>
                </a:solidFill>
              </a:rPr>
              <a:t>answer</a:t>
            </a:r>
            <a:r>
              <a:rPr lang="en" sz="1000"/>
              <a:t> here</a:t>
            </a:r>
            <a:endParaRPr sz="1000"/>
          </a:p>
        </p:txBody>
      </p:sp>
      <p:sp>
        <p:nvSpPr>
          <p:cNvPr id="147" name="Google Shape;147;p20"/>
          <p:cNvSpPr/>
          <p:nvPr/>
        </p:nvSpPr>
        <p:spPr>
          <a:xfrm>
            <a:off x="1647975" y="1080975"/>
            <a:ext cx="857400" cy="428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1647975" y="1080975"/>
            <a:ext cx="857400" cy="428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1647975" y="1080975"/>
            <a:ext cx="857400" cy="428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1647975" y="1080975"/>
            <a:ext cx="857400" cy="428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1647975" y="1080975"/>
            <a:ext cx="857400" cy="428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1647975" y="1080975"/>
            <a:ext cx="857400" cy="428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20"/>
          <p:cNvPicPr preferRelativeResize="0"/>
          <p:nvPr/>
        </p:nvPicPr>
        <p:blipFill>
          <a:blip r:embed="rId4">
            <a:alphaModFix/>
          </a:blip>
          <a:stretch>
            <a:fillRect/>
          </a:stretch>
        </p:blipFill>
        <p:spPr>
          <a:xfrm>
            <a:off x="9144000" y="-14925"/>
            <a:ext cx="1800700" cy="178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1"/>
          <p:cNvSpPr txBox="1"/>
          <p:nvPr/>
        </p:nvSpPr>
        <p:spPr>
          <a:xfrm>
            <a:off x="285750" y="1724025"/>
            <a:ext cx="8486700" cy="29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Type your response here.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Words>
  <Application>Microsoft Office PowerPoint</Application>
  <PresentationFormat>On-screen Show (16:9)</PresentationFormat>
  <Paragraphs>46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Candara</vt:lpstr>
      <vt:lpstr>Calibri</vt:lpstr>
      <vt:lpstr>Century Gothic</vt:lpstr>
      <vt:lpstr>Simple Light</vt:lpstr>
      <vt:lpstr>Acids, Bases, and Buffers  Interactive Card Sort</vt:lpstr>
      <vt:lpstr>Directions</vt:lpstr>
      <vt:lpstr>PowerPoint Presentation</vt:lpstr>
      <vt:lpstr>PowerPoint Presentation</vt:lpstr>
      <vt:lpstr>Buffer Solutions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Acids, Bases, and Buffers  Interactive Card Sort</dc:title>
  <dc:creator>Farmer, Stephanie [DH]</dc:creator>
  <cp:lastModifiedBy>Farmer, Stephanie [DH]</cp:lastModifiedBy>
  <cp:revision>1</cp:revision>
  <dcterms:modified xsi:type="dcterms:W3CDTF">2022-03-23T16:23:22Z</dcterms:modified>
</cp:coreProperties>
</file>