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a726eb4f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a726eb4f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a80cb156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a80cb156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a80cb1566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ca80cb1566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a80cb156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ca80cb156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a80cb1566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a80cb1566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a80cb156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ca80cb156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a80cb15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a80cb15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ca80cb156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ca80cb156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a80cb156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a80cb156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ca80cb156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ca80cb156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ca80cb156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ca80cb156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a80cb156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a80cb156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ca80cb1566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ca80cb1566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COBALT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9025" y="96650"/>
            <a:ext cx="3724275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2"/>
          <p:cNvSpPr txBox="1"/>
          <p:nvPr/>
        </p:nvSpPr>
        <p:spPr>
          <a:xfrm>
            <a:off x="139400" y="1153925"/>
            <a:ext cx="8593500" cy="14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Based on the reduction potentials given in the table above, which of the following gives the balanced chemical equation and the correct standard cell potential for a galvanic cell involving Sc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3+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 and Mn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(aq)?</a:t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AutoNum type="alphaUcParenBoth"/>
            </a:pP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2Sc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3+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 + 3 Mn(s) ← → 2 Sc(s) + 3 Mn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		E°= -0.90 V</a:t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AutoNum type="alphaUcParenBoth"/>
            </a:pP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2Sc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3+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 + 3 Mn(s) ← → 2 Sc(s) + 3 Mn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		E°= -0.62 V</a:t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AutoNum type="alphaUcParenBoth"/>
            </a:pP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2Sc(s) + 3 Mn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(s) ← → 2 Sc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 + 3 Mn(s)		E°= +0.62 V</a:t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AutoNum type="alphaUcParenBoth"/>
            </a:pP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2Sc(s) + 3 Mn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(s) ← → 2 Sc</a:t>
            </a:r>
            <a:r>
              <a:rPr baseline="30000" lang="en" sz="22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200">
                <a:solidFill>
                  <a:srgbClr val="333333"/>
                </a:solidFill>
                <a:highlight>
                  <a:srgbClr val="FFFFFF"/>
                </a:highlight>
              </a:rPr>
              <a:t>(aq) + 3 Mn(s)		E°= +0.90 V</a:t>
            </a:r>
            <a:endParaRPr sz="2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CALCIUM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POTASSIUM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ARGON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CHLORINE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0" y="0"/>
            <a:ext cx="91440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 spectrophotometrically determine the mass percent of cobalt in an ore containing cobalt and some inert materials, solutions with known [Co</a:t>
            </a:r>
            <a:r>
              <a:rPr baseline="30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2+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] are prepared and the absorbance of each of the solutions is measured at the wavelength of optimum absorbance. The data are used to create a calibration plot, shown below.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225" y="1245575"/>
            <a:ext cx="5131700" cy="37971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5436400" y="1312225"/>
            <a:ext cx="3573600" cy="3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a.) What is the [Co</a:t>
            </a:r>
            <a:r>
              <a:rPr baseline="30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2+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] in the solution if the absorbance of a sample of the solution is 0.74?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b.) Calculate the number of moles of Co</a:t>
            </a:r>
            <a:r>
              <a:rPr baseline="30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2+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i="1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aq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) in the 50.00 mL solution.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c.) Calculate the mass percent of Co in the 0.630 g sample of the ore.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IRON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442700" y="48775"/>
            <a:ext cx="6258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Fe(s) + 3 O</a:t>
            </a:r>
            <a:r>
              <a:rPr baseline="-25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(g) → 2 Fe</a:t>
            </a:r>
            <a:r>
              <a:rPr baseline="-25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baseline="-25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(s)		H = -1650 kJ/mol</a:t>
            </a:r>
            <a:r>
              <a:rPr baseline="-25000" lang="en" sz="18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rxn</a:t>
            </a:r>
            <a:endParaRPr baseline="-25000" sz="18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122100" y="376850"/>
            <a:ext cx="8899800" cy="3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The oxidation of Fe(s) is represented by the chemical equation above. </a:t>
            </a:r>
            <a:r>
              <a:rPr lang="en" sz="1800">
                <a:solidFill>
                  <a:schemeClr val="dk1"/>
                </a:solidFill>
              </a:rPr>
              <a:t>Which</a:t>
            </a:r>
            <a:r>
              <a:rPr lang="en" sz="1800">
                <a:solidFill>
                  <a:schemeClr val="dk1"/>
                </a:solidFill>
              </a:rPr>
              <a:t> of the following correctly </a:t>
            </a:r>
            <a:r>
              <a:rPr lang="en" sz="1800">
                <a:solidFill>
                  <a:schemeClr val="dk1"/>
                </a:solidFill>
              </a:rPr>
              <a:t>explains whether or not the reaction is thermodynamically favorable?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AutoNum type="alphaUcParenBoth"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There are more particles (including particles in the gas state) in the reactants than in the product, thus ΔS&lt;0. Because ΔH is large and negative, the reaction will be thermodynamically favorable at low temperatures.</a:t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AutoNum type="alphaUcParenBoth"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There are more particles (including particles in the gas state) in the reactants than in the product, thus  ΔS&lt;0. Because ΔH is large and negative, the reaction will be not be thermodynamically favorable at any temperature.</a:t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AutoNum type="alphaUcParenBoth"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There are more particles (including particles in the gas state) in the reactants than in the product, thus ΔS&gt;0. Because ΔH is large and negative, the reaction will be thermodynamically favorable at all temperatures.</a:t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AutoNum type="alphaUcParenBoth"/>
            </a:pPr>
            <a:r>
              <a:rPr lang="en" sz="1800">
                <a:solidFill>
                  <a:srgbClr val="333333"/>
                </a:solidFill>
                <a:highlight>
                  <a:srgbClr val="FFFFFF"/>
                </a:highlight>
              </a:rPr>
              <a:t>There are more particles (including particles in the gas state) in the reactants than in the product, thus ΔS&gt;0. Because ΔH is large and negative, the reaction will be not be thermodynamically favorable at any temperature.</a:t>
            </a: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MANGANESE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/>
        </p:nvSpPr>
        <p:spPr>
          <a:xfrm>
            <a:off x="118500" y="383825"/>
            <a:ext cx="9025500" cy="42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5 H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+ 2 MnO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4</a:t>
            </a:r>
            <a:r>
              <a:rPr baseline="30000" lang="en" sz="2000">
                <a:solidFill>
                  <a:srgbClr val="333333"/>
                </a:solidFill>
                <a:highlight>
                  <a:srgbClr val="FFFFFF"/>
                </a:highlight>
              </a:rPr>
              <a:t>-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+ 6 H</a:t>
            </a:r>
            <a:r>
              <a:rPr baseline="30000" lang="en" sz="2000">
                <a:solidFill>
                  <a:srgbClr val="333333"/>
                </a:solidFill>
                <a:highlight>
                  <a:srgbClr val="FFFFFF"/>
                </a:highlight>
              </a:rPr>
              <a:t>+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→ 2 Mn</a:t>
            </a:r>
            <a:r>
              <a:rPr baseline="30000" lang="en" sz="2000">
                <a:solidFill>
                  <a:srgbClr val="333333"/>
                </a:solidFill>
                <a:highlight>
                  <a:srgbClr val="FFFFFF"/>
                </a:highlight>
              </a:rPr>
              <a:t>2+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+ 8 H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l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+ 5 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g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In a titration experiment, H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reacts with aqueous MnO4</a:t>
            </a:r>
            <a:r>
              <a:rPr baseline="30000" lang="en" sz="2000">
                <a:solidFill>
                  <a:srgbClr val="333333"/>
                </a:solidFill>
                <a:highlight>
                  <a:srgbClr val="FFFFFF"/>
                </a:highlight>
              </a:rPr>
              <a:t>-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as represented by the equation above. The dark purple KMnO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4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 solution is added from a buret to a colorless, acidified solution of H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</a:t>
            </a:r>
            <a:r>
              <a:rPr baseline="-25000" lang="en" sz="2000">
                <a:solidFill>
                  <a:srgbClr val="333333"/>
                </a:solidFill>
                <a:highlight>
                  <a:srgbClr val="FFFFFF"/>
                </a:highlight>
              </a:rPr>
              <a:t>2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i="1" lang="en" sz="2000">
                <a:solidFill>
                  <a:srgbClr val="333333"/>
                </a:solidFill>
                <a:highlight>
                  <a:srgbClr val="FFFFFF"/>
                </a:highlight>
              </a:rPr>
              <a:t>aq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) in an Erlenmeyer flask. (Note: At the end point of the titration, the solution is a pale pink color.)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Which element is being oxidized during the titration, and what is the element’s change in oxidation number?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457200" lvl="0" marL="0" marR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(A) </a:t>
            </a: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Oxygen, which changes from -1 to 0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44500" marR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(B) Oxygen, which changes from 0 to -2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44500" marR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(C) Manganese, which changes from -1 to +2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57200" marR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Font typeface="Arial"/>
              <a:buNone/>
            </a:pPr>
            <a:r>
              <a:rPr lang="en" sz="2000">
                <a:solidFill>
                  <a:srgbClr val="333333"/>
                </a:solidFill>
                <a:highlight>
                  <a:srgbClr val="FFFFFF"/>
                </a:highlight>
              </a:rPr>
              <a:t>(D) Manganese, which changes from +7 to +2</a:t>
            </a:r>
            <a:endParaRPr sz="20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CHROMIUM</a:t>
            </a:r>
            <a:r>
              <a:rPr lang="en" sz="6000">
                <a:solidFill>
                  <a:schemeClr val="dk1"/>
                </a:solidFill>
              </a:rPr>
              <a:t> 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/>
        </p:nvSpPr>
        <p:spPr>
          <a:xfrm>
            <a:off x="230000" y="181225"/>
            <a:ext cx="8712000" cy="45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highlight>
                  <a:srgbClr val="FFFFFF"/>
                </a:highlight>
              </a:rPr>
              <a:t>What is the empirical formula of an oxide of chromium that is 48 percent oxygen by mass?</a:t>
            </a:r>
            <a:endParaRPr sz="30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highlight>
                <a:srgbClr val="FFFFFF"/>
              </a:highlight>
            </a:endParaRPr>
          </a:p>
          <a:p>
            <a:pPr indent="-228600" lvl="0" marL="457200" marR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>
                <a:highlight>
                  <a:srgbClr val="FFFFFF"/>
                </a:highlight>
              </a:rPr>
              <a:t>(A) </a:t>
            </a:r>
            <a:r>
              <a:rPr lang="en" sz="3000">
                <a:highlight>
                  <a:srgbClr val="FFFFFF"/>
                </a:highlight>
              </a:rPr>
              <a:t>CrO</a:t>
            </a:r>
            <a:endParaRPr sz="3000">
              <a:highlight>
                <a:srgbClr val="FFFFFF"/>
              </a:highlight>
            </a:endParaRPr>
          </a:p>
          <a:p>
            <a:pPr indent="-228600" lvl="0" marL="457200" marR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>
                <a:highlight>
                  <a:srgbClr val="FFFFFF"/>
                </a:highlight>
              </a:rPr>
              <a:t>(B) CrO</a:t>
            </a:r>
            <a:r>
              <a:rPr baseline="-25000" lang="en" sz="3000">
                <a:highlight>
                  <a:srgbClr val="FFFFFF"/>
                </a:highlight>
              </a:rPr>
              <a:t>2</a:t>
            </a:r>
            <a:endParaRPr sz="3000">
              <a:highlight>
                <a:srgbClr val="FFFFFF"/>
              </a:highlight>
            </a:endParaRPr>
          </a:p>
          <a:p>
            <a:pPr indent="-228600" lvl="0" marL="457200" marR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>
                <a:highlight>
                  <a:srgbClr val="FFFFFF"/>
                </a:highlight>
              </a:rPr>
              <a:t>(C) CrO</a:t>
            </a:r>
            <a:r>
              <a:rPr baseline="-25000" lang="en" sz="3000">
                <a:highlight>
                  <a:srgbClr val="FFFFFF"/>
                </a:highlight>
              </a:rPr>
              <a:t>3</a:t>
            </a:r>
            <a:endParaRPr sz="3000">
              <a:highlight>
                <a:srgbClr val="FFFFFF"/>
              </a:highlight>
            </a:endParaRPr>
          </a:p>
          <a:p>
            <a:pPr indent="-228600" lvl="0" marL="457200" marR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>
                <a:highlight>
                  <a:srgbClr val="FFFFFF"/>
                </a:highlight>
              </a:rPr>
              <a:t>(D) Cr</a:t>
            </a:r>
            <a:r>
              <a:rPr baseline="-25000" lang="en" sz="3000">
                <a:highlight>
                  <a:srgbClr val="FFFFFF"/>
                </a:highlight>
              </a:rPr>
              <a:t>2</a:t>
            </a:r>
            <a:r>
              <a:rPr lang="en" sz="3000">
                <a:highlight>
                  <a:srgbClr val="FFFFFF"/>
                </a:highlight>
              </a:rPr>
              <a:t>O</a:t>
            </a:r>
            <a:endParaRPr sz="300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/>
        </p:nvSpPr>
        <p:spPr>
          <a:xfrm>
            <a:off x="828600" y="462900"/>
            <a:ext cx="7486800" cy="421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chemeClr val="dk1"/>
                </a:solidFill>
              </a:rPr>
              <a:t>There are </a:t>
            </a:r>
            <a:r>
              <a:rPr b="1" lang="en" sz="6000">
                <a:solidFill>
                  <a:schemeClr val="dk1"/>
                </a:solidFill>
              </a:rPr>
              <a:t>SCANDIUM </a:t>
            </a:r>
            <a:r>
              <a:rPr lang="en" sz="6000">
                <a:solidFill>
                  <a:schemeClr val="dk1"/>
                </a:solidFill>
              </a:rPr>
              <a:t>days left until the AP Chemistry Exam</a:t>
            </a:r>
            <a:endParaRPr sz="6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