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Robo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regular.fntdata"/><Relationship Id="rId11" Type="http://schemas.openxmlformats.org/officeDocument/2006/relationships/slide" Target="slides/slide6.xml"/><Relationship Id="rId22" Type="http://schemas.openxmlformats.org/officeDocument/2006/relationships/font" Target="fonts/Roboto-italic.fntdata"/><Relationship Id="rId10" Type="http://schemas.openxmlformats.org/officeDocument/2006/relationships/slide" Target="slides/slide5.xml"/><Relationship Id="rId21" Type="http://schemas.openxmlformats.org/officeDocument/2006/relationships/font" Target="fonts/Robo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ca726eb4fc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ca726eb4fc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ca80cb1566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ca80cb1566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ca80cb1566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ca80cb1566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ca80cb1566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ca80cb1566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ca80cb1566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ca80cb1566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ca80cb1566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ca80cb1566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ca80cb156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ca80cb156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ca80cb1566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ca80cb1566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ca80cb1566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ca80cb1566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ca80cb1566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ca80cb1566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ca80cb1566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ca80cb1566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ca80cb1566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ca80cb1566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ca80cb1566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ca80cb1566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828600" y="462900"/>
            <a:ext cx="7486800" cy="4217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dk1"/>
                </a:solidFill>
              </a:rPr>
              <a:t>There are </a:t>
            </a:r>
            <a:r>
              <a:rPr b="1" lang="en" sz="6000">
                <a:solidFill>
                  <a:schemeClr val="dk1"/>
                </a:solidFill>
              </a:rPr>
              <a:t>COBALT</a:t>
            </a:r>
            <a:r>
              <a:rPr lang="en" sz="6000">
                <a:solidFill>
                  <a:schemeClr val="dk1"/>
                </a:solidFill>
              </a:rPr>
              <a:t> days left until the AP Chemistry Exam</a:t>
            </a:r>
            <a:endParaRPr sz="6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9025" y="96650"/>
            <a:ext cx="3724275" cy="105727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2"/>
          <p:cNvSpPr txBox="1"/>
          <p:nvPr/>
        </p:nvSpPr>
        <p:spPr>
          <a:xfrm>
            <a:off x="139400" y="1153925"/>
            <a:ext cx="8593500" cy="14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333333"/>
                </a:solidFill>
                <a:highlight>
                  <a:srgbClr val="FFFFFF"/>
                </a:highlight>
              </a:rPr>
              <a:t>Based on the reduction potentials given in the table above, which of the following gives the balanced chemical equation and the correct standard cell potential for a galvanic cell involving Sc</a:t>
            </a:r>
            <a:r>
              <a:rPr baseline="30000" lang="en" sz="2200">
                <a:solidFill>
                  <a:srgbClr val="333333"/>
                </a:solidFill>
                <a:highlight>
                  <a:srgbClr val="FFFFFF"/>
                </a:highlight>
              </a:rPr>
              <a:t>3+</a:t>
            </a:r>
            <a:r>
              <a:rPr lang="en" sz="2200">
                <a:solidFill>
                  <a:srgbClr val="333333"/>
                </a:solidFill>
                <a:highlight>
                  <a:srgbClr val="FFFFFF"/>
                </a:highlight>
              </a:rPr>
              <a:t>(aq) and Mn</a:t>
            </a:r>
            <a:r>
              <a:rPr baseline="30000" lang="en" sz="2200">
                <a:solidFill>
                  <a:srgbClr val="333333"/>
                </a:solidFill>
                <a:highlight>
                  <a:srgbClr val="FFFFFF"/>
                </a:highlight>
              </a:rPr>
              <a:t>2+</a:t>
            </a:r>
            <a:r>
              <a:rPr lang="en" sz="2200">
                <a:solidFill>
                  <a:srgbClr val="333333"/>
                </a:solidFill>
                <a:highlight>
                  <a:srgbClr val="FFFFFF"/>
                </a:highlight>
              </a:rPr>
              <a:t>(aq)?</a:t>
            </a:r>
            <a:endParaRPr sz="2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200"/>
              <a:buAutoNum type="alphaUcParenBoth"/>
            </a:pPr>
            <a:r>
              <a:rPr lang="en" sz="2200">
                <a:solidFill>
                  <a:srgbClr val="333333"/>
                </a:solidFill>
                <a:highlight>
                  <a:srgbClr val="FFFFFF"/>
                </a:highlight>
              </a:rPr>
              <a:t>2Sc</a:t>
            </a:r>
            <a:r>
              <a:rPr baseline="30000" lang="en" sz="2200">
                <a:solidFill>
                  <a:srgbClr val="333333"/>
                </a:solidFill>
                <a:highlight>
                  <a:srgbClr val="FFFFFF"/>
                </a:highlight>
              </a:rPr>
              <a:t>3+</a:t>
            </a:r>
            <a:r>
              <a:rPr lang="en" sz="2200">
                <a:solidFill>
                  <a:srgbClr val="333333"/>
                </a:solidFill>
                <a:highlight>
                  <a:srgbClr val="FFFFFF"/>
                </a:highlight>
              </a:rPr>
              <a:t>(aq) + 3 Mn(s) ← → 2 Sc(s) + 3 Mn</a:t>
            </a:r>
            <a:r>
              <a:rPr baseline="30000" lang="en" sz="2200">
                <a:solidFill>
                  <a:srgbClr val="333333"/>
                </a:solidFill>
                <a:highlight>
                  <a:srgbClr val="FFFFFF"/>
                </a:highlight>
              </a:rPr>
              <a:t>2+</a:t>
            </a:r>
            <a:r>
              <a:rPr lang="en" sz="2200">
                <a:solidFill>
                  <a:srgbClr val="333333"/>
                </a:solidFill>
                <a:highlight>
                  <a:srgbClr val="FFFFFF"/>
                </a:highlight>
              </a:rPr>
              <a:t>(aq)		E°= -0.90 V</a:t>
            </a:r>
            <a:endParaRPr sz="2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200"/>
              <a:buAutoNum type="alphaUcParenBoth"/>
            </a:pPr>
            <a:r>
              <a:rPr lang="en" sz="2200">
                <a:solidFill>
                  <a:srgbClr val="333333"/>
                </a:solidFill>
                <a:highlight>
                  <a:srgbClr val="FFFFFF"/>
                </a:highlight>
              </a:rPr>
              <a:t>2Sc</a:t>
            </a:r>
            <a:r>
              <a:rPr baseline="30000" lang="en" sz="2200">
                <a:solidFill>
                  <a:srgbClr val="333333"/>
                </a:solidFill>
                <a:highlight>
                  <a:srgbClr val="FFFFFF"/>
                </a:highlight>
              </a:rPr>
              <a:t>3+</a:t>
            </a:r>
            <a:r>
              <a:rPr lang="en" sz="2200">
                <a:solidFill>
                  <a:srgbClr val="333333"/>
                </a:solidFill>
                <a:highlight>
                  <a:srgbClr val="FFFFFF"/>
                </a:highlight>
              </a:rPr>
              <a:t>(aq) + 3 Mn(s) ← → 2 Sc(s) + 3 Mn</a:t>
            </a:r>
            <a:r>
              <a:rPr baseline="30000" lang="en" sz="2200">
                <a:solidFill>
                  <a:srgbClr val="333333"/>
                </a:solidFill>
                <a:highlight>
                  <a:srgbClr val="FFFFFF"/>
                </a:highlight>
              </a:rPr>
              <a:t>2+</a:t>
            </a:r>
            <a:r>
              <a:rPr lang="en" sz="2200">
                <a:solidFill>
                  <a:srgbClr val="333333"/>
                </a:solidFill>
                <a:highlight>
                  <a:srgbClr val="FFFFFF"/>
                </a:highlight>
              </a:rPr>
              <a:t>(aq)		E°= -0.62 V</a:t>
            </a:r>
            <a:endParaRPr sz="2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200"/>
              <a:buAutoNum type="alphaUcParenBoth"/>
            </a:pPr>
            <a:r>
              <a:rPr lang="en" sz="2200">
                <a:solidFill>
                  <a:srgbClr val="333333"/>
                </a:solidFill>
                <a:highlight>
                  <a:srgbClr val="FFFFFF"/>
                </a:highlight>
              </a:rPr>
              <a:t>2Sc(s) + 3 Mn</a:t>
            </a:r>
            <a:r>
              <a:rPr baseline="30000" lang="en" sz="2200">
                <a:solidFill>
                  <a:srgbClr val="333333"/>
                </a:solidFill>
                <a:highlight>
                  <a:srgbClr val="FFFFFF"/>
                </a:highlight>
              </a:rPr>
              <a:t>2+</a:t>
            </a:r>
            <a:r>
              <a:rPr lang="en" sz="2200">
                <a:solidFill>
                  <a:srgbClr val="333333"/>
                </a:solidFill>
                <a:highlight>
                  <a:srgbClr val="FFFFFF"/>
                </a:highlight>
              </a:rPr>
              <a:t>(s) ← → 2 Sc</a:t>
            </a:r>
            <a:r>
              <a:rPr baseline="30000" lang="en" sz="2200">
                <a:solidFill>
                  <a:srgbClr val="333333"/>
                </a:solidFill>
                <a:highlight>
                  <a:srgbClr val="FFFFFF"/>
                </a:highlight>
              </a:rPr>
              <a:t>2+</a:t>
            </a:r>
            <a:r>
              <a:rPr lang="en" sz="2200">
                <a:solidFill>
                  <a:srgbClr val="333333"/>
                </a:solidFill>
                <a:highlight>
                  <a:srgbClr val="FFFFFF"/>
                </a:highlight>
              </a:rPr>
              <a:t>(aq) + 3 Mn(s)		E°= +0.62 V</a:t>
            </a:r>
            <a:endParaRPr sz="2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200"/>
              <a:buAutoNum type="alphaUcParenBoth"/>
            </a:pPr>
            <a:r>
              <a:rPr lang="en" sz="2200">
                <a:solidFill>
                  <a:srgbClr val="333333"/>
                </a:solidFill>
                <a:highlight>
                  <a:srgbClr val="FFFFFF"/>
                </a:highlight>
              </a:rPr>
              <a:t>2Sc(s) + 3 Mn</a:t>
            </a:r>
            <a:r>
              <a:rPr baseline="30000" lang="en" sz="2200">
                <a:solidFill>
                  <a:srgbClr val="333333"/>
                </a:solidFill>
                <a:highlight>
                  <a:srgbClr val="FFFFFF"/>
                </a:highlight>
              </a:rPr>
              <a:t>2+</a:t>
            </a:r>
            <a:r>
              <a:rPr lang="en" sz="2200">
                <a:solidFill>
                  <a:srgbClr val="333333"/>
                </a:solidFill>
                <a:highlight>
                  <a:srgbClr val="FFFFFF"/>
                </a:highlight>
              </a:rPr>
              <a:t>(s) ← → 2 Sc</a:t>
            </a:r>
            <a:r>
              <a:rPr baseline="30000" lang="en" sz="2200">
                <a:solidFill>
                  <a:srgbClr val="333333"/>
                </a:solidFill>
                <a:highlight>
                  <a:srgbClr val="FFFFFF"/>
                </a:highlight>
              </a:rPr>
              <a:t>2+</a:t>
            </a:r>
            <a:r>
              <a:rPr lang="en" sz="2200">
                <a:solidFill>
                  <a:srgbClr val="333333"/>
                </a:solidFill>
                <a:highlight>
                  <a:srgbClr val="FFFFFF"/>
                </a:highlight>
              </a:rPr>
              <a:t>(aq) + 3 Mn(s)		E°= +0.90 V</a:t>
            </a:r>
            <a:endParaRPr sz="2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33333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33333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33333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3"/>
          <p:cNvSpPr txBox="1"/>
          <p:nvPr/>
        </p:nvSpPr>
        <p:spPr>
          <a:xfrm>
            <a:off x="828600" y="462900"/>
            <a:ext cx="7486800" cy="4217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dk1"/>
                </a:solidFill>
              </a:rPr>
              <a:t>There are </a:t>
            </a:r>
            <a:r>
              <a:rPr b="1" lang="en" sz="6000">
                <a:solidFill>
                  <a:schemeClr val="dk1"/>
                </a:solidFill>
              </a:rPr>
              <a:t>CALCIUM</a:t>
            </a:r>
            <a:r>
              <a:rPr lang="en" sz="6000">
                <a:solidFill>
                  <a:schemeClr val="dk1"/>
                </a:solidFill>
              </a:rPr>
              <a:t> days left until the AP Chemistry Exam</a:t>
            </a:r>
            <a:endParaRPr sz="6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4"/>
          <p:cNvSpPr txBox="1"/>
          <p:nvPr/>
        </p:nvSpPr>
        <p:spPr>
          <a:xfrm>
            <a:off x="828600" y="462900"/>
            <a:ext cx="7486800" cy="4217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dk1"/>
                </a:solidFill>
              </a:rPr>
              <a:t>There are </a:t>
            </a:r>
            <a:r>
              <a:rPr b="1" lang="en" sz="6000">
                <a:solidFill>
                  <a:schemeClr val="dk1"/>
                </a:solidFill>
              </a:rPr>
              <a:t>POTASSIUM</a:t>
            </a:r>
            <a:r>
              <a:rPr lang="en" sz="6000">
                <a:solidFill>
                  <a:schemeClr val="dk1"/>
                </a:solidFill>
              </a:rPr>
              <a:t> days left until the AP Chemistry Exam</a:t>
            </a:r>
            <a:endParaRPr sz="6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5"/>
          <p:cNvSpPr txBox="1"/>
          <p:nvPr/>
        </p:nvSpPr>
        <p:spPr>
          <a:xfrm>
            <a:off x="828600" y="462900"/>
            <a:ext cx="7486800" cy="4217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dk1"/>
                </a:solidFill>
              </a:rPr>
              <a:t>There are </a:t>
            </a:r>
            <a:r>
              <a:rPr b="1" lang="en" sz="6000">
                <a:solidFill>
                  <a:schemeClr val="dk1"/>
                </a:solidFill>
              </a:rPr>
              <a:t>ARGON</a:t>
            </a:r>
            <a:r>
              <a:rPr lang="en" sz="6000">
                <a:solidFill>
                  <a:schemeClr val="dk1"/>
                </a:solidFill>
              </a:rPr>
              <a:t> days left until the AP Chemistry Exam</a:t>
            </a:r>
            <a:endParaRPr sz="6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6"/>
          <p:cNvSpPr txBox="1"/>
          <p:nvPr/>
        </p:nvSpPr>
        <p:spPr>
          <a:xfrm>
            <a:off x="828600" y="462900"/>
            <a:ext cx="7486800" cy="4217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dk1"/>
                </a:solidFill>
              </a:rPr>
              <a:t>There are </a:t>
            </a:r>
            <a:r>
              <a:rPr b="1" lang="en" sz="6000">
                <a:solidFill>
                  <a:schemeClr val="dk1"/>
                </a:solidFill>
              </a:rPr>
              <a:t>CHLORINE</a:t>
            </a:r>
            <a:r>
              <a:rPr lang="en" sz="6000">
                <a:solidFill>
                  <a:schemeClr val="dk1"/>
                </a:solidFill>
              </a:rPr>
              <a:t> days left until the AP Chemistry Exam</a:t>
            </a:r>
            <a:endParaRPr sz="6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0" y="0"/>
            <a:ext cx="91440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33333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To spectrophotometrically determine the mass percent of cobalt in an ore containing cobalt and some inert materials, solutions with known [Co</a:t>
            </a:r>
            <a:r>
              <a:rPr baseline="30000" lang="en" sz="1800">
                <a:solidFill>
                  <a:srgbClr val="33333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2+</a:t>
            </a:r>
            <a:r>
              <a:rPr lang="en" sz="1800">
                <a:solidFill>
                  <a:srgbClr val="33333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] are prepared and the absorbance of each of the solutions is measured at the wavelength of optimum absorbance. The data are used to create a calibration plot, shown below.</a:t>
            </a:r>
            <a:endParaRPr sz="1800">
              <a:solidFill>
                <a:srgbClr val="33333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3333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225" y="1245575"/>
            <a:ext cx="5131700" cy="379717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5436400" y="1312225"/>
            <a:ext cx="3573600" cy="36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33333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a.) What is the [Co</a:t>
            </a:r>
            <a:r>
              <a:rPr baseline="30000" lang="en" sz="1800">
                <a:solidFill>
                  <a:srgbClr val="33333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2+</a:t>
            </a:r>
            <a:r>
              <a:rPr lang="en" sz="1800">
                <a:solidFill>
                  <a:srgbClr val="33333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] in the solution if the absorbance of a sample of the solution is 0.74?</a:t>
            </a:r>
            <a:endParaRPr sz="1800">
              <a:solidFill>
                <a:srgbClr val="33333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3333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33333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b.) Calculate the number of moles of Co</a:t>
            </a:r>
            <a:r>
              <a:rPr baseline="30000" lang="en" sz="1800">
                <a:solidFill>
                  <a:srgbClr val="33333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2+</a:t>
            </a:r>
            <a:r>
              <a:rPr lang="en" sz="1800">
                <a:solidFill>
                  <a:srgbClr val="33333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</a:t>
            </a:r>
            <a:r>
              <a:rPr i="1" lang="en" sz="1800">
                <a:solidFill>
                  <a:srgbClr val="33333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aq</a:t>
            </a:r>
            <a:r>
              <a:rPr lang="en" sz="1800">
                <a:solidFill>
                  <a:srgbClr val="33333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) in the 50.00 mL solution.</a:t>
            </a:r>
            <a:endParaRPr sz="1800">
              <a:solidFill>
                <a:srgbClr val="33333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3333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33333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c.) Calculate the mass percent of Co in the 0.630 g sample of the ore.</a:t>
            </a:r>
            <a:endParaRPr sz="1800">
              <a:solidFill>
                <a:srgbClr val="33333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828600" y="462900"/>
            <a:ext cx="7486800" cy="4217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dk1"/>
                </a:solidFill>
              </a:rPr>
              <a:t>There are </a:t>
            </a:r>
            <a:r>
              <a:rPr b="1" lang="en" sz="6000">
                <a:solidFill>
                  <a:schemeClr val="dk1"/>
                </a:solidFill>
              </a:rPr>
              <a:t>IRON</a:t>
            </a:r>
            <a:r>
              <a:rPr lang="en" sz="6000">
                <a:solidFill>
                  <a:schemeClr val="dk1"/>
                </a:solidFill>
              </a:rPr>
              <a:t> days left until the AP Chemistry Exam</a:t>
            </a:r>
            <a:endParaRPr sz="6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1442700" y="48775"/>
            <a:ext cx="6258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33333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Fe(s) + 3 O</a:t>
            </a:r>
            <a:r>
              <a:rPr baseline="-25000" lang="en" sz="1800">
                <a:solidFill>
                  <a:srgbClr val="33333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lang="en" sz="1800">
                <a:solidFill>
                  <a:srgbClr val="33333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(g) → 2 Fe</a:t>
            </a:r>
            <a:r>
              <a:rPr baseline="-25000" lang="en" sz="1800">
                <a:solidFill>
                  <a:srgbClr val="33333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lang="en" sz="1800">
                <a:solidFill>
                  <a:srgbClr val="33333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O</a:t>
            </a:r>
            <a:r>
              <a:rPr baseline="-25000" lang="en" sz="1800">
                <a:solidFill>
                  <a:srgbClr val="33333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3</a:t>
            </a:r>
            <a:r>
              <a:rPr lang="en" sz="1800">
                <a:solidFill>
                  <a:srgbClr val="33333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(s)		H = -1650 kJ/mol</a:t>
            </a:r>
            <a:r>
              <a:rPr baseline="-25000" lang="en" sz="1800">
                <a:solidFill>
                  <a:srgbClr val="33333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rxn</a:t>
            </a:r>
            <a:endParaRPr baseline="-25000" sz="1800">
              <a:solidFill>
                <a:srgbClr val="33333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2" name="Google Shape;72;p16"/>
          <p:cNvSpPr txBox="1"/>
          <p:nvPr/>
        </p:nvSpPr>
        <p:spPr>
          <a:xfrm>
            <a:off x="122100" y="376850"/>
            <a:ext cx="8899800" cy="36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The oxidation of Fe(s) is represented by the chemical equation above. </a:t>
            </a:r>
            <a:r>
              <a:rPr lang="en" sz="1800">
                <a:solidFill>
                  <a:schemeClr val="dk1"/>
                </a:solidFill>
              </a:rPr>
              <a:t>Which</a:t>
            </a:r>
            <a:r>
              <a:rPr lang="en" sz="1800">
                <a:solidFill>
                  <a:schemeClr val="dk1"/>
                </a:solidFill>
              </a:rPr>
              <a:t> of the following correctly </a:t>
            </a:r>
            <a:r>
              <a:rPr lang="en" sz="1800">
                <a:solidFill>
                  <a:schemeClr val="dk1"/>
                </a:solidFill>
              </a:rPr>
              <a:t>explains whether or not the reaction is thermodynamically favorable?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AutoNum type="alphaUcParenBoth"/>
            </a:pPr>
            <a:r>
              <a:rPr lang="en" sz="1800">
                <a:solidFill>
                  <a:srgbClr val="333333"/>
                </a:solidFill>
                <a:highlight>
                  <a:srgbClr val="FFFFFF"/>
                </a:highlight>
              </a:rPr>
              <a:t>There are more particles (including particles in the gas state) in the reactants than in the product, thus ΔS&lt;0. Because ΔH is large and negative, the reaction will be thermodynamically favorable at low temperatures.</a:t>
            </a:r>
            <a:endParaRPr sz="18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AutoNum type="alphaUcParenBoth"/>
            </a:pPr>
            <a:r>
              <a:rPr lang="en" sz="1800">
                <a:solidFill>
                  <a:srgbClr val="333333"/>
                </a:solidFill>
                <a:highlight>
                  <a:srgbClr val="FFFFFF"/>
                </a:highlight>
              </a:rPr>
              <a:t>There are more particles (including particles in the gas state) in the reactants than in the product, thus  ΔS&lt;0. Because ΔH is large and negative, the reaction will be not be thermodynamically favorable at any temperature.</a:t>
            </a:r>
            <a:endParaRPr sz="18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AutoNum type="alphaUcParenBoth"/>
            </a:pPr>
            <a:r>
              <a:rPr lang="en" sz="1800">
                <a:solidFill>
                  <a:srgbClr val="333333"/>
                </a:solidFill>
                <a:highlight>
                  <a:srgbClr val="FFFFFF"/>
                </a:highlight>
              </a:rPr>
              <a:t>There are more particles (including particles in the gas state) in the reactants than in the product, thus ΔS&gt;0. Because ΔH is large and negative, the reaction will be thermodynamically favorable at all temperatures.</a:t>
            </a:r>
            <a:endParaRPr sz="18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AutoNum type="alphaUcParenBoth"/>
            </a:pPr>
            <a:r>
              <a:rPr lang="en" sz="1800">
                <a:solidFill>
                  <a:srgbClr val="333333"/>
                </a:solidFill>
                <a:highlight>
                  <a:srgbClr val="FFFFFF"/>
                </a:highlight>
              </a:rPr>
              <a:t>There are more particles (including particles in the gas state) in the reactants than in the product, thus ΔS&gt;0. Because ΔH is large and negative, the reaction will be not be thermodynamically favorable at any temperature.</a:t>
            </a:r>
            <a:endParaRPr sz="1800">
              <a:solidFill>
                <a:srgbClr val="333333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/>
        </p:nvSpPr>
        <p:spPr>
          <a:xfrm>
            <a:off x="828600" y="462900"/>
            <a:ext cx="7486800" cy="4217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dk1"/>
                </a:solidFill>
              </a:rPr>
              <a:t>There are </a:t>
            </a:r>
            <a:r>
              <a:rPr b="1" lang="en" sz="6000">
                <a:solidFill>
                  <a:schemeClr val="dk1"/>
                </a:solidFill>
              </a:rPr>
              <a:t>MANGANESE</a:t>
            </a:r>
            <a:r>
              <a:rPr lang="en" sz="6000">
                <a:solidFill>
                  <a:schemeClr val="dk1"/>
                </a:solidFill>
              </a:rPr>
              <a:t> days left until the AP Chemistry Exam</a:t>
            </a:r>
            <a:endParaRPr sz="6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/>
        </p:nvSpPr>
        <p:spPr>
          <a:xfrm>
            <a:off x="118500" y="383825"/>
            <a:ext cx="9025500" cy="42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5 H</a:t>
            </a:r>
            <a:r>
              <a:rPr baseline="-25000" lang="en" sz="2000">
                <a:solidFill>
                  <a:srgbClr val="333333"/>
                </a:solidFill>
                <a:highlight>
                  <a:srgbClr val="FFFFFF"/>
                </a:highlight>
              </a:rPr>
              <a:t>2</a:t>
            </a: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O</a:t>
            </a:r>
            <a:r>
              <a:rPr baseline="-25000" lang="en" sz="2000">
                <a:solidFill>
                  <a:srgbClr val="333333"/>
                </a:solidFill>
                <a:highlight>
                  <a:srgbClr val="FFFFFF"/>
                </a:highlight>
              </a:rPr>
              <a:t>2</a:t>
            </a: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(</a:t>
            </a:r>
            <a:r>
              <a:rPr i="1" lang="en" sz="2000">
                <a:solidFill>
                  <a:srgbClr val="333333"/>
                </a:solidFill>
                <a:highlight>
                  <a:srgbClr val="FFFFFF"/>
                </a:highlight>
              </a:rPr>
              <a:t>aq</a:t>
            </a: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) + 2 MnO</a:t>
            </a:r>
            <a:r>
              <a:rPr baseline="-25000" lang="en" sz="2000">
                <a:solidFill>
                  <a:srgbClr val="333333"/>
                </a:solidFill>
                <a:highlight>
                  <a:srgbClr val="FFFFFF"/>
                </a:highlight>
              </a:rPr>
              <a:t>4</a:t>
            </a:r>
            <a:r>
              <a:rPr baseline="30000" lang="en" sz="2000">
                <a:solidFill>
                  <a:srgbClr val="333333"/>
                </a:solidFill>
                <a:highlight>
                  <a:srgbClr val="FFFFFF"/>
                </a:highlight>
              </a:rPr>
              <a:t>-</a:t>
            </a: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(</a:t>
            </a:r>
            <a:r>
              <a:rPr i="1" lang="en" sz="2000">
                <a:solidFill>
                  <a:srgbClr val="333333"/>
                </a:solidFill>
                <a:highlight>
                  <a:srgbClr val="FFFFFF"/>
                </a:highlight>
              </a:rPr>
              <a:t>aq</a:t>
            </a: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) + 6 H</a:t>
            </a:r>
            <a:r>
              <a:rPr baseline="30000" lang="en" sz="2000">
                <a:solidFill>
                  <a:srgbClr val="333333"/>
                </a:solidFill>
                <a:highlight>
                  <a:srgbClr val="FFFFFF"/>
                </a:highlight>
              </a:rPr>
              <a:t>+</a:t>
            </a: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(</a:t>
            </a:r>
            <a:r>
              <a:rPr i="1" lang="en" sz="2000">
                <a:solidFill>
                  <a:srgbClr val="333333"/>
                </a:solidFill>
                <a:highlight>
                  <a:srgbClr val="FFFFFF"/>
                </a:highlight>
              </a:rPr>
              <a:t>aq</a:t>
            </a: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) → 2 Mn</a:t>
            </a:r>
            <a:r>
              <a:rPr baseline="30000" lang="en" sz="2000">
                <a:solidFill>
                  <a:srgbClr val="333333"/>
                </a:solidFill>
                <a:highlight>
                  <a:srgbClr val="FFFFFF"/>
                </a:highlight>
              </a:rPr>
              <a:t>2+</a:t>
            </a: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(</a:t>
            </a:r>
            <a:r>
              <a:rPr i="1" lang="en" sz="2000">
                <a:solidFill>
                  <a:srgbClr val="333333"/>
                </a:solidFill>
                <a:highlight>
                  <a:srgbClr val="FFFFFF"/>
                </a:highlight>
              </a:rPr>
              <a:t>aq</a:t>
            </a: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) + 8 H</a:t>
            </a:r>
            <a:r>
              <a:rPr baseline="-25000" lang="en" sz="2000">
                <a:solidFill>
                  <a:srgbClr val="333333"/>
                </a:solidFill>
                <a:highlight>
                  <a:srgbClr val="FFFFFF"/>
                </a:highlight>
              </a:rPr>
              <a:t>2</a:t>
            </a: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O(</a:t>
            </a:r>
            <a:r>
              <a:rPr i="1" lang="en" sz="2000">
                <a:solidFill>
                  <a:srgbClr val="333333"/>
                </a:solidFill>
                <a:highlight>
                  <a:srgbClr val="FFFFFF"/>
                </a:highlight>
              </a:rPr>
              <a:t>l</a:t>
            </a: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) + 5 O</a:t>
            </a:r>
            <a:r>
              <a:rPr baseline="-25000" lang="en" sz="2000">
                <a:solidFill>
                  <a:srgbClr val="333333"/>
                </a:solidFill>
                <a:highlight>
                  <a:srgbClr val="FFFFFF"/>
                </a:highlight>
              </a:rPr>
              <a:t>2</a:t>
            </a: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(</a:t>
            </a:r>
            <a:r>
              <a:rPr i="1" lang="en" sz="2000">
                <a:solidFill>
                  <a:srgbClr val="333333"/>
                </a:solidFill>
                <a:highlight>
                  <a:srgbClr val="FFFFFF"/>
                </a:highlight>
              </a:rPr>
              <a:t>g</a:t>
            </a: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)</a:t>
            </a:r>
            <a:endParaRPr sz="20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In a titration experiment, H</a:t>
            </a:r>
            <a:r>
              <a:rPr baseline="-25000" lang="en" sz="2000">
                <a:solidFill>
                  <a:srgbClr val="333333"/>
                </a:solidFill>
                <a:highlight>
                  <a:srgbClr val="FFFFFF"/>
                </a:highlight>
              </a:rPr>
              <a:t>2</a:t>
            </a: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O</a:t>
            </a:r>
            <a:r>
              <a:rPr baseline="-25000" lang="en" sz="2000">
                <a:solidFill>
                  <a:srgbClr val="333333"/>
                </a:solidFill>
                <a:highlight>
                  <a:srgbClr val="FFFFFF"/>
                </a:highlight>
              </a:rPr>
              <a:t>2</a:t>
            </a: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(</a:t>
            </a:r>
            <a:r>
              <a:rPr i="1" lang="en" sz="2000">
                <a:solidFill>
                  <a:srgbClr val="333333"/>
                </a:solidFill>
                <a:highlight>
                  <a:srgbClr val="FFFFFF"/>
                </a:highlight>
              </a:rPr>
              <a:t>aq</a:t>
            </a: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) reacts with aqueous MnO4</a:t>
            </a:r>
            <a:r>
              <a:rPr baseline="30000" lang="en" sz="2000">
                <a:solidFill>
                  <a:srgbClr val="333333"/>
                </a:solidFill>
                <a:highlight>
                  <a:srgbClr val="FFFFFF"/>
                </a:highlight>
              </a:rPr>
              <a:t>-</a:t>
            </a: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(</a:t>
            </a:r>
            <a:r>
              <a:rPr i="1" lang="en" sz="2000">
                <a:solidFill>
                  <a:srgbClr val="333333"/>
                </a:solidFill>
                <a:highlight>
                  <a:srgbClr val="FFFFFF"/>
                </a:highlight>
              </a:rPr>
              <a:t>aq</a:t>
            </a: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) as represented by the equation above. The dark purple KMnO</a:t>
            </a:r>
            <a:r>
              <a:rPr baseline="-25000" lang="en" sz="2000">
                <a:solidFill>
                  <a:srgbClr val="333333"/>
                </a:solidFill>
                <a:highlight>
                  <a:srgbClr val="FFFFFF"/>
                </a:highlight>
              </a:rPr>
              <a:t>4</a:t>
            </a: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 solution is added from a buret to a colorless, acidified solution of H</a:t>
            </a:r>
            <a:r>
              <a:rPr baseline="-25000" lang="en" sz="2000">
                <a:solidFill>
                  <a:srgbClr val="333333"/>
                </a:solidFill>
                <a:highlight>
                  <a:srgbClr val="FFFFFF"/>
                </a:highlight>
              </a:rPr>
              <a:t>2</a:t>
            </a: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O</a:t>
            </a:r>
            <a:r>
              <a:rPr baseline="-25000" lang="en" sz="2000">
                <a:solidFill>
                  <a:srgbClr val="333333"/>
                </a:solidFill>
                <a:highlight>
                  <a:srgbClr val="FFFFFF"/>
                </a:highlight>
              </a:rPr>
              <a:t>2</a:t>
            </a: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(</a:t>
            </a:r>
            <a:r>
              <a:rPr i="1" lang="en" sz="2000">
                <a:solidFill>
                  <a:srgbClr val="333333"/>
                </a:solidFill>
                <a:highlight>
                  <a:srgbClr val="FFFFFF"/>
                </a:highlight>
              </a:rPr>
              <a:t>aq</a:t>
            </a: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) in an Erlenmeyer flask. (Note: At the end point of the titration, the solution is a pale pink color.)</a:t>
            </a:r>
            <a:endParaRPr sz="20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Which element is being oxidized during the titration, and what is the element’s change in oxidation number?</a:t>
            </a:r>
            <a:endParaRPr sz="20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457200" lvl="0" marL="0" marR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(A) </a:t>
            </a: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Oxygen, which changes from -1 to 0</a:t>
            </a:r>
            <a:endParaRPr sz="20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-228600" lvl="0" marL="444500" marR="127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Arial"/>
              <a:buNone/>
            </a:pP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(B) Oxygen, which changes from 0 to -2</a:t>
            </a:r>
            <a:endParaRPr sz="20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-228600" lvl="0" marL="444500" marR="127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Arial"/>
              <a:buNone/>
            </a:pP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(C) Manganese, which changes from -1 to +2</a:t>
            </a:r>
            <a:endParaRPr sz="20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-228600" lvl="0" marL="457200" marR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Arial"/>
              <a:buNone/>
            </a:pPr>
            <a:r>
              <a:rPr lang="en" sz="2000">
                <a:solidFill>
                  <a:srgbClr val="333333"/>
                </a:solidFill>
                <a:highlight>
                  <a:srgbClr val="FFFFFF"/>
                </a:highlight>
              </a:rPr>
              <a:t>(D) Manganese, which changes from +7 to +2</a:t>
            </a:r>
            <a:endParaRPr sz="2000">
              <a:solidFill>
                <a:srgbClr val="333333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/>
          <p:nvPr/>
        </p:nvSpPr>
        <p:spPr>
          <a:xfrm>
            <a:off x="828600" y="462900"/>
            <a:ext cx="7486800" cy="4217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dk1"/>
                </a:solidFill>
              </a:rPr>
              <a:t>There are </a:t>
            </a:r>
            <a:r>
              <a:rPr b="1" lang="en" sz="6000">
                <a:solidFill>
                  <a:schemeClr val="dk1"/>
                </a:solidFill>
              </a:rPr>
              <a:t>CHROMIUM</a:t>
            </a:r>
            <a:r>
              <a:rPr lang="en" sz="6000">
                <a:solidFill>
                  <a:schemeClr val="dk1"/>
                </a:solidFill>
              </a:rPr>
              <a:t> days left until the AP Chemistry Exam</a:t>
            </a:r>
            <a:endParaRPr sz="6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/>
          <p:nvPr/>
        </p:nvSpPr>
        <p:spPr>
          <a:xfrm>
            <a:off x="230000" y="181225"/>
            <a:ext cx="8712000" cy="456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highlight>
                  <a:srgbClr val="FFFFFF"/>
                </a:highlight>
              </a:rPr>
              <a:t>What is the empirical formula of an oxide of chromium that is 48 percent oxygen by mass?</a:t>
            </a:r>
            <a:endParaRPr sz="3000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highlight>
                <a:srgbClr val="FFFFFF"/>
              </a:highlight>
            </a:endParaRPr>
          </a:p>
          <a:p>
            <a:pPr indent="-228600" lvl="0" marL="457200" marR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" sz="3000">
                <a:highlight>
                  <a:srgbClr val="FFFFFF"/>
                </a:highlight>
              </a:rPr>
              <a:t>(A) </a:t>
            </a:r>
            <a:r>
              <a:rPr lang="en" sz="3000">
                <a:highlight>
                  <a:srgbClr val="FFFFFF"/>
                </a:highlight>
              </a:rPr>
              <a:t>CrO</a:t>
            </a:r>
            <a:endParaRPr sz="3000">
              <a:highlight>
                <a:srgbClr val="FFFFFF"/>
              </a:highlight>
            </a:endParaRPr>
          </a:p>
          <a:p>
            <a:pPr indent="-228600" lvl="0" marL="457200" marR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" sz="3000">
                <a:highlight>
                  <a:srgbClr val="FFFFFF"/>
                </a:highlight>
              </a:rPr>
              <a:t>(B) CrO</a:t>
            </a:r>
            <a:r>
              <a:rPr baseline="-25000" lang="en" sz="3000">
                <a:highlight>
                  <a:srgbClr val="FFFFFF"/>
                </a:highlight>
              </a:rPr>
              <a:t>2</a:t>
            </a:r>
            <a:endParaRPr sz="3000">
              <a:highlight>
                <a:srgbClr val="FFFFFF"/>
              </a:highlight>
            </a:endParaRPr>
          </a:p>
          <a:p>
            <a:pPr indent="-228600" lvl="0" marL="457200" marR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" sz="3000">
                <a:highlight>
                  <a:srgbClr val="FFFFFF"/>
                </a:highlight>
              </a:rPr>
              <a:t>(C) CrO</a:t>
            </a:r>
            <a:r>
              <a:rPr baseline="-25000" lang="en" sz="3000">
                <a:highlight>
                  <a:srgbClr val="FFFFFF"/>
                </a:highlight>
              </a:rPr>
              <a:t>3</a:t>
            </a:r>
            <a:endParaRPr sz="3000">
              <a:highlight>
                <a:srgbClr val="FFFFFF"/>
              </a:highlight>
            </a:endParaRPr>
          </a:p>
          <a:p>
            <a:pPr indent="-228600" lvl="0" marL="457200" marR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" sz="3000">
                <a:highlight>
                  <a:srgbClr val="FFFFFF"/>
                </a:highlight>
              </a:rPr>
              <a:t>(D) Cr</a:t>
            </a:r>
            <a:r>
              <a:rPr baseline="-25000" lang="en" sz="3000">
                <a:highlight>
                  <a:srgbClr val="FFFFFF"/>
                </a:highlight>
              </a:rPr>
              <a:t>2</a:t>
            </a:r>
            <a:r>
              <a:rPr lang="en" sz="3000">
                <a:highlight>
                  <a:srgbClr val="FFFFFF"/>
                </a:highlight>
              </a:rPr>
              <a:t>O</a:t>
            </a:r>
            <a:endParaRPr sz="3000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333333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1"/>
          <p:cNvSpPr txBox="1"/>
          <p:nvPr/>
        </p:nvSpPr>
        <p:spPr>
          <a:xfrm>
            <a:off x="828600" y="462900"/>
            <a:ext cx="7486800" cy="4217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dk1"/>
                </a:solidFill>
              </a:rPr>
              <a:t>There are </a:t>
            </a:r>
            <a:r>
              <a:rPr b="1" lang="en" sz="6000">
                <a:solidFill>
                  <a:schemeClr val="dk1"/>
                </a:solidFill>
              </a:rPr>
              <a:t>SCANDIUM </a:t>
            </a:r>
            <a:r>
              <a:rPr lang="en" sz="6000">
                <a:solidFill>
                  <a:schemeClr val="dk1"/>
                </a:solidFill>
              </a:rPr>
              <a:t>days left until the AP Chemistry Exam</a:t>
            </a:r>
            <a:endParaRPr sz="6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