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DFF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86"/>
  </p:normalViewPr>
  <p:slideViewPr>
    <p:cSldViewPr snapToGrid="0" snapToObjects="1">
      <p:cViewPr varScale="1">
        <p:scale>
          <a:sx n="65" d="100"/>
          <a:sy n="65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AE342-DEDA-B54C-936A-5C8E6641D2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28953-4547-D14C-B142-A38336F14B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03660-4DCB-574A-8453-E4E43E535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0DEA-E746-954D-AEB7-27969E194C0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D5994-CF88-184D-BC12-83882A91F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9087C-35F9-964B-92B8-DABCF4ECE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C29A-A0F9-AD48-9E03-21A0560C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438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96BC9-4C76-684C-90C8-2AB1965B4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790798-D323-3A45-8D9A-93850BA6F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E82BC-B879-DB46-A8B7-C59B0165E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0DEA-E746-954D-AEB7-27969E194C0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9137B-75FC-EC43-9E1F-8827A228D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F4BCA-9961-394B-94C0-39EAFF45A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C29A-A0F9-AD48-9E03-21A0560C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AAF968-471C-E047-B2EE-B61ED1EBE8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C5A0A4-1680-DD40-BAA5-DB07C10BF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E0C7E-D4D0-6B45-B878-8954B2F0A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0DEA-E746-954D-AEB7-27969E194C0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348D0-A730-C04F-9E1D-E68439A04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7CEE8-7C3F-A24E-AB8D-AACF0A550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C29A-A0F9-AD48-9E03-21A0560C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3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9A619-6F81-A54F-B2B2-B9103278E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B37D4-C38B-EE4D-8473-275F68F5C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64691-99CE-3F45-B8F3-E8D864E3F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0DEA-E746-954D-AEB7-27969E194C0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75988-2270-DA4B-A663-F07A6FD55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F35C6-924E-F749-9F16-4FF9F5996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C29A-A0F9-AD48-9E03-21A0560C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6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360AC-CF1E-F844-99AE-A3EE489D9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C6AC4-DF44-F643-9723-71827D45C4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E34EB-D0CA-2348-8D43-DA586656A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0DEA-E746-954D-AEB7-27969E194C0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91398-0F8D-1248-8B0A-9AA46DEB9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EAE653-89CF-6B47-8FB6-733946B09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C29A-A0F9-AD48-9E03-21A0560C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38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AB3A1-CB9C-1943-8A3E-06EE03669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D8DD6-74C7-8E46-9348-7D6058046E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0F46FB-7D58-694A-B5DC-B3F88EF610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01DB0F-39D4-4B46-B4CD-EF44AEEBA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0DEA-E746-954D-AEB7-27969E194C0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54E63-4548-8541-8FBD-ED424B9F8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222FE-1C3A-3447-A8F1-AF4840198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C29A-A0F9-AD48-9E03-21A0560C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63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6DAE1-D867-5841-9E0C-117804CB4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A0D1BE-7DA8-FD43-AD1A-5A5D0BC0C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6C850-652E-EE44-9FE2-5831C011E8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429D40-C387-7E44-B26D-5DDA6274D1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8E7A6F-556B-DB4B-BC4E-818C17751A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0BFF19-519B-8D43-91B6-760046057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0DEA-E746-954D-AEB7-27969E194C0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A36BB7-46A8-D948-8372-2E41B7437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31F968-7FE4-9745-92B0-6DE997283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C29A-A0F9-AD48-9E03-21A0560C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1B352-66D7-3A4D-A3D4-ED270C231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536278-9232-FA42-B61E-4BD9BA1FD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0DEA-E746-954D-AEB7-27969E194C0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FF6BAF-F85F-654E-9165-617A7E234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2F56B7-A7C9-2E40-814E-32374BD33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C29A-A0F9-AD48-9E03-21A0560C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96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39D17A-4DEB-2A45-AC0E-BECC690B2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0DEA-E746-954D-AEB7-27969E194C0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95EAAB-5EA8-514C-A3B1-BDF5326F9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51E3CE-052E-244C-A0D2-341CCB8B5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C29A-A0F9-AD48-9E03-21A0560C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689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FE348-FD0F-D04B-AAE7-75096B5F5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D202E-A65F-C24B-8806-AF3BCCAE6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E1BD04-4EC8-9C45-B7AD-FE10E1B899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FC9571-77F7-1F4F-8182-62435261A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0DEA-E746-954D-AEB7-27969E194C0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1FF8B3-3013-1349-90B7-5E9B97861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C007F-9997-6D4B-B9A8-DA16672A5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C29A-A0F9-AD48-9E03-21A0560C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65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AA536-DA8F-F943-89B7-64901C92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A23766-2210-9340-8F64-29576BFAB3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C7F8C-7360-024D-8B2B-92E301A7E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A13DFD-F833-FF4E-89C9-738621BE6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30DEA-E746-954D-AEB7-27969E194C0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4D2B31-3FA1-9B41-9295-C47A681BC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72A50C-5EBA-2741-A3E3-7A51DAC7D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7C29A-A0F9-AD48-9E03-21A0560C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2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101780-5230-8E43-A20E-492FA9054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75C69E-8D82-DB48-81DB-F5AD0D131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E57CD-F142-754C-8C20-1AB919F101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30DEA-E746-954D-AEB7-27969E194C0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B5C52-ECE2-6C4C-9EFB-3C8734BA04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42DDD-0060-E84D-BB53-7C17365E3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7C29A-A0F9-AD48-9E03-21A0560CB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760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515EC-8466-1F4D-A685-308E6923BC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22571"/>
            <a:ext cx="12192000" cy="2387600"/>
          </a:xfrm>
          <a:solidFill>
            <a:srgbClr val="AAAAAA"/>
          </a:solidFill>
        </p:spPr>
        <p:txBody>
          <a:bodyPr/>
          <a:lstStyle/>
          <a:p>
            <a:r>
              <a:rPr lang="en-US" dirty="0"/>
              <a:t>Atomic Structure and Periodicity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339D6B-1E7F-D643-9C03-4592CDFC4E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602038"/>
            <a:ext cx="12192000" cy="1655762"/>
          </a:xfrm>
          <a:solidFill>
            <a:srgbClr val="00FDFF"/>
          </a:solidFill>
        </p:spPr>
        <p:txBody>
          <a:bodyPr/>
          <a:lstStyle/>
          <a:p>
            <a:endParaRPr lang="en-US" dirty="0"/>
          </a:p>
          <a:p>
            <a:r>
              <a:rPr lang="en-US" dirty="0"/>
              <a:t>Card Sort</a:t>
            </a:r>
          </a:p>
        </p:txBody>
      </p:sp>
    </p:spTree>
    <p:extLst>
      <p:ext uri="{BB962C8B-B14F-4D97-AF65-F5344CB8AC3E}">
        <p14:creationId xmlns:p14="http://schemas.microsoft.com/office/powerpoint/2010/main" val="178346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BBA8D-3E26-0B4B-B061-75E4D8AE1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6553"/>
            <a:ext cx="12192000" cy="1325563"/>
          </a:xfrm>
          <a:solidFill>
            <a:srgbClr val="00FDFF"/>
          </a:solidFill>
        </p:spPr>
        <p:txBody>
          <a:bodyPr anchor="t">
            <a:noAutofit/>
          </a:bodyPr>
          <a:lstStyle/>
          <a:p>
            <a:r>
              <a:rPr lang="en-US" sz="3200" b="1" dirty="0"/>
              <a:t>Mix of Trends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#3:  Arrange the elements Be, Ca, N, and P in order of increasing ionization energy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40C32E-7C22-554B-B90E-17ECE4950EDE}"/>
              </a:ext>
            </a:extLst>
          </p:cNvPr>
          <p:cNvSpPr txBox="1">
            <a:spLocks/>
          </p:cNvSpPr>
          <p:nvPr/>
        </p:nvSpPr>
        <p:spPr>
          <a:xfrm>
            <a:off x="-2588602" y="327153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Be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9F5A40-F5A3-3645-86F0-5E9861AF95F0}"/>
              </a:ext>
            </a:extLst>
          </p:cNvPr>
          <p:cNvSpPr txBox="1">
            <a:spLocks/>
          </p:cNvSpPr>
          <p:nvPr/>
        </p:nvSpPr>
        <p:spPr>
          <a:xfrm>
            <a:off x="-2863890" y="1492116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 err="1"/>
              <a:t>Cq</a:t>
            </a:r>
            <a:endParaRPr lang="en-US" sz="1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76B1F5-F7D6-1C4F-AAEE-0222539AC500}"/>
              </a:ext>
            </a:extLst>
          </p:cNvPr>
          <p:cNvSpPr txBox="1">
            <a:spLocks/>
          </p:cNvSpPr>
          <p:nvPr/>
        </p:nvSpPr>
        <p:spPr>
          <a:xfrm>
            <a:off x="-1650056" y="4434203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4728F7-1754-C24D-BB8F-B4E5DE3DCEB7}"/>
              </a:ext>
            </a:extLst>
          </p:cNvPr>
          <p:cNvSpPr txBox="1">
            <a:spLocks/>
          </p:cNvSpPr>
          <p:nvPr/>
        </p:nvSpPr>
        <p:spPr>
          <a:xfrm>
            <a:off x="-1827067" y="2622685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N</a:t>
            </a:r>
          </a:p>
        </p:txBody>
      </p:sp>
      <p:graphicFrame>
        <p:nvGraphicFramePr>
          <p:cNvPr id="12" name="Table 3">
            <a:extLst>
              <a:ext uri="{FF2B5EF4-FFF2-40B4-BE49-F238E27FC236}">
                <a16:creationId xmlns:a16="http://schemas.microsoft.com/office/drawing/2014/main" id="{E51E0BE9-442E-794F-B973-4460F0658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717795"/>
              </p:ext>
            </p:extLst>
          </p:nvPr>
        </p:nvGraphicFramePr>
        <p:xfrm>
          <a:off x="1361474" y="3114788"/>
          <a:ext cx="9469051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611">
                  <a:extLst>
                    <a:ext uri="{9D8B030D-6E8A-4147-A177-3AD203B41FA5}">
                      <a16:colId xmlns:a16="http://schemas.microsoft.com/office/drawing/2014/main" val="640281774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val="3558684840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val="2706308471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val="3553309616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val="1562731470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algn="ctr"/>
                      <a:r>
                        <a:rPr lang="en-US" sz="6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6098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403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E9D89-B33D-4E43-932D-9512AEA73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rgbClr val="00FDFF"/>
          </a:solidFill>
        </p:spPr>
        <p:txBody>
          <a:bodyPr>
            <a:normAutofit/>
          </a:bodyPr>
          <a:lstStyle/>
          <a:p>
            <a:r>
              <a:rPr lang="en-US" sz="7200" b="1" dirty="0"/>
              <a:t>Directions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92C3B-0FCF-C648-8096-707C77A24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1353800" cy="4351338"/>
          </a:xfrm>
        </p:spPr>
        <p:txBody>
          <a:bodyPr/>
          <a:lstStyle/>
          <a:p>
            <a:r>
              <a:rPr lang="en-US" dirty="0"/>
              <a:t>Use the text boxes on the next slides to drag and drop based on the trend provided and what is being asked</a:t>
            </a:r>
          </a:p>
        </p:txBody>
      </p:sp>
    </p:spTree>
    <p:extLst>
      <p:ext uri="{BB962C8B-B14F-4D97-AF65-F5344CB8AC3E}">
        <p14:creationId xmlns:p14="http://schemas.microsoft.com/office/powerpoint/2010/main" val="846056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BBA8D-3E26-0B4B-B061-75E4D8AE1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rgbClr val="00FDFF"/>
          </a:solidFill>
        </p:spPr>
        <p:txBody>
          <a:bodyPr/>
          <a:lstStyle/>
          <a:p>
            <a:r>
              <a:rPr lang="en-US" dirty="0"/>
              <a:t>Atomic Radius</a:t>
            </a:r>
            <a:br>
              <a:rPr lang="en-US" dirty="0"/>
            </a:br>
            <a:r>
              <a:rPr lang="en-US" dirty="0"/>
              <a:t>#1: Group, #2: Period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75E5438-448A-574E-AF1A-B3F8574FE2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788207"/>
              </p:ext>
            </p:extLst>
          </p:nvPr>
        </p:nvGraphicFramePr>
        <p:xfrm>
          <a:off x="1205282" y="2147633"/>
          <a:ext cx="8128001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189">
                  <a:extLst>
                    <a:ext uri="{9D8B030D-6E8A-4147-A177-3AD203B41FA5}">
                      <a16:colId xmlns:a16="http://schemas.microsoft.com/office/drawing/2014/main" val="640281774"/>
                    </a:ext>
                  </a:extLst>
                </a:gridCol>
                <a:gridCol w="2313604">
                  <a:extLst>
                    <a:ext uri="{9D8B030D-6E8A-4147-A177-3AD203B41FA5}">
                      <a16:colId xmlns:a16="http://schemas.microsoft.com/office/drawing/2014/main" val="3558684840"/>
                    </a:ext>
                  </a:extLst>
                </a:gridCol>
                <a:gridCol w="2313604">
                  <a:extLst>
                    <a:ext uri="{9D8B030D-6E8A-4147-A177-3AD203B41FA5}">
                      <a16:colId xmlns:a16="http://schemas.microsoft.com/office/drawing/2014/main" val="2706308471"/>
                    </a:ext>
                  </a:extLst>
                </a:gridCol>
                <a:gridCol w="2313604">
                  <a:extLst>
                    <a:ext uri="{9D8B030D-6E8A-4147-A177-3AD203B41FA5}">
                      <a16:colId xmlns:a16="http://schemas.microsoft.com/office/drawing/2014/main" val="3553309616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algn="ctr"/>
                      <a:r>
                        <a:rPr lang="en-US" sz="6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609817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4FD0AA5-2B7F-8D44-89D6-B4EF32631C0D}"/>
              </a:ext>
            </a:extLst>
          </p:cNvPr>
          <p:cNvSpPr txBox="1">
            <a:spLocks noChangeAspect="1"/>
          </p:cNvSpPr>
          <p:nvPr/>
        </p:nvSpPr>
        <p:spPr>
          <a:xfrm>
            <a:off x="-1947394" y="354469"/>
            <a:ext cx="2313432" cy="182880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40C32E-7C22-554B-B90E-17ECE4950EDE}"/>
              </a:ext>
            </a:extLst>
          </p:cNvPr>
          <p:cNvSpPr txBox="1">
            <a:spLocks noChangeAspect="1"/>
          </p:cNvSpPr>
          <p:nvPr/>
        </p:nvSpPr>
        <p:spPr>
          <a:xfrm>
            <a:off x="-3104110" y="2382959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Ca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9F5A40-F5A3-3645-86F0-5E9861AF95F0}"/>
              </a:ext>
            </a:extLst>
          </p:cNvPr>
          <p:cNvSpPr txBox="1">
            <a:spLocks noChangeAspect="1"/>
          </p:cNvSpPr>
          <p:nvPr/>
        </p:nvSpPr>
        <p:spPr>
          <a:xfrm>
            <a:off x="-2264866" y="3497049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Sr</a:t>
            </a:r>
          </a:p>
        </p:txBody>
      </p:sp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888587B3-4DB1-DF49-8D50-FDDAF74D79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918335"/>
              </p:ext>
            </p:extLst>
          </p:nvPr>
        </p:nvGraphicFramePr>
        <p:xfrm>
          <a:off x="1205281" y="4203989"/>
          <a:ext cx="8128001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189">
                  <a:extLst>
                    <a:ext uri="{9D8B030D-6E8A-4147-A177-3AD203B41FA5}">
                      <a16:colId xmlns:a16="http://schemas.microsoft.com/office/drawing/2014/main" val="640281774"/>
                    </a:ext>
                  </a:extLst>
                </a:gridCol>
                <a:gridCol w="2313604">
                  <a:extLst>
                    <a:ext uri="{9D8B030D-6E8A-4147-A177-3AD203B41FA5}">
                      <a16:colId xmlns:a16="http://schemas.microsoft.com/office/drawing/2014/main" val="3558684840"/>
                    </a:ext>
                  </a:extLst>
                </a:gridCol>
                <a:gridCol w="2313604">
                  <a:extLst>
                    <a:ext uri="{9D8B030D-6E8A-4147-A177-3AD203B41FA5}">
                      <a16:colId xmlns:a16="http://schemas.microsoft.com/office/drawing/2014/main" val="2706308471"/>
                    </a:ext>
                  </a:extLst>
                </a:gridCol>
                <a:gridCol w="2313604">
                  <a:extLst>
                    <a:ext uri="{9D8B030D-6E8A-4147-A177-3AD203B41FA5}">
                      <a16:colId xmlns:a16="http://schemas.microsoft.com/office/drawing/2014/main" val="3553309616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algn="ctr"/>
                      <a:r>
                        <a:rPr lang="en-US" sz="6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609817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B001A9D-6E3B-0C43-9480-A27700C84E84}"/>
              </a:ext>
            </a:extLst>
          </p:cNvPr>
          <p:cNvSpPr txBox="1">
            <a:spLocks noChangeAspect="1"/>
          </p:cNvSpPr>
          <p:nvPr/>
        </p:nvSpPr>
        <p:spPr>
          <a:xfrm>
            <a:off x="-3152676" y="-138112"/>
            <a:ext cx="2313432" cy="182880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&gt;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76B1F5-F7D6-1C4F-AAEE-0222539AC500}"/>
              </a:ext>
            </a:extLst>
          </p:cNvPr>
          <p:cNvSpPr txBox="1">
            <a:spLocks/>
          </p:cNvSpPr>
          <p:nvPr/>
        </p:nvSpPr>
        <p:spPr>
          <a:xfrm>
            <a:off x="-3587579" y="6032789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4728F7-1754-C24D-BB8F-B4E5DE3DCEB7}"/>
              </a:ext>
            </a:extLst>
          </p:cNvPr>
          <p:cNvSpPr txBox="1">
            <a:spLocks/>
          </p:cNvSpPr>
          <p:nvPr/>
        </p:nvSpPr>
        <p:spPr>
          <a:xfrm>
            <a:off x="-1686508" y="5725229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Cl</a:t>
            </a:r>
          </a:p>
        </p:txBody>
      </p:sp>
    </p:spTree>
    <p:extLst>
      <p:ext uri="{BB962C8B-B14F-4D97-AF65-F5344CB8AC3E}">
        <p14:creationId xmlns:p14="http://schemas.microsoft.com/office/powerpoint/2010/main" val="556073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BBA8D-3E26-0B4B-B061-75E4D8AE1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rgbClr val="00FDFF"/>
          </a:solidFill>
        </p:spPr>
        <p:txBody>
          <a:bodyPr/>
          <a:lstStyle/>
          <a:p>
            <a:r>
              <a:rPr lang="en-US" dirty="0"/>
              <a:t>Atomic Radius</a:t>
            </a:r>
            <a:br>
              <a:rPr lang="en-US" dirty="0"/>
            </a:br>
            <a:r>
              <a:rPr lang="en-US" dirty="0"/>
              <a:t>#1: Rank Smallest to Largest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75E5438-448A-574E-AF1A-B3F8574FE2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518579"/>
              </p:ext>
            </p:extLst>
          </p:nvPr>
        </p:nvGraphicFramePr>
        <p:xfrm>
          <a:off x="312419" y="3930031"/>
          <a:ext cx="11567161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611">
                  <a:extLst>
                    <a:ext uri="{9D8B030D-6E8A-4147-A177-3AD203B41FA5}">
                      <a16:colId xmlns:a16="http://schemas.microsoft.com/office/drawing/2014/main" val="640281774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val="3558684840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val="2706308471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val="3553309616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val="1212712721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val="3143326889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algn="ctr"/>
                      <a:r>
                        <a:rPr lang="en-US" sz="6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609817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40C32E-7C22-554B-B90E-17ECE4950EDE}"/>
              </a:ext>
            </a:extLst>
          </p:cNvPr>
          <p:cNvSpPr txBox="1">
            <a:spLocks/>
          </p:cNvSpPr>
          <p:nvPr/>
        </p:nvSpPr>
        <p:spPr>
          <a:xfrm>
            <a:off x="-1830401" y="3239076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K</a:t>
            </a:r>
            <a:r>
              <a:rPr lang="en-US" sz="12000" baseline="30000" dirty="0"/>
              <a:t>+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9F5A40-F5A3-3645-86F0-5E9861AF95F0}"/>
              </a:ext>
            </a:extLst>
          </p:cNvPr>
          <p:cNvSpPr txBox="1">
            <a:spLocks/>
          </p:cNvSpPr>
          <p:nvPr/>
        </p:nvSpPr>
        <p:spPr>
          <a:xfrm>
            <a:off x="-2065343" y="1027906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0000" dirty="0"/>
              <a:t>Ca</a:t>
            </a:r>
            <a:r>
              <a:rPr lang="en-US" sz="10000" baseline="30000" dirty="0"/>
              <a:t>2+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76B1F5-F7D6-1C4F-AAEE-0222539AC500}"/>
              </a:ext>
            </a:extLst>
          </p:cNvPr>
          <p:cNvSpPr txBox="1">
            <a:spLocks/>
          </p:cNvSpPr>
          <p:nvPr/>
        </p:nvSpPr>
        <p:spPr>
          <a:xfrm>
            <a:off x="-2189387" y="218938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 err="1"/>
              <a:t>Ar</a:t>
            </a:r>
            <a:endParaRPr lang="en-US" sz="1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4728F7-1754-C24D-BB8F-B4E5DE3DCEB7}"/>
              </a:ext>
            </a:extLst>
          </p:cNvPr>
          <p:cNvSpPr txBox="1">
            <a:spLocks/>
          </p:cNvSpPr>
          <p:nvPr/>
        </p:nvSpPr>
        <p:spPr>
          <a:xfrm>
            <a:off x="-1365920" y="1867440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Cl</a:t>
            </a:r>
            <a:r>
              <a:rPr lang="en-US" sz="12000" baseline="30000" dirty="0"/>
              <a:t>-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4889C4-430F-5847-B35F-E1C0FA9E5B71}"/>
              </a:ext>
            </a:extLst>
          </p:cNvPr>
          <p:cNvSpPr txBox="1">
            <a:spLocks/>
          </p:cNvSpPr>
          <p:nvPr/>
        </p:nvSpPr>
        <p:spPr>
          <a:xfrm>
            <a:off x="-2065343" y="2605087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S</a:t>
            </a:r>
            <a:r>
              <a:rPr lang="en-US" sz="12000" baseline="30000" dirty="0"/>
              <a:t>2-</a:t>
            </a:r>
          </a:p>
        </p:txBody>
      </p:sp>
    </p:spTree>
    <p:extLst>
      <p:ext uri="{BB962C8B-B14F-4D97-AF65-F5344CB8AC3E}">
        <p14:creationId xmlns:p14="http://schemas.microsoft.com/office/powerpoint/2010/main" val="4032515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BBA8D-3E26-0B4B-B061-75E4D8AE1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rgbClr val="00FDFF"/>
          </a:solidFill>
        </p:spPr>
        <p:txBody>
          <a:bodyPr/>
          <a:lstStyle/>
          <a:p>
            <a:r>
              <a:rPr lang="en-US" dirty="0"/>
              <a:t>Ionization Energy</a:t>
            </a:r>
            <a:br>
              <a:rPr lang="en-US" dirty="0"/>
            </a:br>
            <a:r>
              <a:rPr lang="en-US" dirty="0"/>
              <a:t>#1: Group, #2: Period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75E5438-448A-574E-AF1A-B3F8574FE249}"/>
              </a:ext>
            </a:extLst>
          </p:cNvPr>
          <p:cNvGraphicFramePr>
            <a:graphicFrameLocks noGrp="1"/>
          </p:cNvGraphicFramePr>
          <p:nvPr/>
        </p:nvGraphicFramePr>
        <p:xfrm>
          <a:off x="1205282" y="2147633"/>
          <a:ext cx="8128001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189">
                  <a:extLst>
                    <a:ext uri="{9D8B030D-6E8A-4147-A177-3AD203B41FA5}">
                      <a16:colId xmlns:a16="http://schemas.microsoft.com/office/drawing/2014/main" val="640281774"/>
                    </a:ext>
                  </a:extLst>
                </a:gridCol>
                <a:gridCol w="2313604">
                  <a:extLst>
                    <a:ext uri="{9D8B030D-6E8A-4147-A177-3AD203B41FA5}">
                      <a16:colId xmlns:a16="http://schemas.microsoft.com/office/drawing/2014/main" val="3558684840"/>
                    </a:ext>
                  </a:extLst>
                </a:gridCol>
                <a:gridCol w="2313604">
                  <a:extLst>
                    <a:ext uri="{9D8B030D-6E8A-4147-A177-3AD203B41FA5}">
                      <a16:colId xmlns:a16="http://schemas.microsoft.com/office/drawing/2014/main" val="2706308471"/>
                    </a:ext>
                  </a:extLst>
                </a:gridCol>
                <a:gridCol w="2313604">
                  <a:extLst>
                    <a:ext uri="{9D8B030D-6E8A-4147-A177-3AD203B41FA5}">
                      <a16:colId xmlns:a16="http://schemas.microsoft.com/office/drawing/2014/main" val="3553309616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algn="ctr"/>
                      <a:r>
                        <a:rPr lang="en-US" sz="6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609817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4FD0AA5-2B7F-8D44-89D6-B4EF32631C0D}"/>
              </a:ext>
            </a:extLst>
          </p:cNvPr>
          <p:cNvSpPr txBox="1">
            <a:spLocks noChangeAspect="1"/>
          </p:cNvSpPr>
          <p:nvPr/>
        </p:nvSpPr>
        <p:spPr>
          <a:xfrm>
            <a:off x="-2388184" y="354469"/>
            <a:ext cx="2313432" cy="182880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40C32E-7C22-554B-B90E-17ECE4950EDE}"/>
              </a:ext>
            </a:extLst>
          </p:cNvPr>
          <p:cNvSpPr txBox="1">
            <a:spLocks/>
          </p:cNvSpPr>
          <p:nvPr/>
        </p:nvSpPr>
        <p:spPr>
          <a:xfrm>
            <a:off x="-3412088" y="2032938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9F5A40-F5A3-3645-86F0-5E9861AF95F0}"/>
              </a:ext>
            </a:extLst>
          </p:cNvPr>
          <p:cNvSpPr txBox="1">
            <a:spLocks/>
          </p:cNvSpPr>
          <p:nvPr/>
        </p:nvSpPr>
        <p:spPr>
          <a:xfrm>
            <a:off x="-2132054" y="2828249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Cl</a:t>
            </a:r>
          </a:p>
        </p:txBody>
      </p:sp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888587B3-4DB1-DF49-8D50-FDDAF74D7973}"/>
              </a:ext>
            </a:extLst>
          </p:cNvPr>
          <p:cNvGraphicFramePr>
            <a:graphicFrameLocks noGrp="1"/>
          </p:cNvGraphicFramePr>
          <p:nvPr/>
        </p:nvGraphicFramePr>
        <p:xfrm>
          <a:off x="1205281" y="4203989"/>
          <a:ext cx="8128001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189">
                  <a:extLst>
                    <a:ext uri="{9D8B030D-6E8A-4147-A177-3AD203B41FA5}">
                      <a16:colId xmlns:a16="http://schemas.microsoft.com/office/drawing/2014/main" val="640281774"/>
                    </a:ext>
                  </a:extLst>
                </a:gridCol>
                <a:gridCol w="2313604">
                  <a:extLst>
                    <a:ext uri="{9D8B030D-6E8A-4147-A177-3AD203B41FA5}">
                      <a16:colId xmlns:a16="http://schemas.microsoft.com/office/drawing/2014/main" val="3558684840"/>
                    </a:ext>
                  </a:extLst>
                </a:gridCol>
                <a:gridCol w="2313604">
                  <a:extLst>
                    <a:ext uri="{9D8B030D-6E8A-4147-A177-3AD203B41FA5}">
                      <a16:colId xmlns:a16="http://schemas.microsoft.com/office/drawing/2014/main" val="2706308471"/>
                    </a:ext>
                  </a:extLst>
                </a:gridCol>
                <a:gridCol w="2313604">
                  <a:extLst>
                    <a:ext uri="{9D8B030D-6E8A-4147-A177-3AD203B41FA5}">
                      <a16:colId xmlns:a16="http://schemas.microsoft.com/office/drawing/2014/main" val="3553309616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algn="ctr"/>
                      <a:r>
                        <a:rPr lang="en-US" sz="6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609817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B001A9D-6E3B-0C43-9480-A27700C84E84}"/>
              </a:ext>
            </a:extLst>
          </p:cNvPr>
          <p:cNvSpPr txBox="1">
            <a:spLocks noChangeAspect="1"/>
          </p:cNvSpPr>
          <p:nvPr/>
        </p:nvSpPr>
        <p:spPr>
          <a:xfrm>
            <a:off x="-3152676" y="-138112"/>
            <a:ext cx="2313432" cy="182880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&gt;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76B1F5-F7D6-1C4F-AAEE-0222539AC500}"/>
              </a:ext>
            </a:extLst>
          </p:cNvPr>
          <p:cNvSpPr txBox="1">
            <a:spLocks/>
          </p:cNvSpPr>
          <p:nvPr/>
        </p:nvSpPr>
        <p:spPr>
          <a:xfrm>
            <a:off x="-3268593" y="6032789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As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4728F7-1754-C24D-BB8F-B4E5DE3DCEB7}"/>
              </a:ext>
            </a:extLst>
          </p:cNvPr>
          <p:cNvSpPr txBox="1">
            <a:spLocks/>
          </p:cNvSpPr>
          <p:nvPr/>
        </p:nvSpPr>
        <p:spPr>
          <a:xfrm>
            <a:off x="-1219265" y="4962556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36184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BBA8D-3E26-0B4B-B061-75E4D8AE1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rgbClr val="00FDFF"/>
          </a:solidFill>
        </p:spPr>
        <p:txBody>
          <a:bodyPr/>
          <a:lstStyle/>
          <a:p>
            <a:r>
              <a:rPr lang="en-US" dirty="0"/>
              <a:t>Ionization Energy</a:t>
            </a:r>
            <a:br>
              <a:rPr lang="en-US" dirty="0"/>
            </a:br>
            <a:r>
              <a:rPr lang="en-US" dirty="0"/>
              <a:t>#1: Rank based on 1</a:t>
            </a:r>
            <a:r>
              <a:rPr lang="en-US" baseline="30000" dirty="0"/>
              <a:t>st</a:t>
            </a:r>
            <a:r>
              <a:rPr lang="en-US" dirty="0"/>
              <a:t> IE from Smallest to Largest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75E5438-448A-574E-AF1A-B3F8574FE2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472298"/>
              </p:ext>
            </p:extLst>
          </p:nvPr>
        </p:nvGraphicFramePr>
        <p:xfrm>
          <a:off x="149581" y="4203989"/>
          <a:ext cx="11567161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611">
                  <a:extLst>
                    <a:ext uri="{9D8B030D-6E8A-4147-A177-3AD203B41FA5}">
                      <a16:colId xmlns:a16="http://schemas.microsoft.com/office/drawing/2014/main" val="640281774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val="3558684840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val="2706308471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val="3553309616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val="3352630260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val="1209162211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algn="ctr"/>
                      <a:r>
                        <a:rPr lang="en-US" sz="6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609817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40C32E-7C22-554B-B90E-17ECE4950EDE}"/>
              </a:ext>
            </a:extLst>
          </p:cNvPr>
          <p:cNvSpPr txBox="1">
            <a:spLocks/>
          </p:cNvSpPr>
          <p:nvPr/>
        </p:nvSpPr>
        <p:spPr>
          <a:xfrm>
            <a:off x="-2313432" y="360816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9F5A40-F5A3-3645-86F0-5E9861AF95F0}"/>
              </a:ext>
            </a:extLst>
          </p:cNvPr>
          <p:cNvSpPr txBox="1">
            <a:spLocks/>
          </p:cNvSpPr>
          <p:nvPr/>
        </p:nvSpPr>
        <p:spPr>
          <a:xfrm>
            <a:off x="-712584" y="1964900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Rb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76B1F5-F7D6-1C4F-AAEE-0222539AC500}"/>
              </a:ext>
            </a:extLst>
          </p:cNvPr>
          <p:cNvSpPr txBox="1">
            <a:spLocks/>
          </p:cNvSpPr>
          <p:nvPr/>
        </p:nvSpPr>
        <p:spPr>
          <a:xfrm>
            <a:off x="-1865124" y="2923526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4728F7-1754-C24D-BB8F-B4E5DE3DCEB7}"/>
              </a:ext>
            </a:extLst>
          </p:cNvPr>
          <p:cNvSpPr txBox="1">
            <a:spLocks/>
          </p:cNvSpPr>
          <p:nvPr/>
        </p:nvSpPr>
        <p:spPr>
          <a:xfrm>
            <a:off x="-1869300" y="4345024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DA35B9-0548-294D-8139-44EC9E260A26}"/>
              </a:ext>
            </a:extLst>
          </p:cNvPr>
          <p:cNvSpPr txBox="1">
            <a:spLocks/>
          </p:cNvSpPr>
          <p:nvPr/>
        </p:nvSpPr>
        <p:spPr>
          <a:xfrm>
            <a:off x="-2118652" y="1048404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Kr</a:t>
            </a:r>
          </a:p>
        </p:txBody>
      </p:sp>
    </p:spTree>
    <p:extLst>
      <p:ext uri="{BB962C8B-B14F-4D97-AF65-F5344CB8AC3E}">
        <p14:creationId xmlns:p14="http://schemas.microsoft.com/office/powerpoint/2010/main" val="484588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BBA8D-3E26-0B4B-B061-75E4D8AE1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rgbClr val="00FDFF"/>
          </a:solidFill>
        </p:spPr>
        <p:txBody>
          <a:bodyPr>
            <a:normAutofit fontScale="90000"/>
          </a:bodyPr>
          <a:lstStyle/>
          <a:p>
            <a:r>
              <a:rPr lang="en-US" dirty="0"/>
              <a:t>Ionization Energy</a:t>
            </a:r>
            <a:br>
              <a:rPr lang="en-US" dirty="0"/>
            </a:br>
            <a:r>
              <a:rPr lang="en-US" dirty="0"/>
              <a:t>#1: Determine the identity of the element in the 3</a:t>
            </a:r>
            <a:r>
              <a:rPr lang="en-US" baseline="30000" dirty="0"/>
              <a:t>rd</a:t>
            </a:r>
            <a:r>
              <a:rPr lang="en-US" dirty="0"/>
              <a:t> period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75E5438-448A-574E-AF1A-B3F8574FE2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356544"/>
              </p:ext>
            </p:extLst>
          </p:nvPr>
        </p:nvGraphicFramePr>
        <p:xfrm>
          <a:off x="8592123" y="4664075"/>
          <a:ext cx="3174721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611">
                  <a:extLst>
                    <a:ext uri="{9D8B030D-6E8A-4147-A177-3AD203B41FA5}">
                      <a16:colId xmlns:a16="http://schemas.microsoft.com/office/drawing/2014/main" val="640281774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val="3558684840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algn="ctr"/>
                      <a:r>
                        <a:rPr lang="en-US" sz="6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609817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40C32E-7C22-554B-B90E-17ECE4950EDE}"/>
              </a:ext>
            </a:extLst>
          </p:cNvPr>
          <p:cNvSpPr txBox="1">
            <a:spLocks/>
          </p:cNvSpPr>
          <p:nvPr/>
        </p:nvSpPr>
        <p:spPr>
          <a:xfrm>
            <a:off x="6096000" y="3963187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9F5A40-F5A3-3645-86F0-5E9861AF95F0}"/>
              </a:ext>
            </a:extLst>
          </p:cNvPr>
          <p:cNvSpPr txBox="1">
            <a:spLocks/>
          </p:cNvSpPr>
          <p:nvPr/>
        </p:nvSpPr>
        <p:spPr>
          <a:xfrm>
            <a:off x="9652173" y="2009126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Na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76B1F5-F7D6-1C4F-AAEE-0222539AC500}"/>
              </a:ext>
            </a:extLst>
          </p:cNvPr>
          <p:cNvSpPr txBox="1">
            <a:spLocks/>
          </p:cNvSpPr>
          <p:nvPr/>
        </p:nvSpPr>
        <p:spPr>
          <a:xfrm>
            <a:off x="4841894" y="2009126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Mg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4728F7-1754-C24D-BB8F-B4E5DE3DCEB7}"/>
              </a:ext>
            </a:extLst>
          </p:cNvPr>
          <p:cNvSpPr txBox="1">
            <a:spLocks/>
          </p:cNvSpPr>
          <p:nvPr/>
        </p:nvSpPr>
        <p:spPr>
          <a:xfrm>
            <a:off x="7233443" y="2009126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DA35B9-0548-294D-8139-44EC9E260A26}"/>
              </a:ext>
            </a:extLst>
          </p:cNvPr>
          <p:cNvSpPr txBox="1">
            <a:spLocks/>
          </p:cNvSpPr>
          <p:nvPr/>
        </p:nvSpPr>
        <p:spPr>
          <a:xfrm>
            <a:off x="3500402" y="3963187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Si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5777D48-B76B-544A-8E05-51C6A8C5F1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836083"/>
              </p:ext>
            </p:extLst>
          </p:nvPr>
        </p:nvGraphicFramePr>
        <p:xfrm>
          <a:off x="425156" y="2188306"/>
          <a:ext cx="2752273" cy="32992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4227">
                  <a:extLst>
                    <a:ext uri="{9D8B030D-6E8A-4147-A177-3AD203B41FA5}">
                      <a16:colId xmlns:a16="http://schemas.microsoft.com/office/drawing/2014/main" val="2844570550"/>
                    </a:ext>
                  </a:extLst>
                </a:gridCol>
                <a:gridCol w="2128046">
                  <a:extLst>
                    <a:ext uri="{9D8B030D-6E8A-4147-A177-3AD203B41FA5}">
                      <a16:colId xmlns:a16="http://schemas.microsoft.com/office/drawing/2014/main" val="3031186433"/>
                    </a:ext>
                  </a:extLst>
                </a:gridCol>
              </a:tblGrid>
              <a:tr h="434663">
                <a:tc gridSpan="2">
                  <a:txBody>
                    <a:bodyPr/>
                    <a:lstStyle/>
                    <a:p>
                      <a:pPr marL="279400" marR="0" indent="-27940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baseline="-250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Successive IE for an element</a:t>
                      </a:r>
                    </a:p>
                    <a:p>
                      <a:pPr marL="279400" marR="0" indent="-27940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baseline="-250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79400" marR="0" indent="-27940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135747"/>
                  </a:ext>
                </a:extLst>
              </a:tr>
              <a:tr h="434663">
                <a:tc>
                  <a:txBody>
                    <a:bodyPr/>
                    <a:lstStyle/>
                    <a:p>
                      <a:pPr marL="279400" marR="0" indent="-27940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</a:t>
                      </a:r>
                      <a:r>
                        <a:rPr lang="en-US" sz="2000" baseline="-25000" dirty="0">
                          <a:effectLst/>
                        </a:rPr>
                        <a:t>1</a:t>
                      </a:r>
                      <a:endParaRPr lang="en-US" sz="2800" baseline="-250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9400" marR="0" indent="-27940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577    kJ/mol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896706"/>
                  </a:ext>
                </a:extLst>
              </a:tr>
              <a:tr h="434663">
                <a:tc>
                  <a:txBody>
                    <a:bodyPr/>
                    <a:lstStyle/>
                    <a:p>
                      <a:pPr marL="279400" marR="0" indent="-27940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</a:t>
                      </a:r>
                      <a:r>
                        <a:rPr lang="en-US" sz="2000" baseline="-25000" dirty="0">
                          <a:effectLst/>
                        </a:rPr>
                        <a:t>2</a:t>
                      </a:r>
                      <a:endParaRPr lang="en-US" sz="2800" baseline="-250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9400" marR="0" indent="-27940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1820   kJ/mol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471215"/>
                  </a:ext>
                </a:extLst>
              </a:tr>
              <a:tr h="434663">
                <a:tc>
                  <a:txBody>
                    <a:bodyPr/>
                    <a:lstStyle/>
                    <a:p>
                      <a:pPr marL="279400" marR="0" indent="-27940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</a:t>
                      </a:r>
                      <a:r>
                        <a:rPr lang="en-US" sz="2000" baseline="-25000" dirty="0">
                          <a:effectLst/>
                        </a:rPr>
                        <a:t>3</a:t>
                      </a:r>
                      <a:endParaRPr lang="en-US" sz="2800" baseline="-250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9400" marR="0" indent="-27940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2740   kJ/mol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14674"/>
                  </a:ext>
                </a:extLst>
              </a:tr>
              <a:tr h="434663">
                <a:tc>
                  <a:txBody>
                    <a:bodyPr/>
                    <a:lstStyle/>
                    <a:p>
                      <a:pPr marL="279400" marR="0" indent="-27940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</a:t>
                      </a:r>
                      <a:r>
                        <a:rPr lang="en-US" sz="2000" baseline="-25000" dirty="0">
                          <a:effectLst/>
                        </a:rPr>
                        <a:t>4</a:t>
                      </a:r>
                      <a:endParaRPr lang="en-US" sz="2800" baseline="-250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9400" marR="0" indent="-27940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11,600  kJ/mol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217555"/>
                  </a:ext>
                </a:extLst>
              </a:tr>
              <a:tr h="434663">
                <a:tc>
                  <a:txBody>
                    <a:bodyPr/>
                    <a:lstStyle/>
                    <a:p>
                      <a:pPr marL="279400" marR="0" indent="-27940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</a:t>
                      </a:r>
                      <a:r>
                        <a:rPr lang="en-US" sz="2000" baseline="-25000" dirty="0">
                          <a:effectLst/>
                        </a:rPr>
                        <a:t>5</a:t>
                      </a:r>
                      <a:endParaRPr lang="en-US" sz="2800" baseline="-250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9400" marR="0" indent="-27940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14,842  kJ/mol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147860"/>
                  </a:ext>
                </a:extLst>
              </a:tr>
              <a:tr h="434663">
                <a:tc>
                  <a:txBody>
                    <a:bodyPr/>
                    <a:lstStyle/>
                    <a:p>
                      <a:pPr marL="279400" marR="0" indent="-27940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</a:t>
                      </a:r>
                      <a:r>
                        <a:rPr lang="en-US" sz="2000" baseline="-25000">
                          <a:effectLst/>
                        </a:rPr>
                        <a:t>6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9400" marR="0" indent="-27940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18,373  kJ/mol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85325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DCA0D55-F785-744A-915E-CB2BBF253A50}"/>
              </a:ext>
            </a:extLst>
          </p:cNvPr>
          <p:cNvSpPr txBox="1"/>
          <p:nvPr/>
        </p:nvSpPr>
        <p:spPr>
          <a:xfrm>
            <a:off x="324948" y="5917248"/>
            <a:ext cx="7829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Explain why:</a:t>
            </a:r>
          </a:p>
        </p:txBody>
      </p:sp>
    </p:spTree>
    <p:extLst>
      <p:ext uri="{BB962C8B-B14F-4D97-AF65-F5344CB8AC3E}">
        <p14:creationId xmlns:p14="http://schemas.microsoft.com/office/powerpoint/2010/main" val="2067390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BBA8D-3E26-0B4B-B061-75E4D8AE1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6553"/>
            <a:ext cx="12192000" cy="1325563"/>
          </a:xfrm>
          <a:solidFill>
            <a:srgbClr val="00FDFF"/>
          </a:solidFill>
        </p:spPr>
        <p:txBody>
          <a:bodyPr anchor="t">
            <a:noAutofit/>
          </a:bodyPr>
          <a:lstStyle/>
          <a:p>
            <a:r>
              <a:rPr lang="en-US" sz="3200" b="1" dirty="0"/>
              <a:t>Mix of Trends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#1:  Arrange the elements S, Ge, P, and Si in order of increasing atomic size.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75E5438-448A-574E-AF1A-B3F8574FE2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125935"/>
              </p:ext>
            </p:extLst>
          </p:nvPr>
        </p:nvGraphicFramePr>
        <p:xfrm>
          <a:off x="1361474" y="3098855"/>
          <a:ext cx="9469051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611">
                  <a:extLst>
                    <a:ext uri="{9D8B030D-6E8A-4147-A177-3AD203B41FA5}">
                      <a16:colId xmlns:a16="http://schemas.microsoft.com/office/drawing/2014/main" val="640281774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val="3558684840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val="2706308471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val="3553309616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val="1562731470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algn="ctr"/>
                      <a:r>
                        <a:rPr lang="en-US" sz="6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609817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40C32E-7C22-554B-B90E-17ECE4950EDE}"/>
              </a:ext>
            </a:extLst>
          </p:cNvPr>
          <p:cNvSpPr txBox="1">
            <a:spLocks/>
          </p:cNvSpPr>
          <p:nvPr/>
        </p:nvSpPr>
        <p:spPr>
          <a:xfrm>
            <a:off x="-2851482" y="311579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9F5A40-F5A3-3645-86F0-5E9861AF95F0}"/>
              </a:ext>
            </a:extLst>
          </p:cNvPr>
          <p:cNvSpPr txBox="1">
            <a:spLocks/>
          </p:cNvSpPr>
          <p:nvPr/>
        </p:nvSpPr>
        <p:spPr>
          <a:xfrm>
            <a:off x="-3113946" y="1492116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76B1F5-F7D6-1C4F-AAEE-0222539AC500}"/>
              </a:ext>
            </a:extLst>
          </p:cNvPr>
          <p:cNvSpPr txBox="1">
            <a:spLocks/>
          </p:cNvSpPr>
          <p:nvPr/>
        </p:nvSpPr>
        <p:spPr>
          <a:xfrm>
            <a:off x="-2316893" y="4434203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Si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4728F7-1754-C24D-BB8F-B4E5DE3DCEB7}"/>
              </a:ext>
            </a:extLst>
          </p:cNvPr>
          <p:cNvSpPr txBox="1">
            <a:spLocks/>
          </p:cNvSpPr>
          <p:nvPr/>
        </p:nvSpPr>
        <p:spPr>
          <a:xfrm>
            <a:off x="-2394519" y="2622685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3364069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BBA8D-3E26-0B4B-B061-75E4D8AE1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6553"/>
            <a:ext cx="12192000" cy="1325563"/>
          </a:xfrm>
          <a:solidFill>
            <a:srgbClr val="00FDFF"/>
          </a:solidFill>
        </p:spPr>
        <p:txBody>
          <a:bodyPr anchor="t">
            <a:noAutofit/>
          </a:bodyPr>
          <a:lstStyle/>
          <a:p>
            <a:r>
              <a:rPr lang="en-US" sz="3200" b="1" dirty="0"/>
              <a:t>Mix of Trends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#2:  Arrange the ions Na</a:t>
            </a:r>
            <a:r>
              <a:rPr lang="en-US" sz="3200" baseline="30000" dirty="0"/>
              <a:t>+</a:t>
            </a:r>
            <a:r>
              <a:rPr lang="en-US" sz="3200" dirty="0"/>
              <a:t> , K</a:t>
            </a:r>
            <a:r>
              <a:rPr lang="en-US" sz="3200" baseline="30000" dirty="0"/>
              <a:t>+</a:t>
            </a:r>
            <a:r>
              <a:rPr lang="en-US" sz="3200" dirty="0"/>
              <a:t> , Cl</a:t>
            </a:r>
            <a:r>
              <a:rPr lang="en-US" sz="3200" baseline="30000" dirty="0"/>
              <a:t>-</a:t>
            </a:r>
            <a:r>
              <a:rPr lang="en-US" sz="3200" dirty="0"/>
              <a:t> , and Br</a:t>
            </a:r>
            <a:r>
              <a:rPr lang="en-US" sz="3200" baseline="30000" dirty="0"/>
              <a:t>-</a:t>
            </a:r>
            <a:r>
              <a:rPr lang="en-US" sz="3200" dirty="0"/>
              <a:t>  in order of increasing size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40C32E-7C22-554B-B90E-17ECE4950EDE}"/>
              </a:ext>
            </a:extLst>
          </p:cNvPr>
          <p:cNvSpPr txBox="1">
            <a:spLocks/>
          </p:cNvSpPr>
          <p:nvPr/>
        </p:nvSpPr>
        <p:spPr>
          <a:xfrm>
            <a:off x="-2908399" y="311579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Na</a:t>
            </a:r>
            <a:r>
              <a:rPr lang="en-US" sz="12000" baseline="30000" dirty="0"/>
              <a:t>+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9F5A40-F5A3-3645-86F0-5E9861AF95F0}"/>
              </a:ext>
            </a:extLst>
          </p:cNvPr>
          <p:cNvSpPr txBox="1">
            <a:spLocks/>
          </p:cNvSpPr>
          <p:nvPr/>
        </p:nvSpPr>
        <p:spPr>
          <a:xfrm>
            <a:off x="-2705191" y="1492116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K</a:t>
            </a:r>
            <a:r>
              <a:rPr lang="en-US" sz="12000" baseline="30000" dirty="0"/>
              <a:t>+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76B1F5-F7D6-1C4F-AAEE-0222539AC500}"/>
              </a:ext>
            </a:extLst>
          </p:cNvPr>
          <p:cNvSpPr txBox="1">
            <a:spLocks/>
          </p:cNvSpPr>
          <p:nvPr/>
        </p:nvSpPr>
        <p:spPr>
          <a:xfrm>
            <a:off x="-2073953" y="4434203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Br</a:t>
            </a:r>
            <a:r>
              <a:rPr lang="en-US" sz="12000" baseline="30000" dirty="0"/>
              <a:t>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4728F7-1754-C24D-BB8F-B4E5DE3DCEB7}"/>
              </a:ext>
            </a:extLst>
          </p:cNvPr>
          <p:cNvSpPr txBox="1">
            <a:spLocks/>
          </p:cNvSpPr>
          <p:nvPr/>
        </p:nvSpPr>
        <p:spPr>
          <a:xfrm>
            <a:off x="-2073932" y="2622685"/>
            <a:ext cx="2313432" cy="182880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0" dirty="0"/>
              <a:t>Cl</a:t>
            </a:r>
            <a:r>
              <a:rPr lang="en-US" sz="12000" baseline="30000" dirty="0"/>
              <a:t>-</a:t>
            </a:r>
          </a:p>
        </p:txBody>
      </p:sp>
      <p:graphicFrame>
        <p:nvGraphicFramePr>
          <p:cNvPr id="11" name="Table 3">
            <a:extLst>
              <a:ext uri="{FF2B5EF4-FFF2-40B4-BE49-F238E27FC236}">
                <a16:creationId xmlns:a16="http://schemas.microsoft.com/office/drawing/2014/main" id="{F8820DE7-DF89-7D4A-9D31-F6886AFEA6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865850"/>
              </p:ext>
            </p:extLst>
          </p:nvPr>
        </p:nvGraphicFramePr>
        <p:xfrm>
          <a:off x="1361474" y="2939422"/>
          <a:ext cx="9469051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611">
                  <a:extLst>
                    <a:ext uri="{9D8B030D-6E8A-4147-A177-3AD203B41FA5}">
                      <a16:colId xmlns:a16="http://schemas.microsoft.com/office/drawing/2014/main" val="640281774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val="3558684840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val="2706308471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val="3553309616"/>
                    </a:ext>
                  </a:extLst>
                </a:gridCol>
                <a:gridCol w="2098110">
                  <a:extLst>
                    <a:ext uri="{9D8B030D-6E8A-4147-A177-3AD203B41FA5}">
                      <a16:colId xmlns:a16="http://schemas.microsoft.com/office/drawing/2014/main" val="1562731470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algn="ctr"/>
                      <a:r>
                        <a:rPr lang="en-US" sz="6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6098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020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127</Words>
  <Application>Microsoft Office PowerPoint</Application>
  <PresentationFormat>Widescreen</PresentationFormat>
  <Paragraphs>106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MS Mincho</vt:lpstr>
      <vt:lpstr>Times New Roman</vt:lpstr>
      <vt:lpstr>Office Theme</vt:lpstr>
      <vt:lpstr>Atomic Structure and Periodicity</vt:lpstr>
      <vt:lpstr>Directions</vt:lpstr>
      <vt:lpstr>Atomic Radius #1: Group, #2: Period</vt:lpstr>
      <vt:lpstr>Atomic Radius #1: Rank Smallest to Largest</vt:lpstr>
      <vt:lpstr>Ionization Energy #1: Group, #2: Period</vt:lpstr>
      <vt:lpstr>Ionization Energy #1: Rank based on 1st IE from Smallest to Largest</vt:lpstr>
      <vt:lpstr>Ionization Energy #1: Determine the identity of the element in the 3rd period</vt:lpstr>
      <vt:lpstr>Mix of Trends #1:  Arrange the elements S, Ge, P, and Si in order of increasing atomic size. </vt:lpstr>
      <vt:lpstr>Mix of Trends #2:  Arrange the ions Na+ , K+ , Cl- , and Br-  in order of increasing size </vt:lpstr>
      <vt:lpstr>Mix of Trends #3:  Arrange the elements Be, Ca, N, and P in order of increasing ionization energy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Atomic Structure and Periodicity</dc:title>
  <dc:creator>Ethan Schnell</dc:creator>
  <cp:lastModifiedBy>Farmer, Stephanie [DH]</cp:lastModifiedBy>
  <cp:revision>7</cp:revision>
  <dcterms:created xsi:type="dcterms:W3CDTF">2020-10-27T19:20:45Z</dcterms:created>
  <dcterms:modified xsi:type="dcterms:W3CDTF">2020-10-27T21:02:26Z</dcterms:modified>
</cp:coreProperties>
</file>