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</p:sldIdLst>
  <p:sldSz cy="5143500" cx="9144000"/>
  <p:notesSz cx="6858000" cy="9144000"/>
  <p:embeddedFontLst>
    <p:embeddedFont>
      <p:font typeface="Montserrat"/>
      <p:regular r:id="rId22"/>
      <p:bold r:id="rId23"/>
      <p:italic r:id="rId24"/>
      <p:boldItalic r:id="rId25"/>
    </p:embeddedFont>
    <p:embeddedFont>
      <p:font typeface="Lato"/>
      <p:regular r:id="rId26"/>
      <p:bold r:id="rId27"/>
      <p:italic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Anugrah Chemparathy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font" Target="fonts/Montserrat-regular.fntdata"/><Relationship Id="rId21" Type="http://schemas.openxmlformats.org/officeDocument/2006/relationships/slide" Target="slides/slide15.xml"/><Relationship Id="rId24" Type="http://schemas.openxmlformats.org/officeDocument/2006/relationships/font" Target="fonts/Montserrat-italic.fntdata"/><Relationship Id="rId23" Type="http://schemas.openxmlformats.org/officeDocument/2006/relationships/font" Target="fonts/Montserrat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commentAuthors" Target="commentAuthors.xml"/><Relationship Id="rId9" Type="http://schemas.openxmlformats.org/officeDocument/2006/relationships/slide" Target="slides/slide3.xml"/><Relationship Id="rId26" Type="http://schemas.openxmlformats.org/officeDocument/2006/relationships/font" Target="fonts/Lato-regular.fntdata"/><Relationship Id="rId25" Type="http://schemas.openxmlformats.org/officeDocument/2006/relationships/font" Target="fonts/Montserrat-boldItalic.fntdata"/><Relationship Id="rId28" Type="http://schemas.openxmlformats.org/officeDocument/2006/relationships/font" Target="fonts/Lato-italic.fntdata"/><Relationship Id="rId27" Type="http://schemas.openxmlformats.org/officeDocument/2006/relationships/font" Target="fonts/Lato-bold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Lato-bold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19-09-11T02:40:25.113">
    <p:pos x="116" y="982"/>
    <p:text>Science is a lie join astrology club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6278ed1a47_1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6278ed1a47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6278ed1a47_1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6278ed1a47_1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629f37995f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629f37995f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613b1782f9_0_1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613b1782f9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6278ed1a47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6278ed1a47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627d13bda5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627d13bda5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629f37995f_0_2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629f37995f_0_2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629f37995f_0_3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629f37995f_0_3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613b1782f9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613b1782f9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613b1782f9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613b1782f9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629361e9d8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629361e9d8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6278ed1a4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6278ed1a4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629361e9d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629361e9d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629f37995f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629f37995f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5400000">
            <a:off x="7500300" y="505"/>
            <a:ext cx="1643700" cy="1643700"/>
          </a:xfrm>
          <a:prstGeom prst="diagStripe">
            <a:avLst>
              <a:gd fmla="val 0" name="adj"/>
            </a:avLst>
          </a:prstGeom>
          <a:solidFill>
            <a:schemeClr val="lt1">
              <a:alpha val="30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490"/>
            <a:ext cx="5153705" cy="5134399"/>
            <a:chOff x="0" y="75"/>
            <a:chExt cx="5153705" cy="515295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455" y="-225"/>
              <a:ext cx="5152800" cy="51537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150" y="1145825"/>
              <a:ext cx="3996600" cy="3996900"/>
            </a:xfrm>
            <a:prstGeom prst="diagStripe">
              <a:avLst>
                <a:gd fmla="val 58774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1646" y="-75"/>
              <a:ext cx="2299800" cy="23001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652821" y="590035"/>
              <a:ext cx="2300100" cy="2299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Google Shape;16;p2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1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07" name="Google Shape;107;p11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1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1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1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1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11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1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11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11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1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1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1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5" name="Google Shape;125;p11"/>
          <p:cNvSpPr txBox="1"/>
          <p:nvPr>
            <p:ph hasCustomPrompt="1" type="title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6" name="Google Shape;126;p11"/>
          <p:cNvSpPr txBox="1"/>
          <p:nvPr>
            <p:ph idx="1" type="body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7" name="Google Shape;12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21" name="Google Shape;21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" name="Google Shape;39;p3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0" name="Google Shape;4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4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43" name="Google Shape;43;p4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6" name="Google Shape;46;p4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7" name="Google Shape;47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0" name="Google Shape;50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3" name="Google Shape;53;p5"/>
          <p:cNvSpPr txBox="1"/>
          <p:nvPr>
            <p:ph idx="1" type="body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5"/>
          <p:cNvSpPr txBox="1"/>
          <p:nvPr>
            <p:ph idx="2" type="body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8" name="Google Shape;58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0" name="Google Shape;60;p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1" name="Google Shape;61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7"/>
          <p:cNvSpPr txBox="1"/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7" name="Google Shape;67;p7"/>
          <p:cNvSpPr txBox="1"/>
          <p:nvPr>
            <p:ph idx="1" type="body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8" name="Google Shape;6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8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71" name="Google Shape;71;p8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8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8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8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8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8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9" name="Google Shape;89;p8"/>
          <p:cNvSpPr txBox="1"/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0" name="Google Shape;9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3" name="Google Shape;93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" name="Google Shape;95;p9"/>
          <p:cNvSpPr txBox="1"/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6" name="Google Shape;96;p9"/>
          <p:cNvSpPr txBox="1"/>
          <p:nvPr>
            <p:ph idx="1" type="subTitle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97" name="Google Shape;97;p9"/>
          <p:cNvSpPr txBox="1"/>
          <p:nvPr>
            <p:ph idx="2" type="body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8" name="Google Shape;98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0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01" name="Google Shape;101;p10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0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" name="Google Shape;103;p10"/>
          <p:cNvSpPr txBox="1"/>
          <p:nvPr>
            <p:ph idx="1" type="body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4" name="Google Shape;10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focus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Relationship Id="rId4" Type="http://schemas.openxmlformats.org/officeDocument/2006/relationships/image" Target="../media/image4.png"/><Relationship Id="rId10" Type="http://schemas.openxmlformats.org/officeDocument/2006/relationships/image" Target="../media/image11.png"/><Relationship Id="rId9" Type="http://schemas.openxmlformats.org/officeDocument/2006/relationships/image" Target="../media/image18.png"/><Relationship Id="rId5" Type="http://schemas.openxmlformats.org/officeDocument/2006/relationships/image" Target="../media/image7.png"/><Relationship Id="rId6" Type="http://schemas.openxmlformats.org/officeDocument/2006/relationships/image" Target="../media/image13.png"/><Relationship Id="rId7" Type="http://schemas.openxmlformats.org/officeDocument/2006/relationships/image" Target="../media/image9.png"/><Relationship Id="rId8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comments" Target="../comments/comment1.xml"/><Relationship Id="rId4" Type="http://schemas.openxmlformats.org/officeDocument/2006/relationships/image" Target="../media/image2.png"/><Relationship Id="rId11" Type="http://schemas.openxmlformats.org/officeDocument/2006/relationships/image" Target="../media/image16.png"/><Relationship Id="rId10" Type="http://schemas.openxmlformats.org/officeDocument/2006/relationships/image" Target="../media/image10.png"/><Relationship Id="rId12" Type="http://schemas.openxmlformats.org/officeDocument/2006/relationships/image" Target="../media/image8.png"/><Relationship Id="rId9" Type="http://schemas.openxmlformats.org/officeDocument/2006/relationships/image" Target="../media/image3.png"/><Relationship Id="rId5" Type="http://schemas.openxmlformats.org/officeDocument/2006/relationships/image" Target="../media/image15.png"/><Relationship Id="rId6" Type="http://schemas.openxmlformats.org/officeDocument/2006/relationships/image" Target="../media/image17.png"/><Relationship Id="rId7" Type="http://schemas.openxmlformats.org/officeDocument/2006/relationships/image" Target="../media/image1.png"/><Relationship Id="rId8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2.png"/><Relationship Id="rId4" Type="http://schemas.openxmlformats.org/officeDocument/2006/relationships/image" Target="../media/image22.png"/><Relationship Id="rId5" Type="http://schemas.openxmlformats.org/officeDocument/2006/relationships/image" Target="../media/image21.png"/><Relationship Id="rId6" Type="http://schemas.openxmlformats.org/officeDocument/2006/relationships/image" Target="../media/image24.png"/><Relationship Id="rId7" Type="http://schemas.openxmlformats.org/officeDocument/2006/relationships/image" Target="../media/image2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3.png"/><Relationship Id="rId6" Type="http://schemas.openxmlformats.org/officeDocument/2006/relationships/image" Target="../media/image28.png"/><Relationship Id="rId7" Type="http://schemas.openxmlformats.org/officeDocument/2006/relationships/image" Target="../media/image25.png"/><Relationship Id="rId8" Type="http://schemas.openxmlformats.org/officeDocument/2006/relationships/image" Target="../media/image3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9.png"/><Relationship Id="rId4" Type="http://schemas.openxmlformats.org/officeDocument/2006/relationships/image" Target="../media/image36.gif"/><Relationship Id="rId11" Type="http://schemas.openxmlformats.org/officeDocument/2006/relationships/image" Target="../media/image18.png"/><Relationship Id="rId10" Type="http://schemas.openxmlformats.org/officeDocument/2006/relationships/image" Target="../media/image35.png"/><Relationship Id="rId9" Type="http://schemas.openxmlformats.org/officeDocument/2006/relationships/image" Target="../media/image31.jpg"/><Relationship Id="rId5" Type="http://schemas.openxmlformats.org/officeDocument/2006/relationships/image" Target="../media/image30.png"/><Relationship Id="rId6" Type="http://schemas.openxmlformats.org/officeDocument/2006/relationships/image" Target="../media/image34.png"/><Relationship Id="rId7" Type="http://schemas.openxmlformats.org/officeDocument/2006/relationships/image" Target="../media/image27.jpg"/><Relationship Id="rId8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3"/>
          <p:cNvSpPr txBox="1"/>
          <p:nvPr>
            <p:ph type="ctrTitle"/>
          </p:nvPr>
        </p:nvSpPr>
        <p:spPr>
          <a:xfrm>
            <a:off x="3458975" y="1785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Chemistry Club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2019-20</a:t>
            </a:r>
            <a:endParaRPr/>
          </a:p>
        </p:txBody>
      </p:sp>
      <p:sp>
        <p:nvSpPr>
          <p:cNvPr id="135" name="Google Shape;135;p13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6" name="Google Shape;13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4150" y="1757400"/>
            <a:ext cx="3232350" cy="2842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2"/>
          <p:cNvSpPr txBox="1"/>
          <p:nvPr>
            <p:ph type="title"/>
          </p:nvPr>
        </p:nvSpPr>
        <p:spPr>
          <a:xfrm>
            <a:off x="1297500" y="393750"/>
            <a:ext cx="7038900" cy="65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Meeting Content-Honors/AP School</a:t>
            </a:r>
            <a:endParaRPr/>
          </a:p>
        </p:txBody>
      </p:sp>
      <p:sp>
        <p:nvSpPr>
          <p:cNvPr id="231" name="Google Shape;231;p22"/>
          <p:cNvSpPr txBox="1"/>
          <p:nvPr>
            <p:ph idx="1" type="body"/>
          </p:nvPr>
        </p:nvSpPr>
        <p:spPr>
          <a:xfrm>
            <a:off x="1297500" y="1048650"/>
            <a:ext cx="7038900" cy="343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Wednesday During Lunch</a:t>
            </a:r>
            <a:r>
              <a:rPr lang="en" sz="1800"/>
              <a:t>  2209 Mr. Estes’ room (This room!)</a:t>
            </a:r>
            <a:endParaRPr sz="18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Specific Details/Meeting Plan will be sent out each week</a:t>
            </a:r>
            <a:endParaRPr sz="14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Meeting content will be tailored to subjects being taught in DV Chemistry classes at that time</a:t>
            </a:r>
            <a:endParaRPr sz="18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Test/Quiz preparation meetings (with practice problems to prepare)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General Lectures on Honors/AP topics (with practice problems to prepare)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Fun activities/games like Jeopardy </a:t>
            </a:r>
            <a:endParaRPr sz="14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Tutoring</a:t>
            </a:r>
            <a:endParaRPr sz="18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Small group tutoring going through school materials/lecture topics with an officer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Members can request topics that the officers will address at the subsequent tutoring meeting </a:t>
            </a:r>
            <a:endParaRPr sz="14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3"/>
          <p:cNvSpPr txBox="1"/>
          <p:nvPr>
            <p:ph type="title"/>
          </p:nvPr>
        </p:nvSpPr>
        <p:spPr>
          <a:xfrm>
            <a:off x="1297500" y="393750"/>
            <a:ext cx="7038900" cy="65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Meeting Content- Advanced</a:t>
            </a:r>
            <a:endParaRPr/>
          </a:p>
        </p:txBody>
      </p:sp>
      <p:sp>
        <p:nvSpPr>
          <p:cNvPr id="237" name="Google Shape;237;p23"/>
          <p:cNvSpPr txBox="1"/>
          <p:nvPr>
            <p:ph idx="1" type="body"/>
          </p:nvPr>
        </p:nvSpPr>
        <p:spPr>
          <a:xfrm>
            <a:off x="1297500" y="1048650"/>
            <a:ext cx="7038900" cy="343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Tuesday </a:t>
            </a:r>
            <a:r>
              <a:rPr lang="en" sz="1400"/>
              <a:t>After School  2209 Mr. Estes’ room (This room!)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General Topics &amp; Content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Advanced Kinetics, Thermodynamics, Equilibrium etc.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Lab Demonstrations and Discussion of underlying chemistry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Problem Solving Techniques (very useful!)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Meeting Style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Lectures by Officers about theoretical topics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Lab Demonstrations with accompanying presentations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Practice Problems  and Fun Contests of varying difficulty with small prizes</a:t>
            </a:r>
            <a:endParaRPr sz="14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LABS</a:t>
            </a:r>
            <a:endParaRPr/>
          </a:p>
        </p:txBody>
      </p:sp>
      <p:sp>
        <p:nvSpPr>
          <p:cNvPr id="243" name="Google Shape;243;p24"/>
          <p:cNvSpPr txBox="1"/>
          <p:nvPr>
            <p:ph idx="1" type="body"/>
          </p:nvPr>
        </p:nvSpPr>
        <p:spPr>
          <a:xfrm>
            <a:off x="1297500" y="1165625"/>
            <a:ext cx="7038900" cy="33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This year we will have hands on lab activities</a:t>
            </a:r>
            <a:endParaRPr sz="1600"/>
          </a:p>
          <a:p>
            <a:pPr indent="-33020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During ‘Advanced meetings’ we will be holding  open-ended lab activities where you attempt to solve a chemistry related problem</a:t>
            </a:r>
            <a:endParaRPr sz="1600"/>
          </a:p>
          <a:p>
            <a:pPr indent="-33020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Build problem solving skills</a:t>
            </a:r>
            <a:endParaRPr sz="1600"/>
          </a:p>
          <a:p>
            <a:pPr indent="-33020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Anyone can </a:t>
            </a:r>
            <a:r>
              <a:rPr lang="en" sz="1600"/>
              <a:t>participate</a:t>
            </a:r>
            <a:r>
              <a:rPr lang="en" sz="1600"/>
              <a:t> (not just for ‘advanced’)</a:t>
            </a:r>
            <a:endParaRPr sz="1600"/>
          </a:p>
          <a:p>
            <a:pPr indent="-33020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Fun chance to relax and explore a laboratory setting</a:t>
            </a:r>
            <a:endParaRPr sz="16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5"/>
          <p:cNvSpPr txBox="1"/>
          <p:nvPr>
            <p:ph type="title"/>
          </p:nvPr>
        </p:nvSpPr>
        <p:spPr>
          <a:xfrm>
            <a:off x="1297500" y="393750"/>
            <a:ext cx="7038900" cy="59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Chemistry Olympiad (USNCO)</a:t>
            </a:r>
            <a:endParaRPr/>
          </a:p>
        </p:txBody>
      </p:sp>
      <p:sp>
        <p:nvSpPr>
          <p:cNvPr id="249" name="Google Shape;249;p25"/>
          <p:cNvSpPr txBox="1"/>
          <p:nvPr>
            <p:ph idx="1" type="body"/>
          </p:nvPr>
        </p:nvSpPr>
        <p:spPr>
          <a:xfrm>
            <a:off x="1297500" y="988050"/>
            <a:ext cx="7038900" cy="211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 annual national competition that involves thousands of chemists and is composed of a local and national examination followed by a two week boot camp to select the team for the International Chemistry Olympiad.</a:t>
            </a:r>
            <a:endParaRPr/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3 Levels (Local, National, Study Camp)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Covers topics from throughout AP chemistry at a higher level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Lots of fun to participate in and learn cool stuff!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Past Experience (ask us questions!)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50" name="Google Shape;25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273050"/>
            <a:ext cx="8839203" cy="1683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6"/>
          <p:cNvSpPr txBox="1"/>
          <p:nvPr>
            <p:ph type="title"/>
          </p:nvPr>
        </p:nvSpPr>
        <p:spPr>
          <a:xfrm>
            <a:off x="823850" y="1284675"/>
            <a:ext cx="86490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REMIND(er)   </a:t>
            </a:r>
            <a:r>
              <a:rPr lang="en" sz="1000"/>
              <a:t>again...</a:t>
            </a:r>
            <a:endParaRPr sz="1000"/>
          </a:p>
        </p:txBody>
      </p:sp>
      <p:sp>
        <p:nvSpPr>
          <p:cNvPr id="256" name="Google Shape;256;p26"/>
          <p:cNvSpPr txBox="1"/>
          <p:nvPr>
            <p:ph idx="1" type="body"/>
          </p:nvPr>
        </p:nvSpPr>
        <p:spPr>
          <a:xfrm>
            <a:off x="724375" y="2643125"/>
            <a:ext cx="52848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/>
              <a:t>Text @dvchem1920 to 81010</a:t>
            </a:r>
            <a:endParaRPr sz="30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7"/>
          <p:cNvSpPr txBox="1"/>
          <p:nvPr>
            <p:ph type="title"/>
          </p:nvPr>
        </p:nvSpPr>
        <p:spPr>
          <a:xfrm>
            <a:off x="1297500" y="393750"/>
            <a:ext cx="7038900" cy="51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Weak-ly Nucleophile</a:t>
            </a:r>
            <a:endParaRPr/>
          </a:p>
        </p:txBody>
      </p:sp>
      <p:sp>
        <p:nvSpPr>
          <p:cNvPr id="262" name="Google Shape;262;p27"/>
          <p:cNvSpPr txBox="1"/>
          <p:nvPr>
            <p:ph idx="1" type="body"/>
          </p:nvPr>
        </p:nvSpPr>
        <p:spPr>
          <a:xfrm>
            <a:off x="1297500" y="1052325"/>
            <a:ext cx="7038900" cy="342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In Honors Chemistry we learn how to compute the pH of the solution of a weak acid such as Acetic Acid (Ka=1.8 x 10</a:t>
            </a:r>
            <a:r>
              <a:rPr baseline="30000" lang="en" sz="2400"/>
              <a:t>-5</a:t>
            </a:r>
            <a:r>
              <a:rPr lang="en" sz="2300"/>
              <a:t>) using an ICE table. What if we have more than one acid in solution?</a:t>
            </a:r>
            <a:endParaRPr sz="23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300"/>
              <a:t>Consider a 1 L solution that has 0.1 mol of Acetic Acid, and 0.1 mol of Nitrous Acid (Ka=7.2 x 10</a:t>
            </a:r>
            <a:r>
              <a:rPr baseline="30000" lang="en" sz="2300"/>
              <a:t>-4</a:t>
            </a:r>
            <a:r>
              <a:rPr lang="en" sz="2300"/>
              <a:t>) </a:t>
            </a:r>
            <a:endParaRPr sz="23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300"/>
              <a:t>What is the pH of this solution?</a:t>
            </a:r>
            <a:endParaRPr sz="23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4"/>
          <p:cNvSpPr txBox="1"/>
          <p:nvPr>
            <p:ph type="title"/>
          </p:nvPr>
        </p:nvSpPr>
        <p:spPr>
          <a:xfrm>
            <a:off x="1297500" y="6534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 we do?</a:t>
            </a:r>
            <a:endParaRPr/>
          </a:p>
        </p:txBody>
      </p:sp>
      <p:sp>
        <p:nvSpPr>
          <p:cNvPr id="142" name="Google Shape;142;p14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Yes, this is the ‘Chemistry Olympiad Club’</a:t>
            </a:r>
            <a:endParaRPr sz="1800"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No, that is not all that we do</a:t>
            </a:r>
            <a:endParaRPr sz="1800"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Main focuses: </a:t>
            </a:r>
            <a:endParaRPr sz="1800"/>
          </a:p>
          <a:p>
            <a:pPr indent="-342900" lvl="1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Help with Honors/AP</a:t>
            </a:r>
            <a:endParaRPr sz="1800"/>
          </a:p>
          <a:p>
            <a:pPr indent="-342900" lvl="1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Labs</a:t>
            </a:r>
            <a:endParaRPr sz="1800"/>
          </a:p>
          <a:p>
            <a:pPr indent="-342900" lvl="1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Tutoring SAT/AP/whatever standardized chemistry exists</a:t>
            </a:r>
            <a:endParaRPr sz="1800"/>
          </a:p>
          <a:p>
            <a:pPr indent="-342900" lvl="1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Olympiad</a:t>
            </a:r>
            <a:endParaRPr sz="1800"/>
          </a:p>
          <a:p>
            <a:pPr indent="0" lvl="0" marL="914400" rtl="0" algn="l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5"/>
          <p:cNvSpPr txBox="1"/>
          <p:nvPr>
            <p:ph type="title"/>
          </p:nvPr>
        </p:nvSpPr>
        <p:spPr>
          <a:xfrm>
            <a:off x="823850" y="1284675"/>
            <a:ext cx="55629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OFFICERS</a:t>
            </a:r>
            <a:endParaRPr/>
          </a:p>
        </p:txBody>
      </p:sp>
      <p:sp>
        <p:nvSpPr>
          <p:cNvPr id="148" name="Google Shape;148;p15"/>
          <p:cNvSpPr txBox="1"/>
          <p:nvPr>
            <p:ph idx="1" type="body"/>
          </p:nvPr>
        </p:nvSpPr>
        <p:spPr>
          <a:xfrm>
            <a:off x="724375" y="2643125"/>
            <a:ext cx="52848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/>
              <a:t>Dedicated to helping you</a:t>
            </a:r>
            <a:endParaRPr sz="30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6"/>
          <p:cNvSpPr txBox="1"/>
          <p:nvPr>
            <p:ph idx="1" type="body"/>
          </p:nvPr>
        </p:nvSpPr>
        <p:spPr>
          <a:xfrm>
            <a:off x="184725" y="1559300"/>
            <a:ext cx="5445300" cy="330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Officer Position: President, Senior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Favorite Reaction: P</a:t>
            </a:r>
            <a:r>
              <a:rPr baseline="-25000" lang="en"/>
              <a:t>2</a:t>
            </a:r>
            <a:r>
              <a:rPr lang="en"/>
              <a:t>S</a:t>
            </a:r>
            <a:r>
              <a:rPr baseline="-25000" lang="en"/>
              <a:t>5</a:t>
            </a:r>
            <a:r>
              <a:rPr lang="en"/>
              <a:t> demethylation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Favorite Subject (besides Chemistry):  Astrology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Favorite Class (besides Chemistry): Poetry Memeing (Lit)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Fun Facts:</a:t>
            </a:r>
            <a:endParaRPr/>
          </a:p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Likes Hot Cheetos &amp; Caramel Corn</a:t>
            </a:r>
            <a:endParaRPr/>
          </a:p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Likes La La Land, Coco, To All The Boys, &amp; Venom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Likes writing about Allusions and making fun of	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‘O captain my captain’  i</a:t>
            </a:r>
            <a:r>
              <a:rPr lang="en"/>
              <a:t>n Lit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Interested in ‘Aerodynamically Planar Weapons’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4" name="Google Shape;15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5063" y="616076"/>
            <a:ext cx="1906964" cy="2207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9695" y="106050"/>
            <a:ext cx="1605385" cy="220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03787" y="2823850"/>
            <a:ext cx="2418250" cy="204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78343" y="1728700"/>
            <a:ext cx="1736731" cy="204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71995" y="3208806"/>
            <a:ext cx="2495975" cy="1655113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6"/>
          <p:cNvSpPr txBox="1"/>
          <p:nvPr>
            <p:ph type="title"/>
          </p:nvPr>
        </p:nvSpPr>
        <p:spPr>
          <a:xfrm>
            <a:off x="1449900" y="546150"/>
            <a:ext cx="7038900" cy="56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 the Officers - Anugrah</a:t>
            </a:r>
            <a:endParaRPr/>
          </a:p>
        </p:txBody>
      </p:sp>
      <p:pic>
        <p:nvPicPr>
          <p:cNvPr id="160" name="Google Shape;160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72000" y="1559300"/>
            <a:ext cx="1220351" cy="155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39125" y="4656550"/>
            <a:ext cx="2658000" cy="35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21343" y="4656550"/>
            <a:ext cx="600549" cy="350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7"/>
          <p:cNvSpPr txBox="1"/>
          <p:nvPr>
            <p:ph type="title"/>
          </p:nvPr>
        </p:nvSpPr>
        <p:spPr>
          <a:xfrm>
            <a:off x="1297500" y="393750"/>
            <a:ext cx="7038900" cy="56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 the Officers - Michael</a:t>
            </a:r>
            <a:endParaRPr/>
          </a:p>
        </p:txBody>
      </p:sp>
      <p:sp>
        <p:nvSpPr>
          <p:cNvPr id="168" name="Google Shape;168;p17"/>
          <p:cNvSpPr txBox="1"/>
          <p:nvPr>
            <p:ph idx="1" type="body"/>
          </p:nvPr>
        </p:nvSpPr>
        <p:spPr>
          <a:xfrm>
            <a:off x="184725" y="1559300"/>
            <a:ext cx="54453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Officer Position: Vice President, Senior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Favorite Reaction: H</a:t>
            </a:r>
            <a:r>
              <a:rPr baseline="-25000" lang="en"/>
              <a:t>2</a:t>
            </a:r>
            <a:r>
              <a:rPr lang="en"/>
              <a:t>Cl</a:t>
            </a:r>
            <a:r>
              <a:rPr baseline="-25000" lang="en"/>
              <a:t>2</a:t>
            </a:r>
            <a:r>
              <a:rPr lang="en"/>
              <a:t> Decarbonization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Favorite Subject (besides Chemistry): </a:t>
            </a:r>
            <a:r>
              <a:rPr lang="en"/>
              <a:t>Astrology</a:t>
            </a:r>
            <a:r>
              <a:rPr lang="en"/>
              <a:t> (Aries)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Favorite Class (besides Chemistry): Journalism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Fun Facts: </a:t>
            </a:r>
            <a:endParaRPr/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Likes bad jokes and terrible references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Die-hard fan of Parts 1 and 2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Is often asleep (except when deadlines are approaching)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(Oh, you’re approaching me?)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Runs cross country and track</a:t>
            </a:r>
            <a:endParaRPr/>
          </a:p>
        </p:txBody>
      </p:sp>
      <p:pic>
        <p:nvPicPr>
          <p:cNvPr id="169" name="Google Shape;16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19623" y="2479250"/>
            <a:ext cx="1412226" cy="2511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74375" y="2409001"/>
            <a:ext cx="1545249" cy="258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83775" y="116475"/>
            <a:ext cx="944650" cy="977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77525" y="3603550"/>
            <a:ext cx="762850" cy="139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05963" y="-56138"/>
            <a:ext cx="1280762" cy="1347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483176" y="1199787"/>
            <a:ext cx="1545249" cy="127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218550" y="1262263"/>
            <a:ext cx="1086300" cy="1154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381042" y="763775"/>
            <a:ext cx="799308" cy="164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7"/>
          <p:cNvPicPr preferRelativeResize="0"/>
          <p:nvPr/>
        </p:nvPicPr>
        <p:blipFill rotWithShape="1">
          <a:blip r:embed="rId12">
            <a:alphaModFix/>
          </a:blip>
          <a:srcRect b="56086" l="23832" r="17554" t="7501"/>
          <a:stretch/>
        </p:blipFill>
        <p:spPr>
          <a:xfrm>
            <a:off x="4362524" y="2615350"/>
            <a:ext cx="1672776" cy="89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8"/>
          <p:cNvSpPr txBox="1"/>
          <p:nvPr>
            <p:ph type="title"/>
          </p:nvPr>
        </p:nvSpPr>
        <p:spPr>
          <a:xfrm>
            <a:off x="1297500" y="393750"/>
            <a:ext cx="7038900" cy="66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 the Officers -Risha</a:t>
            </a:r>
            <a:endParaRPr/>
          </a:p>
        </p:txBody>
      </p:sp>
      <p:sp>
        <p:nvSpPr>
          <p:cNvPr id="183" name="Google Shape;183;p18"/>
          <p:cNvSpPr txBox="1"/>
          <p:nvPr>
            <p:ph idx="1" type="body"/>
          </p:nvPr>
        </p:nvSpPr>
        <p:spPr>
          <a:xfrm>
            <a:off x="335725" y="1567550"/>
            <a:ext cx="4630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Officer Position: Secretary, Junior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Favorite Reaction: Indigo Carmine Redoxes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Favorite Non-chem subject: BiOlOgY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Favorite Non-chem class: LIT LIT LIT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Fun facts:</a:t>
            </a:r>
            <a:endParaRPr/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NERVE DAMAGE on big toe Uh-Oh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Suprachiasmatic nucleus is constantly whacked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Always 5 days late to the latest greatest MeMe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84" name="Google Shape;184;p18"/>
          <p:cNvPicPr preferRelativeResize="0"/>
          <p:nvPr/>
        </p:nvPicPr>
        <p:blipFill rotWithShape="1">
          <a:blip r:embed="rId3">
            <a:alphaModFix/>
          </a:blip>
          <a:srcRect b="49781" l="0" r="72877" t="14947"/>
          <a:stretch/>
        </p:blipFill>
        <p:spPr>
          <a:xfrm>
            <a:off x="6354200" y="2232300"/>
            <a:ext cx="2731101" cy="29112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5" name="Google Shape;185;p18"/>
          <p:cNvCxnSpPr/>
          <p:nvPr/>
        </p:nvCxnSpPr>
        <p:spPr>
          <a:xfrm>
            <a:off x="7004350" y="3930800"/>
            <a:ext cx="1621800" cy="10665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86" name="Google Shape;18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14900" y="0"/>
            <a:ext cx="1870400" cy="145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83300" y="3295650"/>
            <a:ext cx="1231900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47675" y="69225"/>
            <a:ext cx="1104900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45200" y="936400"/>
            <a:ext cx="1630075" cy="2211525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18"/>
          <p:cNvSpPr txBox="1"/>
          <p:nvPr/>
        </p:nvSpPr>
        <p:spPr>
          <a:xfrm>
            <a:off x="6770650" y="4401250"/>
            <a:ext cx="1104900" cy="6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0000"/>
                </a:highlight>
                <a:latin typeface="Lato"/>
                <a:ea typeface="Lato"/>
                <a:cs typeface="Lato"/>
                <a:sym typeface="Lato"/>
              </a:rPr>
              <a:t>That jawline tho</a:t>
            </a:r>
            <a:endParaRPr>
              <a:highlight>
                <a:srgbClr val="FF0000"/>
              </a:highlight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9"/>
          <p:cNvSpPr txBox="1"/>
          <p:nvPr>
            <p:ph type="title"/>
          </p:nvPr>
        </p:nvSpPr>
        <p:spPr>
          <a:xfrm>
            <a:off x="1297500" y="393750"/>
            <a:ext cx="7038900" cy="56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 the Officers - Venkat</a:t>
            </a:r>
            <a:endParaRPr/>
          </a:p>
        </p:txBody>
      </p:sp>
      <p:sp>
        <p:nvSpPr>
          <p:cNvPr id="196" name="Google Shape;196;p19"/>
          <p:cNvSpPr txBox="1"/>
          <p:nvPr>
            <p:ph idx="1" type="body"/>
          </p:nvPr>
        </p:nvSpPr>
        <p:spPr>
          <a:xfrm>
            <a:off x="569048" y="1341425"/>
            <a:ext cx="4744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Officer Position: Treasurer, Suffer-more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Favorite Reaction:  Belousov-Zhabotinsky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Favorite Subject (besides Chemistry): Earth Science </a:t>
            </a:r>
            <a:endParaRPr/>
          </a:p>
          <a:p>
            <a:pPr indent="-292100" lvl="0" marL="457200" rtl="0" algn="l">
              <a:spcBef>
                <a:spcPts val="1600"/>
              </a:spcBef>
              <a:spcAft>
                <a:spcPts val="0"/>
              </a:spcAft>
              <a:buSzPts val="1000"/>
              <a:buChar char="-"/>
            </a:pPr>
            <a:r>
              <a:rPr lang="en" sz="1000"/>
              <a:t>Haha Earth Science isn’t a subject, let alone a science -mh</a:t>
            </a:r>
            <a:endParaRPr sz="1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Favorite Class (besides Chemistry): Euro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Fun Facts: </a:t>
            </a:r>
            <a:endParaRPr/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eArtH SciEnCe iNvOlvEs a LoT oF cHeMIstRy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Venky’s Chicken Nuggets is a thing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The Bergeron process is a cloud droplet formation process occuring in cold clouds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97" name="Google Shape;19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7846" y="2600525"/>
            <a:ext cx="2066154" cy="254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30475" y="0"/>
            <a:ext cx="2313525" cy="269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9900" y="905000"/>
            <a:ext cx="2066150" cy="206615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19"/>
          <p:cNvSpPr txBox="1"/>
          <p:nvPr/>
        </p:nvSpPr>
        <p:spPr>
          <a:xfrm>
            <a:off x="4897625" y="2971150"/>
            <a:ext cx="6426600" cy="7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(this guy comes up on google 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When you search for my name)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1" name="Google Shape;201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37775" y="0"/>
            <a:ext cx="992700" cy="1000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13375" y="3515150"/>
            <a:ext cx="1764467" cy="162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729650" y="125288"/>
            <a:ext cx="1100825" cy="74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0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 the Officers - Kenneth</a:t>
            </a:r>
            <a:endParaRPr/>
          </a:p>
        </p:txBody>
      </p:sp>
      <p:sp>
        <p:nvSpPr>
          <p:cNvPr id="209" name="Google Shape;209;p20"/>
          <p:cNvSpPr txBox="1"/>
          <p:nvPr>
            <p:ph idx="1" type="body"/>
          </p:nvPr>
        </p:nvSpPr>
        <p:spPr>
          <a:xfrm>
            <a:off x="858025" y="1424875"/>
            <a:ext cx="3415500" cy="346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Officer Position: Lab Assistant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Grade: Junior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Favorite Reaction: (undecided)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Favorite Subject (besides Chemistry): CS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Favorite Class (besides Chemistry): AP CS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Fun Facts:</a:t>
            </a:r>
            <a:endParaRPr/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had croissant sandwiches for lunch for the past 10 years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likes programming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likes old video games (sometimes)</a:t>
            </a:r>
            <a:endParaRPr/>
          </a:p>
        </p:txBody>
      </p:sp>
      <p:pic>
        <p:nvPicPr>
          <p:cNvPr id="210" name="Google Shape;210;p20"/>
          <p:cNvPicPr preferRelativeResize="0"/>
          <p:nvPr/>
        </p:nvPicPr>
        <p:blipFill rotWithShape="1">
          <a:blip r:embed="rId3">
            <a:alphaModFix/>
          </a:blip>
          <a:srcRect b="51467" l="37270" r="39723" t="26991"/>
          <a:stretch/>
        </p:blipFill>
        <p:spPr>
          <a:xfrm>
            <a:off x="6843251" y="910525"/>
            <a:ext cx="2196551" cy="1976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07581" y="986375"/>
            <a:ext cx="1531450" cy="1521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67477" y="0"/>
            <a:ext cx="776524" cy="7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35406" y="2571751"/>
            <a:ext cx="1968921" cy="2314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0"/>
          <p:cNvPicPr preferRelativeResize="0"/>
          <p:nvPr/>
        </p:nvPicPr>
        <p:blipFill rotWithShape="1">
          <a:blip r:embed="rId7">
            <a:alphaModFix/>
          </a:blip>
          <a:srcRect b="32151" l="0" r="74767" t="21554"/>
          <a:stretch/>
        </p:blipFill>
        <p:spPr>
          <a:xfrm>
            <a:off x="6514012" y="2916175"/>
            <a:ext cx="2404976" cy="1035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66288" y="4033524"/>
            <a:ext cx="1209026" cy="705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0"/>
          <p:cNvPicPr preferRelativeResize="0"/>
          <p:nvPr/>
        </p:nvPicPr>
        <p:blipFill rotWithShape="1">
          <a:blip r:embed="rId9">
            <a:alphaModFix/>
          </a:blip>
          <a:srcRect b="21252" l="0" r="76128" t="16164"/>
          <a:stretch/>
        </p:blipFill>
        <p:spPr>
          <a:xfrm>
            <a:off x="7637275" y="4033525"/>
            <a:ext cx="1323497" cy="970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993310" y="986374"/>
            <a:ext cx="1157378" cy="1521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0"/>
          <p:cNvPicPr preferRelativeResize="0"/>
          <p:nvPr/>
        </p:nvPicPr>
        <p:blipFill rotWithShape="1">
          <a:blip r:embed="rId3">
            <a:alphaModFix/>
          </a:blip>
          <a:srcRect b="54792" l="39235" r="40604" t="29769"/>
          <a:stretch/>
        </p:blipFill>
        <p:spPr>
          <a:xfrm>
            <a:off x="5783537" y="1575200"/>
            <a:ext cx="451213" cy="332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76825" y="0"/>
            <a:ext cx="3473309" cy="45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1"/>
          <p:cNvSpPr txBox="1"/>
          <p:nvPr>
            <p:ph type="title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REMIND</a:t>
            </a:r>
            <a:endParaRPr/>
          </a:p>
        </p:txBody>
      </p:sp>
      <p:sp>
        <p:nvSpPr>
          <p:cNvPr id="225" name="Google Shape;225;p21"/>
          <p:cNvSpPr txBox="1"/>
          <p:nvPr>
            <p:ph idx="1" type="body"/>
          </p:nvPr>
        </p:nvSpPr>
        <p:spPr>
          <a:xfrm>
            <a:off x="724375" y="2643125"/>
            <a:ext cx="52848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/>
              <a:t>Text @dvchem1920 to 81010</a:t>
            </a:r>
            <a:endParaRPr sz="30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