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Lato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da9430bb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da9430bb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da9430bb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da9430bb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da9430bb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da9430bb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da9430a4e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da9430a4e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da9430a4e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da9430a4e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da9430a4e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da9430a4e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da9430b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da9430b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da9430bb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da9430bb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da9430bb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da9430bb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da9430bb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da9430bb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da9430bb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da9430bb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Gases and Solutions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Laws</a:t>
            </a:r>
            <a:endParaRPr/>
          </a:p>
        </p:txBody>
      </p:sp>
      <p:sp>
        <p:nvSpPr>
          <p:cNvPr id="200" name="Google Shape;200;p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b="1" lang="en" sz="1200">
                <a:solidFill>
                  <a:srgbClr val="FFFFFF"/>
                </a:solidFill>
              </a:rPr>
              <a:t>Henry’s Law: </a:t>
            </a:r>
            <a:r>
              <a:rPr b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solubility of a gas (</a:t>
            </a:r>
            <a:r>
              <a:rPr b="1"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baseline="-25000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gas</a:t>
            </a:r>
            <a:r>
              <a:rPr b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 is directly proportional to its partial pressure, (</a:t>
            </a:r>
            <a:r>
              <a:rPr b="1"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1" baseline="-25000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gas</a:t>
            </a:r>
            <a:r>
              <a:rPr b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r>
              <a:rPr b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is Henry’s Constant</a:t>
            </a:r>
            <a:endParaRPr b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baseline="-25000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gas</a:t>
            </a:r>
            <a:r>
              <a:rPr b="1"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= k</a:t>
            </a:r>
            <a:r>
              <a:rPr b="1" baseline="-25000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1" baseline="-25000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gas</a:t>
            </a:r>
            <a:endParaRPr b="1" baseline="-25000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b="1" lang="en" sz="1200">
                <a:solidFill>
                  <a:srgbClr val="FFFFFF"/>
                </a:solidFill>
              </a:rPr>
              <a:t>Raoult’s Law: </a:t>
            </a:r>
            <a:r>
              <a:rPr b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difference between the vapor pressure of the pure solvent and the vapor pressure of the solvent in solution is called the vapor pressure lowering.</a:t>
            </a:r>
            <a:endParaRPr b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id="201" name="Google Shape;2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751" y="3161975"/>
            <a:ext cx="2782250" cy="165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4301" y="3019762"/>
            <a:ext cx="2947575" cy="193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Ideal Solution and Deviations</a:t>
            </a:r>
            <a:endParaRPr/>
          </a:p>
        </p:txBody>
      </p:sp>
      <p:sp>
        <p:nvSpPr>
          <p:cNvPr id="208" name="Google Shape;208;p23"/>
          <p:cNvSpPr txBox="1"/>
          <p:nvPr>
            <p:ph idx="1" type="body"/>
          </p:nvPr>
        </p:nvSpPr>
        <p:spPr>
          <a:xfrm>
            <a:off x="1297500" y="7281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b="1" lang="en" sz="1800">
                <a:solidFill>
                  <a:srgbClr val="FFFFFF"/>
                </a:solidFill>
              </a:rPr>
              <a:t>Liquid-liquid solution that obeys Raoult's law</a:t>
            </a:r>
            <a:endParaRPr b="1"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</a:pPr>
            <a:r>
              <a:rPr b="1" lang="en" sz="1800">
                <a:solidFill>
                  <a:srgbClr val="FFFFFF"/>
                </a:solidFill>
              </a:rPr>
              <a:t>a. No solution is perfectly ideal, though some are close</a:t>
            </a:r>
            <a:endParaRPr b="1"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b="1" lang="en" sz="1800">
                <a:solidFill>
                  <a:srgbClr val="FFFFFF"/>
                </a:solidFill>
              </a:rPr>
              <a:t>2. Negative deviations from Raoult's law (lower than predicted vapor pressure for the solution)</a:t>
            </a:r>
            <a:endParaRPr b="1"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</a:pPr>
            <a:r>
              <a:rPr b="1" lang="en" sz="1800">
                <a:solidFill>
                  <a:srgbClr val="FFFFFF"/>
                </a:solidFill>
              </a:rPr>
              <a:t>a. Solute and solvent are similar, with strong forces of attraction</a:t>
            </a:r>
            <a:endParaRPr b="1"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○"/>
            </a:pPr>
            <a:r>
              <a:rPr b="1" lang="en" sz="1800">
                <a:solidFill>
                  <a:srgbClr val="FFFFFF"/>
                </a:solidFill>
              </a:rPr>
              <a:t>b. </a:t>
            </a:r>
            <a:r>
              <a:rPr lang="en" sz="1800">
                <a:solidFill>
                  <a:srgbClr val="FFFFFF"/>
                </a:solidFill>
              </a:rPr>
              <a:t>Δ</a:t>
            </a:r>
            <a:r>
              <a:rPr b="1" lang="en" sz="1800">
                <a:solidFill>
                  <a:srgbClr val="FFFFFF"/>
                </a:solidFill>
              </a:rPr>
              <a:t>Hsol'n is large and negative</a:t>
            </a:r>
            <a:endParaRPr b="1"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b="1" lang="en" sz="1800">
                <a:solidFill>
                  <a:srgbClr val="FFFFFF"/>
                </a:solidFill>
              </a:rPr>
              <a:t>3. Positive deviations from Raoult's law (higher than predicted vapor pressure for the solution)</a:t>
            </a:r>
            <a:endParaRPr b="1"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</a:pPr>
            <a:r>
              <a:rPr b="1" lang="en" sz="1800">
                <a:solidFill>
                  <a:srgbClr val="FFFFFF"/>
                </a:solidFill>
              </a:rPr>
              <a:t>a. Solute and solvent are dissimilar, with only weak forces of attraction</a:t>
            </a:r>
            <a:endParaRPr b="1"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</a:pPr>
            <a:r>
              <a:rPr b="1" lang="en" sz="1800">
                <a:solidFill>
                  <a:srgbClr val="FFFFFF"/>
                </a:solidFill>
              </a:rPr>
              <a:t>b. Particles easily escape attractions in solution to enter the vapor phase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Colligative Properties</a:t>
            </a:r>
            <a:endParaRPr/>
          </a:p>
        </p:txBody>
      </p:sp>
      <p:sp>
        <p:nvSpPr>
          <p:cNvPr id="214" name="Google Shape;214;p2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Freezing point Depression: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Boiling Point Elevation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Osmotic Pressure</a:t>
            </a:r>
            <a:endParaRPr/>
          </a:p>
        </p:txBody>
      </p:sp>
      <p:pic>
        <p:nvPicPr>
          <p:cNvPr id="215" name="Google Shape;2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050" y="393751"/>
            <a:ext cx="4063751" cy="223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1050" y="2770883"/>
            <a:ext cx="4063749" cy="2097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361" y="2624575"/>
            <a:ext cx="3873714" cy="217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Gas Properties and Kinetic Molecular Theory(know it!)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Particles of matter are ALWAYS in motion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Volume of individual particles is 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≈</a:t>
            </a: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zero.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Collisions of particles with container walls cause pressure exerted by gas.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Particles exert no forces on each other.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Average kinetic energy 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∝</a:t>
            </a: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Kelvin  temperature of a gas.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Describe properties of ideal gases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Pressure is caused by the collisions of molecules with the walls of a container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Compressible and expand to fill container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Fluid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Ideal Gases</a:t>
            </a:r>
            <a:endParaRPr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b="1" lang="en" sz="1400">
                <a:solidFill>
                  <a:srgbClr val="FFFFFF"/>
                </a:solidFill>
              </a:rPr>
              <a:t>Gases consist of tiny particles that are far apart relative to their size.</a:t>
            </a:r>
            <a:endParaRPr b="1"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b="1" lang="en" sz="1400">
                <a:solidFill>
                  <a:srgbClr val="FFFFFF"/>
                </a:solidFill>
              </a:rPr>
              <a:t>Collisions between gas particles and between particles and the walls of the container are   elastic collisions (no kinetic energy loss in collisions). </a:t>
            </a:r>
            <a:endParaRPr b="1"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b="1" lang="en" sz="1400">
                <a:solidFill>
                  <a:srgbClr val="FFFFFF"/>
                </a:solidFill>
              </a:rPr>
              <a:t>Gas particles are in constant, rapid motion. They therefore possess kinetic energy, the energy of  motion</a:t>
            </a:r>
            <a:endParaRPr b="1"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b="1" lang="en" sz="1400">
                <a:solidFill>
                  <a:srgbClr val="FFFFFF"/>
                </a:solidFill>
              </a:rPr>
              <a:t>There are no forces of attraction between gas particles</a:t>
            </a:r>
            <a:endParaRPr b="1"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b="1" lang="en" sz="1400">
                <a:solidFill>
                  <a:srgbClr val="FFFFFF"/>
                </a:solidFill>
              </a:rPr>
              <a:t>The average kinetic energy of gas particles depends on temperature, not on the identity of the particle.</a:t>
            </a:r>
            <a:endParaRPr b="1" sz="1400"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200" y="4101325"/>
            <a:ext cx="196215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2700" y="3688388"/>
            <a:ext cx="321945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Gas Laws</a:t>
            </a:r>
            <a:endParaRPr/>
          </a:p>
        </p:txBody>
      </p:sp>
      <p:sp>
        <p:nvSpPr>
          <p:cNvPr id="155" name="Google Shape;155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Gases occupy 22.4 L at STP(1 atm/760 torr, 0 C/273 K)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Boyle’s Law: P</a:t>
            </a:r>
            <a:r>
              <a:rPr baseline="-25000" lang="en" sz="1800">
                <a:solidFill>
                  <a:srgbClr val="FFFFFF"/>
                </a:solidFill>
              </a:rPr>
              <a:t>1</a:t>
            </a:r>
            <a:r>
              <a:rPr lang="en" sz="1800">
                <a:solidFill>
                  <a:srgbClr val="FFFFFF"/>
                </a:solidFill>
              </a:rPr>
              <a:t>V</a:t>
            </a:r>
            <a:r>
              <a:rPr baseline="-25000" lang="en" sz="1800">
                <a:solidFill>
                  <a:srgbClr val="FFFFFF"/>
                </a:solidFill>
              </a:rPr>
              <a:t>1</a:t>
            </a:r>
            <a:r>
              <a:rPr lang="en" sz="1800">
                <a:solidFill>
                  <a:srgbClr val="FFFFFF"/>
                </a:solidFill>
              </a:rPr>
              <a:t>= P</a:t>
            </a:r>
            <a:r>
              <a:rPr baseline="-25000" lang="en" sz="1800">
                <a:solidFill>
                  <a:srgbClr val="FFFFFF"/>
                </a:solidFill>
              </a:rPr>
              <a:t>2</a:t>
            </a:r>
            <a:r>
              <a:rPr lang="en" sz="1800">
                <a:solidFill>
                  <a:srgbClr val="FFFFFF"/>
                </a:solidFill>
              </a:rPr>
              <a:t>V</a:t>
            </a:r>
            <a:r>
              <a:rPr baseline="-25000" lang="en" sz="1800">
                <a:solidFill>
                  <a:srgbClr val="FFFFFF"/>
                </a:solidFill>
              </a:rPr>
              <a:t>2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Charles’  Law: </a:t>
            </a:r>
            <a:r>
              <a:rPr lang="en" sz="1800">
                <a:solidFill>
                  <a:srgbClr val="FFFFFF"/>
                </a:solidFill>
              </a:rPr>
              <a:t>V</a:t>
            </a:r>
            <a:r>
              <a:rPr baseline="-25000" lang="en" sz="1800">
                <a:solidFill>
                  <a:srgbClr val="FFFFFF"/>
                </a:solidFill>
              </a:rPr>
              <a:t>1</a:t>
            </a:r>
            <a:r>
              <a:rPr lang="en" sz="1800">
                <a:solidFill>
                  <a:srgbClr val="FFFFFF"/>
                </a:solidFill>
              </a:rPr>
              <a:t>/T</a:t>
            </a:r>
            <a:r>
              <a:rPr baseline="-25000" lang="en" sz="1800">
                <a:solidFill>
                  <a:srgbClr val="FFFFFF"/>
                </a:solidFill>
              </a:rPr>
              <a:t>1</a:t>
            </a:r>
            <a:r>
              <a:rPr lang="en" sz="1800">
                <a:solidFill>
                  <a:srgbClr val="FFFFFF"/>
                </a:solidFill>
              </a:rPr>
              <a:t> = V</a:t>
            </a:r>
            <a:r>
              <a:rPr baseline="-25000" lang="en" sz="1800">
                <a:solidFill>
                  <a:srgbClr val="FFFFFF"/>
                </a:solidFill>
              </a:rPr>
              <a:t>2</a:t>
            </a:r>
            <a:r>
              <a:rPr lang="en" sz="1800">
                <a:solidFill>
                  <a:srgbClr val="FFFFFF"/>
                </a:solidFill>
              </a:rPr>
              <a:t>/T</a:t>
            </a:r>
            <a:r>
              <a:rPr baseline="-25000" lang="en" sz="1800">
                <a:solidFill>
                  <a:srgbClr val="FFFFFF"/>
                </a:solidFill>
              </a:rPr>
              <a:t>2</a:t>
            </a:r>
            <a:r>
              <a:rPr lang="en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Gay-Lussac’s Law: P</a:t>
            </a:r>
            <a:r>
              <a:rPr baseline="-25000" lang="en" sz="1800">
                <a:solidFill>
                  <a:srgbClr val="FFFFFF"/>
                </a:solidFill>
              </a:rPr>
              <a:t>1</a:t>
            </a:r>
            <a:r>
              <a:rPr lang="en" sz="1800">
                <a:solidFill>
                  <a:srgbClr val="FFFFFF"/>
                </a:solidFill>
              </a:rPr>
              <a:t>/T</a:t>
            </a:r>
            <a:r>
              <a:rPr baseline="-25000" lang="en" sz="1800">
                <a:solidFill>
                  <a:srgbClr val="FFFFFF"/>
                </a:solidFill>
              </a:rPr>
              <a:t>1</a:t>
            </a:r>
            <a:r>
              <a:rPr lang="en" sz="1800">
                <a:solidFill>
                  <a:srgbClr val="FFFFFF"/>
                </a:solidFill>
              </a:rPr>
              <a:t> = P</a:t>
            </a:r>
            <a:r>
              <a:rPr baseline="-25000" lang="en" sz="1800">
                <a:solidFill>
                  <a:srgbClr val="FFFFFF"/>
                </a:solidFill>
              </a:rPr>
              <a:t>2</a:t>
            </a:r>
            <a:r>
              <a:rPr lang="en" sz="1800">
                <a:solidFill>
                  <a:srgbClr val="FFFFFF"/>
                </a:solidFill>
              </a:rPr>
              <a:t>/T</a:t>
            </a:r>
            <a:r>
              <a:rPr baseline="-25000" lang="en" sz="1800">
                <a:solidFill>
                  <a:srgbClr val="FFFFFF"/>
                </a:solidFill>
              </a:rPr>
              <a:t>2</a:t>
            </a:r>
            <a:r>
              <a:rPr lang="en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Combined gas Law: P</a:t>
            </a:r>
            <a:r>
              <a:rPr baseline="-25000" lang="en" sz="1800">
                <a:solidFill>
                  <a:srgbClr val="FFFFFF"/>
                </a:solidFill>
              </a:rPr>
              <a:t>1</a:t>
            </a:r>
            <a:r>
              <a:rPr lang="en" sz="1800">
                <a:solidFill>
                  <a:srgbClr val="FFFFFF"/>
                </a:solidFill>
              </a:rPr>
              <a:t>V</a:t>
            </a:r>
            <a:r>
              <a:rPr baseline="-25000" lang="en" sz="1800">
                <a:solidFill>
                  <a:srgbClr val="FFFFFF"/>
                </a:solidFill>
              </a:rPr>
              <a:t>1</a:t>
            </a:r>
            <a:r>
              <a:rPr lang="en" sz="1800">
                <a:solidFill>
                  <a:srgbClr val="FFFFFF"/>
                </a:solidFill>
              </a:rPr>
              <a:t>/T</a:t>
            </a:r>
            <a:r>
              <a:rPr baseline="-25000" lang="en" sz="1800">
                <a:solidFill>
                  <a:srgbClr val="FFFFFF"/>
                </a:solidFill>
              </a:rPr>
              <a:t>1</a:t>
            </a:r>
            <a:r>
              <a:rPr lang="en" sz="1800">
                <a:solidFill>
                  <a:srgbClr val="FFFFFF"/>
                </a:solidFill>
              </a:rPr>
              <a:t> = P</a:t>
            </a:r>
            <a:r>
              <a:rPr baseline="-25000" lang="en" sz="1800">
                <a:solidFill>
                  <a:srgbClr val="FFFFFF"/>
                </a:solidFill>
              </a:rPr>
              <a:t>2</a:t>
            </a:r>
            <a:r>
              <a:rPr lang="en" sz="1800">
                <a:solidFill>
                  <a:srgbClr val="FFFFFF"/>
                </a:solidFill>
              </a:rPr>
              <a:t>V</a:t>
            </a:r>
            <a:r>
              <a:rPr baseline="-25000" lang="en" sz="1800">
                <a:solidFill>
                  <a:srgbClr val="FFFFFF"/>
                </a:solidFill>
              </a:rPr>
              <a:t>2</a:t>
            </a:r>
            <a:r>
              <a:rPr lang="en" sz="1800">
                <a:solidFill>
                  <a:srgbClr val="FFFFFF"/>
                </a:solidFill>
              </a:rPr>
              <a:t>/T</a:t>
            </a:r>
            <a:r>
              <a:rPr baseline="-25000" lang="en" sz="1800">
                <a:solidFill>
                  <a:srgbClr val="FFFFFF"/>
                </a:solidFill>
              </a:rPr>
              <a:t>2</a:t>
            </a:r>
            <a:r>
              <a:rPr lang="en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Avogadro’s Law: V</a:t>
            </a:r>
            <a:r>
              <a:rPr baseline="-25000" lang="en" sz="1800">
                <a:solidFill>
                  <a:srgbClr val="FFFFFF"/>
                </a:solidFill>
              </a:rPr>
              <a:t>1</a:t>
            </a:r>
            <a:r>
              <a:rPr lang="en" sz="1800">
                <a:solidFill>
                  <a:srgbClr val="FFFFFF"/>
                </a:solidFill>
              </a:rPr>
              <a:t>/n</a:t>
            </a:r>
            <a:r>
              <a:rPr baseline="-25000" lang="en" sz="1800">
                <a:solidFill>
                  <a:srgbClr val="FFFFFF"/>
                </a:solidFill>
              </a:rPr>
              <a:t>1</a:t>
            </a:r>
            <a:r>
              <a:rPr lang="en" sz="1800">
                <a:solidFill>
                  <a:srgbClr val="FFFFFF"/>
                </a:solidFill>
              </a:rPr>
              <a:t> = V</a:t>
            </a:r>
            <a:r>
              <a:rPr baseline="-25000" lang="en" sz="1800">
                <a:solidFill>
                  <a:srgbClr val="FFFFFF"/>
                </a:solidFill>
              </a:rPr>
              <a:t>2</a:t>
            </a:r>
            <a:r>
              <a:rPr lang="en" sz="1800">
                <a:solidFill>
                  <a:srgbClr val="FFFFFF"/>
                </a:solidFill>
              </a:rPr>
              <a:t>/n</a:t>
            </a:r>
            <a:r>
              <a:rPr baseline="-25000" lang="en" sz="1800">
                <a:solidFill>
                  <a:srgbClr val="FFFFFF"/>
                </a:solidFill>
              </a:rPr>
              <a:t>2</a:t>
            </a:r>
            <a:r>
              <a:rPr lang="en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Dalton’s Law of Partial Pressure: </a:t>
            </a:r>
            <a:r>
              <a:rPr b="1" lang="en" sz="1800">
                <a:solidFill>
                  <a:srgbClr val="FFFFFF"/>
                </a:solidFill>
              </a:rPr>
              <a:t>P</a:t>
            </a:r>
            <a:r>
              <a:rPr b="1" baseline="-25000" lang="en" sz="1800">
                <a:solidFill>
                  <a:srgbClr val="FFFFFF"/>
                </a:solidFill>
              </a:rPr>
              <a:t>Total</a:t>
            </a:r>
            <a:r>
              <a:rPr b="1" lang="en" sz="1800">
                <a:solidFill>
                  <a:srgbClr val="FFFFFF"/>
                </a:solidFill>
              </a:rPr>
              <a:t>  =  P</a:t>
            </a:r>
            <a:r>
              <a:rPr b="1" baseline="-25000" lang="en" sz="1800">
                <a:solidFill>
                  <a:srgbClr val="FFFFFF"/>
                </a:solidFill>
              </a:rPr>
              <a:t>1</a:t>
            </a:r>
            <a:r>
              <a:rPr b="1" lang="en" sz="1800">
                <a:solidFill>
                  <a:srgbClr val="FFFFFF"/>
                </a:solidFill>
              </a:rPr>
              <a:t> + P</a:t>
            </a:r>
            <a:r>
              <a:rPr b="1" baseline="-25000" lang="en" sz="1800">
                <a:solidFill>
                  <a:srgbClr val="FFFFFF"/>
                </a:solidFill>
              </a:rPr>
              <a:t>2</a:t>
            </a:r>
            <a:r>
              <a:rPr b="1" lang="en" sz="1800">
                <a:solidFill>
                  <a:srgbClr val="FFFFFF"/>
                </a:solidFill>
              </a:rPr>
              <a:t> + P</a:t>
            </a:r>
            <a:r>
              <a:rPr b="1" baseline="-25000" lang="en" sz="1800">
                <a:solidFill>
                  <a:srgbClr val="FFFFFF"/>
                </a:solidFill>
              </a:rPr>
              <a:t>3</a:t>
            </a:r>
            <a:r>
              <a:rPr b="1" lang="en" sz="1800">
                <a:solidFill>
                  <a:srgbClr val="FFFFFF"/>
                </a:solidFill>
              </a:rPr>
              <a:t> + . . . </a:t>
            </a:r>
            <a:endParaRPr b="1"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Ideal gas law: PV = nRT (R = </a:t>
            </a:r>
            <a:r>
              <a:rPr b="1" lang="en" sz="1800">
                <a:solidFill>
                  <a:srgbClr val="FFFFFF"/>
                </a:solidFill>
              </a:rPr>
              <a:t>0.08206 L atm/ mol·</a:t>
            </a:r>
            <a:r>
              <a:rPr lang="en" sz="1800">
                <a:solidFill>
                  <a:srgbClr val="FFFFFF"/>
                </a:solidFill>
              </a:rPr>
              <a:t>Κ (</a:t>
            </a:r>
            <a:r>
              <a:rPr b="1" lang="en" sz="1800">
                <a:solidFill>
                  <a:srgbClr val="FFFFFF"/>
                </a:solidFill>
              </a:rPr>
              <a:t>this class), 8.314 L Kpa/ mol·</a:t>
            </a:r>
            <a:r>
              <a:rPr lang="en" sz="1800">
                <a:solidFill>
                  <a:srgbClr val="FFFFFF"/>
                </a:solidFill>
              </a:rPr>
              <a:t>Κ, </a:t>
            </a:r>
            <a:r>
              <a:rPr b="1" lang="en" sz="1800">
                <a:solidFill>
                  <a:srgbClr val="FFFFFF"/>
                </a:solidFill>
              </a:rPr>
              <a:t>62.4 L mmHg/ mol·</a:t>
            </a:r>
            <a:r>
              <a:rPr lang="en" sz="1800">
                <a:solidFill>
                  <a:srgbClr val="FFFFFF"/>
                </a:solidFill>
              </a:rPr>
              <a:t>Κ)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Effusion and Diffusion Laws</a:t>
            </a:r>
            <a:endParaRPr/>
          </a:p>
        </p:txBody>
      </p:sp>
      <p:sp>
        <p:nvSpPr>
          <p:cNvPr id="161" name="Google Shape;161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Diffusion: gas mixing -&gt; rate of diffusion is rate of gas mixing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Effusion: passage of gas into an evacuated chamber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5988" y="2205646"/>
            <a:ext cx="5191526" cy="284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</a:t>
            </a:r>
            <a:endParaRPr/>
          </a:p>
        </p:txBody>
      </p:sp>
      <p:sp>
        <p:nvSpPr>
          <p:cNvPr id="168" name="Google Shape;168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Solutions:  solutes dissolved in solvents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Described by type of solute, solvent, and concentration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787" y="4060600"/>
            <a:ext cx="3375139" cy="91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4300" y="3680625"/>
            <a:ext cx="3286950" cy="129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8983" y="2223925"/>
            <a:ext cx="4572041" cy="124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5175" y="2350662"/>
            <a:ext cx="3793175" cy="98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37249" y="479828"/>
            <a:ext cx="4053775" cy="74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8"/>
          <p:cNvSpPr txBox="1"/>
          <p:nvPr/>
        </p:nvSpPr>
        <p:spPr>
          <a:xfrm>
            <a:off x="4318975" y="653475"/>
            <a:ext cx="7167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r>
              <a:rPr baseline="-25000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=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/>
          <p:nvPr>
            <p:ph type="title"/>
          </p:nvPr>
        </p:nvSpPr>
        <p:spPr>
          <a:xfrm>
            <a:off x="696725" y="1555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of Solution</a:t>
            </a:r>
            <a:endParaRPr/>
          </a:p>
        </p:txBody>
      </p:sp>
      <p:sp>
        <p:nvSpPr>
          <p:cNvPr id="180" name="Google Shape;180;p19"/>
          <p:cNvSpPr txBox="1"/>
          <p:nvPr>
            <p:ph idx="1" type="body"/>
          </p:nvPr>
        </p:nvSpPr>
        <p:spPr>
          <a:xfrm>
            <a:off x="317250" y="232717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b="1" lang="en" sz="1800">
                <a:solidFill>
                  <a:srgbClr val="FFFFFF"/>
                </a:solidFill>
              </a:rPr>
              <a:t>For the solvent and solute to mix you must overcome</a:t>
            </a:r>
            <a:endParaRPr b="1" sz="1800">
              <a:solidFill>
                <a:srgbClr val="FFFFFF"/>
              </a:solidFill>
            </a:endParaRPr>
          </a:p>
          <a:p>
            <a:pPr indent="0" lvl="0" marL="3429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1.	all of the solute–solute attractive forces, or </a:t>
            </a:r>
            <a:endParaRPr b="1" sz="1800">
              <a:solidFill>
                <a:srgbClr val="FFFFFF"/>
              </a:solidFill>
            </a:endParaRPr>
          </a:p>
          <a:p>
            <a:pPr indent="0" lvl="0" marL="3429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2.	some of the solvent–solvent attractive forces.</a:t>
            </a:r>
            <a:endParaRPr b="1"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</a:pPr>
            <a:r>
              <a:rPr b="1" lang="en" sz="1800">
                <a:solidFill>
                  <a:srgbClr val="FFFFFF"/>
                </a:solidFill>
              </a:rPr>
              <a:t>Both processes are endothermic</a:t>
            </a:r>
            <a:endParaRPr b="1"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b="1" lang="en" sz="1800">
                <a:solidFill>
                  <a:srgbClr val="FFFFFF"/>
                </a:solidFill>
              </a:rPr>
              <a:t>At least some of the energy to do this comes from making new solute–solvent attractions, which is exothermic.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181" name="Google Shape;18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725" y="155525"/>
            <a:ext cx="5570950" cy="13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400" y="1821250"/>
            <a:ext cx="7924800" cy="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Formation Depends On...</a:t>
            </a:r>
            <a:endParaRPr/>
          </a:p>
        </p:txBody>
      </p:sp>
      <p:sp>
        <p:nvSpPr>
          <p:cNvPr id="188" name="Google Shape;188;p20"/>
          <p:cNvSpPr txBox="1"/>
          <p:nvPr>
            <p:ph idx="1" type="body"/>
          </p:nvPr>
        </p:nvSpPr>
        <p:spPr>
          <a:xfrm>
            <a:off x="1297500" y="11986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b="1" lang="en" sz="1600">
                <a:solidFill>
                  <a:srgbClr val="FFFFFF"/>
                </a:solidFill>
              </a:rPr>
              <a:t>Nonpolar solutes dissolve best in nonpolar solvents</a:t>
            </a:r>
            <a:endParaRPr b="1"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b="1" lang="en" sz="1600">
                <a:solidFill>
                  <a:srgbClr val="FFFFFF"/>
                </a:solidFill>
              </a:rPr>
              <a:t>Polar and ionic solutes dissolve best in polar solvents</a:t>
            </a:r>
            <a:endParaRPr b="1"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●"/>
            </a:pPr>
            <a:r>
              <a:rPr b="1" lang="en" sz="1600">
                <a:solidFill>
                  <a:srgbClr val="FFFFFF"/>
                </a:solidFill>
              </a:rPr>
              <a:t>Negative value of </a:t>
            </a:r>
            <a:r>
              <a:rPr lang="en" sz="1600">
                <a:solidFill>
                  <a:srgbClr val="FFFFFF"/>
                </a:solidFill>
              </a:rPr>
              <a:t>Δ</a:t>
            </a:r>
            <a:r>
              <a:rPr b="1" lang="en" sz="1600">
                <a:solidFill>
                  <a:srgbClr val="FFFFFF"/>
                </a:solidFill>
              </a:rPr>
              <a:t>H</a:t>
            </a:r>
            <a:r>
              <a:rPr b="1" baseline="-25000" lang="en" sz="1600">
                <a:solidFill>
                  <a:srgbClr val="FFFFFF"/>
                </a:solidFill>
              </a:rPr>
              <a:t>sol’n</a:t>
            </a:r>
            <a:endParaRPr b="1" baseline="-25000"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b="1" lang="en" sz="1600">
                <a:solidFill>
                  <a:srgbClr val="FFFFFF"/>
                </a:solidFill>
              </a:rPr>
              <a:t>Increase entropy</a:t>
            </a:r>
            <a:endParaRPr b="1"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●"/>
            </a:pPr>
            <a:r>
              <a:rPr b="1" lang="en" sz="1600">
                <a:solidFill>
                  <a:srgbClr val="FFFFFF"/>
                </a:solidFill>
              </a:rPr>
              <a:t>For positive values of </a:t>
            </a:r>
            <a:r>
              <a:rPr lang="en" sz="1600">
                <a:solidFill>
                  <a:srgbClr val="FFFFFF"/>
                </a:solidFill>
              </a:rPr>
              <a:t>Δ</a:t>
            </a:r>
            <a:r>
              <a:rPr b="1" lang="en" sz="1600">
                <a:solidFill>
                  <a:srgbClr val="FFFFFF"/>
                </a:solidFill>
              </a:rPr>
              <a:t>H</a:t>
            </a:r>
            <a:r>
              <a:rPr b="1" baseline="-25000" lang="en" sz="1600">
                <a:solidFill>
                  <a:srgbClr val="FFFFFF"/>
                </a:solidFill>
              </a:rPr>
              <a:t>sol’n</a:t>
            </a:r>
            <a:r>
              <a:rPr b="1" lang="en" sz="1600">
                <a:solidFill>
                  <a:srgbClr val="FFFFFF"/>
                </a:solidFill>
              </a:rPr>
              <a:t> it is the increase in entropy that outweighs the increase in energy and causes the solution process of occur</a:t>
            </a:r>
            <a:endParaRPr b="1"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b="1" lang="en" sz="1600">
                <a:solidFill>
                  <a:srgbClr val="FFFFFF"/>
                </a:solidFill>
              </a:rPr>
              <a:t>The solubility of MOST solids increases with temperature.</a:t>
            </a:r>
            <a:endParaRPr b="1"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b="1" lang="en" sz="1600">
                <a:solidFill>
                  <a:srgbClr val="FFFFFF"/>
                </a:solidFill>
              </a:rPr>
              <a:t>The rate at which solids dissolve increases with increasing surface area of the solid.</a:t>
            </a:r>
            <a:endParaRPr b="1"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b="1" lang="en" sz="1600">
                <a:solidFill>
                  <a:srgbClr val="FFFFFF"/>
                </a:solidFill>
              </a:rPr>
              <a:t>The solubility of gases decreases with increases in temperature.</a:t>
            </a:r>
            <a:endParaRPr b="1"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b="1" lang="en" sz="1600">
                <a:solidFill>
                  <a:srgbClr val="FFFFFF"/>
                </a:solidFill>
              </a:rPr>
              <a:t>The solubility of gases increases with the pressure above the solution.</a:t>
            </a:r>
            <a:endParaRPr b="1" sz="1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Saturation</a:t>
            </a:r>
            <a:endParaRPr/>
          </a:p>
        </p:txBody>
      </p:sp>
      <p:sp>
        <p:nvSpPr>
          <p:cNvPr id="194" name="Google Shape;194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rgbClr val="FFFFFF"/>
                </a:solidFill>
              </a:rPr>
              <a:t>A solution that has the solute and solvent in dynamic equilibrium is said to be saturated.</a:t>
            </a:r>
            <a:endParaRPr b="1" sz="1600">
              <a:solidFill>
                <a:srgbClr val="FFFFFF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○"/>
            </a:pPr>
            <a:r>
              <a:rPr b="1" lang="en" sz="1600">
                <a:solidFill>
                  <a:srgbClr val="FFFFFF"/>
                </a:solidFill>
              </a:rPr>
              <a:t>If you add more solute it will not dissolve.</a:t>
            </a:r>
            <a:endParaRPr b="1" sz="1600">
              <a:solidFill>
                <a:srgbClr val="FFFFFF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○"/>
            </a:pPr>
            <a:r>
              <a:rPr b="1" lang="en" sz="1600">
                <a:solidFill>
                  <a:srgbClr val="FFFFFF"/>
                </a:solidFill>
              </a:rPr>
              <a:t>The saturation concentration depends on the temperature and pressure of gases.</a:t>
            </a:r>
            <a:endParaRPr b="1"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rgbClr val="FFFFFF"/>
                </a:solidFill>
              </a:rPr>
              <a:t>A solution that has less solute than saturation is said to be unsaturated.</a:t>
            </a:r>
            <a:endParaRPr b="1" sz="1600">
              <a:solidFill>
                <a:srgbClr val="FFFFFF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○"/>
            </a:pPr>
            <a:r>
              <a:rPr b="1" lang="en" sz="1600">
                <a:solidFill>
                  <a:srgbClr val="FFFFFF"/>
                </a:solidFill>
              </a:rPr>
              <a:t>More solute will dissolve at this temperature.</a:t>
            </a:r>
            <a:endParaRPr b="1"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rgbClr val="FFFFFF"/>
                </a:solidFill>
              </a:rPr>
              <a:t>A solution that has more solute than saturation is said to be supersaturated.</a:t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