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5" r:id="rId2"/>
    <p:sldId id="256" r:id="rId3"/>
    <p:sldId id="288" r:id="rId4"/>
    <p:sldId id="581" r:id="rId5"/>
    <p:sldId id="594" r:id="rId6"/>
    <p:sldId id="575" r:id="rId7"/>
    <p:sldId id="576" r:id="rId8"/>
    <p:sldId id="577" r:id="rId9"/>
    <p:sldId id="579" r:id="rId10"/>
    <p:sldId id="578" r:id="rId11"/>
    <p:sldId id="580" r:id="rId12"/>
    <p:sldId id="574" r:id="rId13"/>
    <p:sldId id="258" r:id="rId14"/>
    <p:sldId id="273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7" r:id="rId30"/>
    <p:sldId id="309" r:id="rId31"/>
    <p:sldId id="310" r:id="rId32"/>
    <p:sldId id="311" r:id="rId33"/>
    <p:sldId id="312" r:id="rId34"/>
    <p:sldId id="259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260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261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4" r:id="rId65"/>
    <p:sldId id="340" r:id="rId66"/>
    <p:sldId id="341" r:id="rId67"/>
    <p:sldId id="342" r:id="rId68"/>
    <p:sldId id="343" r:id="rId69"/>
    <p:sldId id="262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4" r:id="rId87"/>
    <p:sldId id="365" r:id="rId88"/>
    <p:sldId id="362" r:id="rId89"/>
    <p:sldId id="363" r:id="rId90"/>
    <p:sldId id="361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263" r:id="rId104"/>
    <p:sldId id="378" r:id="rId105"/>
    <p:sldId id="379" r:id="rId106"/>
    <p:sldId id="380" r:id="rId107"/>
    <p:sldId id="381" r:id="rId108"/>
    <p:sldId id="382" r:id="rId109"/>
    <p:sldId id="384" r:id="rId110"/>
    <p:sldId id="386" r:id="rId111"/>
    <p:sldId id="385" r:id="rId112"/>
    <p:sldId id="389" r:id="rId113"/>
    <p:sldId id="390" r:id="rId114"/>
    <p:sldId id="391" r:id="rId115"/>
    <p:sldId id="392" r:id="rId116"/>
    <p:sldId id="387" r:id="rId117"/>
    <p:sldId id="383" r:id="rId118"/>
    <p:sldId id="388" r:id="rId119"/>
    <p:sldId id="393" r:id="rId120"/>
    <p:sldId id="395" r:id="rId121"/>
    <p:sldId id="264" r:id="rId122"/>
    <p:sldId id="583" r:id="rId123"/>
    <p:sldId id="585" r:id="rId124"/>
    <p:sldId id="586" r:id="rId125"/>
    <p:sldId id="584" r:id="rId126"/>
    <p:sldId id="396" r:id="rId127"/>
    <p:sldId id="397" r:id="rId128"/>
    <p:sldId id="398" r:id="rId129"/>
    <p:sldId id="399" r:id="rId130"/>
    <p:sldId id="400" r:id="rId131"/>
    <p:sldId id="401" r:id="rId132"/>
    <p:sldId id="265" r:id="rId133"/>
    <p:sldId id="402" r:id="rId134"/>
    <p:sldId id="403" r:id="rId135"/>
    <p:sldId id="405" r:id="rId136"/>
    <p:sldId id="404" r:id="rId137"/>
    <p:sldId id="406" r:id="rId138"/>
    <p:sldId id="408" r:id="rId139"/>
    <p:sldId id="407" r:id="rId140"/>
    <p:sldId id="409" r:id="rId141"/>
    <p:sldId id="411" r:id="rId142"/>
    <p:sldId id="412" r:id="rId143"/>
    <p:sldId id="413" r:id="rId144"/>
    <p:sldId id="410" r:id="rId145"/>
    <p:sldId id="414" r:id="rId146"/>
    <p:sldId id="415" r:id="rId147"/>
    <p:sldId id="416" r:id="rId148"/>
    <p:sldId id="417" r:id="rId149"/>
    <p:sldId id="418" r:id="rId150"/>
    <p:sldId id="419" r:id="rId151"/>
    <p:sldId id="420" r:id="rId152"/>
    <p:sldId id="421" r:id="rId153"/>
    <p:sldId id="422" r:id="rId154"/>
    <p:sldId id="423" r:id="rId155"/>
    <p:sldId id="424" r:id="rId156"/>
    <p:sldId id="425" r:id="rId157"/>
    <p:sldId id="426" r:id="rId158"/>
    <p:sldId id="427" r:id="rId159"/>
    <p:sldId id="428" r:id="rId160"/>
    <p:sldId id="429" r:id="rId161"/>
    <p:sldId id="430" r:id="rId162"/>
    <p:sldId id="431" r:id="rId163"/>
    <p:sldId id="432" r:id="rId164"/>
    <p:sldId id="433" r:id="rId165"/>
    <p:sldId id="266" r:id="rId166"/>
    <p:sldId id="455" r:id="rId167"/>
    <p:sldId id="588" r:id="rId168"/>
    <p:sldId id="589" r:id="rId169"/>
    <p:sldId id="587" r:id="rId170"/>
    <p:sldId id="434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74" r:id="rId183"/>
    <p:sldId id="446" r:id="rId184"/>
    <p:sldId id="447" r:id="rId185"/>
    <p:sldId id="448" r:id="rId186"/>
    <p:sldId id="267" r:id="rId187"/>
    <p:sldId id="457" r:id="rId188"/>
    <p:sldId id="473" r:id="rId189"/>
    <p:sldId id="472" r:id="rId190"/>
    <p:sldId id="458" r:id="rId191"/>
    <p:sldId id="582" r:id="rId192"/>
    <p:sldId id="456" r:id="rId193"/>
    <p:sldId id="459" r:id="rId194"/>
    <p:sldId id="460" r:id="rId195"/>
    <p:sldId id="461" r:id="rId196"/>
    <p:sldId id="462" r:id="rId197"/>
    <p:sldId id="463" r:id="rId198"/>
    <p:sldId id="464" r:id="rId199"/>
    <p:sldId id="465" r:id="rId200"/>
    <p:sldId id="466" r:id="rId201"/>
    <p:sldId id="471" r:id="rId202"/>
    <p:sldId id="467" r:id="rId203"/>
    <p:sldId id="470" r:id="rId204"/>
    <p:sldId id="590" r:id="rId205"/>
    <p:sldId id="591" r:id="rId206"/>
    <p:sldId id="592" r:id="rId207"/>
    <p:sldId id="593" r:id="rId208"/>
    <p:sldId id="268" r:id="rId209"/>
    <p:sldId id="485" r:id="rId210"/>
    <p:sldId id="283" r:id="rId211"/>
    <p:sldId id="475" r:id="rId212"/>
    <p:sldId id="476" r:id="rId213"/>
    <p:sldId id="477" r:id="rId214"/>
    <p:sldId id="478" r:id="rId215"/>
    <p:sldId id="479" r:id="rId216"/>
    <p:sldId id="480" r:id="rId217"/>
    <p:sldId id="481" r:id="rId218"/>
    <p:sldId id="482" r:id="rId219"/>
    <p:sldId id="483" r:id="rId220"/>
    <p:sldId id="484" r:id="rId221"/>
    <p:sldId id="486" r:id="rId222"/>
    <p:sldId id="487" r:id="rId223"/>
    <p:sldId id="488" r:id="rId224"/>
    <p:sldId id="269" r:id="rId225"/>
    <p:sldId id="489" r:id="rId226"/>
    <p:sldId id="490" r:id="rId227"/>
    <p:sldId id="491" r:id="rId228"/>
    <p:sldId id="492" r:id="rId229"/>
    <p:sldId id="493" r:id="rId230"/>
    <p:sldId id="494" r:id="rId231"/>
    <p:sldId id="495" r:id="rId232"/>
    <p:sldId id="496" r:id="rId233"/>
    <p:sldId id="497" r:id="rId234"/>
    <p:sldId id="498" r:id="rId235"/>
    <p:sldId id="499" r:id="rId236"/>
    <p:sldId id="501" r:id="rId237"/>
    <p:sldId id="502" r:id="rId238"/>
    <p:sldId id="503" r:id="rId239"/>
    <p:sldId id="504" r:id="rId240"/>
    <p:sldId id="505" r:id="rId241"/>
    <p:sldId id="506" r:id="rId242"/>
    <p:sldId id="270" r:id="rId243"/>
    <p:sldId id="521" r:id="rId244"/>
    <p:sldId id="507" r:id="rId245"/>
    <p:sldId id="508" r:id="rId246"/>
    <p:sldId id="509" r:id="rId247"/>
    <p:sldId id="510" r:id="rId248"/>
    <p:sldId id="511" r:id="rId249"/>
    <p:sldId id="512" r:id="rId250"/>
    <p:sldId id="513" r:id="rId251"/>
    <p:sldId id="514" r:id="rId252"/>
    <p:sldId id="515" r:id="rId253"/>
    <p:sldId id="516" r:id="rId254"/>
    <p:sldId id="517" r:id="rId255"/>
    <p:sldId id="518" r:id="rId256"/>
    <p:sldId id="519" r:id="rId257"/>
    <p:sldId id="523" r:id="rId258"/>
    <p:sldId id="524" r:id="rId259"/>
    <p:sldId id="520" r:id="rId260"/>
    <p:sldId id="522" r:id="rId261"/>
    <p:sldId id="525" r:id="rId262"/>
    <p:sldId id="526" r:id="rId263"/>
    <p:sldId id="527" r:id="rId264"/>
    <p:sldId id="528" r:id="rId265"/>
    <p:sldId id="529" r:id="rId266"/>
    <p:sldId id="530" r:id="rId267"/>
    <p:sldId id="531" r:id="rId268"/>
    <p:sldId id="271" r:id="rId269"/>
    <p:sldId id="532" r:id="rId270"/>
    <p:sldId id="533" r:id="rId271"/>
    <p:sldId id="534" r:id="rId272"/>
    <p:sldId id="535" r:id="rId273"/>
    <p:sldId id="536" r:id="rId274"/>
    <p:sldId id="537" r:id="rId275"/>
    <p:sldId id="538" r:id="rId276"/>
    <p:sldId id="539" r:id="rId277"/>
    <p:sldId id="540" r:id="rId278"/>
    <p:sldId id="541" r:id="rId279"/>
    <p:sldId id="542" r:id="rId280"/>
    <p:sldId id="543" r:id="rId281"/>
    <p:sldId id="544" r:id="rId282"/>
    <p:sldId id="545" r:id="rId283"/>
    <p:sldId id="546" r:id="rId284"/>
    <p:sldId id="547" r:id="rId285"/>
    <p:sldId id="548" r:id="rId286"/>
    <p:sldId id="549" r:id="rId287"/>
    <p:sldId id="550" r:id="rId288"/>
    <p:sldId id="551" r:id="rId289"/>
    <p:sldId id="552" r:id="rId290"/>
    <p:sldId id="553" r:id="rId291"/>
    <p:sldId id="554" r:id="rId292"/>
    <p:sldId id="555" r:id="rId293"/>
    <p:sldId id="556" r:id="rId294"/>
    <p:sldId id="557" r:id="rId295"/>
    <p:sldId id="558" r:id="rId296"/>
    <p:sldId id="559" r:id="rId297"/>
    <p:sldId id="560" r:id="rId298"/>
    <p:sldId id="561" r:id="rId299"/>
    <p:sldId id="562" r:id="rId300"/>
    <p:sldId id="563" r:id="rId301"/>
    <p:sldId id="564" r:id="rId302"/>
    <p:sldId id="272" r:id="rId303"/>
    <p:sldId id="287" r:id="rId304"/>
    <p:sldId id="565" r:id="rId305"/>
    <p:sldId id="566" r:id="rId306"/>
    <p:sldId id="567" r:id="rId307"/>
    <p:sldId id="568" r:id="rId308"/>
    <p:sldId id="569" r:id="rId309"/>
    <p:sldId id="570" r:id="rId310"/>
    <p:sldId id="571" r:id="rId311"/>
    <p:sldId id="572" r:id="rId3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FF"/>
    <a:srgbClr val="9933FF"/>
    <a:srgbClr val="CCCCFF"/>
    <a:srgbClr val="CCC1D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theme" Target="theme/theme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tableStyles" Target="tableStyle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viewProps" Target="viewProp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2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4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3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9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8FB3A-A740-4654-92AF-8C2BB69B617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kEX56_sZOk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chemistryclass.net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7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19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13" Type="http://schemas.openxmlformats.org/officeDocument/2006/relationships/slide" Target="slide224.xml"/><Relationship Id="rId3" Type="http://schemas.openxmlformats.org/officeDocument/2006/relationships/slide" Target="slide34.xml"/><Relationship Id="rId7" Type="http://schemas.openxmlformats.org/officeDocument/2006/relationships/slide" Target="slide103.xml"/><Relationship Id="rId12" Type="http://schemas.openxmlformats.org/officeDocument/2006/relationships/slide" Target="slide208.xml"/><Relationship Id="rId2" Type="http://schemas.openxmlformats.org/officeDocument/2006/relationships/slide" Target="slide13.xml"/><Relationship Id="rId16" Type="http://schemas.openxmlformats.org/officeDocument/2006/relationships/slide" Target="slide30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11" Type="http://schemas.openxmlformats.org/officeDocument/2006/relationships/slide" Target="slide186.xml"/><Relationship Id="rId5" Type="http://schemas.openxmlformats.org/officeDocument/2006/relationships/slide" Target="slide54.xml"/><Relationship Id="rId15" Type="http://schemas.openxmlformats.org/officeDocument/2006/relationships/slide" Target="slide268.xml"/><Relationship Id="rId10" Type="http://schemas.openxmlformats.org/officeDocument/2006/relationships/slide" Target="slide165.xml"/><Relationship Id="rId4" Type="http://schemas.openxmlformats.org/officeDocument/2006/relationships/slide" Target="slide46.xml"/><Relationship Id="rId9" Type="http://schemas.openxmlformats.org/officeDocument/2006/relationships/slide" Target="slide132.xml"/><Relationship Id="rId14" Type="http://schemas.openxmlformats.org/officeDocument/2006/relationships/slide" Target="slide2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45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50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45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9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B9AE1-56A7-9CE4-00B7-6B1E3BC7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Video Instructions if Interested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12D5-AECA-48D3-39A3-7F49375F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https://youtu.be/FkEX56_sZOk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39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229" y="525746"/>
            <a:ext cx="10515600" cy="772559"/>
          </a:xfrm>
        </p:spPr>
        <p:txBody>
          <a:bodyPr>
            <a:no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Now you will label the boxes so you have one box per chapter taught in Honors Chemistry </a:t>
            </a:r>
          </a:p>
        </p:txBody>
      </p:sp>
      <p:pic>
        <p:nvPicPr>
          <p:cNvPr id="19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1722827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60457" y="2090055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Lucida Handwriting" panose="03010101010101010101" pitchFamily="66" charset="0"/>
              </a:rPr>
              <a:t>Safety Notes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5091" y="5590616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77680" y="5590616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3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260798" y="3961502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685075" y="1964999"/>
            <a:ext cx="5289390" cy="5039279"/>
          </a:xfrm>
        </p:spPr>
        <p:txBody>
          <a:bodyPr>
            <a:normAutofit/>
          </a:bodyPr>
          <a:lstStyle/>
          <a:p>
            <a:r>
              <a:rPr lang="en-US" sz="4400" dirty="0"/>
              <a:t>Example shown </a:t>
            </a:r>
            <a:r>
              <a:rPr lang="en-US" sz="4400" dirty="0">
                <a:sym typeface="Wingdings" panose="05000000000000000000" pitchFamily="2" charset="2"/>
              </a:rPr>
              <a:t></a:t>
            </a:r>
          </a:p>
          <a:p>
            <a:r>
              <a:rPr lang="en-US" sz="4400" dirty="0">
                <a:sym typeface="Wingdings" panose="05000000000000000000" pitchFamily="2" charset="2"/>
              </a:rPr>
              <a:t>Chapter #’s and Titles on the next slide for you to finish. </a:t>
            </a:r>
          </a:p>
          <a:p>
            <a:r>
              <a:rPr lang="en-US" sz="4400" dirty="0">
                <a:sym typeface="Wingdings" panose="05000000000000000000" pitchFamily="2" charset="2"/>
              </a:rPr>
              <a:t>All boxes pages 3-10 should end up with Chapter #’s and Titles</a:t>
            </a:r>
            <a:endParaRPr lang="en-US" sz="4400" dirty="0"/>
          </a:p>
        </p:txBody>
      </p:sp>
      <p:sp>
        <p:nvSpPr>
          <p:cNvPr id="29" name="TextBox 28"/>
          <p:cNvSpPr txBox="1"/>
          <p:nvPr/>
        </p:nvSpPr>
        <p:spPr>
          <a:xfrm>
            <a:off x="9260798" y="2624110"/>
            <a:ext cx="2801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Lucida Handwriting" panose="03010101010101010101" pitchFamily="66" charset="0"/>
              </a:rPr>
              <a:t>#1 – Basics &amp; Atomic  </a:t>
            </a:r>
            <a:br>
              <a:rPr lang="en-US" sz="1600" b="1" u="sng" dirty="0">
                <a:latin typeface="Lucida Handwriting" panose="03010101010101010101" pitchFamily="66" charset="0"/>
              </a:rPr>
            </a:br>
            <a:r>
              <a:rPr lang="en-US" sz="1600" b="1" dirty="0">
                <a:latin typeface="Lucida Handwriting" panose="03010101010101010101" pitchFamily="66" charset="0"/>
              </a:rPr>
              <a:t>        </a:t>
            </a:r>
            <a:r>
              <a:rPr lang="en-US" sz="1600" b="1" u="sng" dirty="0">
                <a:latin typeface="Lucida Handwriting" panose="03010101010101010101" pitchFamily="66" charset="0"/>
              </a:rPr>
              <a:t>Structure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60798" y="3961502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Lucida Handwriting" panose="03010101010101010101" pitchFamily="66" charset="0"/>
              </a:rPr>
              <a:t>#2 – Nuclear </a:t>
            </a:r>
            <a:r>
              <a:rPr lang="en-US" sz="1600" b="1" u="sng" dirty="0" err="1">
                <a:latin typeface="Lucida Handwriting" panose="03010101010101010101" pitchFamily="66" charset="0"/>
              </a:rPr>
              <a:t>Chem</a:t>
            </a:r>
            <a:endParaRPr lang="en-US" sz="1600" b="1" u="sng" dirty="0">
              <a:latin typeface="Lucida Handwriting" panose="03010101010101010101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27F28-3A4B-ED46-4043-9FA79F27844E}"/>
              </a:ext>
            </a:extLst>
          </p:cNvPr>
          <p:cNvSpPr txBox="1"/>
          <p:nvPr/>
        </p:nvSpPr>
        <p:spPr>
          <a:xfrm>
            <a:off x="9361267" y="2340243"/>
            <a:ext cx="260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Target: I can review Honors Chemistry Topics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138AB-3242-5AF2-2EE2-368C2109DA36}"/>
              </a:ext>
            </a:extLst>
          </p:cNvPr>
          <p:cNvSpPr txBox="1"/>
          <p:nvPr/>
        </p:nvSpPr>
        <p:spPr>
          <a:xfrm>
            <a:off x="9361268" y="1850702"/>
            <a:ext cx="260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Lucida Handwriting" panose="03010101010101010101" pitchFamily="66" charset="0"/>
              </a:rPr>
              <a:t>N1 - Crash Course Review of Honors Chem</a:t>
            </a:r>
          </a:p>
        </p:txBody>
      </p:sp>
    </p:spTree>
    <p:extLst>
      <p:ext uri="{BB962C8B-B14F-4D97-AF65-F5344CB8AC3E}">
        <p14:creationId xmlns:p14="http://schemas.microsoft.com/office/powerpoint/2010/main" val="1727068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79" y="1080760"/>
            <a:ext cx="7106642" cy="4696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84D967-C421-F9FC-36AE-00792781872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83747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861" y="1604588"/>
            <a:ext cx="6399020" cy="4771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32" y="521759"/>
            <a:ext cx="3502103" cy="881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0574F-C632-1F76-CEF4-B9A55639CE9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08869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47" y="956917"/>
            <a:ext cx="7201905" cy="4944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FC876-F19C-B023-22A8-5B158BA0DAE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5719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#6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Signs of a chemical reaction</a:t>
            </a:r>
          </a:p>
          <a:p>
            <a:r>
              <a:rPr lang="en-US" sz="4000" dirty="0"/>
              <a:t>Balancing equations</a:t>
            </a:r>
          </a:p>
          <a:p>
            <a:r>
              <a:rPr lang="en-US" sz="4000" dirty="0"/>
              <a:t>Types of reactions</a:t>
            </a:r>
          </a:p>
          <a:p>
            <a:r>
              <a:rPr lang="en-US" sz="4000" dirty="0"/>
              <a:t>Predicting products</a:t>
            </a:r>
          </a:p>
          <a:p>
            <a:r>
              <a:rPr lang="en-US" sz="4000" dirty="0"/>
              <a:t>Net ionic equations</a:t>
            </a:r>
          </a:p>
        </p:txBody>
      </p:sp>
    </p:spTree>
    <p:extLst>
      <p:ext uri="{BB962C8B-B14F-4D97-AF65-F5344CB8AC3E}">
        <p14:creationId xmlns:p14="http://schemas.microsoft.com/office/powerpoint/2010/main" val="24776971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48" y="759013"/>
            <a:ext cx="7811590" cy="5601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of a Reaction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866DC-0492-146D-D6B7-170CCCFE615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7815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08" y="882505"/>
            <a:ext cx="7783011" cy="5325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FB74-EB4C-433C-4918-649EEC40023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30050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325" y="972106"/>
            <a:ext cx="7621064" cy="5029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678D5-6013-7CB6-7F77-3FB02B87F4F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54664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723522"/>
            <a:ext cx="7630590" cy="5410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95086-716D-330E-E3B4-39FB5945CDD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45478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45" y="875127"/>
            <a:ext cx="9826897" cy="5426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94A24B-CD7F-1C7A-4545-1C6F161DCAB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72658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806" y="1339222"/>
            <a:ext cx="9955014" cy="45535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59FB7-6F94-29D7-75EB-16AB4ED98B4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526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Time for some self guided review notes!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509859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/>
              <a:t>The rest of this PowerPoint has screen shots of key pieces of information from the Honors </a:t>
            </a:r>
            <a:r>
              <a:rPr lang="en-US" sz="4400" dirty="0" err="1"/>
              <a:t>Chem</a:t>
            </a:r>
            <a:r>
              <a:rPr lang="en-US" sz="4400" dirty="0"/>
              <a:t> Lectures. </a:t>
            </a:r>
          </a:p>
          <a:p>
            <a:r>
              <a:rPr lang="en-US" sz="4400" dirty="0"/>
              <a:t>Please scroll through and jot down notes into your composition book, in the boxes that match the chapter. </a:t>
            </a:r>
          </a:p>
          <a:p>
            <a:r>
              <a:rPr lang="en-US" sz="4400" dirty="0"/>
              <a:t>You do NOT need to take super detailed notes on every little thing. This is just a place to jog your memory, write down key equations you might want to remember, etc. Do NOT panic that this PowerPoint is almost 300 slides long! </a:t>
            </a:r>
            <a:r>
              <a:rPr lang="en-US" sz="4400" dirty="0">
                <a:sym typeface="Wingdings" panose="05000000000000000000" pitchFamily="2" charset="2"/>
              </a:rPr>
              <a:t> </a:t>
            </a:r>
          </a:p>
          <a:p>
            <a:r>
              <a:rPr lang="en-US" sz="4400" dirty="0">
                <a:sym typeface="Wingdings" panose="05000000000000000000" pitchFamily="2" charset="2"/>
              </a:rPr>
              <a:t>If you find that you need MORE info on a topic, then use the class website to pull up the full lecture, or even </a:t>
            </a:r>
            <a:r>
              <a:rPr lang="en-US" sz="4400" dirty="0" err="1">
                <a:sym typeface="Wingdings" panose="05000000000000000000" pitchFamily="2" charset="2"/>
              </a:rPr>
              <a:t>rewatch</a:t>
            </a:r>
            <a:r>
              <a:rPr lang="en-US" sz="4400" dirty="0">
                <a:sym typeface="Wingdings" panose="05000000000000000000" pitchFamily="2" charset="2"/>
              </a:rPr>
              <a:t> lectures on my YouTube Channel. </a:t>
            </a:r>
            <a:r>
              <a:rPr lang="en-US" sz="4400" dirty="0">
                <a:sym typeface="Wingdings" panose="05000000000000000000" pitchFamily="2" charset="2"/>
                <a:hlinkClick r:id="rId2"/>
              </a:rPr>
              <a:t>www.mychemistryclass.net</a:t>
            </a:r>
            <a:r>
              <a:rPr lang="en-US" sz="4400" dirty="0">
                <a:sym typeface="Wingdings" panose="05000000000000000000" pitchFamily="2" charset="2"/>
              </a:rPr>
              <a:t> </a:t>
            </a:r>
          </a:p>
          <a:p>
            <a:r>
              <a:rPr lang="en-US" sz="4400" dirty="0">
                <a:sym typeface="Wingdings" panose="05000000000000000000" pitchFamily="2" charset="2"/>
              </a:rPr>
              <a:t>You will have until the end of the 3</a:t>
            </a:r>
            <a:r>
              <a:rPr lang="en-US" sz="4400" baseline="30000" dirty="0">
                <a:sym typeface="Wingdings" panose="05000000000000000000" pitchFamily="2" charset="2"/>
              </a:rPr>
              <a:t>rd</a:t>
            </a:r>
            <a:r>
              <a:rPr lang="en-US" sz="4400" dirty="0">
                <a:sym typeface="Wingdings" panose="05000000000000000000" pitchFamily="2" charset="2"/>
              </a:rPr>
              <a:t> week of school to complete this assignment. Chip away at it here and there. </a:t>
            </a:r>
          </a:p>
        </p:txBody>
      </p:sp>
    </p:spTree>
    <p:extLst>
      <p:ext uri="{BB962C8B-B14F-4D97-AF65-F5344CB8AC3E}">
        <p14:creationId xmlns:p14="http://schemas.microsoft.com/office/powerpoint/2010/main" val="693596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35" y="912251"/>
            <a:ext cx="8916644" cy="480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0A0FD-1D2F-75A0-1349-69F4B688A74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54259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84" y="413916"/>
            <a:ext cx="7754432" cy="6030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36F2A-D7A9-01BE-B1CD-3FA317E7D37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36468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15" y="447259"/>
            <a:ext cx="7840169" cy="596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F40983-0D82-3CD7-8222-48B5647EFD7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90463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428206"/>
            <a:ext cx="8106906" cy="6001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A28AD-ABD3-B04F-C536-C85DA434F90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14365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01" y="338463"/>
            <a:ext cx="8118170" cy="6182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64104-91A5-3A05-3810-CDE4B2D282A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64182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63" y="370823"/>
            <a:ext cx="8487960" cy="6087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19D1F-9958-8C98-0912-E4DE857A9A8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92630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87" y="361297"/>
            <a:ext cx="8516539" cy="6106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8C482-5A4A-6ED8-82B0-F4DBB2669B2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23915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02" y="185285"/>
            <a:ext cx="4810796" cy="6487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Reactions, Predicting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A3656-A8F0-C5F1-58B0-C7EC2632B5C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26567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7" y="66205"/>
            <a:ext cx="8859486" cy="6725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Ionic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6A2AA-A24E-2BE2-5093-79F0638D470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73159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59" y="594917"/>
            <a:ext cx="8878539" cy="5668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Ionic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5135D-03A6-65F6-E4EC-3F7ED36EADF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264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sz="3600" u="sng" dirty="0">
                <a:latin typeface="Impact" panose="020B0806030902050204" pitchFamily="34" charset="0"/>
              </a:rPr>
              <a:t>*Note about remote learning impacts on topics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0392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March 2020 school transitioned to “Remote Learning” </a:t>
            </a:r>
          </a:p>
          <a:p>
            <a:r>
              <a:rPr lang="en-US" dirty="0"/>
              <a:t>Due to the school closing in March 2020 some topics were not covered in as much detail as a normal year, or not covered at all. </a:t>
            </a:r>
          </a:p>
          <a:p>
            <a:r>
              <a:rPr lang="en-US" dirty="0"/>
              <a:t>Therefore two years of Honors Chem students did not cover the topics needed to start AP Chem like normal. </a:t>
            </a:r>
          </a:p>
          <a:p>
            <a:r>
              <a:rPr lang="en-US" dirty="0"/>
              <a:t>All required topics are talked about on the Summer Assignment so you should be caught up. </a:t>
            </a:r>
          </a:p>
          <a:p>
            <a:r>
              <a:rPr lang="en-US" dirty="0"/>
              <a:t>Items marked with a (*) were not covered in class during the 2019-2020 school year due to school closing in March 2020. </a:t>
            </a:r>
          </a:p>
          <a:p>
            <a:r>
              <a:rPr lang="en-US" dirty="0"/>
              <a:t>Items marked with a (**) were not covered in the 2020-2021 school year due to “remote teaching” limiting what we could cover because of reduced instructional minutes. </a:t>
            </a:r>
          </a:p>
        </p:txBody>
      </p:sp>
    </p:spTree>
    <p:extLst>
      <p:ext uri="{BB962C8B-B14F-4D97-AF65-F5344CB8AC3E}">
        <p14:creationId xmlns:p14="http://schemas.microsoft.com/office/powerpoint/2010/main" val="7003957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22" y="384438"/>
            <a:ext cx="8869013" cy="5973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Ionic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84995-EAB2-9AC1-F499-5F2D5F42391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6461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#7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Stoichiometry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The mole</a:t>
            </a:r>
          </a:p>
          <a:p>
            <a:r>
              <a:rPr lang="en-US" sz="4000" dirty="0"/>
              <a:t>Molar mass</a:t>
            </a:r>
          </a:p>
          <a:p>
            <a:r>
              <a:rPr lang="en-US" sz="4000" dirty="0"/>
              <a:t>Molar conversions</a:t>
            </a:r>
          </a:p>
          <a:p>
            <a:r>
              <a:rPr lang="en-US" sz="4000" dirty="0"/>
              <a:t>Mole ratio</a:t>
            </a:r>
          </a:p>
          <a:p>
            <a:r>
              <a:rPr lang="en-US" sz="4000" dirty="0"/>
              <a:t>Stoichiometry</a:t>
            </a:r>
          </a:p>
        </p:txBody>
      </p:sp>
    </p:spTree>
    <p:extLst>
      <p:ext uri="{BB962C8B-B14F-4D97-AF65-F5344CB8AC3E}">
        <p14:creationId xmlns:p14="http://schemas.microsoft.com/office/powerpoint/2010/main" val="42406479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30" y="1000011"/>
            <a:ext cx="6868484" cy="488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A69E3-80A1-5319-C842-53E93509BB0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41975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262" y="1126325"/>
            <a:ext cx="5825909" cy="4334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A1609-A608-1666-C65B-C48C1BD0434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9965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2" y="2261790"/>
            <a:ext cx="5894555" cy="4345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818" y="2290241"/>
            <a:ext cx="5806182" cy="4288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4A0C9-E64F-693B-1EC1-C1771DA3782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932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Molar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Conv.s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53" y="122885"/>
            <a:ext cx="9316750" cy="673511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03087" y="0"/>
            <a:ext cx="5588000" cy="6400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E264B-196B-7FB8-85DF-08CCE26B9FA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82673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53" y="122885"/>
            <a:ext cx="9316750" cy="6735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70D36-2030-03F4-F34E-F0793EC442E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34357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 Ratio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44" y="551541"/>
            <a:ext cx="10222153" cy="5684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D024F6-1AAB-2672-FBC6-F832D3A74AA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87690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 Ratio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90" y="754380"/>
            <a:ext cx="9117372" cy="5079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D459-D35A-3BC9-4A9A-1095B0F76BB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16687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 Ratio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754380"/>
            <a:ext cx="9380096" cy="5235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C4E81-3744-9CA9-5BBE-B8A5CDDD0C9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98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Chemistry Basics and Atomic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0669"/>
          </a:xfrm>
        </p:spPr>
        <p:txBody>
          <a:bodyPr numCol="2">
            <a:normAutofit/>
          </a:bodyPr>
          <a:lstStyle/>
          <a:p>
            <a:r>
              <a:rPr lang="en-US" sz="4000" dirty="0"/>
              <a:t>Scientific notation</a:t>
            </a:r>
          </a:p>
          <a:p>
            <a:r>
              <a:rPr lang="en-US" sz="4000" dirty="0"/>
              <a:t>Metric system</a:t>
            </a:r>
          </a:p>
          <a:p>
            <a:r>
              <a:rPr lang="en-US" sz="4000" dirty="0"/>
              <a:t>Dimensional analysis</a:t>
            </a:r>
          </a:p>
          <a:p>
            <a:r>
              <a:rPr lang="en-US" sz="4000" dirty="0"/>
              <a:t>Significant figures</a:t>
            </a:r>
          </a:p>
          <a:p>
            <a:r>
              <a:rPr lang="en-US" sz="4000" dirty="0"/>
              <a:t>Chemical/Physical properties/changes</a:t>
            </a:r>
          </a:p>
          <a:p>
            <a:r>
              <a:rPr lang="en-US" sz="4000" dirty="0"/>
              <a:t>Types of matter</a:t>
            </a:r>
          </a:p>
          <a:p>
            <a:r>
              <a:rPr lang="en-US" sz="4000" dirty="0"/>
              <a:t>Atomic numbers and Isotopes</a:t>
            </a:r>
          </a:p>
          <a:p>
            <a:r>
              <a:rPr lang="en-US" sz="4000" dirty="0"/>
              <a:t>Models of the atom</a:t>
            </a:r>
          </a:p>
          <a:p>
            <a:r>
              <a:rPr lang="en-US" sz="4000" dirty="0"/>
              <a:t>Average Atomic Mass Calculations</a:t>
            </a:r>
          </a:p>
        </p:txBody>
      </p:sp>
    </p:spTree>
    <p:extLst>
      <p:ext uri="{BB962C8B-B14F-4D97-AF65-F5344CB8AC3E}">
        <p14:creationId xmlns:p14="http://schemas.microsoft.com/office/powerpoint/2010/main" val="21530668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12" y="754380"/>
            <a:ext cx="9651770" cy="5326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AFC582-48B0-0865-C01A-209E3A02F38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41292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3" y="754380"/>
            <a:ext cx="9738692" cy="5404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3E241-C761-397D-68C9-FDBDAC20E0A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76462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#8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Advanced Chemical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Limiting reagent stoichiometry</a:t>
            </a:r>
          </a:p>
          <a:p>
            <a:r>
              <a:rPr lang="en-US" sz="4000" dirty="0"/>
              <a:t>Percent composition</a:t>
            </a:r>
          </a:p>
          <a:p>
            <a:r>
              <a:rPr lang="en-US" sz="4000" dirty="0"/>
              <a:t>Empirical formulas</a:t>
            </a:r>
          </a:p>
          <a:p>
            <a:r>
              <a:rPr lang="en-US" sz="4000" dirty="0"/>
              <a:t>Combustion analysis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6852" y="4251979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12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919" y="964999"/>
            <a:ext cx="9059539" cy="4991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CB314-5C36-92E4-FE28-82C8134B60C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97542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51" y="1142681"/>
            <a:ext cx="8754697" cy="4572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9A3C5-841E-CD76-A24A-9D24C694737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48013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36" y="1618997"/>
            <a:ext cx="8802328" cy="3620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458E74-7978-F9F1-1A0A-A7B77041537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5625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42" y="1347497"/>
            <a:ext cx="7278116" cy="4163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AFBB7-9163-3163-0DCC-B1057DD24A5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999267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1395128"/>
            <a:ext cx="9002381" cy="4067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011B7-1285-81C7-AAE7-B2F7939249A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09164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7" y="1052181"/>
            <a:ext cx="9069066" cy="475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BF691-AE4D-D64D-993C-F6CAA3DFAD5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862788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6" y="1023602"/>
            <a:ext cx="9011908" cy="4810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2B9AA-0C70-34A0-F66A-C38258F6A8F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352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89"/>
          <a:stretch/>
        </p:blipFill>
        <p:spPr>
          <a:xfrm>
            <a:off x="3113408" y="110611"/>
            <a:ext cx="9078592" cy="6747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Notation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70502-9AE0-8F57-1EDC-BC77D1AADDB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3834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7" y="1361786"/>
            <a:ext cx="9069066" cy="4134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DBB673-3FA5-6135-CA4A-AB0F65B7D62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74984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952154"/>
            <a:ext cx="9040487" cy="4953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14ADD-FF5C-87EA-5AC3-08E59706D11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30993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6" y="1014075"/>
            <a:ext cx="9011908" cy="4829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66EC3-0014-E9E8-8479-B61704DAE29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83589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Reagent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1090286"/>
            <a:ext cx="9040487" cy="4677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31CB95-C497-5EF4-FFFE-3FADF6A9CD9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12764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Comp.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55" y="616687"/>
            <a:ext cx="9767123" cy="5440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52008F-C57F-990D-CD1D-DE082A76762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12820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Comp.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42" y="754380"/>
            <a:ext cx="9307094" cy="517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DE97F-0E80-DCA2-CF10-6D6913AA8D7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410612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71" y="1032618"/>
            <a:ext cx="9053787" cy="504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C4D79-9E2D-91C8-B731-E8EE3ACBCD7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46835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61" y="906329"/>
            <a:ext cx="8843686" cy="4962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F1FD6-48DA-5535-FAD3-60DA46663D1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30230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9" y="754380"/>
            <a:ext cx="9512431" cy="5336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BCA9C-45F4-A500-8893-E32263BC136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9180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35" y="901055"/>
            <a:ext cx="9167426" cy="5103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D3F9C-C815-21CD-B05D-41DCB808B38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076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8"/>
          <a:stretch/>
        </p:blipFill>
        <p:spPr>
          <a:xfrm>
            <a:off x="3132461" y="18095"/>
            <a:ext cx="9059539" cy="6765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460288-EBC5-2B2B-ADC6-83B08447B4D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0221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447" y="1207528"/>
            <a:ext cx="8334429" cy="4604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0A6BB-6120-E111-0468-0AC5616E143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50137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44" y="957886"/>
            <a:ext cx="9417506" cy="5330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CB4E82-A46E-B42B-6E13-FF93A13EA8B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18220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44" y="1031357"/>
            <a:ext cx="8967256" cy="4999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9D55B5-7647-8EDD-5BB0-FD37E24E826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32865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76" y="947581"/>
            <a:ext cx="9071733" cy="5101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59830-BD71-FB99-2083-B4754D9B32A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43760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34" y="924061"/>
            <a:ext cx="8745013" cy="488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65C56-03F8-CCAD-3C51-D41B590996B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581091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75" y="999460"/>
            <a:ext cx="8506350" cy="475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ECE83-6E73-140B-C3A8-C71AC8C81AF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358223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88" y="201585"/>
            <a:ext cx="9552003" cy="1280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78" y="1677739"/>
            <a:ext cx="9267369" cy="1247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78" y="3120407"/>
            <a:ext cx="9360622" cy="3431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EDB40-B88B-EF2F-3AC7-8344F7D8950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837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93" y="754380"/>
            <a:ext cx="9164108" cy="5128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24D99-1C36-C7FB-6790-0404B52D599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37822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754380"/>
            <a:ext cx="9458162" cy="5275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4A94E-6A2D-740A-C317-AB00BE25E86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778043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947" y="967563"/>
            <a:ext cx="9023912" cy="5007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992D8-4068-1D86-522B-F84F2480C6C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000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13" y="0"/>
            <a:ext cx="9040487" cy="6763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24930-D96E-D0BA-C343-A13E41C5A50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422365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38" y="754380"/>
            <a:ext cx="9440554" cy="523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03D06-8B3B-3E44-090B-CE249638E71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44217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77" y="754380"/>
            <a:ext cx="9055570" cy="5073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36496-8E7A-0724-AED3-3FA39681E18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95489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427" y="858173"/>
            <a:ext cx="9048594" cy="5021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28F04E-2FA0-C0BF-4620-27BFFC76EEE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160423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26" y="754380"/>
            <a:ext cx="9683996" cy="5364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19BF6-0B0E-BA20-3751-11C09D82FF4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380085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Combust.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8" y="754380"/>
            <a:ext cx="9201875" cy="5117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4D363-7D55-D147-CAB7-ADA6338F0E2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52755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#9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Gas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KMT theory</a:t>
            </a:r>
          </a:p>
          <a:p>
            <a:r>
              <a:rPr lang="en-US" sz="4000" dirty="0"/>
              <a:t>Basic gas law equations</a:t>
            </a:r>
          </a:p>
          <a:p>
            <a:r>
              <a:rPr lang="en-US" sz="4000" dirty="0"/>
              <a:t>Ideal gas law equation</a:t>
            </a:r>
          </a:p>
          <a:p>
            <a:r>
              <a:rPr lang="en-US" sz="4000" dirty="0"/>
              <a:t>Dalton’s law of partial pressures</a:t>
            </a:r>
          </a:p>
          <a:p>
            <a:r>
              <a:rPr lang="en-US" sz="4000" dirty="0"/>
              <a:t>Gas stoichiometry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4578" y="4338499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80284" y="4974993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2579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KMT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26" y="754380"/>
            <a:ext cx="6716062" cy="5029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FDFFA-2C6E-DB20-5167-517F39D9741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04275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KMT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8"/>
          <a:stretch/>
        </p:blipFill>
        <p:spPr>
          <a:xfrm>
            <a:off x="234312" y="2708825"/>
            <a:ext cx="6021345" cy="380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162" y="3663851"/>
            <a:ext cx="5557578" cy="2716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18F55-630E-F690-F85E-8525A39FCBC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60239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KMT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015"/>
            <a:ext cx="5575375" cy="277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7335"/>
            <a:ext cx="4847771" cy="1700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976" y="2144580"/>
            <a:ext cx="6207024" cy="3085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9CBD91-44D3-F16A-4B8B-9B763C3C188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28824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64" y="250707"/>
            <a:ext cx="5723737" cy="2693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19" y="250707"/>
            <a:ext cx="4472442" cy="2940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173" y="3190305"/>
            <a:ext cx="4084318" cy="3190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500" y="3435743"/>
            <a:ext cx="4524379" cy="2529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2F7AE-5F46-737B-1320-E8384059BDD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764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Units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71" y="0"/>
            <a:ext cx="8983329" cy="6763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B311A-CF1F-2548-A0C0-E41D9459907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709648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32" y="2188055"/>
            <a:ext cx="5402399" cy="280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23" y="1227157"/>
            <a:ext cx="6262563" cy="4365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72A7B-EA60-6AB6-9ACA-2CFC4F67934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749888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8" y="2574326"/>
            <a:ext cx="5503574" cy="3251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62" y="1329642"/>
            <a:ext cx="5982535" cy="4496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2B379-3A37-C8A0-63D1-3E1F68812B5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008113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1" y="2714524"/>
            <a:ext cx="5315692" cy="297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16" y="1171259"/>
            <a:ext cx="6039693" cy="4515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1CC69-A76F-ABF0-6525-E99B91E4857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474939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8" y="3017520"/>
            <a:ext cx="5268060" cy="2924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95" y="1508760"/>
            <a:ext cx="5992061" cy="4391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7EE79-F340-F486-EAF5-43B485D37E1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10269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94" y="2879544"/>
            <a:ext cx="5449060" cy="297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413" y="2155543"/>
            <a:ext cx="6039693" cy="3696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4D74D-3BC8-268C-93A3-BABD162DB75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21423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Gas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20" y="303885"/>
            <a:ext cx="4926000" cy="3029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919" y="264729"/>
            <a:ext cx="3815917" cy="3405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48" y="3434317"/>
            <a:ext cx="4405988" cy="3332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F710B-262E-A395-90DD-7D629928A80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92762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Gas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95" y="2990541"/>
            <a:ext cx="4021955" cy="1618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701" y="893134"/>
            <a:ext cx="2834523" cy="1705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01" y="813655"/>
            <a:ext cx="2974545" cy="1642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701" y="2809788"/>
            <a:ext cx="3210373" cy="2724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4639D-01B0-B40D-6841-8FB3A382DDC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495359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1476102"/>
            <a:ext cx="8611802" cy="3905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789FB-BDCB-B0A6-E5FA-B656AE6095D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040577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44" y="956917"/>
            <a:ext cx="4744112" cy="4944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6B98B-17E9-BB2F-7EF9-E2329C2EB56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004632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305" y="1508760"/>
            <a:ext cx="5496692" cy="4124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B1CBF-3A14-8368-AE66-A9E3182C023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5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Units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50" y="141938"/>
            <a:ext cx="8954750" cy="6716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590EA-2942-06B0-1A1A-C95A21665F5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93917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641" y="926126"/>
            <a:ext cx="6763694" cy="4963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44728-2142-2371-F015-D30193A2997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127745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5" y="2445704"/>
            <a:ext cx="5853765" cy="4117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56" y="2401330"/>
            <a:ext cx="5519309" cy="4161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1F19A-8B6E-1900-9FFF-96D0FA26719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962575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Dalton’s Law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4" y="2283870"/>
            <a:ext cx="5673566" cy="415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214" y="2283870"/>
            <a:ext cx="5658207" cy="41252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B685D-8F4B-9240-29B1-4B9F1A967DD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235122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21" y="1042654"/>
            <a:ext cx="6677957" cy="4772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0C21C-8014-8B32-F21B-0C94FD95B92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99133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07" y="361507"/>
            <a:ext cx="8427945" cy="5358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78CB8-3D90-EA50-967E-4684C7DD7C0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851279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155"/>
          <a:stretch/>
        </p:blipFill>
        <p:spPr>
          <a:xfrm>
            <a:off x="1729567" y="59804"/>
            <a:ext cx="6773220" cy="2345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2849"/>
          <a:stretch/>
        </p:blipFill>
        <p:spPr>
          <a:xfrm>
            <a:off x="1758146" y="2405713"/>
            <a:ext cx="6716062" cy="2166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9130"/>
          <a:stretch/>
        </p:blipFill>
        <p:spPr>
          <a:xfrm>
            <a:off x="1729567" y="4420800"/>
            <a:ext cx="6735115" cy="243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3FE327-1D0B-6972-DDDA-96B85520A6E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380745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#10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Thermochemistry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Endo versus </a:t>
            </a:r>
            <a:r>
              <a:rPr lang="en-US" sz="4000" dirty="0" err="1"/>
              <a:t>Exo</a:t>
            </a:r>
            <a:endParaRPr lang="en-US" sz="4000" dirty="0"/>
          </a:p>
          <a:p>
            <a:r>
              <a:rPr lang="en-US" sz="4000" dirty="0"/>
              <a:t>Specific heat</a:t>
            </a:r>
          </a:p>
          <a:p>
            <a:r>
              <a:rPr lang="en-US" sz="4000" dirty="0"/>
              <a:t>Calorimetry</a:t>
            </a:r>
          </a:p>
          <a:p>
            <a:r>
              <a:rPr lang="en-US" sz="4000" dirty="0"/>
              <a:t>Heating/cooling curves</a:t>
            </a:r>
          </a:p>
          <a:p>
            <a:r>
              <a:rPr lang="en-US" sz="4000" dirty="0"/>
              <a:t>Heat of Reaction</a:t>
            </a:r>
          </a:p>
          <a:p>
            <a:endParaRPr lang="en-US" sz="4000" dirty="0"/>
          </a:p>
          <a:p>
            <a:r>
              <a:rPr lang="en-US" sz="4000" dirty="0"/>
              <a:t>Reaction Diagrams</a:t>
            </a:r>
          </a:p>
          <a:p>
            <a:r>
              <a:rPr lang="en-US" sz="4000" dirty="0"/>
              <a:t>Heat of Formation</a:t>
            </a:r>
          </a:p>
          <a:p>
            <a:r>
              <a:rPr lang="en-US" sz="4000" dirty="0"/>
              <a:t>Bond Energy</a:t>
            </a:r>
          </a:p>
          <a:p>
            <a:r>
              <a:rPr lang="en-US" sz="4000" dirty="0"/>
              <a:t>Hess’s Law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3304" y="655712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856912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 vs.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2449414"/>
            <a:ext cx="6401789" cy="3848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28" y="2446095"/>
            <a:ext cx="5068186" cy="3851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06912-268E-1036-30E8-338F8272E49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583271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 vs.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04" y="2652062"/>
            <a:ext cx="5896883" cy="3953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152" y="2522860"/>
            <a:ext cx="5358810" cy="408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3940E-2FC1-8A79-3E7E-AB01B3D7721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683388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 vs.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35" y="1903680"/>
            <a:ext cx="8402223" cy="3029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A22AD-A797-817A-D362-6D35BC6A5CE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650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10" y="0"/>
            <a:ext cx="9431146" cy="6042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41F4D7-5305-B962-EBD1-0CDB3131DD8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829333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53" y="1337970"/>
            <a:ext cx="5858693" cy="4182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FA0D2-3164-7D92-69D1-8147B5CA430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963962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53" y="1337970"/>
            <a:ext cx="5858693" cy="4182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455AA-A4C6-73D2-214A-0BDC59F8D44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305300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Heat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" y="2126512"/>
            <a:ext cx="5768598" cy="2922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24" y="1959093"/>
            <a:ext cx="5966699" cy="3089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D33CE-182A-C974-F686-5EEB4B06EF9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981945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6" y="410479"/>
            <a:ext cx="5802160" cy="332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49" y="3908289"/>
            <a:ext cx="7544853" cy="2486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934CB-E3CB-5468-1ECE-649FB60830D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901702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70" y="548674"/>
            <a:ext cx="8049748" cy="3315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053" y="4529191"/>
            <a:ext cx="3982006" cy="819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9E0FD-AF80-FC56-EEBD-6A39DA177A9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2139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31" y="1323681"/>
            <a:ext cx="7973538" cy="4210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3CCEC-64EC-DBD0-90E3-6414954767E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406502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382" y="56430"/>
            <a:ext cx="6524497" cy="3690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245" y="3815399"/>
            <a:ext cx="7050449" cy="2847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B6267-F399-DF8E-4163-63476E342F6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9890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72" y="1410003"/>
            <a:ext cx="6944694" cy="3591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562979-B7E1-45AF-73F2-B2F081B11A0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474923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78" y="1998451"/>
            <a:ext cx="7887801" cy="3562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490" y="2658134"/>
            <a:ext cx="2438740" cy="1648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C4C4BC-3C62-5D70-1371-2C383FFC1FE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260519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31" y="1127051"/>
            <a:ext cx="9619656" cy="3869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BEDA6-5CAE-1560-F51B-B27A6FD8BAE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950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786" y="1942633"/>
            <a:ext cx="10015870" cy="2387600"/>
          </a:xfrm>
        </p:spPr>
        <p:txBody>
          <a:bodyPr>
            <a:normAutofit fontScale="90000"/>
          </a:bodyPr>
          <a:lstStyle/>
          <a:p>
            <a:r>
              <a:rPr lang="en-US" sz="7200" u="sng" dirty="0">
                <a:latin typeface="Impact" panose="020B0806030902050204" pitchFamily="34" charset="0"/>
              </a:rPr>
              <a:t>Crash Course:</a:t>
            </a:r>
            <a:br>
              <a:rPr lang="en-US" sz="7200" dirty="0">
                <a:latin typeface="Impact" panose="020B0806030902050204" pitchFamily="34" charset="0"/>
              </a:rPr>
            </a:br>
            <a:r>
              <a:rPr lang="en-US" sz="7200" dirty="0">
                <a:latin typeface="Impact" panose="020B0806030902050204" pitchFamily="34" charset="0"/>
              </a:rPr>
              <a:t>N1 -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Honors Chem Review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968" y="21266"/>
            <a:ext cx="12158519" cy="1508760"/>
            <a:chOff x="16968" y="21266"/>
            <a:chExt cx="12158519" cy="1508760"/>
          </a:xfrm>
        </p:grpSpPr>
        <p:sp>
          <p:nvSpPr>
            <p:cNvPr id="5" name="Rectangle 4"/>
            <p:cNvSpPr/>
            <p:nvPr/>
          </p:nvSpPr>
          <p:spPr>
            <a:xfrm>
              <a:off x="16968" y="21266"/>
              <a:ext cx="1508760" cy="150876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 action="ppaction://hlinksldjump"/>
                </a:rPr>
                <a:t>Basics and Atomic Structure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8812" y="21266"/>
              <a:ext cx="1508760" cy="1508760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sldjump"/>
                </a:rPr>
                <a:t>Nuclear Chemistry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60656" y="21266"/>
              <a:ext cx="1508760" cy="150876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sldjump"/>
                </a:rPr>
                <a:t>Electrons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5429" y="21266"/>
              <a:ext cx="1508760" cy="150876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 action="ppaction://hlinksldjump"/>
                </a:rPr>
                <a:t>Periodic Table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2477" y="21266"/>
              <a:ext cx="1508760" cy="150876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 action="ppaction://hlinksldjump"/>
                </a:rPr>
                <a:t>Bonding and Structure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40592" y="21266"/>
              <a:ext cx="1508760" cy="150876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 action="ppaction://hlinksldjump"/>
                </a:rPr>
                <a:t>Reactions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153126" y="21266"/>
              <a:ext cx="1508760" cy="1508760"/>
            </a:xfrm>
            <a:prstGeom prst="rect">
              <a:avLst/>
            </a:prstGeom>
            <a:solidFill>
              <a:srgbClr val="FF99FF">
                <a:alpha val="55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 action="ppaction://hlinksldjump"/>
                </a:rPr>
                <a:t>Stoich</a:t>
              </a: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 action="ppaction://hlinksldjump"/>
                </a:rPr>
                <a:t>.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666727" y="21266"/>
              <a:ext cx="1508760" cy="1508760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3632" y="5334524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Advanced Chemical Ratios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5476" y="5334524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Gas Laws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7320" y="5334524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Thermo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82093" y="5334524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Solutions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9141" y="5334524"/>
            <a:ext cx="1508760" cy="1508760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Kinetics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2742" y="5334524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Equilibrium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9790" y="5334524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Acids and Bases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676838" y="5334524"/>
            <a:ext cx="1508760" cy="150876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Redox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7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83" y="0"/>
            <a:ext cx="10401017" cy="5692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AC6096-F30C-B922-B644-91A5DC9FEFA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105755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99" y="1195075"/>
            <a:ext cx="8068801" cy="4467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D4A8D-CEC8-EAA8-4404-16C99EE9262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394885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of Reaction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14" y="127367"/>
            <a:ext cx="7106642" cy="320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372" y="3328214"/>
            <a:ext cx="7049484" cy="3458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354C8-E6A4-67C5-8F16-3E81A214D01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331837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of Reaction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00" y="1356072"/>
            <a:ext cx="6973273" cy="3486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14897-9125-D240-191B-D55C6421CE8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324839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Diagrams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927"/>
            <a:ext cx="5659878" cy="2979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6" y="0"/>
            <a:ext cx="5805281" cy="3193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092" y="3501162"/>
            <a:ext cx="6422065" cy="3214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96120-A8FF-0B16-9DD0-F56A019E4A2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773473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of 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61" y="303572"/>
            <a:ext cx="6392680" cy="3599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906" y="3057098"/>
            <a:ext cx="6402922" cy="3594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EFFE4-3ACC-D86A-94E4-0959722B9C1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950561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Energy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29" y="189363"/>
            <a:ext cx="7182852" cy="2638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386" t="14028"/>
          <a:stretch/>
        </p:blipFill>
        <p:spPr>
          <a:xfrm>
            <a:off x="217289" y="3210293"/>
            <a:ext cx="5005935" cy="257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224" y="3049591"/>
            <a:ext cx="6633753" cy="3685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BA66A-9E1D-EAAC-E657-3E064A0FB90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948171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Hess’s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013" y="0"/>
            <a:ext cx="6787314" cy="376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71" y="3045030"/>
            <a:ext cx="7330392" cy="3628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008AF-BB1C-CDBD-CA20-9B7747B34F6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218543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Hess’s 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03" y="1218891"/>
            <a:ext cx="7976892" cy="4411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00044-987C-E643-0DAF-DF875F309EC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39386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#11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Solution vocabulary</a:t>
            </a:r>
          </a:p>
          <a:p>
            <a:r>
              <a:rPr lang="en-US" sz="4000" dirty="0"/>
              <a:t>Solubility</a:t>
            </a:r>
          </a:p>
          <a:p>
            <a:r>
              <a:rPr lang="en-US" sz="4000" dirty="0"/>
              <a:t>Solutions calculations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6447" y="728284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40623605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21" y="1147444"/>
            <a:ext cx="6496957" cy="4563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F1F92-C5FB-F1F1-8F16-99AAFD1F24F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5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37" y="0"/>
            <a:ext cx="9692165" cy="539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1DCD52-95B4-9CEA-33C0-E521AE67AD1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117906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3" y="2618061"/>
            <a:ext cx="5635639" cy="3737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068" y="2834094"/>
            <a:ext cx="5979539" cy="3305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6AA44-5097-F078-6248-F6919D0D484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244562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29" y="1513393"/>
            <a:ext cx="6982112" cy="3910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D72D9-B5FE-F260-96EB-FE2CF348324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855359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52" y="1194416"/>
            <a:ext cx="7780213" cy="4536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9D0D3-A22F-CEE9-5329-1637354F135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143675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27" y="1185549"/>
            <a:ext cx="6601746" cy="4486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DA2E46-7131-378E-6913-42D0B550563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173128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85" y="1166497"/>
            <a:ext cx="6487430" cy="4525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4E94F-C6BC-E4C8-6F3C-84527B2439E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626328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61" y="351848"/>
            <a:ext cx="5591955" cy="349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23" y="4059356"/>
            <a:ext cx="5763429" cy="2524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CE7A1-532A-E808-0A48-4C8705C4E10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576156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32" y="1328444"/>
            <a:ext cx="6525536" cy="4201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C54CB8-F31D-03D4-3984-2B783618DBB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035761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47" y="1299865"/>
            <a:ext cx="7744906" cy="4258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B314C-305D-2917-E35A-16C2B9CCC84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667651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73" y="1118865"/>
            <a:ext cx="7906853" cy="4620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ACD52-E896-9EFD-81F9-ECFE7E77EFA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198847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73" y="1161733"/>
            <a:ext cx="7725853" cy="4534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39920B-4F32-EBDD-2CF5-7E4D11AE762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816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66" y="0"/>
            <a:ext cx="9624500" cy="5055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693D4-D1F1-E4B1-2E40-67FE9F162F4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381379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0" y="1309391"/>
            <a:ext cx="7916380" cy="4239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C9B45-310A-8F92-BF96-BB114E84DC0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784899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11" y="1128391"/>
            <a:ext cx="6830378" cy="4601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75A96-0388-F84A-4A72-F4809A41150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589966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232" y="1471339"/>
            <a:ext cx="6887536" cy="3915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9851F-7B3D-FB7D-2338-ECEAAFA9C8B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155369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16" y="1137918"/>
            <a:ext cx="6573167" cy="4582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A1A98-800B-7FE1-CBF0-04BFD68F0A4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977862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#12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Kinetics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Collision Theory</a:t>
            </a:r>
          </a:p>
          <a:p>
            <a:r>
              <a:rPr lang="en-US" sz="4000" dirty="0"/>
              <a:t>Rate affecting factors</a:t>
            </a:r>
          </a:p>
          <a:p>
            <a:r>
              <a:rPr lang="en-US" sz="4000" dirty="0"/>
              <a:t>Average rates</a:t>
            </a:r>
          </a:p>
          <a:p>
            <a:r>
              <a:rPr lang="en-US" sz="4000" dirty="0"/>
              <a:t>Rate expressions</a:t>
            </a:r>
          </a:p>
          <a:p>
            <a:r>
              <a:rPr lang="en-US" sz="4000" dirty="0"/>
              <a:t>Instantaneous rates</a:t>
            </a:r>
          </a:p>
          <a:p>
            <a:r>
              <a:rPr lang="en-US" sz="4000" dirty="0"/>
              <a:t>Rate laws</a:t>
            </a:r>
          </a:p>
          <a:p>
            <a:r>
              <a:rPr lang="en-US" sz="4000" dirty="0"/>
              <a:t>Method of initial rates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9704" y="742799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33902212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Theory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36" y="1185549"/>
            <a:ext cx="8078327" cy="4486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94741-3C75-BC24-E556-6C19AF3D992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799745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Affecting Factors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62" y="1228418"/>
            <a:ext cx="8059275" cy="4401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BDC109-282F-8750-5F9B-C8D873DAB24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78097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Affecting Factors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89" y="1171260"/>
            <a:ext cx="8040222" cy="4515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22292D-7FCB-F475-3C22-C2165E6FC60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390293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Affecting Factors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886" r="14318"/>
          <a:stretch/>
        </p:blipFill>
        <p:spPr>
          <a:xfrm>
            <a:off x="255181" y="1845106"/>
            <a:ext cx="4433749" cy="33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80" y="1976355"/>
            <a:ext cx="6749671" cy="3701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02F92-71DE-3309-0C82-20C1C4C640F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529962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Affecting Factors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1" y="2442673"/>
            <a:ext cx="5908057" cy="3338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58" y="2536562"/>
            <a:ext cx="5901818" cy="3244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17081-F11F-12BE-3CA3-192A4EA9606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680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6" y="121316"/>
            <a:ext cx="8920848" cy="2062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16" y="2183983"/>
            <a:ext cx="8920848" cy="2137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16" y="4321114"/>
            <a:ext cx="8920848" cy="2135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935A4-C39C-BED0-D067-5FF12C025EB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725672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20" y="1123628"/>
            <a:ext cx="7944959" cy="4610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7C556-3286-68E6-D552-8160AA60046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65854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26" y="1476102"/>
            <a:ext cx="8049748" cy="3905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D4F20-5904-32CE-07C1-20773FC7136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445742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Expression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424" y="1513393"/>
            <a:ext cx="7340097" cy="4187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86DCB-1252-02FC-4B32-AD6F18668AB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873346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Expression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23406"/>
            <a:ext cx="7691083" cy="4306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81D349-3D43-B996-AFCE-A9DD201960F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756094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Instan-taneous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099" y="1180786"/>
            <a:ext cx="7887801" cy="4496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A6D2E-FBF3-9247-B179-EE2786D2F81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52094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20" y="1204602"/>
            <a:ext cx="7944959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E4E3A-599A-2B75-29C2-CEDDEE7C0BB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489705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41" y="1204602"/>
            <a:ext cx="8002117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280AA5-B9D4-AE7A-7920-37EC135F363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55465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7" y="1237944"/>
            <a:ext cx="7954485" cy="4382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D3067-5CB5-390F-BA4A-38E73CCA65E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807216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31" y="1228418"/>
            <a:ext cx="7973538" cy="4401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B93D29-9C3D-7426-1D71-E0B097FDE0F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34804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Law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0" y="1204602"/>
            <a:ext cx="7916380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D021D-9D81-9988-D8B8-AF99EA75E09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58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37" y="222752"/>
            <a:ext cx="9279963" cy="4009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17" y="4149272"/>
            <a:ext cx="9249383" cy="2262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9808A-8B71-9BBE-524E-AFAD20F1788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438897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Initial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73" y="1280812"/>
            <a:ext cx="7725853" cy="429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DFF8A-F641-BDFC-E18D-65F7006995A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12255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Initial Rates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05" y="1161733"/>
            <a:ext cx="7992590" cy="4534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23589-4BA9-36E2-549E-559EC079E73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402876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#13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Le </a:t>
            </a:r>
            <a:r>
              <a:rPr lang="en-US" sz="4000" dirty="0" err="1"/>
              <a:t>Chatelier’s</a:t>
            </a:r>
            <a:r>
              <a:rPr lang="en-US" sz="4000" dirty="0"/>
              <a:t> principle</a:t>
            </a:r>
          </a:p>
          <a:p>
            <a:r>
              <a:rPr lang="en-US" sz="4000" dirty="0"/>
              <a:t>Equilibrium constant</a:t>
            </a:r>
          </a:p>
          <a:p>
            <a:r>
              <a:rPr lang="en-US" sz="4000" dirty="0"/>
              <a:t>Equilibrium quotient</a:t>
            </a:r>
          </a:p>
          <a:p>
            <a:r>
              <a:rPr lang="en-US" sz="4000" dirty="0"/>
              <a:t>ICE Tables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96389" y="728285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001110664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57" y="1166497"/>
            <a:ext cx="7954485" cy="4525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72956-6325-FC9E-A04B-D437521CE6E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957634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30" y="1261760"/>
            <a:ext cx="8697539" cy="4334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EA2B8-84E8-2F75-2102-63F89BED638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239021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1142681"/>
            <a:ext cx="8611802" cy="4572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9C896-A191-6BF7-65F0-053FB85D0A6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478919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Chatelier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1118865"/>
            <a:ext cx="8421275" cy="4620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1E0D1-3FC6-C701-BCA6-FB8200E6C4E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800748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Chatelier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83" y="942628"/>
            <a:ext cx="8659433" cy="4972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47551-D91D-9061-04E2-CF48C26B91C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315641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Chatelier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41" y="1261760"/>
            <a:ext cx="8364117" cy="4334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3D4F6-0B59-1775-551A-99EF2775580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422687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Chatelier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89" y="1242707"/>
            <a:ext cx="7678222" cy="4372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48252-147D-85FA-3C52-2AC38268E8A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2427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107" y="292817"/>
            <a:ext cx="9536743" cy="2833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6" y="3227988"/>
            <a:ext cx="9536743" cy="2471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3BEF3-EEC8-50AC-EF5B-D0B62209E52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588410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Chatelier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68" y="1609471"/>
            <a:ext cx="7259063" cy="3639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6BBD6-B3B5-D722-6EA9-FB4772B85A4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870617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95" y="1290339"/>
            <a:ext cx="7059010" cy="4277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19DD7-D758-942C-D3A4-CCE995113BC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485938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53" y="1518971"/>
            <a:ext cx="6763694" cy="3820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85AB3-A395-F4B4-A4BA-2C7BB4D5ACD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858753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521" y="1233181"/>
            <a:ext cx="7220958" cy="4391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DF0A2-BED7-A09D-DAAE-3211E70CF56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9C6A1-BB83-EE3D-F484-5F35B014DFB7}"/>
              </a:ext>
            </a:extLst>
          </p:cNvPr>
          <p:cNvSpPr txBox="1"/>
          <p:nvPr/>
        </p:nvSpPr>
        <p:spPr>
          <a:xfrm>
            <a:off x="152400" y="16611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04550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205" y="1780945"/>
            <a:ext cx="7087589" cy="3296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85627-EB9F-C0BC-1CDD-A646B8B589C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683971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00" y="1280812"/>
            <a:ext cx="6982799" cy="429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7EF18-5C27-9B20-B054-49006AA24A6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110284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00" y="1699971"/>
            <a:ext cx="6982799" cy="3458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A37DF-F810-C6B3-C4FE-58392B26CE4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226435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06" y="1390365"/>
            <a:ext cx="5458587" cy="4077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5EB86-29C1-8534-4D50-666F860A502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096051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Constant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89" y="1309391"/>
            <a:ext cx="7859222" cy="4239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C775C-335A-88A9-E0F5-4C51B105578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206008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Quotient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363" y="1242707"/>
            <a:ext cx="7335274" cy="4372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13275-5282-D2B5-0706-CCC1B16FF1D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6238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and Changes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91" y="0"/>
            <a:ext cx="9069066" cy="6239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DC343-C94B-E4EF-CB56-EDE9D673FB4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984941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Quotient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85" y="1523734"/>
            <a:ext cx="6306430" cy="3810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490B1-17B1-1255-166A-BB7058C2655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96949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31" y="1376076"/>
            <a:ext cx="7249537" cy="4105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B2121-D5E7-5467-27DC-88CA3427D80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261470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88" y="1206786"/>
            <a:ext cx="7339476" cy="4385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3E0B6-6CA1-CC9B-3179-98986BDEA59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019235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60" y="1513393"/>
            <a:ext cx="6644878" cy="4090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78DA-A7B0-069D-FF13-48F6466C648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282926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27" y="1349343"/>
            <a:ext cx="7410568" cy="4232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41A142-0088-BC78-38FF-E6EF7D8B7D4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638927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843" y="1175995"/>
            <a:ext cx="7013178" cy="4193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A3A3F-2176-013F-283C-B8D17A3A4C8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054963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46" y="1189946"/>
            <a:ext cx="7223439" cy="4424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49C15-1314-44FA-9EB8-D8594845031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9437878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Tables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21" y="1081409"/>
            <a:ext cx="7123500" cy="44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7127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#14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Acids and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Acid Base concepts</a:t>
            </a:r>
          </a:p>
          <a:p>
            <a:r>
              <a:rPr lang="en-US" sz="4000" dirty="0"/>
              <a:t>pH calculations</a:t>
            </a:r>
          </a:p>
          <a:p>
            <a:r>
              <a:rPr lang="en-US" sz="4000" dirty="0"/>
              <a:t>Strong acids and bases</a:t>
            </a:r>
          </a:p>
          <a:p>
            <a:r>
              <a:rPr lang="en-US" sz="4000" dirty="0"/>
              <a:t>Self ionization of water</a:t>
            </a:r>
          </a:p>
          <a:p>
            <a:r>
              <a:rPr lang="en-US" sz="4000" dirty="0"/>
              <a:t>Weak acids and bases</a:t>
            </a:r>
          </a:p>
          <a:p>
            <a:r>
              <a:rPr lang="en-US" sz="4000" dirty="0"/>
              <a:t>Salts</a:t>
            </a:r>
          </a:p>
          <a:p>
            <a:r>
              <a:rPr lang="en-US" sz="4000" dirty="0"/>
              <a:t>Titrations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4961" y="655713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5657418" y="4486417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19154" y="5131876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31695" y="1690688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5776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516" y="201301"/>
            <a:ext cx="9021434" cy="3924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2" y="3657600"/>
            <a:ext cx="3125840" cy="306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3CEA3-E6BF-E120-0466-5F7E2F58847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9772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and Changes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169" y="101365"/>
            <a:ext cx="6291005" cy="3451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170" y="3553199"/>
            <a:ext cx="6248126" cy="3092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EB978-A982-898C-AA70-9A6AEE6D153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476915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83" y="1199839"/>
            <a:ext cx="8116433" cy="4458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85C96-D6DF-8EBD-C1FC-BE3FF74C226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0723405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1347497"/>
            <a:ext cx="8106906" cy="4163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9F7E3-3240-1EA5-07F9-7CB3E92F48A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880530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33" y="165547"/>
            <a:ext cx="8145012" cy="2686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633" y="2939555"/>
            <a:ext cx="7706801" cy="338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E5BC0-C26B-4BE6-F052-DF851467101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527844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73" y="1204602"/>
            <a:ext cx="7906853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31D84-DB73-A830-86EA-0C63F4AFF44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060688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97" y="1022129"/>
            <a:ext cx="7743804" cy="4719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8D502-2A69-F879-564D-7AE677DA55E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9514760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89" y="1161733"/>
            <a:ext cx="8040222" cy="4534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0075B-3A5A-DDB5-8B5C-16C3E718D66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2516080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63" y="1280812"/>
            <a:ext cx="6973273" cy="429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B7772-B9D2-6BDF-F9CC-E79CC02D6F7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217975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0" y="1299865"/>
            <a:ext cx="8097380" cy="4258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BEA1C5-313F-FD55-0DF3-B0E4EA5F355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00011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1266523"/>
            <a:ext cx="8106906" cy="4324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21A0B-E4F1-8B67-D2DC-9B4D115B93A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6895620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Ionization of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46" y="0"/>
            <a:ext cx="7249203" cy="3407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475"/>
          <a:stretch/>
        </p:blipFill>
        <p:spPr>
          <a:xfrm>
            <a:off x="1567738" y="3700129"/>
            <a:ext cx="7478017" cy="289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0B2B9-C6DF-1906-C36E-03C508883C5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7202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Matter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27" y="151464"/>
            <a:ext cx="8973802" cy="6706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B1ED1-4A2D-0CF8-7ADC-AA420E2B635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6006991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Ionization of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8" y="1242707"/>
            <a:ext cx="8164064" cy="4372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0A6020-0C04-2DD3-E316-D06735BBD37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798855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14" y="1638050"/>
            <a:ext cx="8926171" cy="358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36D70-3F79-2D26-1FC3-905FBFE8AB0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4188752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99" y="1137918"/>
            <a:ext cx="8973802" cy="4582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6ABB3-5C86-DAF6-0CCB-4C381DB06F4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452691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3" y="928338"/>
            <a:ext cx="9021434" cy="5001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8C75B-DE45-33DE-F3A4-D0190DA312C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16284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57" y="107666"/>
            <a:ext cx="7312725" cy="3757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786" y="3526500"/>
            <a:ext cx="7388596" cy="3331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A9011-19F6-50B2-ECDA-E1E9AAD2034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216650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Acids and Bases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17" y="5066802"/>
            <a:ext cx="6143609" cy="182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5" y="2306311"/>
            <a:ext cx="6331850" cy="2675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76" y="451337"/>
            <a:ext cx="9059539" cy="1057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15" y="3032505"/>
            <a:ext cx="4974868" cy="1949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3E90B-13E6-8BB2-3BE9-49E4D65EEFE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56316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0" y="1609471"/>
            <a:ext cx="9030960" cy="3639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CBC6E-2D3B-8530-AA01-2078E03C9EB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3919755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99" y="1218891"/>
            <a:ext cx="8973802" cy="4420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A16C5-F76B-D900-6A0B-2D7FAADFED9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83846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52" y="1189635"/>
            <a:ext cx="9688277" cy="464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9658-AA48-8989-22ED-2447EA947DC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364387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02" y="1113334"/>
            <a:ext cx="8783276" cy="4525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DE764-CF45-8243-4277-C0AD418525E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4737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36" y="3918849"/>
            <a:ext cx="3350528" cy="257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24" y="3918849"/>
            <a:ext cx="3069128" cy="2577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0" y="183939"/>
            <a:ext cx="4047460" cy="3062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480" y="183939"/>
            <a:ext cx="3855867" cy="2827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3451" t="1124" r="391" b="79944"/>
          <a:stretch/>
        </p:blipFill>
        <p:spPr>
          <a:xfrm>
            <a:off x="206814" y="1715050"/>
            <a:ext cx="3615070" cy="776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672" r="68882" b="36577"/>
          <a:stretch/>
        </p:blipFill>
        <p:spPr>
          <a:xfrm>
            <a:off x="396960" y="2178627"/>
            <a:ext cx="1700382" cy="257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3611"/>
          <a:stretch/>
        </p:blipFill>
        <p:spPr>
          <a:xfrm>
            <a:off x="1089042" y="3971415"/>
            <a:ext cx="4513046" cy="2524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7503" t="28970" r="18056" b="35241"/>
          <a:stretch/>
        </p:blipFill>
        <p:spPr>
          <a:xfrm>
            <a:off x="1815655" y="249874"/>
            <a:ext cx="1614659" cy="1258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FAD88-0BB1-FC3D-55FA-6988D439B20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8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7145176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42" y="303679"/>
            <a:ext cx="9154803" cy="24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28" y="2988878"/>
            <a:ext cx="7011378" cy="285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044" y="3580187"/>
            <a:ext cx="4201111" cy="150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DA6FD-9551-2389-1588-6EB9FC1CE11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913152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30" y="1147444"/>
            <a:ext cx="8697539" cy="4563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467A52-0F56-CFFC-F46E-1089D8737BA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791995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49"/>
          <a:stretch/>
        </p:blipFill>
        <p:spPr>
          <a:xfrm>
            <a:off x="2723303" y="886082"/>
            <a:ext cx="6974143" cy="3335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438" t="55800" r="438" b="-11575"/>
          <a:stretch/>
        </p:blipFill>
        <p:spPr>
          <a:xfrm>
            <a:off x="2407432" y="4327452"/>
            <a:ext cx="7290014" cy="1895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33262-0520-7964-F53B-9E63695FA52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3822930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130"/>
          <a:stretch/>
        </p:blipFill>
        <p:spPr>
          <a:xfrm>
            <a:off x="2093095" y="1786270"/>
            <a:ext cx="9069066" cy="3744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E6881-ED1C-8874-E398-8194BC31174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0970640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70" y="1356932"/>
            <a:ext cx="8878539" cy="3867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16614-B121-24EB-2759-5CAFE845844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59189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94" y="1152207"/>
            <a:ext cx="7964011" cy="4553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A0C05-C1EE-EF87-30FC-CA950C3730E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523578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84" y="2362780"/>
            <a:ext cx="7716327" cy="4420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96" y="341880"/>
            <a:ext cx="5763720" cy="2722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93F2D-C7C5-F489-294F-BA2E4D87F8D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692037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" y="2562446"/>
            <a:ext cx="5467025" cy="3969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01" y="257653"/>
            <a:ext cx="5814265" cy="355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C16FE9-BE01-4441-E3E7-859BC094504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26752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8" y="1199839"/>
            <a:ext cx="7983064" cy="4458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E9C59-499C-983B-7526-E05B1727FC5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392689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20" y="1204602"/>
            <a:ext cx="7944959" cy="4448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39660-27A1-8432-97F8-EDCD4960669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686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How to set up your composition notebook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039279"/>
          </a:xfrm>
        </p:spPr>
        <p:txBody>
          <a:bodyPr>
            <a:normAutofit/>
          </a:bodyPr>
          <a:lstStyle/>
          <a:p>
            <a:r>
              <a:rPr lang="en-US" sz="4400" dirty="0"/>
              <a:t>Your notebook should look like this so far...</a:t>
            </a:r>
          </a:p>
        </p:txBody>
      </p:sp>
      <p:pic>
        <p:nvPicPr>
          <p:cNvPr id="1026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221631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aring Spring Composition Notebooks | BLICK Art Materi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b="18567"/>
          <a:stretch/>
        </p:blipFill>
        <p:spPr bwMode="auto">
          <a:xfrm>
            <a:off x="142162" y="2216315"/>
            <a:ext cx="5828351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77" t="1542" r="1218" b="2300"/>
          <a:stretch/>
        </p:blipFill>
        <p:spPr>
          <a:xfrm>
            <a:off x="3236686" y="2699656"/>
            <a:ext cx="2318956" cy="303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60457" y="2583543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Lucida Handwriting" panose="03010101010101010101" pitchFamily="66" charset="0"/>
              </a:rPr>
              <a:t>Safety Notes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857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5091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77680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3</a:t>
            </a:r>
          </a:p>
        </p:txBody>
      </p:sp>
      <p:sp>
        <p:nvSpPr>
          <p:cNvPr id="5" name="12-Point Star 4"/>
          <p:cNvSpPr/>
          <p:nvPr/>
        </p:nvSpPr>
        <p:spPr>
          <a:xfrm rot="20478835">
            <a:off x="6987854" y="3289179"/>
            <a:ext cx="1946463" cy="1854441"/>
          </a:xfrm>
          <a:prstGeom prst="star12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notes on safety video and safety contract</a:t>
            </a:r>
          </a:p>
        </p:txBody>
      </p:sp>
    </p:spTree>
    <p:extLst>
      <p:ext uri="{BB962C8B-B14F-4D97-AF65-F5344CB8AC3E}">
        <p14:creationId xmlns:p14="http://schemas.microsoft.com/office/powerpoint/2010/main" val="412763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830" y="247023"/>
            <a:ext cx="8945223" cy="5811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E5938-32B6-8F82-ACB2-A150C0628ED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4892856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652" y="1271286"/>
            <a:ext cx="8030696" cy="4315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AFA50-7FEC-B499-DE43-591DCE198D5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581302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58" y="1304628"/>
            <a:ext cx="6868484" cy="4248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6AE1A-CDC6-BA98-FE45-1327E0B8E9B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8291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#15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Redox (part of Summer Assignment always)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Oxidation and Reduction</a:t>
            </a:r>
          </a:p>
          <a:p>
            <a:r>
              <a:rPr lang="en-US" sz="4000" dirty="0"/>
              <a:t>Oxidation number</a:t>
            </a:r>
          </a:p>
          <a:p>
            <a:r>
              <a:rPr lang="en-US" sz="4000" dirty="0"/>
              <a:t>Oxidation vs reduction</a:t>
            </a:r>
          </a:p>
          <a:p>
            <a:r>
              <a:rPr lang="en-US" sz="4000" dirty="0"/>
              <a:t>Writing half reactions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Balancing redox reactions in an acidic or basic solution </a:t>
            </a:r>
          </a:p>
        </p:txBody>
      </p:sp>
    </p:spTree>
    <p:extLst>
      <p:ext uri="{BB962C8B-B14F-4D97-AF65-F5344CB8AC3E}">
        <p14:creationId xmlns:p14="http://schemas.microsoft.com/office/powerpoint/2010/main" val="2566152922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1" y="754380"/>
            <a:ext cx="6580290" cy="46022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 and Reduction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04FFF-98E6-0AC9-84FD-BF7315935A0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2502907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 and Reduction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4" y="415214"/>
            <a:ext cx="5919156" cy="4252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85" y="499406"/>
            <a:ext cx="3153215" cy="2915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66" y="3554617"/>
            <a:ext cx="2448267" cy="2896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544" y="4708998"/>
            <a:ext cx="5519062" cy="1741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A4F0C-0F02-E1B6-E362-54E5261C99E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358701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Reactions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247" y="1054183"/>
            <a:ext cx="6740487" cy="4410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59A0F-0386-4080-969B-D3CF4BFB55D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3164060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 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1" y="1826023"/>
            <a:ext cx="6457480" cy="463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25" y="781210"/>
            <a:ext cx="5993490" cy="3227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59D6D-FACC-265F-33B7-69240307F50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2768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 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8" y="922660"/>
            <a:ext cx="5319042" cy="3862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4240F-C577-5015-43D2-B13E0D54FAF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0602098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Reactions, Balancing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68" y="2108250"/>
            <a:ext cx="5181130" cy="3533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61" y="677801"/>
            <a:ext cx="5767189" cy="4372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2B68E-2B7F-5CCB-5F59-14C42CB3C36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323405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Reactions, Balancing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95" r="3559" b="4762"/>
          <a:stretch/>
        </p:blipFill>
        <p:spPr>
          <a:xfrm>
            <a:off x="1616149" y="0"/>
            <a:ext cx="5082364" cy="2445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188"/>
          <a:stretch/>
        </p:blipFill>
        <p:spPr>
          <a:xfrm>
            <a:off x="1307806" y="1532061"/>
            <a:ext cx="2100254" cy="1748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74" t="5358" r="4080" b="7960"/>
          <a:stretch/>
        </p:blipFill>
        <p:spPr>
          <a:xfrm>
            <a:off x="292395" y="3355930"/>
            <a:ext cx="2647507" cy="162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867" t="14014" r="7633" b="12357"/>
          <a:stretch/>
        </p:blipFill>
        <p:spPr>
          <a:xfrm>
            <a:off x="191385" y="5127269"/>
            <a:ext cx="3434317" cy="152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675" t="12205" r="9107" b="10975"/>
          <a:stretch/>
        </p:blipFill>
        <p:spPr>
          <a:xfrm>
            <a:off x="6897464" y="170120"/>
            <a:ext cx="4234825" cy="1584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7265" t="9775" r="5928" b="8882"/>
          <a:stretch/>
        </p:blipFill>
        <p:spPr>
          <a:xfrm>
            <a:off x="7006856" y="1880476"/>
            <a:ext cx="4125433" cy="155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666" y="3599196"/>
            <a:ext cx="5682700" cy="2663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920404-A1DA-41B4-DEE4-EDB8EFA537D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9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4885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832"/>
            <a:ext cx="6273411" cy="4731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11" y="1802394"/>
            <a:ext cx="5755325" cy="4617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3EB5C-59F4-FC9E-087A-886D3D22B36E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942452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13375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Mass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12"/>
          <a:stretch/>
        </p:blipFill>
        <p:spPr>
          <a:xfrm>
            <a:off x="1938744" y="625772"/>
            <a:ext cx="9935221" cy="4116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F92570-F4C1-00AE-2EB8-F356A32837D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7820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Mass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88" y="290997"/>
            <a:ext cx="9385644" cy="5004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A7A05-E2BB-0E05-2DF6-2E93A68CC7B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2852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#2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Nuclear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Why things are radioactive</a:t>
            </a:r>
          </a:p>
          <a:p>
            <a:r>
              <a:rPr lang="en-US" sz="4000" dirty="0"/>
              <a:t>Types of radioactive particles</a:t>
            </a:r>
          </a:p>
          <a:p>
            <a:r>
              <a:rPr lang="en-US" sz="4000" dirty="0"/>
              <a:t>Writing and balancing nuclear equations</a:t>
            </a:r>
          </a:p>
          <a:p>
            <a:r>
              <a:rPr lang="en-US" sz="4000" dirty="0"/>
              <a:t>Decay series</a:t>
            </a:r>
          </a:p>
          <a:p>
            <a:r>
              <a:rPr lang="en-US" sz="4000" dirty="0"/>
              <a:t>Half Life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7124" y="515648"/>
            <a:ext cx="1011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latin typeface="Impact" panose="020B0806030902050204" pitchFamily="34" charset="0"/>
              </a:rPr>
              <a:t>**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625022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Chemistry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26" y="156706"/>
            <a:ext cx="9823481" cy="5638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FC43E-2125-F344-1E0A-9C824C5BBA6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8040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Chemistry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50" y="209100"/>
            <a:ext cx="8881604" cy="5564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A448C-B926-16CF-EBCA-EBC70F37467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3007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particles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2" y="167798"/>
            <a:ext cx="6305108" cy="2216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791" y="2550421"/>
            <a:ext cx="5888707" cy="2287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6" y="4415417"/>
            <a:ext cx="5518298" cy="225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39" y="1800016"/>
            <a:ext cx="171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Alpha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34516" y="2674949"/>
            <a:ext cx="105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/>
              <a:t>Beta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446" y="3769086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/>
              <a:t>Gamma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5C20E-CEE6-4113-3AE3-6360E9D22A4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402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Nuclear Equations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1523" y="901612"/>
            <a:ext cx="171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Alpha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1523" y="3122755"/>
            <a:ext cx="105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/>
              <a:t>Beta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49" y="173330"/>
            <a:ext cx="6598432" cy="1992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49" y="2569263"/>
            <a:ext cx="6502803" cy="1936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D8ACE8-4087-309A-041F-C1BBEC96020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75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Nuclear Equations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77" y="247206"/>
            <a:ext cx="9683073" cy="5372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9FE7A9-C4E5-D113-0EB8-88E0F053984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987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How to set up your composition notebook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63" y="966234"/>
            <a:ext cx="11872628" cy="5039279"/>
          </a:xfrm>
        </p:spPr>
        <p:txBody>
          <a:bodyPr>
            <a:normAutofit/>
          </a:bodyPr>
          <a:lstStyle/>
          <a:p>
            <a:r>
              <a:rPr lang="en-US" sz="4000" dirty="0"/>
              <a:t>Add a bold, obvious, underlined title to the top of your page 3. </a:t>
            </a:r>
            <a:r>
              <a:rPr lang="en-US" sz="4000" i="1" u="sng" dirty="0"/>
              <a:t>“N1 – Crash Course Review of Honors Chem”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2435390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aring Spring Composition Notebooks | BLICK Art Materi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b="18567"/>
          <a:stretch/>
        </p:blipFill>
        <p:spPr bwMode="auto">
          <a:xfrm>
            <a:off x="142162" y="2435390"/>
            <a:ext cx="5828351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77" t="1542" r="1218" b="2300"/>
          <a:stretch/>
        </p:blipFill>
        <p:spPr>
          <a:xfrm>
            <a:off x="3236686" y="2918731"/>
            <a:ext cx="2318956" cy="303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60457" y="2802618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Lucida Handwriting" panose="03010101010101010101" pitchFamily="66" charset="0"/>
              </a:rPr>
              <a:t>Safety Notes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857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5091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77680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27281-B5E4-4E13-BD85-D3DCAF39BE38}"/>
              </a:ext>
            </a:extLst>
          </p:cNvPr>
          <p:cNvSpPr txBox="1"/>
          <p:nvPr/>
        </p:nvSpPr>
        <p:spPr>
          <a:xfrm>
            <a:off x="9361713" y="2595565"/>
            <a:ext cx="2555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Lucida Handwriting" panose="03010101010101010101" pitchFamily="66" charset="0"/>
              </a:rPr>
              <a:t>N1 - Crash Course Review of Honors Chem</a:t>
            </a:r>
          </a:p>
        </p:txBody>
      </p:sp>
    </p:spTree>
    <p:extLst>
      <p:ext uri="{BB962C8B-B14F-4D97-AF65-F5344CB8AC3E}">
        <p14:creationId xmlns:p14="http://schemas.microsoft.com/office/powerpoint/2010/main" val="1621073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Series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34" y="272219"/>
            <a:ext cx="9081062" cy="6203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FA41C-966D-8941-B7DA-D041DE5D685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2888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Series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82" y="392158"/>
            <a:ext cx="4932039" cy="6200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6A673-3CB2-35D3-AE64-278D57FB1DD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569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51"/>
          <a:stretch/>
        </p:blipFill>
        <p:spPr>
          <a:xfrm>
            <a:off x="2769556" y="754380"/>
            <a:ext cx="7992590" cy="5055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B2CA3-117A-D685-5494-7E3320D61B4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1320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31" y="441234"/>
            <a:ext cx="8022264" cy="5874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5B231-0F1F-C23E-97DC-A7BFC179B88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6674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95" y="388410"/>
            <a:ext cx="8186580" cy="6012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BB520-3BF0-DEFF-6E40-41EEDDE06B9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2996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364" y="374459"/>
            <a:ext cx="7938807" cy="5760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3766F-9A7D-D705-D497-DCAA71BEC98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8560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#3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Electrons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Quantum mechanical theory</a:t>
            </a:r>
          </a:p>
          <a:p>
            <a:r>
              <a:rPr lang="en-US" sz="4000" dirty="0"/>
              <a:t>Orbital diagrams</a:t>
            </a:r>
          </a:p>
          <a:p>
            <a:r>
              <a:rPr lang="en-US" sz="4000" dirty="0"/>
              <a:t>Writing electron configurations</a:t>
            </a:r>
          </a:p>
          <a:p>
            <a:r>
              <a:rPr lang="en-US" sz="4000" dirty="0"/>
              <a:t>Noble Gas configuration</a:t>
            </a:r>
          </a:p>
          <a:p>
            <a:r>
              <a:rPr lang="en-US" sz="4000" dirty="0"/>
              <a:t>Configuration of ions</a:t>
            </a:r>
          </a:p>
          <a:p>
            <a:r>
              <a:rPr lang="en-US" sz="4000" dirty="0"/>
              <a:t>Absorption and emission</a:t>
            </a:r>
          </a:p>
        </p:txBody>
      </p:sp>
    </p:spTree>
    <p:extLst>
      <p:ext uri="{BB962C8B-B14F-4D97-AF65-F5344CB8AC3E}">
        <p14:creationId xmlns:p14="http://schemas.microsoft.com/office/powerpoint/2010/main" val="3993181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Mechanical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57" y="996038"/>
            <a:ext cx="5896798" cy="4610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98FCAD-B59C-32FD-AFCE-CA518F58228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290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Diagrams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423" y="313412"/>
            <a:ext cx="8407990" cy="6125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FFFBA6-AD59-472E-5156-1FDDFD0D162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9227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Diagrams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026" y="478800"/>
            <a:ext cx="7249537" cy="1562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026" y="2351327"/>
            <a:ext cx="8230749" cy="1619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026" y="4281012"/>
            <a:ext cx="8716591" cy="2038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FFFD-EDE0-A566-960F-3E99A75547C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896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How to set up your composition notebook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63" y="966234"/>
            <a:ext cx="11872628" cy="5039279"/>
          </a:xfrm>
        </p:spPr>
        <p:txBody>
          <a:bodyPr>
            <a:normAutofit/>
          </a:bodyPr>
          <a:lstStyle/>
          <a:p>
            <a:r>
              <a:rPr lang="en-US" sz="4000" dirty="0"/>
              <a:t>In RED pen, add the “Target” under the title</a:t>
            </a:r>
            <a:br>
              <a:rPr lang="en-US" sz="4000" dirty="0"/>
            </a:br>
            <a:r>
              <a:rPr lang="en-US" sz="4000" b="1" dirty="0">
                <a:solidFill>
                  <a:srgbClr val="FF0000"/>
                </a:solidFill>
              </a:rPr>
              <a:t>“Target: I can review Honors Chemistry Topics</a:t>
            </a:r>
          </a:p>
        </p:txBody>
      </p:sp>
      <p:pic>
        <p:nvPicPr>
          <p:cNvPr id="1026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2435390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aring Spring Composition Notebooks | BLICK Art Materi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b="18567"/>
          <a:stretch/>
        </p:blipFill>
        <p:spPr bwMode="auto">
          <a:xfrm>
            <a:off x="142162" y="2435390"/>
            <a:ext cx="5828351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77" t="1542" r="1218" b="2300"/>
          <a:stretch/>
        </p:blipFill>
        <p:spPr>
          <a:xfrm>
            <a:off x="3236686" y="2918731"/>
            <a:ext cx="2318956" cy="303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60457" y="2802618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Lucida Handwriting" panose="03010101010101010101" pitchFamily="66" charset="0"/>
              </a:rPr>
              <a:t>Safety Notes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857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5091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77680" y="6303179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27281-B5E4-4E13-BD85-D3DCAF39BE38}"/>
              </a:ext>
            </a:extLst>
          </p:cNvPr>
          <p:cNvSpPr txBox="1"/>
          <p:nvPr/>
        </p:nvSpPr>
        <p:spPr>
          <a:xfrm>
            <a:off x="9316656" y="3116542"/>
            <a:ext cx="260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Target: I can review Honors Chemistry Topics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5E19D-5775-3DB6-6C66-3B935E21EE45}"/>
              </a:ext>
            </a:extLst>
          </p:cNvPr>
          <p:cNvSpPr txBox="1"/>
          <p:nvPr/>
        </p:nvSpPr>
        <p:spPr>
          <a:xfrm>
            <a:off x="9316657" y="2627001"/>
            <a:ext cx="260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Lucida Handwriting" panose="03010101010101010101" pitchFamily="66" charset="0"/>
              </a:rPr>
              <a:t>N1 - Crash Course Review of Honors Chem</a:t>
            </a:r>
          </a:p>
        </p:txBody>
      </p:sp>
    </p:spTree>
    <p:extLst>
      <p:ext uri="{BB962C8B-B14F-4D97-AF65-F5344CB8AC3E}">
        <p14:creationId xmlns:p14="http://schemas.microsoft.com/office/powerpoint/2010/main" val="751923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Electron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020" b="2367"/>
          <a:stretch/>
        </p:blipFill>
        <p:spPr>
          <a:xfrm>
            <a:off x="2240754" y="272895"/>
            <a:ext cx="8508763" cy="6287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0F5B4-73A4-A4F3-5C9F-960F273C827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8682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Noble Gas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35" y="375811"/>
            <a:ext cx="9849536" cy="5270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ABA272-796A-B413-9C2A-4FEE79A9733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6217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65" y="482293"/>
            <a:ext cx="9650613" cy="4589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543A9-1458-EEED-A515-0F69BAF1986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1999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and Emission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38" y="140459"/>
            <a:ext cx="4629728" cy="2188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2575315"/>
            <a:ext cx="3731878" cy="3974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75" y="204254"/>
            <a:ext cx="4694714" cy="2618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415" y="3170780"/>
            <a:ext cx="3148319" cy="3148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EC42F-25F7-4073-E447-E8F561E8FEE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6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3065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#4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Periodic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Structure of the periodic table</a:t>
            </a:r>
          </a:p>
          <a:p>
            <a:r>
              <a:rPr lang="en-US" sz="4000" dirty="0"/>
              <a:t>Periodic trends</a:t>
            </a:r>
          </a:p>
        </p:txBody>
      </p:sp>
    </p:spTree>
    <p:extLst>
      <p:ext uri="{BB962C8B-B14F-4D97-AF65-F5344CB8AC3E}">
        <p14:creationId xmlns:p14="http://schemas.microsoft.com/office/powerpoint/2010/main" val="1824243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61" y="849086"/>
            <a:ext cx="9739581" cy="5432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91E11-06A5-6A19-094D-BF6F1A85846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4919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759013"/>
            <a:ext cx="10055154" cy="5651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8BD47-D373-09CF-BD45-94C1BE35F3A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0174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17"/>
          <a:stretch/>
        </p:blipFill>
        <p:spPr>
          <a:xfrm>
            <a:off x="3363432" y="595068"/>
            <a:ext cx="5609117" cy="53566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BA798-79EB-785E-DB5E-8AE34550B7C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1218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34" y="396178"/>
            <a:ext cx="8267667" cy="6127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BD5A3-AC1E-FEFF-695A-4E45022F567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1884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10" y="424120"/>
            <a:ext cx="8164064" cy="6058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6F5FF-DF86-B172-2D9B-D3776893997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862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You will divide Pages 3 – 9  in half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039279"/>
          </a:xfrm>
        </p:spPr>
        <p:txBody>
          <a:bodyPr>
            <a:normAutofit/>
          </a:bodyPr>
          <a:lstStyle/>
          <a:p>
            <a:r>
              <a:rPr lang="en-US" sz="4400" dirty="0"/>
              <a:t>You can use the top and side margin space!</a:t>
            </a:r>
          </a:p>
        </p:txBody>
      </p:sp>
      <p:pic>
        <p:nvPicPr>
          <p:cNvPr id="1026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221631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aring Spring Composition Notebooks | BLICK Art Materi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b="18567"/>
          <a:stretch/>
        </p:blipFill>
        <p:spPr bwMode="auto">
          <a:xfrm>
            <a:off x="142162" y="2216315"/>
            <a:ext cx="5828351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77" t="1542" r="1218" b="2300"/>
          <a:stretch/>
        </p:blipFill>
        <p:spPr>
          <a:xfrm>
            <a:off x="3236686" y="2699656"/>
            <a:ext cx="2318956" cy="303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60457" y="2583543"/>
            <a:ext cx="2801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Lucida Handwriting" panose="03010101010101010101" pitchFamily="66" charset="0"/>
              </a:rPr>
              <a:t>Safety Notes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8857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5091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7680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209905" y="4056817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8BD8BF-89A8-0E9C-F52F-29FE29108093}"/>
              </a:ext>
            </a:extLst>
          </p:cNvPr>
          <p:cNvSpPr txBox="1"/>
          <p:nvPr/>
        </p:nvSpPr>
        <p:spPr>
          <a:xfrm>
            <a:off x="9316656" y="2863322"/>
            <a:ext cx="260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Target: I can review Honors Chemistry Topics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858D8-C21D-8642-1364-655DC6AA8606}"/>
              </a:ext>
            </a:extLst>
          </p:cNvPr>
          <p:cNvSpPr txBox="1"/>
          <p:nvPr/>
        </p:nvSpPr>
        <p:spPr>
          <a:xfrm>
            <a:off x="9316657" y="2373781"/>
            <a:ext cx="260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Lucida Handwriting" panose="03010101010101010101" pitchFamily="66" charset="0"/>
              </a:rPr>
              <a:t>N1 - Crash Course Review of Honors Chem</a:t>
            </a:r>
          </a:p>
        </p:txBody>
      </p:sp>
    </p:spTree>
    <p:extLst>
      <p:ext uri="{BB962C8B-B14F-4D97-AF65-F5344CB8AC3E}">
        <p14:creationId xmlns:p14="http://schemas.microsoft.com/office/powerpoint/2010/main" val="1569789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61" y="340431"/>
            <a:ext cx="8173591" cy="61444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73355-B701-F1FB-48F6-78BB83D025F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1063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260" y="385337"/>
            <a:ext cx="8164064" cy="608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CB2C0-15D0-AA24-BAA4-3519631086F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1948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213" y="395541"/>
            <a:ext cx="8183117" cy="6115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9C8D1C-82CF-6413-6F5B-7E51718AEF2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7246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31" y="393501"/>
            <a:ext cx="8154538" cy="608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1071A-5FC9-BA95-EABC-DA22AC3C7EE4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7038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42" y="473783"/>
            <a:ext cx="8192643" cy="6106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42858-4AFD-FC82-27DB-D322E5168B2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1371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93" y="322740"/>
            <a:ext cx="8192643" cy="6163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04BD12-766D-F65E-EA49-607175F66FE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4805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93" y="322740"/>
            <a:ext cx="8192643" cy="6163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A8329B-6014-68BF-2084-B64C6B37F0C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91190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48" y="341115"/>
            <a:ext cx="8183117" cy="6077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15DF2-D505-7255-A54C-2C3A17FB8E26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1809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78" y="374449"/>
            <a:ext cx="8192643" cy="6125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F2456-CA67-B4C3-E814-1F0B711A3C11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3251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Impact" panose="020B0806030902050204" pitchFamily="34" charset="0"/>
              </a:rPr>
              <a:t>Unit #5 </a:t>
            </a:r>
            <a:br>
              <a:rPr lang="en-US" dirty="0">
                <a:latin typeface="Impact" panose="020B0806030902050204" pitchFamily="34" charset="0"/>
              </a:rPr>
            </a:br>
            <a:r>
              <a:rPr lang="en-US" dirty="0">
                <a:latin typeface="Impact" panose="020B0806030902050204" pitchFamily="34" charset="0"/>
              </a:rPr>
              <a:t>Bonding and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Why bonds form</a:t>
            </a:r>
          </a:p>
          <a:p>
            <a:r>
              <a:rPr lang="en-US" sz="4000" dirty="0"/>
              <a:t>Types of bonds</a:t>
            </a:r>
          </a:p>
          <a:p>
            <a:r>
              <a:rPr lang="en-US" sz="4000" dirty="0"/>
              <a:t>Naming formulas</a:t>
            </a:r>
          </a:p>
          <a:p>
            <a:r>
              <a:rPr lang="en-US" sz="4000" dirty="0"/>
              <a:t>Writing neutral formulas</a:t>
            </a:r>
          </a:p>
          <a:p>
            <a:r>
              <a:rPr lang="en-US" sz="4000" dirty="0"/>
              <a:t>Lewis structures</a:t>
            </a:r>
          </a:p>
          <a:p>
            <a:r>
              <a:rPr lang="en-US" sz="4000" dirty="0"/>
              <a:t>VSPER</a:t>
            </a:r>
          </a:p>
          <a:p>
            <a:r>
              <a:rPr lang="en-US" sz="4000" dirty="0"/>
              <a:t>Hybridization</a:t>
            </a:r>
          </a:p>
          <a:p>
            <a:r>
              <a:rPr lang="en-US" sz="4000" dirty="0"/>
              <a:t>Polarity</a:t>
            </a:r>
          </a:p>
          <a:p>
            <a:r>
              <a:rPr lang="en-US" sz="4000" dirty="0"/>
              <a:t>Intermolecular forces</a:t>
            </a:r>
          </a:p>
        </p:txBody>
      </p:sp>
    </p:spTree>
    <p:extLst>
      <p:ext uri="{BB962C8B-B14F-4D97-AF65-F5344CB8AC3E}">
        <p14:creationId xmlns:p14="http://schemas.microsoft.com/office/powerpoint/2010/main" val="325871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You will divide Pages 3 – 9 in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039279"/>
          </a:xfrm>
        </p:spPr>
        <p:txBody>
          <a:bodyPr>
            <a:normAutofit/>
          </a:bodyPr>
          <a:lstStyle/>
          <a:p>
            <a:r>
              <a:rPr lang="en-US" sz="4400" dirty="0"/>
              <a:t>You can use the top and side margin space!</a:t>
            </a:r>
          </a:p>
        </p:txBody>
      </p:sp>
      <p:pic>
        <p:nvPicPr>
          <p:cNvPr id="1026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254547" y="221631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18857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5091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0454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224419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158407" y="221631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099251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01757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6768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971262" y="6071342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30874955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Bonds Form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26" y="383455"/>
            <a:ext cx="8138931" cy="6055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06C56-8F8C-70BA-6C10-BEA51876971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0027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Bonds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2" y="2193787"/>
            <a:ext cx="4031038" cy="2998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089" y="2193787"/>
            <a:ext cx="3560877" cy="2743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875" y="2198381"/>
            <a:ext cx="4069182" cy="2738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5CDFA-E8CE-6A68-8C2F-DB95DF5B118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66134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65" y="688302"/>
            <a:ext cx="5114426" cy="314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199"/>
          <a:stretch/>
        </p:blipFill>
        <p:spPr>
          <a:xfrm>
            <a:off x="2130742" y="4000454"/>
            <a:ext cx="5013007" cy="2696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322" r="12995"/>
          <a:stretch/>
        </p:blipFill>
        <p:spPr>
          <a:xfrm>
            <a:off x="7531080" y="1289689"/>
            <a:ext cx="4445928" cy="3078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7EA0E-CB78-7351-05BE-5D717C7289F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42223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22" y="339155"/>
            <a:ext cx="5486899" cy="375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65" y="4096805"/>
            <a:ext cx="4726927" cy="2405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71918-4EDE-DD8A-FF47-88BFF4DA397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45191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68" y="1428471"/>
            <a:ext cx="6897063" cy="4001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9AE76-D028-D5A8-F1B9-B83300CFAF7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1509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741" y="759013"/>
            <a:ext cx="6963747" cy="5287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CC7E75-9947-0ECF-6940-CC35F31E97F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0307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24" y="978687"/>
            <a:ext cx="8821381" cy="4982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EAB36-6C46-0293-3C63-118652D2515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91300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99" y="1028365"/>
            <a:ext cx="8792802" cy="4801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D50123-0AE9-908C-4126-F3CB6413B1F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11443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7" y="971207"/>
            <a:ext cx="8678486" cy="4915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5596E2-7286-8091-7ACA-AF9FDB7C6032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12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3" y="975970"/>
            <a:ext cx="8840434" cy="4906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2B824-43EB-2C34-2A57-12DFA2C7223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You will divide Pages 3 – 9 in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087" y="1137684"/>
            <a:ext cx="11419704" cy="5039279"/>
          </a:xfrm>
        </p:spPr>
        <p:txBody>
          <a:bodyPr>
            <a:normAutofit/>
          </a:bodyPr>
          <a:lstStyle/>
          <a:p>
            <a:r>
              <a:rPr lang="en-US" sz="4400" dirty="0"/>
              <a:t>Title Page 10 “#15 - Summer Assignment Topics”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8857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0454" y="6084104"/>
            <a:ext cx="115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8</a:t>
            </a:r>
          </a:p>
        </p:txBody>
      </p:sp>
      <p:pic>
        <p:nvPicPr>
          <p:cNvPr id="15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158407" y="221631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099251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6768" y="4139190"/>
            <a:ext cx="265176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07461" y="607308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9058" y="607308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Page 10</a:t>
            </a:r>
          </a:p>
        </p:txBody>
      </p:sp>
      <p:pic>
        <p:nvPicPr>
          <p:cNvPr id="20" name="Picture 2" descr="Open Composition Book On White Stock Photo, Picture And Royalty Free Image.  Image 31759919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7025" r="4421" b="11125"/>
          <a:stretch/>
        </p:blipFill>
        <p:spPr bwMode="auto">
          <a:xfrm>
            <a:off x="6147011" y="2205295"/>
            <a:ext cx="5760243" cy="38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8857" y="2427852"/>
            <a:ext cx="254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Lucida Handwriting" panose="03010101010101010101" pitchFamily="66" charset="0"/>
              </a:rPr>
              <a:t>#15 – Summer Assignment Topics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9908" y="4426978"/>
            <a:ext cx="1561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Leave blank for now!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B21CA2-0E56-D0B7-732F-BEF7C6BE6538}"/>
              </a:ext>
            </a:extLst>
          </p:cNvPr>
          <p:cNvSpPr/>
          <p:nvPr/>
        </p:nvSpPr>
        <p:spPr>
          <a:xfrm>
            <a:off x="6372665" y="4139190"/>
            <a:ext cx="2658423" cy="2077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64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82" y="1071217"/>
            <a:ext cx="8954750" cy="4944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F4EFB-3C49-A690-BDD1-332CBA5A54A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8625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13" y="981410"/>
            <a:ext cx="8849960" cy="4944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5FCA85-F250-2793-BB70-661D799064C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65096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45" y="896350"/>
            <a:ext cx="9612066" cy="5163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FAE648-1D42-A344-E448-DE87E3A0554A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89706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874" y="906562"/>
            <a:ext cx="9678751" cy="5077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304E7-5AC0-FBC6-B8BD-0BBD671AC86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8844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61" y="191649"/>
            <a:ext cx="7995417" cy="2532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062"/>
          <a:stretch/>
        </p:blipFill>
        <p:spPr>
          <a:xfrm>
            <a:off x="3019316" y="2620736"/>
            <a:ext cx="7963562" cy="1936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52" y="4458727"/>
            <a:ext cx="7963562" cy="2000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C7059E-52C5-FE6C-A334-24C2E892604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24241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85" y="1109354"/>
            <a:ext cx="8316486" cy="4410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89AB40-4BB9-A7F0-FE6C-C2135D9C3A23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83940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752" y="759013"/>
            <a:ext cx="6970005" cy="5565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2CDF2-77BA-4F9A-2A18-2FB549BA5EF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20434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75" y="759013"/>
            <a:ext cx="7201905" cy="5306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A8F87-A907-57F7-1FDD-ACE891F642F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2545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4" y="942723"/>
            <a:ext cx="8387098" cy="4249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2E459-9054-D74B-85D4-42B042C5565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4819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723"/>
          <a:stretch/>
        </p:blipFill>
        <p:spPr>
          <a:xfrm>
            <a:off x="1575921" y="940849"/>
            <a:ext cx="5249422" cy="5120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04" y="1195584"/>
            <a:ext cx="4561989" cy="4806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1D7A0-801F-C4EC-AF92-79E14724189C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220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229" y="525746"/>
            <a:ext cx="10515600" cy="772559"/>
          </a:xfrm>
        </p:spPr>
        <p:txBody>
          <a:bodyPr>
            <a:noAutofit/>
          </a:bodyPr>
          <a:lstStyle/>
          <a:p>
            <a:r>
              <a:rPr lang="en-US" u="sng" dirty="0">
                <a:latin typeface="Impact" panose="020B0806030902050204" pitchFamily="34" charset="0"/>
              </a:rPr>
              <a:t>Now you will label the boxes so you have one box per chapter taught in Honors Chemistry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599763"/>
              </p:ext>
            </p:extLst>
          </p:nvPr>
        </p:nvGraphicFramePr>
        <p:xfrm>
          <a:off x="282081" y="1999796"/>
          <a:ext cx="11601896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0948">
                  <a:extLst>
                    <a:ext uri="{9D8B030D-6E8A-4147-A177-3AD203B41FA5}">
                      <a16:colId xmlns:a16="http://schemas.microsoft.com/office/drawing/2014/main" val="3654377959"/>
                    </a:ext>
                  </a:extLst>
                </a:gridCol>
                <a:gridCol w="5800948">
                  <a:extLst>
                    <a:ext uri="{9D8B030D-6E8A-4147-A177-3AD203B41FA5}">
                      <a16:colId xmlns:a16="http://schemas.microsoft.com/office/drawing/2014/main" val="1018735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#1 – Basics and Atomic Structure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#8 – Advanced Chemical Ratios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7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#2 – Nuclear Chemistry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#9 – Gas Laws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5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#3 – Electrons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#10 – Thermochemistry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006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#4 – Periodic Table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#11 – Solutions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9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#5</a:t>
                      </a:r>
                      <a:r>
                        <a:rPr lang="en-US" sz="3200" baseline="0" dirty="0"/>
                        <a:t> – Bonding and Structure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#12 – Kinetics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5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#6 – Reactions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#13</a:t>
                      </a:r>
                      <a:r>
                        <a:rPr lang="en-US" sz="3200" baseline="0" dirty="0"/>
                        <a:t> – Equilibrium 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77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#7 – Stoichiometry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#14 – Acids and Bases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17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#15 – Summer Assignment Topics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2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495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Hybrid-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ization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60" y="313970"/>
            <a:ext cx="4869700" cy="3417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10" y="434725"/>
            <a:ext cx="4190420" cy="317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31" y="3821220"/>
            <a:ext cx="3971426" cy="2889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93676-70AF-A4EF-836D-220B8542A5D5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53849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44" y="1003131"/>
            <a:ext cx="7511084" cy="476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2B711-14AB-9BD9-5474-AEA634430E67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49921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03" y="913992"/>
            <a:ext cx="6983139" cy="4484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46B36-7804-DD9A-D8D5-CF1E21C49CD9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8342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936" y="856844"/>
            <a:ext cx="7726065" cy="5156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24D52-EE9E-7431-A10E-A2ECDF46459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4037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076" y="441811"/>
            <a:ext cx="8049748" cy="6039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648B5-FF49-98DA-9848-933C37653EC8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18418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403" y="558157"/>
            <a:ext cx="8040222" cy="595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C5F0D-FA95-3ACF-ABDC-9D332382E810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22411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0" y="742575"/>
            <a:ext cx="7163800" cy="5372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01A20-3703-81C7-BBFA-CD261116D6BF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93526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7" y="1795768"/>
            <a:ext cx="5928832" cy="4417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39" y="1912796"/>
            <a:ext cx="5759587" cy="4183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7309B-B31D-D72E-B654-72E9950D4C0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4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0404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63" y="804496"/>
            <a:ext cx="7154273" cy="5249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9465C-C667-BDC4-3287-ECFBD0DC8ADB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9464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58" y="737812"/>
            <a:ext cx="7230484" cy="5382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637F1-EAA7-B96B-E30D-DB8CCD35D2ED}"/>
              </a:ext>
            </a:extLst>
          </p:cNvPr>
          <p:cNvSpPr txBox="1"/>
          <p:nvPr/>
        </p:nvSpPr>
        <p:spPr>
          <a:xfrm>
            <a:off x="0" y="1508760"/>
            <a:ext cx="150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3" action="ppaction://hlinksldjump"/>
              </a:rPr>
              <a:t>Jump back to title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430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3189</Words>
  <Application>Microsoft Office PowerPoint</Application>
  <PresentationFormat>Widescreen</PresentationFormat>
  <Paragraphs>788</Paragraphs>
  <Slides>311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311</vt:i4>
      </vt:variant>
    </vt:vector>
  </HeadingPairs>
  <TitlesOfParts>
    <vt:vector size="317" baseType="lpstr">
      <vt:lpstr>Arial</vt:lpstr>
      <vt:lpstr>Calibri</vt:lpstr>
      <vt:lpstr>Calibri Light</vt:lpstr>
      <vt:lpstr>Impact</vt:lpstr>
      <vt:lpstr>Lucida Handwriting</vt:lpstr>
      <vt:lpstr>Office Theme</vt:lpstr>
      <vt:lpstr>Video Instructions if Interested</vt:lpstr>
      <vt:lpstr>Crash Course: N1 - Honors Chem Review</vt:lpstr>
      <vt:lpstr>How to set up your composition notebook</vt:lpstr>
      <vt:lpstr>How to set up your composition notebook</vt:lpstr>
      <vt:lpstr>How to set up your composition notebook</vt:lpstr>
      <vt:lpstr>You will divide Pages 3 – 9  in half </vt:lpstr>
      <vt:lpstr>You will divide Pages 3 – 9 in half</vt:lpstr>
      <vt:lpstr>You will divide Pages 3 – 9 in half</vt:lpstr>
      <vt:lpstr>Now you will label the boxes so you have one box per chapter taught in Honors Chemistry </vt:lpstr>
      <vt:lpstr>Now you will label the boxes so you have one box per chapter taught in Honors Chemistry </vt:lpstr>
      <vt:lpstr>Time for some self guided review notes!</vt:lpstr>
      <vt:lpstr>*Note about remote learning impacts on topics covered</vt:lpstr>
      <vt:lpstr>Unit #1  Chemistry Basics and Atomic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#2  Nuclear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#3 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#4  Periodic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#5  Bonding and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#6 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#7  Stoichiometry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#8  Advanced Chemical Ratios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#9  Gas Laws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#10  Thermochemistry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#11 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#12  Kinetics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#13  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#14  Acids and 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#15  Redox (part of Summer Assignment always)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SRVUSD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Farmer, Stephanie [DH]</dc:creator>
  <cp:lastModifiedBy>Farmer, Stephanie [DH]</cp:lastModifiedBy>
  <cp:revision>67</cp:revision>
  <dcterms:created xsi:type="dcterms:W3CDTF">2020-04-19T00:31:27Z</dcterms:created>
  <dcterms:modified xsi:type="dcterms:W3CDTF">2022-08-11T19:31:54Z</dcterms:modified>
</cp:coreProperties>
</file>