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596" r:id="rId2"/>
    <p:sldId id="256" r:id="rId3"/>
    <p:sldId id="288" r:id="rId4"/>
    <p:sldId id="595" r:id="rId5"/>
    <p:sldId id="579" r:id="rId6"/>
    <p:sldId id="580" r:id="rId7"/>
    <p:sldId id="258" r:id="rId8"/>
    <p:sldId id="273" r:id="rId9"/>
    <p:sldId id="289" r:id="rId10"/>
    <p:sldId id="290" r:id="rId11"/>
    <p:sldId id="291" r:id="rId12"/>
    <p:sldId id="292" r:id="rId13"/>
    <p:sldId id="293" r:id="rId14"/>
    <p:sldId id="294" r:id="rId15"/>
    <p:sldId id="295" r:id="rId16"/>
    <p:sldId id="296" r:id="rId17"/>
    <p:sldId id="297" r:id="rId18"/>
    <p:sldId id="298" r:id="rId19"/>
    <p:sldId id="299" r:id="rId20"/>
    <p:sldId id="300" r:id="rId21"/>
    <p:sldId id="301" r:id="rId22"/>
    <p:sldId id="302" r:id="rId23"/>
    <p:sldId id="307" r:id="rId24"/>
    <p:sldId id="309" r:id="rId25"/>
    <p:sldId id="310" r:id="rId26"/>
    <p:sldId id="311" r:id="rId27"/>
    <p:sldId id="312" r:id="rId28"/>
    <p:sldId id="259" r:id="rId29"/>
    <p:sldId id="313" r:id="rId30"/>
    <p:sldId id="314" r:id="rId31"/>
    <p:sldId id="315" r:id="rId32"/>
    <p:sldId id="316" r:id="rId33"/>
    <p:sldId id="317" r:id="rId34"/>
    <p:sldId id="318" r:id="rId35"/>
    <p:sldId id="319" r:id="rId36"/>
    <p:sldId id="320" r:id="rId37"/>
    <p:sldId id="321" r:id="rId38"/>
    <p:sldId id="322" r:id="rId39"/>
    <p:sldId id="323" r:id="rId40"/>
    <p:sldId id="260" r:id="rId41"/>
    <p:sldId id="324" r:id="rId42"/>
    <p:sldId id="325" r:id="rId43"/>
    <p:sldId id="326" r:id="rId44"/>
    <p:sldId id="327" r:id="rId45"/>
    <p:sldId id="328" r:id="rId46"/>
    <p:sldId id="329" r:id="rId47"/>
    <p:sldId id="330" r:id="rId48"/>
    <p:sldId id="261" r:id="rId49"/>
    <p:sldId id="331" r:id="rId50"/>
    <p:sldId id="332" r:id="rId51"/>
    <p:sldId id="333" r:id="rId52"/>
    <p:sldId id="334" r:id="rId53"/>
    <p:sldId id="335" r:id="rId54"/>
    <p:sldId id="336" r:id="rId55"/>
    <p:sldId id="337" r:id="rId56"/>
    <p:sldId id="338" r:id="rId57"/>
    <p:sldId id="339" r:id="rId58"/>
    <p:sldId id="344" r:id="rId59"/>
    <p:sldId id="340" r:id="rId60"/>
    <p:sldId id="341" r:id="rId61"/>
    <p:sldId id="342" r:id="rId62"/>
    <p:sldId id="343" r:id="rId63"/>
    <p:sldId id="262" r:id="rId64"/>
    <p:sldId id="345" r:id="rId65"/>
    <p:sldId id="346" r:id="rId66"/>
    <p:sldId id="347" r:id="rId67"/>
    <p:sldId id="348" r:id="rId68"/>
    <p:sldId id="349" r:id="rId69"/>
    <p:sldId id="350" r:id="rId70"/>
    <p:sldId id="351" r:id="rId71"/>
    <p:sldId id="352" r:id="rId72"/>
    <p:sldId id="353" r:id="rId73"/>
    <p:sldId id="354" r:id="rId74"/>
    <p:sldId id="355" r:id="rId75"/>
    <p:sldId id="356" r:id="rId76"/>
    <p:sldId id="357" r:id="rId77"/>
    <p:sldId id="358" r:id="rId78"/>
    <p:sldId id="359" r:id="rId79"/>
    <p:sldId id="360" r:id="rId80"/>
    <p:sldId id="364" r:id="rId81"/>
    <p:sldId id="365" r:id="rId82"/>
    <p:sldId id="362" r:id="rId83"/>
    <p:sldId id="363" r:id="rId84"/>
    <p:sldId id="361" r:id="rId85"/>
    <p:sldId id="366" r:id="rId86"/>
    <p:sldId id="367" r:id="rId87"/>
    <p:sldId id="368" r:id="rId88"/>
    <p:sldId id="369" r:id="rId89"/>
    <p:sldId id="370" r:id="rId90"/>
    <p:sldId id="371" r:id="rId91"/>
    <p:sldId id="372" r:id="rId92"/>
    <p:sldId id="373" r:id="rId93"/>
    <p:sldId id="374" r:id="rId94"/>
    <p:sldId id="375" r:id="rId95"/>
    <p:sldId id="376" r:id="rId96"/>
    <p:sldId id="377" r:id="rId97"/>
    <p:sldId id="263" r:id="rId98"/>
    <p:sldId id="378" r:id="rId99"/>
    <p:sldId id="379" r:id="rId100"/>
    <p:sldId id="380" r:id="rId101"/>
    <p:sldId id="381" r:id="rId102"/>
    <p:sldId id="382" r:id="rId103"/>
    <p:sldId id="384" r:id="rId104"/>
    <p:sldId id="386" r:id="rId105"/>
    <p:sldId id="385" r:id="rId106"/>
    <p:sldId id="389" r:id="rId107"/>
    <p:sldId id="390" r:id="rId108"/>
    <p:sldId id="391" r:id="rId109"/>
    <p:sldId id="392" r:id="rId110"/>
    <p:sldId id="387" r:id="rId111"/>
    <p:sldId id="383" r:id="rId112"/>
    <p:sldId id="388" r:id="rId113"/>
    <p:sldId id="393" r:id="rId114"/>
    <p:sldId id="395" r:id="rId115"/>
    <p:sldId id="264" r:id="rId116"/>
    <p:sldId id="583" r:id="rId117"/>
    <p:sldId id="585" r:id="rId118"/>
    <p:sldId id="586" r:id="rId119"/>
    <p:sldId id="584" r:id="rId120"/>
    <p:sldId id="396" r:id="rId121"/>
    <p:sldId id="397" r:id="rId122"/>
    <p:sldId id="398" r:id="rId123"/>
    <p:sldId id="399" r:id="rId124"/>
    <p:sldId id="400" r:id="rId125"/>
    <p:sldId id="401" r:id="rId126"/>
    <p:sldId id="265" r:id="rId127"/>
    <p:sldId id="402" r:id="rId128"/>
    <p:sldId id="403" r:id="rId129"/>
    <p:sldId id="405" r:id="rId130"/>
    <p:sldId id="404" r:id="rId131"/>
    <p:sldId id="406" r:id="rId132"/>
    <p:sldId id="408" r:id="rId133"/>
    <p:sldId id="407" r:id="rId134"/>
    <p:sldId id="409" r:id="rId135"/>
    <p:sldId id="411" r:id="rId136"/>
    <p:sldId id="412" r:id="rId137"/>
    <p:sldId id="413" r:id="rId138"/>
    <p:sldId id="410" r:id="rId139"/>
    <p:sldId id="414" r:id="rId140"/>
    <p:sldId id="415" r:id="rId141"/>
    <p:sldId id="416" r:id="rId142"/>
    <p:sldId id="417" r:id="rId143"/>
    <p:sldId id="418" r:id="rId144"/>
    <p:sldId id="419" r:id="rId145"/>
    <p:sldId id="420" r:id="rId146"/>
    <p:sldId id="421" r:id="rId147"/>
    <p:sldId id="422" r:id="rId148"/>
    <p:sldId id="423" r:id="rId149"/>
    <p:sldId id="424" r:id="rId150"/>
    <p:sldId id="425" r:id="rId151"/>
    <p:sldId id="426" r:id="rId152"/>
    <p:sldId id="427" r:id="rId153"/>
    <p:sldId id="428" r:id="rId154"/>
    <p:sldId id="429" r:id="rId155"/>
    <p:sldId id="430" r:id="rId156"/>
    <p:sldId id="431" r:id="rId157"/>
    <p:sldId id="432" r:id="rId158"/>
    <p:sldId id="433" r:id="rId159"/>
    <p:sldId id="266" r:id="rId160"/>
    <p:sldId id="455" r:id="rId161"/>
    <p:sldId id="588" r:id="rId162"/>
    <p:sldId id="589" r:id="rId163"/>
    <p:sldId id="587" r:id="rId164"/>
    <p:sldId id="434" r:id="rId165"/>
    <p:sldId id="435" r:id="rId166"/>
    <p:sldId id="436" r:id="rId167"/>
    <p:sldId id="437" r:id="rId168"/>
    <p:sldId id="438" r:id="rId169"/>
    <p:sldId id="439" r:id="rId170"/>
    <p:sldId id="440" r:id="rId171"/>
    <p:sldId id="441" r:id="rId172"/>
    <p:sldId id="442" r:id="rId173"/>
    <p:sldId id="443" r:id="rId174"/>
    <p:sldId id="444" r:id="rId175"/>
    <p:sldId id="445" r:id="rId176"/>
    <p:sldId id="474" r:id="rId177"/>
    <p:sldId id="446" r:id="rId178"/>
    <p:sldId id="447" r:id="rId179"/>
    <p:sldId id="448" r:id="rId180"/>
    <p:sldId id="267" r:id="rId181"/>
    <p:sldId id="457" r:id="rId182"/>
    <p:sldId id="473" r:id="rId183"/>
    <p:sldId id="472" r:id="rId184"/>
    <p:sldId id="458" r:id="rId185"/>
    <p:sldId id="582" r:id="rId186"/>
    <p:sldId id="456" r:id="rId187"/>
    <p:sldId id="459" r:id="rId188"/>
    <p:sldId id="460" r:id="rId189"/>
    <p:sldId id="461" r:id="rId190"/>
    <p:sldId id="462" r:id="rId191"/>
    <p:sldId id="463" r:id="rId192"/>
    <p:sldId id="464" r:id="rId193"/>
    <p:sldId id="465" r:id="rId194"/>
    <p:sldId id="466" r:id="rId195"/>
    <p:sldId id="471" r:id="rId196"/>
    <p:sldId id="467" r:id="rId197"/>
    <p:sldId id="470" r:id="rId198"/>
    <p:sldId id="590" r:id="rId199"/>
    <p:sldId id="591" r:id="rId200"/>
    <p:sldId id="592" r:id="rId201"/>
    <p:sldId id="593" r:id="rId202"/>
    <p:sldId id="268" r:id="rId203"/>
    <p:sldId id="485" r:id="rId204"/>
    <p:sldId id="283" r:id="rId205"/>
    <p:sldId id="475" r:id="rId206"/>
    <p:sldId id="476" r:id="rId207"/>
    <p:sldId id="477" r:id="rId208"/>
    <p:sldId id="478" r:id="rId209"/>
    <p:sldId id="479" r:id="rId210"/>
    <p:sldId id="480" r:id="rId211"/>
    <p:sldId id="481" r:id="rId212"/>
    <p:sldId id="482" r:id="rId213"/>
    <p:sldId id="483" r:id="rId214"/>
    <p:sldId id="484" r:id="rId215"/>
    <p:sldId id="486" r:id="rId216"/>
    <p:sldId id="487" r:id="rId217"/>
    <p:sldId id="488" r:id="rId218"/>
    <p:sldId id="269" r:id="rId219"/>
    <p:sldId id="489" r:id="rId220"/>
    <p:sldId id="490" r:id="rId221"/>
    <p:sldId id="491" r:id="rId222"/>
    <p:sldId id="492" r:id="rId223"/>
    <p:sldId id="493" r:id="rId224"/>
    <p:sldId id="494" r:id="rId225"/>
    <p:sldId id="495" r:id="rId226"/>
    <p:sldId id="496" r:id="rId227"/>
    <p:sldId id="497" r:id="rId228"/>
    <p:sldId id="498" r:id="rId229"/>
    <p:sldId id="499" r:id="rId230"/>
    <p:sldId id="501" r:id="rId231"/>
    <p:sldId id="502" r:id="rId232"/>
    <p:sldId id="503" r:id="rId233"/>
    <p:sldId id="504" r:id="rId234"/>
    <p:sldId id="505" r:id="rId235"/>
    <p:sldId id="506" r:id="rId236"/>
    <p:sldId id="270" r:id="rId237"/>
    <p:sldId id="521" r:id="rId238"/>
    <p:sldId id="507" r:id="rId239"/>
    <p:sldId id="508" r:id="rId240"/>
    <p:sldId id="509" r:id="rId241"/>
    <p:sldId id="510" r:id="rId242"/>
    <p:sldId id="511" r:id="rId243"/>
    <p:sldId id="512" r:id="rId244"/>
    <p:sldId id="513" r:id="rId245"/>
    <p:sldId id="514" r:id="rId246"/>
    <p:sldId id="515" r:id="rId247"/>
    <p:sldId id="516" r:id="rId248"/>
    <p:sldId id="517" r:id="rId249"/>
    <p:sldId id="518" r:id="rId250"/>
    <p:sldId id="519" r:id="rId251"/>
    <p:sldId id="523" r:id="rId252"/>
    <p:sldId id="524" r:id="rId253"/>
    <p:sldId id="520" r:id="rId254"/>
    <p:sldId id="522" r:id="rId255"/>
    <p:sldId id="525" r:id="rId256"/>
    <p:sldId id="526" r:id="rId257"/>
    <p:sldId id="527" r:id="rId258"/>
    <p:sldId id="528" r:id="rId259"/>
    <p:sldId id="529" r:id="rId260"/>
    <p:sldId id="530" r:id="rId261"/>
    <p:sldId id="531" r:id="rId262"/>
    <p:sldId id="271" r:id="rId263"/>
    <p:sldId id="532" r:id="rId264"/>
    <p:sldId id="533" r:id="rId265"/>
    <p:sldId id="534" r:id="rId266"/>
    <p:sldId id="535" r:id="rId267"/>
    <p:sldId id="536" r:id="rId268"/>
    <p:sldId id="537" r:id="rId269"/>
    <p:sldId id="538" r:id="rId270"/>
    <p:sldId id="539" r:id="rId271"/>
    <p:sldId id="540" r:id="rId272"/>
    <p:sldId id="541" r:id="rId273"/>
    <p:sldId id="542" r:id="rId274"/>
    <p:sldId id="543" r:id="rId275"/>
    <p:sldId id="544" r:id="rId276"/>
    <p:sldId id="545" r:id="rId277"/>
    <p:sldId id="546" r:id="rId278"/>
    <p:sldId id="547" r:id="rId279"/>
    <p:sldId id="548" r:id="rId280"/>
    <p:sldId id="549" r:id="rId281"/>
    <p:sldId id="550" r:id="rId282"/>
    <p:sldId id="551" r:id="rId283"/>
    <p:sldId id="552" r:id="rId284"/>
    <p:sldId id="553" r:id="rId285"/>
    <p:sldId id="554" r:id="rId286"/>
    <p:sldId id="555" r:id="rId287"/>
    <p:sldId id="556" r:id="rId288"/>
    <p:sldId id="557" r:id="rId289"/>
    <p:sldId id="558" r:id="rId290"/>
    <p:sldId id="559" r:id="rId291"/>
    <p:sldId id="560" r:id="rId292"/>
    <p:sldId id="561" r:id="rId293"/>
    <p:sldId id="562" r:id="rId294"/>
    <p:sldId id="563" r:id="rId295"/>
    <p:sldId id="564" r:id="rId296"/>
    <p:sldId id="272" r:id="rId297"/>
    <p:sldId id="287" r:id="rId298"/>
    <p:sldId id="565" r:id="rId299"/>
    <p:sldId id="566" r:id="rId300"/>
    <p:sldId id="567" r:id="rId301"/>
    <p:sldId id="568" r:id="rId302"/>
    <p:sldId id="569" r:id="rId303"/>
    <p:sldId id="570" r:id="rId304"/>
    <p:sldId id="571" r:id="rId305"/>
    <p:sldId id="572" r:id="rId30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FF"/>
    <a:srgbClr val="FF99FF"/>
    <a:srgbClr val="9933FF"/>
    <a:srgbClr val="CCCCFF"/>
    <a:srgbClr val="CCC1DA"/>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73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presProps" Target="presProps.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viewProps" Target="view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tableStyles" Target="tableStyles.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EF8FB3A-A740-4654-92AF-8C2BB69B6173}"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360643-1D2E-4DCF-8E53-091F8F9DE141}" type="slidenum">
              <a:rPr lang="en-US" smtClean="0"/>
              <a:t>‹#›</a:t>
            </a:fld>
            <a:endParaRPr lang="en-US"/>
          </a:p>
        </p:txBody>
      </p:sp>
    </p:spTree>
    <p:extLst>
      <p:ext uri="{BB962C8B-B14F-4D97-AF65-F5344CB8AC3E}">
        <p14:creationId xmlns:p14="http://schemas.microsoft.com/office/powerpoint/2010/main" val="22679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F8FB3A-A740-4654-92AF-8C2BB69B6173}"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360643-1D2E-4DCF-8E53-091F8F9DE141}" type="slidenum">
              <a:rPr lang="en-US" smtClean="0"/>
              <a:t>‹#›</a:t>
            </a:fld>
            <a:endParaRPr lang="en-US"/>
          </a:p>
        </p:txBody>
      </p:sp>
    </p:spTree>
    <p:extLst>
      <p:ext uri="{BB962C8B-B14F-4D97-AF65-F5344CB8AC3E}">
        <p14:creationId xmlns:p14="http://schemas.microsoft.com/office/powerpoint/2010/main" val="3528645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F8FB3A-A740-4654-92AF-8C2BB69B6173}"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360643-1D2E-4DCF-8E53-091F8F9DE141}" type="slidenum">
              <a:rPr lang="en-US" smtClean="0"/>
              <a:t>‹#›</a:t>
            </a:fld>
            <a:endParaRPr lang="en-US"/>
          </a:p>
        </p:txBody>
      </p:sp>
    </p:spTree>
    <p:extLst>
      <p:ext uri="{BB962C8B-B14F-4D97-AF65-F5344CB8AC3E}">
        <p14:creationId xmlns:p14="http://schemas.microsoft.com/office/powerpoint/2010/main" val="2159629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F8FB3A-A740-4654-92AF-8C2BB69B6173}"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360643-1D2E-4DCF-8E53-091F8F9DE141}" type="slidenum">
              <a:rPr lang="en-US" smtClean="0"/>
              <a:t>‹#›</a:t>
            </a:fld>
            <a:endParaRPr lang="en-US"/>
          </a:p>
        </p:txBody>
      </p:sp>
    </p:spTree>
    <p:extLst>
      <p:ext uri="{BB962C8B-B14F-4D97-AF65-F5344CB8AC3E}">
        <p14:creationId xmlns:p14="http://schemas.microsoft.com/office/powerpoint/2010/main" val="2339141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EF8FB3A-A740-4654-92AF-8C2BB69B6173}"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360643-1D2E-4DCF-8E53-091F8F9DE141}" type="slidenum">
              <a:rPr lang="en-US" smtClean="0"/>
              <a:t>‹#›</a:t>
            </a:fld>
            <a:endParaRPr lang="en-US"/>
          </a:p>
        </p:txBody>
      </p:sp>
    </p:spTree>
    <p:extLst>
      <p:ext uri="{BB962C8B-B14F-4D97-AF65-F5344CB8AC3E}">
        <p14:creationId xmlns:p14="http://schemas.microsoft.com/office/powerpoint/2010/main" val="576850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EF8FB3A-A740-4654-92AF-8C2BB69B6173}" type="datetimeFigureOut">
              <a:rPr lang="en-US" smtClean="0"/>
              <a:t>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360643-1D2E-4DCF-8E53-091F8F9DE141}" type="slidenum">
              <a:rPr lang="en-US" smtClean="0"/>
              <a:t>‹#›</a:t>
            </a:fld>
            <a:endParaRPr lang="en-US"/>
          </a:p>
        </p:txBody>
      </p:sp>
    </p:spTree>
    <p:extLst>
      <p:ext uri="{BB962C8B-B14F-4D97-AF65-F5344CB8AC3E}">
        <p14:creationId xmlns:p14="http://schemas.microsoft.com/office/powerpoint/2010/main" val="1395902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EF8FB3A-A740-4654-92AF-8C2BB69B6173}" type="datetimeFigureOut">
              <a:rPr lang="en-US" smtClean="0"/>
              <a:t>8/10/2023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360643-1D2E-4DCF-8E53-091F8F9DE141}" type="slidenum">
              <a:rPr lang="en-US" smtClean="0"/>
              <a:t>‹#›</a:t>
            </a:fld>
            <a:endParaRPr lang="en-US"/>
          </a:p>
        </p:txBody>
      </p:sp>
    </p:spTree>
    <p:extLst>
      <p:ext uri="{BB962C8B-B14F-4D97-AF65-F5344CB8AC3E}">
        <p14:creationId xmlns:p14="http://schemas.microsoft.com/office/powerpoint/2010/main" val="1763634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EF8FB3A-A740-4654-92AF-8C2BB69B6173}" type="datetimeFigureOut">
              <a:rPr lang="en-US" smtClean="0"/>
              <a:t>8/10/2023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360643-1D2E-4DCF-8E53-091F8F9DE141}" type="slidenum">
              <a:rPr lang="en-US" smtClean="0"/>
              <a:t>‹#›</a:t>
            </a:fld>
            <a:endParaRPr lang="en-US"/>
          </a:p>
        </p:txBody>
      </p:sp>
    </p:spTree>
    <p:extLst>
      <p:ext uri="{BB962C8B-B14F-4D97-AF65-F5344CB8AC3E}">
        <p14:creationId xmlns:p14="http://schemas.microsoft.com/office/powerpoint/2010/main" val="2144313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F8FB3A-A740-4654-92AF-8C2BB69B6173}" type="datetimeFigureOut">
              <a:rPr lang="en-US" smtClean="0"/>
              <a:t>8/10/2023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360643-1D2E-4DCF-8E53-091F8F9DE141}" type="slidenum">
              <a:rPr lang="en-US" smtClean="0"/>
              <a:t>‹#›</a:t>
            </a:fld>
            <a:endParaRPr lang="en-US"/>
          </a:p>
        </p:txBody>
      </p:sp>
    </p:spTree>
    <p:extLst>
      <p:ext uri="{BB962C8B-B14F-4D97-AF65-F5344CB8AC3E}">
        <p14:creationId xmlns:p14="http://schemas.microsoft.com/office/powerpoint/2010/main" val="785152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EF8FB3A-A740-4654-92AF-8C2BB69B6173}" type="datetimeFigureOut">
              <a:rPr lang="en-US" smtClean="0"/>
              <a:t>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360643-1D2E-4DCF-8E53-091F8F9DE141}" type="slidenum">
              <a:rPr lang="en-US" smtClean="0"/>
              <a:t>‹#›</a:t>
            </a:fld>
            <a:endParaRPr lang="en-US"/>
          </a:p>
        </p:txBody>
      </p:sp>
    </p:spTree>
    <p:extLst>
      <p:ext uri="{BB962C8B-B14F-4D97-AF65-F5344CB8AC3E}">
        <p14:creationId xmlns:p14="http://schemas.microsoft.com/office/powerpoint/2010/main" val="2840695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EF8FB3A-A740-4654-92AF-8C2BB69B6173}" type="datetimeFigureOut">
              <a:rPr lang="en-US" smtClean="0"/>
              <a:t>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360643-1D2E-4DCF-8E53-091F8F9DE141}" type="slidenum">
              <a:rPr lang="en-US" smtClean="0"/>
              <a:t>‹#›</a:t>
            </a:fld>
            <a:endParaRPr lang="en-US"/>
          </a:p>
        </p:txBody>
      </p:sp>
    </p:spTree>
    <p:extLst>
      <p:ext uri="{BB962C8B-B14F-4D97-AF65-F5344CB8AC3E}">
        <p14:creationId xmlns:p14="http://schemas.microsoft.com/office/powerpoint/2010/main" val="1665797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F8FB3A-A740-4654-92AF-8C2BB69B6173}" type="datetimeFigureOut">
              <a:rPr lang="en-US" smtClean="0"/>
              <a:t>8/10/2023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360643-1D2E-4DCF-8E53-091F8F9DE141}" type="slidenum">
              <a:rPr lang="en-US" smtClean="0"/>
              <a:t>‹#›</a:t>
            </a:fld>
            <a:endParaRPr lang="en-US"/>
          </a:p>
        </p:txBody>
      </p:sp>
    </p:spTree>
    <p:extLst>
      <p:ext uri="{BB962C8B-B14F-4D97-AF65-F5344CB8AC3E}">
        <p14:creationId xmlns:p14="http://schemas.microsoft.com/office/powerpoint/2010/main" val="41689906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youtu.be/2KJuI4YnTGU"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1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172.png"/></Relationships>
</file>

<file path=ppt/slides/_rels/slide15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62.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186.png"/></Relationships>
</file>

<file path=ppt/slides/_rels/slide163.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190.png"/><Relationship Id="rId4" Type="http://schemas.openxmlformats.org/officeDocument/2006/relationships/image" Target="../media/image189.png"/></Relationships>
</file>

<file path=ppt/slides/_rels/slide164.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65.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66.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67.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68.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69.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203.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16.png"/></Relationships>
</file>

<file path=ppt/slides/_rels/slide170.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207.png"/><Relationship Id="rId4" Type="http://schemas.openxmlformats.org/officeDocument/2006/relationships/image" Target="../media/image206.png"/></Relationships>
</file>

<file path=ppt/slides/_rels/slide17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76.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7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220.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82.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8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87.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88.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8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90.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9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9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39.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1.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9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43.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png"/><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246.png"/></Relationships>
</file>

<file path=ppt/slides/_rels/slide198.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99.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9.png"/><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251.png"/></Relationships>
</file>

<file path=ppt/slides/_rels/slide2.xml.rels><?xml version="1.0" encoding="UTF-8" standalone="yes"?>
<Relationships xmlns="http://schemas.openxmlformats.org/package/2006/relationships"><Relationship Id="rId8" Type="http://schemas.openxmlformats.org/officeDocument/2006/relationships/slide" Target="slide115.xml"/><Relationship Id="rId13" Type="http://schemas.openxmlformats.org/officeDocument/2006/relationships/slide" Target="slide218.xml"/><Relationship Id="rId3" Type="http://schemas.openxmlformats.org/officeDocument/2006/relationships/slide" Target="slide28.xml"/><Relationship Id="rId7" Type="http://schemas.openxmlformats.org/officeDocument/2006/relationships/slide" Target="slide97.xml"/><Relationship Id="rId12" Type="http://schemas.openxmlformats.org/officeDocument/2006/relationships/slide" Target="slide202.xml"/><Relationship Id="rId2" Type="http://schemas.openxmlformats.org/officeDocument/2006/relationships/slide" Target="slide7.xml"/><Relationship Id="rId16" Type="http://schemas.openxmlformats.org/officeDocument/2006/relationships/slide" Target="slide296.xml"/><Relationship Id="rId1" Type="http://schemas.openxmlformats.org/officeDocument/2006/relationships/slideLayout" Target="../slideLayouts/slideLayout1.xml"/><Relationship Id="rId6" Type="http://schemas.openxmlformats.org/officeDocument/2006/relationships/slide" Target="slide63.xml"/><Relationship Id="rId11" Type="http://schemas.openxmlformats.org/officeDocument/2006/relationships/slide" Target="slide180.xml"/><Relationship Id="rId5" Type="http://schemas.openxmlformats.org/officeDocument/2006/relationships/slide" Target="slide48.xml"/><Relationship Id="rId15" Type="http://schemas.openxmlformats.org/officeDocument/2006/relationships/slide" Target="slide262.xml"/><Relationship Id="rId10" Type="http://schemas.openxmlformats.org/officeDocument/2006/relationships/slide" Target="slide159.xml"/><Relationship Id="rId4" Type="http://schemas.openxmlformats.org/officeDocument/2006/relationships/slide" Target="slide40.xml"/><Relationship Id="rId9" Type="http://schemas.openxmlformats.org/officeDocument/2006/relationships/slide" Target="slide126.xml"/><Relationship Id="rId14" Type="http://schemas.openxmlformats.org/officeDocument/2006/relationships/slide" Target="slide236.xml"/></Relationships>
</file>

<file path=ppt/slides/_rels/slide2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0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54.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55.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0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58.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59.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61.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2.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1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64.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65.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66.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67.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68.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69.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70.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71.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7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73.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74.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image" Target="../media/image275.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23.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77.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2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79.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80.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81.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82.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83.pn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8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3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85.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86.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87.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88.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89.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90.pn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91.pn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92.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9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94.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95.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96.pn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97.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98.pn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99.pn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00.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01.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02.pn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0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5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04.pn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05.pn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06.pn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07.pn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08.pn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09.pn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10.pn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11.pn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12.pn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14.pn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image" Target="../media/image315.pn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image" Target="../media/image316.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6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18.png"/><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19.png"/><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image" Target="../media/image320.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6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22.png"/><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23.png"/><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25.pn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26.png"/><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27.png"/><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image" Target="../media/image328.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7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30.png"/><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31.png"/><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32.png"/><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33.png"/><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image" Target="../media/image334.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79.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image" Target="../media/image336.png"/><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339.png"/><Relationship Id="rId4" Type="http://schemas.openxmlformats.org/officeDocument/2006/relationships/image" Target="../media/image3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40.png"/><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41.png"/><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42.png"/><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43.png"/><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3" Type="http://schemas.openxmlformats.org/officeDocument/2006/relationships/image" Target="../media/image345.png"/><Relationship Id="rId2" Type="http://schemas.openxmlformats.org/officeDocument/2006/relationships/image" Target="../media/image344.png"/><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346.png"/></Relationships>
</file>

<file path=ppt/slides/_rels/slide28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47.png"/><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3" Type="http://schemas.openxmlformats.org/officeDocument/2006/relationships/image" Target="../media/image349.png"/><Relationship Id="rId2" Type="http://schemas.openxmlformats.org/officeDocument/2006/relationships/image" Target="../media/image348.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8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50.png"/><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51.png"/><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5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3" Type="http://schemas.openxmlformats.org/officeDocument/2006/relationships/image" Target="../media/image354.png"/><Relationship Id="rId2" Type="http://schemas.openxmlformats.org/officeDocument/2006/relationships/image" Target="../media/image353.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91.xml.rels><?xml version="1.0" encoding="UTF-8" standalone="yes"?>
<Relationships xmlns="http://schemas.openxmlformats.org/package/2006/relationships"><Relationship Id="rId3" Type="http://schemas.openxmlformats.org/officeDocument/2006/relationships/image" Target="../media/image356.png"/><Relationship Id="rId2" Type="http://schemas.openxmlformats.org/officeDocument/2006/relationships/image" Target="../media/image355.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9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57.png"/><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58.png"/><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59.png"/><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60.png"/><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61.png"/><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3" Type="http://schemas.openxmlformats.org/officeDocument/2006/relationships/image" Target="../media/image363.png"/><Relationship Id="rId2" Type="http://schemas.openxmlformats.org/officeDocument/2006/relationships/image" Target="../media/image362.png"/><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365.png"/><Relationship Id="rId4" Type="http://schemas.openxmlformats.org/officeDocument/2006/relationships/image" Target="../media/image364.png"/></Relationships>
</file>

<file path=ppt/slides/_rels/slide29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6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3" Type="http://schemas.openxmlformats.org/officeDocument/2006/relationships/image" Target="../media/image368.png"/><Relationship Id="rId2" Type="http://schemas.openxmlformats.org/officeDocument/2006/relationships/image" Target="../media/image367.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30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69.png"/><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3" Type="http://schemas.openxmlformats.org/officeDocument/2006/relationships/image" Target="../media/image371.png"/><Relationship Id="rId2" Type="http://schemas.openxmlformats.org/officeDocument/2006/relationships/image" Target="../media/image370.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303.xml.rels><?xml version="1.0" encoding="UTF-8" standalone="yes"?>
<Relationships xmlns="http://schemas.openxmlformats.org/package/2006/relationships"><Relationship Id="rId8" Type="http://schemas.openxmlformats.org/officeDocument/2006/relationships/image" Target="../media/image378.png"/><Relationship Id="rId3" Type="http://schemas.openxmlformats.org/officeDocument/2006/relationships/image" Target="../media/image373.png"/><Relationship Id="rId7" Type="http://schemas.openxmlformats.org/officeDocument/2006/relationships/image" Target="../media/image377.png"/><Relationship Id="rId2" Type="http://schemas.openxmlformats.org/officeDocument/2006/relationships/image" Target="../media/image372.png"/><Relationship Id="rId1" Type="http://schemas.openxmlformats.org/officeDocument/2006/relationships/slideLayout" Target="../slideLayouts/slideLayout2.xml"/><Relationship Id="rId6" Type="http://schemas.openxmlformats.org/officeDocument/2006/relationships/image" Target="../media/image376.png"/><Relationship Id="rId5" Type="http://schemas.openxmlformats.org/officeDocument/2006/relationships/image" Target="../media/image375.png"/><Relationship Id="rId4" Type="http://schemas.openxmlformats.org/officeDocument/2006/relationships/image" Target="../media/image374.png"/><Relationship Id="rId9" Type="http://schemas.openxmlformats.org/officeDocument/2006/relationships/slide" Target="slide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3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61.png"/><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78.png"/></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81.png"/></Relationships>
</file>

<file path=ppt/slides/_rels/slide6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6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96.png"/></Relationships>
</file>

<file path=ppt/slides/_rels/slide7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8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105.png"/></Relationships>
</file>

<file path=ppt/slides/_rels/slide8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9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9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9A7F0-51E0-F27B-87F3-E1FCB650414F}"/>
              </a:ext>
            </a:extLst>
          </p:cNvPr>
          <p:cNvSpPr>
            <a:spLocks noGrp="1"/>
          </p:cNvSpPr>
          <p:nvPr>
            <p:ph type="title"/>
          </p:nvPr>
        </p:nvSpPr>
        <p:spPr/>
        <p:txBody>
          <a:bodyPr/>
          <a:lstStyle/>
          <a:p>
            <a:r>
              <a:rPr lang="en-US" b="1" dirty="0"/>
              <a:t>Video Instructions if Interested</a:t>
            </a:r>
          </a:p>
        </p:txBody>
      </p:sp>
      <p:sp>
        <p:nvSpPr>
          <p:cNvPr id="3" name="Content Placeholder 2">
            <a:extLst>
              <a:ext uri="{FF2B5EF4-FFF2-40B4-BE49-F238E27FC236}">
                <a16:creationId xmlns:a16="http://schemas.microsoft.com/office/drawing/2014/main" id="{9F632805-062C-BD24-2003-080280BC4E1E}"/>
              </a:ext>
            </a:extLst>
          </p:cNvPr>
          <p:cNvSpPr>
            <a:spLocks noGrp="1"/>
          </p:cNvSpPr>
          <p:nvPr>
            <p:ph idx="1"/>
          </p:nvPr>
        </p:nvSpPr>
        <p:spPr/>
        <p:txBody>
          <a:bodyPr/>
          <a:lstStyle/>
          <a:p>
            <a:r>
              <a:rPr lang="en-US">
                <a:hlinkClick r:id="rId2"/>
              </a:rPr>
              <a:t>https://youtu.be/2KJuI4YnTGU</a:t>
            </a:r>
            <a:r>
              <a:rPr lang="en-US"/>
              <a:t> </a:t>
            </a:r>
            <a:endParaRPr lang="en-US" dirty="0"/>
          </a:p>
        </p:txBody>
      </p:sp>
    </p:spTree>
    <p:extLst>
      <p:ext uri="{BB962C8B-B14F-4D97-AF65-F5344CB8AC3E}">
        <p14:creationId xmlns:p14="http://schemas.microsoft.com/office/powerpoint/2010/main" val="3903647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98" y="0"/>
            <a:ext cx="1508760" cy="1508760"/>
          </a:xfrm>
          <a:prstGeom prst="rect">
            <a:avLst/>
          </a:prstGeom>
          <a:solidFill>
            <a:srgbClr val="FF000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Metric System</a:t>
            </a:r>
          </a:p>
        </p:txBody>
      </p:sp>
      <p:pic>
        <p:nvPicPr>
          <p:cNvPr id="3" name="Picture 2"/>
          <p:cNvPicPr>
            <a:picLocks noChangeAspect="1"/>
          </p:cNvPicPr>
          <p:nvPr/>
        </p:nvPicPr>
        <p:blipFill>
          <a:blip r:embed="rId2"/>
          <a:stretch>
            <a:fillRect/>
          </a:stretch>
        </p:blipFill>
        <p:spPr>
          <a:xfrm>
            <a:off x="3151513" y="0"/>
            <a:ext cx="9040487" cy="6763694"/>
          </a:xfrm>
          <a:prstGeom prst="rect">
            <a:avLst/>
          </a:prstGeom>
        </p:spPr>
      </p:pic>
      <p:sp>
        <p:nvSpPr>
          <p:cNvPr id="2" name="TextBox 1">
            <a:extLst>
              <a:ext uri="{FF2B5EF4-FFF2-40B4-BE49-F238E27FC236}">
                <a16:creationId xmlns:a16="http://schemas.microsoft.com/office/drawing/2014/main" id="{9BE24930-D96E-D0BA-C343-A13E41C5A509}"/>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89422365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48325" y="972106"/>
            <a:ext cx="7621064" cy="5029902"/>
          </a:xfrm>
          <a:prstGeom prst="rect">
            <a:avLst/>
          </a:prstGeom>
        </p:spPr>
      </p:pic>
      <p:sp>
        <p:nvSpPr>
          <p:cNvPr id="5" name="Rectangle 4"/>
          <p:cNvSpPr/>
          <p:nvPr/>
        </p:nvSpPr>
        <p:spPr>
          <a:xfrm>
            <a:off x="0" y="4633"/>
            <a:ext cx="1508760" cy="1508760"/>
          </a:xfrm>
          <a:prstGeom prst="rect">
            <a:avLst/>
          </a:prstGeom>
          <a:solidFill>
            <a:srgbClr val="7030A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Balancing</a:t>
            </a:r>
          </a:p>
        </p:txBody>
      </p:sp>
      <p:sp>
        <p:nvSpPr>
          <p:cNvPr id="2" name="TextBox 1">
            <a:extLst>
              <a:ext uri="{FF2B5EF4-FFF2-40B4-BE49-F238E27FC236}">
                <a16:creationId xmlns:a16="http://schemas.microsoft.com/office/drawing/2014/main" id="{13C678D5-6013-7CB6-7F77-3FB02B87F4FE}"/>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63546646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0705" y="723522"/>
            <a:ext cx="7630590" cy="5410955"/>
          </a:xfrm>
          <a:prstGeom prst="rect">
            <a:avLst/>
          </a:prstGeom>
        </p:spPr>
      </p:pic>
      <p:sp>
        <p:nvSpPr>
          <p:cNvPr id="5" name="Rectangle 4"/>
          <p:cNvSpPr/>
          <p:nvPr/>
        </p:nvSpPr>
        <p:spPr>
          <a:xfrm>
            <a:off x="0" y="4633"/>
            <a:ext cx="1508760" cy="1508760"/>
          </a:xfrm>
          <a:prstGeom prst="rect">
            <a:avLst/>
          </a:prstGeom>
          <a:solidFill>
            <a:srgbClr val="7030A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Balancing</a:t>
            </a:r>
          </a:p>
        </p:txBody>
      </p:sp>
      <p:sp>
        <p:nvSpPr>
          <p:cNvPr id="3" name="TextBox 2">
            <a:extLst>
              <a:ext uri="{FF2B5EF4-FFF2-40B4-BE49-F238E27FC236}">
                <a16:creationId xmlns:a16="http://schemas.microsoft.com/office/drawing/2014/main" id="{67295086-716D-330E-E3B4-39FB5945CDD5}"/>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94454787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9045" y="875127"/>
            <a:ext cx="9826897" cy="5426391"/>
          </a:xfrm>
          <a:prstGeom prst="rect">
            <a:avLst/>
          </a:prstGeom>
        </p:spPr>
      </p:pic>
      <p:sp>
        <p:nvSpPr>
          <p:cNvPr id="5" name="Rectangle 4"/>
          <p:cNvSpPr/>
          <p:nvPr/>
        </p:nvSpPr>
        <p:spPr>
          <a:xfrm>
            <a:off x="0" y="4633"/>
            <a:ext cx="1508760" cy="1508760"/>
          </a:xfrm>
          <a:prstGeom prst="rect">
            <a:avLst/>
          </a:prstGeom>
          <a:solidFill>
            <a:srgbClr val="7030A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Balancing</a:t>
            </a:r>
          </a:p>
        </p:txBody>
      </p:sp>
      <p:sp>
        <p:nvSpPr>
          <p:cNvPr id="2" name="TextBox 1">
            <a:extLst>
              <a:ext uri="{FF2B5EF4-FFF2-40B4-BE49-F238E27FC236}">
                <a16:creationId xmlns:a16="http://schemas.microsoft.com/office/drawing/2014/main" id="{D794A24B-CD7F-1C7A-4545-1C6F161DCAB9}"/>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90726585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45806" y="1339222"/>
            <a:ext cx="9955014" cy="4553585"/>
          </a:xfrm>
          <a:prstGeom prst="rect">
            <a:avLst/>
          </a:prstGeom>
        </p:spPr>
      </p:pic>
      <p:sp>
        <p:nvSpPr>
          <p:cNvPr id="4" name="Rectangle 3"/>
          <p:cNvSpPr/>
          <p:nvPr/>
        </p:nvSpPr>
        <p:spPr>
          <a:xfrm>
            <a:off x="0" y="4633"/>
            <a:ext cx="1508760" cy="1508760"/>
          </a:xfrm>
          <a:prstGeom prst="rect">
            <a:avLst/>
          </a:prstGeom>
          <a:solidFill>
            <a:srgbClr val="7030A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Balancing</a:t>
            </a:r>
          </a:p>
        </p:txBody>
      </p:sp>
      <p:sp>
        <p:nvSpPr>
          <p:cNvPr id="3" name="TextBox 2">
            <a:extLst>
              <a:ext uri="{FF2B5EF4-FFF2-40B4-BE49-F238E27FC236}">
                <a16:creationId xmlns:a16="http://schemas.microsoft.com/office/drawing/2014/main" id="{E6259FB7-6F94-29D7-75EB-16AB4ED98B48}"/>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81526956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00535" y="912251"/>
            <a:ext cx="8916644" cy="4801270"/>
          </a:xfrm>
          <a:prstGeom prst="rect">
            <a:avLst/>
          </a:prstGeom>
        </p:spPr>
      </p:pic>
      <p:sp>
        <p:nvSpPr>
          <p:cNvPr id="5" name="Rectangle 4"/>
          <p:cNvSpPr/>
          <p:nvPr/>
        </p:nvSpPr>
        <p:spPr>
          <a:xfrm>
            <a:off x="0" y="4633"/>
            <a:ext cx="1508760" cy="1508760"/>
          </a:xfrm>
          <a:prstGeom prst="rect">
            <a:avLst/>
          </a:prstGeom>
          <a:solidFill>
            <a:srgbClr val="7030A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Types of Reactions</a:t>
            </a:r>
          </a:p>
        </p:txBody>
      </p:sp>
      <p:sp>
        <p:nvSpPr>
          <p:cNvPr id="3" name="TextBox 2">
            <a:extLst>
              <a:ext uri="{FF2B5EF4-FFF2-40B4-BE49-F238E27FC236}">
                <a16:creationId xmlns:a16="http://schemas.microsoft.com/office/drawing/2014/main" id="{A430A0FD-1D2F-75A0-1349-69F4B688A747}"/>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221542591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18784" y="413916"/>
            <a:ext cx="7754432" cy="6030167"/>
          </a:xfrm>
          <a:prstGeom prst="rect">
            <a:avLst/>
          </a:prstGeom>
        </p:spPr>
      </p:pic>
      <p:sp>
        <p:nvSpPr>
          <p:cNvPr id="5" name="Rectangle 4"/>
          <p:cNvSpPr/>
          <p:nvPr/>
        </p:nvSpPr>
        <p:spPr>
          <a:xfrm>
            <a:off x="0" y="4633"/>
            <a:ext cx="1508760" cy="1508760"/>
          </a:xfrm>
          <a:prstGeom prst="rect">
            <a:avLst/>
          </a:prstGeom>
          <a:solidFill>
            <a:srgbClr val="7030A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Types of Reactions, Predicting Products</a:t>
            </a:r>
          </a:p>
        </p:txBody>
      </p:sp>
      <p:sp>
        <p:nvSpPr>
          <p:cNvPr id="3" name="TextBox 2">
            <a:extLst>
              <a:ext uri="{FF2B5EF4-FFF2-40B4-BE49-F238E27FC236}">
                <a16:creationId xmlns:a16="http://schemas.microsoft.com/office/drawing/2014/main" id="{2B136F2A-D7A9-01BE-B1CD-3FA317E7D37C}"/>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279364684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75915" y="447259"/>
            <a:ext cx="7840169" cy="5963482"/>
          </a:xfrm>
          <a:prstGeom prst="rect">
            <a:avLst/>
          </a:prstGeom>
        </p:spPr>
      </p:pic>
      <p:sp>
        <p:nvSpPr>
          <p:cNvPr id="5" name="Rectangle 4"/>
          <p:cNvSpPr/>
          <p:nvPr/>
        </p:nvSpPr>
        <p:spPr>
          <a:xfrm>
            <a:off x="0" y="4633"/>
            <a:ext cx="1508760" cy="1508760"/>
          </a:xfrm>
          <a:prstGeom prst="rect">
            <a:avLst/>
          </a:prstGeom>
          <a:solidFill>
            <a:srgbClr val="7030A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Types of Reactions, Predicting Products</a:t>
            </a:r>
          </a:p>
        </p:txBody>
      </p:sp>
      <p:sp>
        <p:nvSpPr>
          <p:cNvPr id="2" name="TextBox 1">
            <a:extLst>
              <a:ext uri="{FF2B5EF4-FFF2-40B4-BE49-F238E27FC236}">
                <a16:creationId xmlns:a16="http://schemas.microsoft.com/office/drawing/2014/main" id="{C0F40983-0D82-3CD7-8222-48B5647EFD76}"/>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54904632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42547" y="428206"/>
            <a:ext cx="8106906" cy="6001588"/>
          </a:xfrm>
          <a:prstGeom prst="rect">
            <a:avLst/>
          </a:prstGeom>
        </p:spPr>
      </p:pic>
      <p:sp>
        <p:nvSpPr>
          <p:cNvPr id="5" name="Rectangle 4"/>
          <p:cNvSpPr/>
          <p:nvPr/>
        </p:nvSpPr>
        <p:spPr>
          <a:xfrm>
            <a:off x="0" y="4633"/>
            <a:ext cx="1508760" cy="1508760"/>
          </a:xfrm>
          <a:prstGeom prst="rect">
            <a:avLst/>
          </a:prstGeom>
          <a:solidFill>
            <a:srgbClr val="7030A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Types of Reactions, Predicting Products</a:t>
            </a:r>
          </a:p>
        </p:txBody>
      </p:sp>
      <p:sp>
        <p:nvSpPr>
          <p:cNvPr id="3" name="TextBox 2">
            <a:extLst>
              <a:ext uri="{FF2B5EF4-FFF2-40B4-BE49-F238E27FC236}">
                <a16:creationId xmlns:a16="http://schemas.microsoft.com/office/drawing/2014/main" id="{170A28AD-ABD3-B04F-C536-C85DA434F90C}"/>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204143652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22401" y="338463"/>
            <a:ext cx="8118170" cy="6182712"/>
          </a:xfrm>
          <a:prstGeom prst="rect">
            <a:avLst/>
          </a:prstGeom>
        </p:spPr>
      </p:pic>
      <p:sp>
        <p:nvSpPr>
          <p:cNvPr id="5" name="Rectangle 4"/>
          <p:cNvSpPr/>
          <p:nvPr/>
        </p:nvSpPr>
        <p:spPr>
          <a:xfrm>
            <a:off x="0" y="4633"/>
            <a:ext cx="1508760" cy="1508760"/>
          </a:xfrm>
          <a:prstGeom prst="rect">
            <a:avLst/>
          </a:prstGeom>
          <a:solidFill>
            <a:srgbClr val="7030A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Types of Reactions, Predicting Products</a:t>
            </a:r>
          </a:p>
        </p:txBody>
      </p:sp>
      <p:sp>
        <p:nvSpPr>
          <p:cNvPr id="2" name="TextBox 1">
            <a:extLst>
              <a:ext uri="{FF2B5EF4-FFF2-40B4-BE49-F238E27FC236}">
                <a16:creationId xmlns:a16="http://schemas.microsoft.com/office/drawing/2014/main" id="{05264104-91A5-3A05-3810-CDE4B2D282A1}"/>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259641827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00363" y="370823"/>
            <a:ext cx="8487960" cy="6087325"/>
          </a:xfrm>
          <a:prstGeom prst="rect">
            <a:avLst/>
          </a:prstGeom>
        </p:spPr>
      </p:pic>
      <p:sp>
        <p:nvSpPr>
          <p:cNvPr id="5" name="Rectangle 4"/>
          <p:cNvSpPr/>
          <p:nvPr/>
        </p:nvSpPr>
        <p:spPr>
          <a:xfrm>
            <a:off x="0" y="4633"/>
            <a:ext cx="1508760" cy="1508760"/>
          </a:xfrm>
          <a:prstGeom prst="rect">
            <a:avLst/>
          </a:prstGeom>
          <a:solidFill>
            <a:srgbClr val="7030A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Types of Reactions, Predicting Products</a:t>
            </a:r>
          </a:p>
        </p:txBody>
      </p:sp>
      <p:sp>
        <p:nvSpPr>
          <p:cNvPr id="3" name="TextBox 2">
            <a:extLst>
              <a:ext uri="{FF2B5EF4-FFF2-40B4-BE49-F238E27FC236}">
                <a16:creationId xmlns:a16="http://schemas.microsoft.com/office/drawing/2014/main" id="{BFC19D1F-9958-8C98-0912-E4DE857A9A8D}"/>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879263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98" y="0"/>
            <a:ext cx="1508760" cy="1508760"/>
          </a:xfrm>
          <a:prstGeom prst="rect">
            <a:avLst/>
          </a:prstGeom>
          <a:solidFill>
            <a:srgbClr val="FF000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Derived Units</a:t>
            </a:r>
          </a:p>
        </p:txBody>
      </p:sp>
      <p:pic>
        <p:nvPicPr>
          <p:cNvPr id="2" name="Picture 1"/>
          <p:cNvPicPr>
            <a:picLocks noChangeAspect="1"/>
          </p:cNvPicPr>
          <p:nvPr/>
        </p:nvPicPr>
        <p:blipFill>
          <a:blip r:embed="rId2"/>
          <a:stretch>
            <a:fillRect/>
          </a:stretch>
        </p:blipFill>
        <p:spPr>
          <a:xfrm>
            <a:off x="3208671" y="0"/>
            <a:ext cx="8983329" cy="6763694"/>
          </a:xfrm>
          <a:prstGeom prst="rect">
            <a:avLst/>
          </a:prstGeom>
        </p:spPr>
      </p:pic>
      <p:sp>
        <p:nvSpPr>
          <p:cNvPr id="3" name="TextBox 2">
            <a:extLst>
              <a:ext uri="{FF2B5EF4-FFF2-40B4-BE49-F238E27FC236}">
                <a16:creationId xmlns:a16="http://schemas.microsoft.com/office/drawing/2014/main" id="{7AFB311A-CF1F-2548-A0C0-E41D94599075}"/>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207709648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02187" y="361297"/>
            <a:ext cx="8516539" cy="6106377"/>
          </a:xfrm>
          <a:prstGeom prst="rect">
            <a:avLst/>
          </a:prstGeom>
        </p:spPr>
      </p:pic>
      <p:sp>
        <p:nvSpPr>
          <p:cNvPr id="4" name="Rectangle 3"/>
          <p:cNvSpPr/>
          <p:nvPr/>
        </p:nvSpPr>
        <p:spPr>
          <a:xfrm>
            <a:off x="0" y="4633"/>
            <a:ext cx="1508760" cy="1508760"/>
          </a:xfrm>
          <a:prstGeom prst="rect">
            <a:avLst/>
          </a:prstGeom>
          <a:solidFill>
            <a:srgbClr val="7030A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Types of Reactions, Predicting Products</a:t>
            </a:r>
          </a:p>
        </p:txBody>
      </p:sp>
      <p:sp>
        <p:nvSpPr>
          <p:cNvPr id="3" name="TextBox 2">
            <a:extLst>
              <a:ext uri="{FF2B5EF4-FFF2-40B4-BE49-F238E27FC236}">
                <a16:creationId xmlns:a16="http://schemas.microsoft.com/office/drawing/2014/main" id="{BD18C482-5A4A-6ED8-82B0-F4DBB2669B26}"/>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292239154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690602" y="185285"/>
            <a:ext cx="4810796" cy="6487430"/>
          </a:xfrm>
          <a:prstGeom prst="rect">
            <a:avLst/>
          </a:prstGeom>
        </p:spPr>
      </p:pic>
      <p:sp>
        <p:nvSpPr>
          <p:cNvPr id="5" name="Rectangle 4"/>
          <p:cNvSpPr/>
          <p:nvPr/>
        </p:nvSpPr>
        <p:spPr>
          <a:xfrm>
            <a:off x="0" y="4633"/>
            <a:ext cx="1508760" cy="1508760"/>
          </a:xfrm>
          <a:prstGeom prst="rect">
            <a:avLst/>
          </a:prstGeom>
          <a:solidFill>
            <a:srgbClr val="7030A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Types of Reactions, Predicting Products</a:t>
            </a:r>
          </a:p>
        </p:txBody>
      </p:sp>
      <p:sp>
        <p:nvSpPr>
          <p:cNvPr id="2" name="TextBox 1">
            <a:extLst>
              <a:ext uri="{FF2B5EF4-FFF2-40B4-BE49-F238E27FC236}">
                <a16:creationId xmlns:a16="http://schemas.microsoft.com/office/drawing/2014/main" id="{3E0A3656-A8F0-C5F1-58B0-C7EC2632B5CE}"/>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50265671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66257" y="66205"/>
            <a:ext cx="8859486" cy="6725589"/>
          </a:xfrm>
          <a:prstGeom prst="rect">
            <a:avLst/>
          </a:prstGeom>
        </p:spPr>
      </p:pic>
      <p:sp>
        <p:nvSpPr>
          <p:cNvPr id="4" name="Rectangle 3"/>
          <p:cNvSpPr/>
          <p:nvPr/>
        </p:nvSpPr>
        <p:spPr>
          <a:xfrm>
            <a:off x="0" y="4633"/>
            <a:ext cx="1508760" cy="1508760"/>
          </a:xfrm>
          <a:prstGeom prst="rect">
            <a:avLst/>
          </a:prstGeom>
          <a:solidFill>
            <a:srgbClr val="7030A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Net Ionic</a:t>
            </a:r>
          </a:p>
        </p:txBody>
      </p:sp>
      <p:sp>
        <p:nvSpPr>
          <p:cNvPr id="3" name="TextBox 2">
            <a:extLst>
              <a:ext uri="{FF2B5EF4-FFF2-40B4-BE49-F238E27FC236}">
                <a16:creationId xmlns:a16="http://schemas.microsoft.com/office/drawing/2014/main" id="{79A6A2AA-A24E-2BE2-5093-79F0638D470E}"/>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90731597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92159" y="594917"/>
            <a:ext cx="8878539" cy="5668166"/>
          </a:xfrm>
          <a:prstGeom prst="rect">
            <a:avLst/>
          </a:prstGeom>
        </p:spPr>
      </p:pic>
      <p:sp>
        <p:nvSpPr>
          <p:cNvPr id="4" name="Rectangle 3"/>
          <p:cNvSpPr/>
          <p:nvPr/>
        </p:nvSpPr>
        <p:spPr>
          <a:xfrm>
            <a:off x="0" y="4633"/>
            <a:ext cx="1508760" cy="1508760"/>
          </a:xfrm>
          <a:prstGeom prst="rect">
            <a:avLst/>
          </a:prstGeom>
          <a:solidFill>
            <a:srgbClr val="7030A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Net Ionic</a:t>
            </a:r>
          </a:p>
        </p:txBody>
      </p:sp>
      <p:sp>
        <p:nvSpPr>
          <p:cNvPr id="3" name="TextBox 2">
            <a:extLst>
              <a:ext uri="{FF2B5EF4-FFF2-40B4-BE49-F238E27FC236}">
                <a16:creationId xmlns:a16="http://schemas.microsoft.com/office/drawing/2014/main" id="{5545135D-03A6-65F6-E4EC-3F7ED36EADFA}"/>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94264773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01722" y="384438"/>
            <a:ext cx="8869013" cy="5973009"/>
          </a:xfrm>
          <a:prstGeom prst="rect">
            <a:avLst/>
          </a:prstGeom>
        </p:spPr>
      </p:pic>
      <p:sp>
        <p:nvSpPr>
          <p:cNvPr id="4" name="Rectangle 3"/>
          <p:cNvSpPr/>
          <p:nvPr/>
        </p:nvSpPr>
        <p:spPr>
          <a:xfrm>
            <a:off x="0" y="4633"/>
            <a:ext cx="1508760" cy="1508760"/>
          </a:xfrm>
          <a:prstGeom prst="rect">
            <a:avLst/>
          </a:prstGeom>
          <a:solidFill>
            <a:srgbClr val="7030A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Net Ionic</a:t>
            </a:r>
          </a:p>
        </p:txBody>
      </p:sp>
      <p:sp>
        <p:nvSpPr>
          <p:cNvPr id="3" name="TextBox 2">
            <a:extLst>
              <a:ext uri="{FF2B5EF4-FFF2-40B4-BE49-F238E27FC236}">
                <a16:creationId xmlns:a16="http://schemas.microsoft.com/office/drawing/2014/main" id="{09584995-EAB2-9AC1-F499-5F2D5F423913}"/>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232964618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FF99FF">
            <a:alpha val="5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latin typeface="Impact" panose="020B0806030902050204" pitchFamily="34" charset="0"/>
              </a:rPr>
              <a:t>Unit #7 </a:t>
            </a:r>
            <a:br>
              <a:rPr lang="en-US" dirty="0">
                <a:latin typeface="Impact" panose="020B0806030902050204" pitchFamily="34" charset="0"/>
              </a:rPr>
            </a:br>
            <a:r>
              <a:rPr lang="en-US" dirty="0">
                <a:latin typeface="Impact" panose="020B0806030902050204" pitchFamily="34" charset="0"/>
              </a:rPr>
              <a:t>Stoichiometry</a:t>
            </a:r>
          </a:p>
        </p:txBody>
      </p:sp>
      <p:sp>
        <p:nvSpPr>
          <p:cNvPr id="3" name="Content Placeholder 2"/>
          <p:cNvSpPr>
            <a:spLocks noGrp="1"/>
          </p:cNvSpPr>
          <p:nvPr>
            <p:ph idx="1"/>
          </p:nvPr>
        </p:nvSpPr>
        <p:spPr/>
        <p:txBody>
          <a:bodyPr numCol="2">
            <a:normAutofit/>
          </a:bodyPr>
          <a:lstStyle/>
          <a:p>
            <a:r>
              <a:rPr lang="en-US" sz="4000" dirty="0"/>
              <a:t>The mole</a:t>
            </a:r>
          </a:p>
          <a:p>
            <a:r>
              <a:rPr lang="en-US" sz="4000" dirty="0"/>
              <a:t>Molar mass</a:t>
            </a:r>
          </a:p>
          <a:p>
            <a:r>
              <a:rPr lang="en-US" sz="4000" dirty="0"/>
              <a:t>Molar conversions</a:t>
            </a:r>
          </a:p>
          <a:p>
            <a:r>
              <a:rPr lang="en-US" sz="4000" dirty="0"/>
              <a:t>Mole ratio</a:t>
            </a:r>
          </a:p>
          <a:p>
            <a:r>
              <a:rPr lang="en-US" sz="4000" dirty="0"/>
              <a:t>Stoichiometry</a:t>
            </a:r>
          </a:p>
        </p:txBody>
      </p:sp>
    </p:spTree>
    <p:extLst>
      <p:ext uri="{BB962C8B-B14F-4D97-AF65-F5344CB8AC3E}">
        <p14:creationId xmlns:p14="http://schemas.microsoft.com/office/powerpoint/2010/main" val="424064798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99FF">
              <a:alpha val="5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The Mole</a:t>
            </a:r>
          </a:p>
        </p:txBody>
      </p:sp>
      <p:pic>
        <p:nvPicPr>
          <p:cNvPr id="5" name="Picture 4"/>
          <p:cNvPicPr>
            <a:picLocks noChangeAspect="1"/>
          </p:cNvPicPr>
          <p:nvPr/>
        </p:nvPicPr>
        <p:blipFill>
          <a:blip r:embed="rId2"/>
          <a:stretch>
            <a:fillRect/>
          </a:stretch>
        </p:blipFill>
        <p:spPr>
          <a:xfrm>
            <a:off x="3140730" y="1000011"/>
            <a:ext cx="6868484" cy="4887007"/>
          </a:xfrm>
          <a:prstGeom prst="rect">
            <a:avLst/>
          </a:prstGeom>
        </p:spPr>
      </p:pic>
      <p:sp>
        <p:nvSpPr>
          <p:cNvPr id="2" name="TextBox 1">
            <a:extLst>
              <a:ext uri="{FF2B5EF4-FFF2-40B4-BE49-F238E27FC236}">
                <a16:creationId xmlns:a16="http://schemas.microsoft.com/office/drawing/2014/main" id="{5D9A69E3-80A1-5319-C842-53E93509BB08}"/>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258419751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99FF">
              <a:alpha val="5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Molar </a:t>
            </a:r>
            <a:br>
              <a:rPr lang="en-US" b="1" dirty="0">
                <a:solidFill>
                  <a:schemeClr val="tx1"/>
                </a:solidFill>
                <a:latin typeface="Arial" panose="020B0604020202020204" pitchFamily="34" charset="0"/>
                <a:cs typeface="Arial" panose="020B0604020202020204" pitchFamily="34" charset="0"/>
              </a:rPr>
            </a:br>
            <a:r>
              <a:rPr lang="en-US" b="1" dirty="0">
                <a:solidFill>
                  <a:schemeClr val="tx1"/>
                </a:solidFill>
                <a:latin typeface="Arial" panose="020B0604020202020204" pitchFamily="34" charset="0"/>
                <a:cs typeface="Arial" panose="020B0604020202020204" pitchFamily="34" charset="0"/>
              </a:rPr>
              <a:t>Mass</a:t>
            </a:r>
          </a:p>
        </p:txBody>
      </p:sp>
      <p:pic>
        <p:nvPicPr>
          <p:cNvPr id="2" name="Picture 1"/>
          <p:cNvPicPr>
            <a:picLocks noChangeAspect="1"/>
          </p:cNvPicPr>
          <p:nvPr/>
        </p:nvPicPr>
        <p:blipFill>
          <a:blip r:embed="rId2"/>
          <a:stretch>
            <a:fillRect/>
          </a:stretch>
        </p:blipFill>
        <p:spPr>
          <a:xfrm>
            <a:off x="3492262" y="1126325"/>
            <a:ext cx="5825909" cy="4334009"/>
          </a:xfrm>
          <a:prstGeom prst="rect">
            <a:avLst/>
          </a:prstGeom>
        </p:spPr>
      </p:pic>
      <p:sp>
        <p:nvSpPr>
          <p:cNvPr id="3" name="TextBox 2">
            <a:extLst>
              <a:ext uri="{FF2B5EF4-FFF2-40B4-BE49-F238E27FC236}">
                <a16:creationId xmlns:a16="http://schemas.microsoft.com/office/drawing/2014/main" id="{E22A1609-A608-1666-C65B-C48C1BD0434D}"/>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41599652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99FF">
              <a:alpha val="5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Molar </a:t>
            </a:r>
            <a:br>
              <a:rPr lang="en-US" b="1" dirty="0">
                <a:solidFill>
                  <a:schemeClr val="tx1"/>
                </a:solidFill>
                <a:latin typeface="Arial" panose="020B0604020202020204" pitchFamily="34" charset="0"/>
                <a:cs typeface="Arial" panose="020B0604020202020204" pitchFamily="34" charset="0"/>
              </a:rPr>
            </a:br>
            <a:r>
              <a:rPr lang="en-US" b="1" dirty="0">
                <a:solidFill>
                  <a:schemeClr val="tx1"/>
                </a:solidFill>
                <a:latin typeface="Arial" panose="020B0604020202020204" pitchFamily="34" charset="0"/>
                <a:cs typeface="Arial" panose="020B0604020202020204" pitchFamily="34" charset="0"/>
              </a:rPr>
              <a:t>Mass</a:t>
            </a:r>
          </a:p>
        </p:txBody>
      </p:sp>
      <p:pic>
        <p:nvPicPr>
          <p:cNvPr id="3" name="Picture 2"/>
          <p:cNvPicPr>
            <a:picLocks noChangeAspect="1"/>
          </p:cNvPicPr>
          <p:nvPr/>
        </p:nvPicPr>
        <p:blipFill>
          <a:blip r:embed="rId2"/>
          <a:stretch>
            <a:fillRect/>
          </a:stretch>
        </p:blipFill>
        <p:spPr>
          <a:xfrm>
            <a:off x="186932" y="2261790"/>
            <a:ext cx="5894555" cy="4345560"/>
          </a:xfrm>
          <a:prstGeom prst="rect">
            <a:avLst/>
          </a:prstGeom>
        </p:spPr>
      </p:pic>
      <p:pic>
        <p:nvPicPr>
          <p:cNvPr id="5" name="Picture 4"/>
          <p:cNvPicPr>
            <a:picLocks noChangeAspect="1"/>
          </p:cNvPicPr>
          <p:nvPr/>
        </p:nvPicPr>
        <p:blipFill>
          <a:blip r:embed="rId3"/>
          <a:stretch>
            <a:fillRect/>
          </a:stretch>
        </p:blipFill>
        <p:spPr>
          <a:xfrm>
            <a:off x="6385818" y="2290241"/>
            <a:ext cx="5806182" cy="4288657"/>
          </a:xfrm>
          <a:prstGeom prst="rect">
            <a:avLst/>
          </a:prstGeom>
        </p:spPr>
      </p:pic>
      <p:sp>
        <p:nvSpPr>
          <p:cNvPr id="2" name="TextBox 1">
            <a:extLst>
              <a:ext uri="{FF2B5EF4-FFF2-40B4-BE49-F238E27FC236}">
                <a16:creationId xmlns:a16="http://schemas.microsoft.com/office/drawing/2014/main" id="{6674A0C9-E64F-693B-1EC1-C1771DA3782C}"/>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4" action="ppaction://hlinksldjump"/>
              </a:rPr>
              <a:t>Jump back to title slide</a:t>
            </a:r>
            <a:endParaRPr lang="en-US" b="1" dirty="0"/>
          </a:p>
        </p:txBody>
      </p:sp>
    </p:spTree>
    <p:extLst>
      <p:ext uri="{BB962C8B-B14F-4D97-AF65-F5344CB8AC3E}">
        <p14:creationId xmlns:p14="http://schemas.microsoft.com/office/powerpoint/2010/main" val="7209324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99FF">
              <a:alpha val="5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Molar </a:t>
            </a:r>
            <a:r>
              <a:rPr lang="en-US" b="1" dirty="0" err="1">
                <a:solidFill>
                  <a:schemeClr val="tx1"/>
                </a:solidFill>
                <a:latin typeface="Arial" panose="020B0604020202020204" pitchFamily="34" charset="0"/>
                <a:cs typeface="Arial" panose="020B0604020202020204" pitchFamily="34" charset="0"/>
              </a:rPr>
              <a:t>Conv.s</a:t>
            </a:r>
            <a:endParaRPr lang="en-US" b="1" dirty="0">
              <a:solidFill>
                <a:schemeClr val="tx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2076253" y="122885"/>
            <a:ext cx="9316750" cy="6735115"/>
          </a:xfrm>
          <a:prstGeom prst="rect">
            <a:avLst/>
          </a:prstGeom>
        </p:spPr>
      </p:pic>
      <p:sp>
        <p:nvSpPr>
          <p:cNvPr id="2" name="Oval 1"/>
          <p:cNvSpPr/>
          <p:nvPr/>
        </p:nvSpPr>
        <p:spPr>
          <a:xfrm>
            <a:off x="1103087" y="0"/>
            <a:ext cx="5588000" cy="6400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9BE264B-196B-7FB8-85DF-08CCE26B9FA4}"/>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3088267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98" y="0"/>
            <a:ext cx="1508760" cy="1508760"/>
          </a:xfrm>
          <a:prstGeom prst="rect">
            <a:avLst/>
          </a:prstGeom>
          <a:solidFill>
            <a:srgbClr val="FF000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Derived Units</a:t>
            </a:r>
          </a:p>
        </p:txBody>
      </p:sp>
      <p:pic>
        <p:nvPicPr>
          <p:cNvPr id="3" name="Picture 2"/>
          <p:cNvPicPr>
            <a:picLocks noChangeAspect="1"/>
          </p:cNvPicPr>
          <p:nvPr/>
        </p:nvPicPr>
        <p:blipFill>
          <a:blip r:embed="rId2"/>
          <a:stretch>
            <a:fillRect/>
          </a:stretch>
        </p:blipFill>
        <p:spPr>
          <a:xfrm>
            <a:off x="3237250" y="141938"/>
            <a:ext cx="8954750" cy="6716062"/>
          </a:xfrm>
          <a:prstGeom prst="rect">
            <a:avLst/>
          </a:prstGeom>
        </p:spPr>
      </p:pic>
      <p:sp>
        <p:nvSpPr>
          <p:cNvPr id="4" name="TextBox 3">
            <a:extLst>
              <a:ext uri="{FF2B5EF4-FFF2-40B4-BE49-F238E27FC236}">
                <a16:creationId xmlns:a16="http://schemas.microsoft.com/office/drawing/2014/main" id="{13F590EA-2942-06B0-1A1A-C95A21665F5C}"/>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60939173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99FF">
              <a:alpha val="5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Arial" panose="020B0604020202020204" pitchFamily="34" charset="0"/>
                <a:cs typeface="Arial" panose="020B0604020202020204" pitchFamily="34" charset="0"/>
              </a:rPr>
              <a:t>Stoich</a:t>
            </a:r>
            <a:r>
              <a:rPr lang="en-US" b="1" dirty="0">
                <a:solidFill>
                  <a:schemeClr val="tx1"/>
                </a:solidFill>
                <a:latin typeface="Arial" panose="020B0604020202020204" pitchFamily="34" charset="0"/>
                <a:cs typeface="Arial" panose="020B0604020202020204" pitchFamily="34" charset="0"/>
              </a:rPr>
              <a:t>.</a:t>
            </a:r>
          </a:p>
        </p:txBody>
      </p:sp>
      <p:pic>
        <p:nvPicPr>
          <p:cNvPr id="3" name="Picture 2"/>
          <p:cNvPicPr>
            <a:picLocks noChangeAspect="1"/>
          </p:cNvPicPr>
          <p:nvPr/>
        </p:nvPicPr>
        <p:blipFill>
          <a:blip r:embed="rId2"/>
          <a:stretch>
            <a:fillRect/>
          </a:stretch>
        </p:blipFill>
        <p:spPr>
          <a:xfrm>
            <a:off x="2076253" y="122885"/>
            <a:ext cx="9316750" cy="6735115"/>
          </a:xfrm>
          <a:prstGeom prst="rect">
            <a:avLst/>
          </a:prstGeom>
        </p:spPr>
      </p:pic>
      <p:sp>
        <p:nvSpPr>
          <p:cNvPr id="2" name="TextBox 1">
            <a:extLst>
              <a:ext uri="{FF2B5EF4-FFF2-40B4-BE49-F238E27FC236}">
                <a16:creationId xmlns:a16="http://schemas.microsoft.com/office/drawing/2014/main" id="{02370D36-2030-03F4-F34E-F0793EC442E3}"/>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230343578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99FF">
              <a:alpha val="5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Mole Ratio</a:t>
            </a:r>
          </a:p>
        </p:txBody>
      </p:sp>
      <p:pic>
        <p:nvPicPr>
          <p:cNvPr id="2" name="Picture 1"/>
          <p:cNvPicPr>
            <a:picLocks noChangeAspect="1"/>
          </p:cNvPicPr>
          <p:nvPr/>
        </p:nvPicPr>
        <p:blipFill>
          <a:blip r:embed="rId2"/>
          <a:stretch>
            <a:fillRect/>
          </a:stretch>
        </p:blipFill>
        <p:spPr>
          <a:xfrm>
            <a:off x="1657944" y="551541"/>
            <a:ext cx="10222153" cy="5684395"/>
          </a:xfrm>
          <a:prstGeom prst="rect">
            <a:avLst/>
          </a:prstGeom>
        </p:spPr>
      </p:pic>
      <p:sp>
        <p:nvSpPr>
          <p:cNvPr id="3" name="TextBox 2">
            <a:extLst>
              <a:ext uri="{FF2B5EF4-FFF2-40B4-BE49-F238E27FC236}">
                <a16:creationId xmlns:a16="http://schemas.microsoft.com/office/drawing/2014/main" id="{63D024F6-1AAB-2672-FBC6-F832D3A74AAB}"/>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52876901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99FF">
              <a:alpha val="5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Mole Ratio</a:t>
            </a:r>
          </a:p>
        </p:txBody>
      </p:sp>
      <p:pic>
        <p:nvPicPr>
          <p:cNvPr id="3" name="Picture 2"/>
          <p:cNvPicPr>
            <a:picLocks noChangeAspect="1"/>
          </p:cNvPicPr>
          <p:nvPr/>
        </p:nvPicPr>
        <p:blipFill>
          <a:blip r:embed="rId2"/>
          <a:stretch>
            <a:fillRect/>
          </a:stretch>
        </p:blipFill>
        <p:spPr>
          <a:xfrm>
            <a:off x="2066490" y="754380"/>
            <a:ext cx="9117372" cy="5079783"/>
          </a:xfrm>
          <a:prstGeom prst="rect">
            <a:avLst/>
          </a:prstGeom>
        </p:spPr>
      </p:pic>
      <p:sp>
        <p:nvSpPr>
          <p:cNvPr id="2" name="TextBox 1">
            <a:extLst>
              <a:ext uri="{FF2B5EF4-FFF2-40B4-BE49-F238E27FC236}">
                <a16:creationId xmlns:a16="http://schemas.microsoft.com/office/drawing/2014/main" id="{E3A6D459-D35A-3BC9-4A9A-1095B0F76BB1}"/>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84166875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99FF">
              <a:alpha val="5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Mole Ratio</a:t>
            </a:r>
          </a:p>
        </p:txBody>
      </p:sp>
      <p:pic>
        <p:nvPicPr>
          <p:cNvPr id="2" name="Picture 1"/>
          <p:cNvPicPr>
            <a:picLocks noChangeAspect="1"/>
          </p:cNvPicPr>
          <p:nvPr/>
        </p:nvPicPr>
        <p:blipFill>
          <a:blip r:embed="rId2"/>
          <a:stretch>
            <a:fillRect/>
          </a:stretch>
        </p:blipFill>
        <p:spPr>
          <a:xfrm>
            <a:off x="2045970" y="754380"/>
            <a:ext cx="9380096" cy="5235402"/>
          </a:xfrm>
          <a:prstGeom prst="rect">
            <a:avLst/>
          </a:prstGeom>
        </p:spPr>
      </p:pic>
      <p:sp>
        <p:nvSpPr>
          <p:cNvPr id="3" name="TextBox 2">
            <a:extLst>
              <a:ext uri="{FF2B5EF4-FFF2-40B4-BE49-F238E27FC236}">
                <a16:creationId xmlns:a16="http://schemas.microsoft.com/office/drawing/2014/main" id="{8F8C4E81-3744-9CA9-5BBE-B8A5CDDD0C94}"/>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201198145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99FF">
              <a:alpha val="5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Arial" panose="020B0604020202020204" pitchFamily="34" charset="0"/>
                <a:cs typeface="Arial" panose="020B0604020202020204" pitchFamily="34" charset="0"/>
              </a:rPr>
              <a:t>Stoich</a:t>
            </a:r>
            <a:r>
              <a:rPr lang="en-US" b="1" dirty="0">
                <a:solidFill>
                  <a:schemeClr val="tx1"/>
                </a:solidFill>
                <a:latin typeface="Arial" panose="020B0604020202020204" pitchFamily="34" charset="0"/>
                <a:cs typeface="Arial" panose="020B0604020202020204" pitchFamily="34" charset="0"/>
              </a:rPr>
              <a:t>.</a:t>
            </a:r>
          </a:p>
        </p:txBody>
      </p:sp>
      <p:pic>
        <p:nvPicPr>
          <p:cNvPr id="3" name="Picture 2"/>
          <p:cNvPicPr>
            <a:picLocks noChangeAspect="1"/>
          </p:cNvPicPr>
          <p:nvPr/>
        </p:nvPicPr>
        <p:blipFill>
          <a:blip r:embed="rId2"/>
          <a:stretch>
            <a:fillRect/>
          </a:stretch>
        </p:blipFill>
        <p:spPr>
          <a:xfrm>
            <a:off x="2001312" y="754380"/>
            <a:ext cx="9651770" cy="5326976"/>
          </a:xfrm>
          <a:prstGeom prst="rect">
            <a:avLst/>
          </a:prstGeom>
        </p:spPr>
      </p:pic>
      <p:sp>
        <p:nvSpPr>
          <p:cNvPr id="2" name="TextBox 1">
            <a:extLst>
              <a:ext uri="{FF2B5EF4-FFF2-40B4-BE49-F238E27FC236}">
                <a16:creationId xmlns:a16="http://schemas.microsoft.com/office/drawing/2014/main" id="{FCAFC582-48B0-0865-C01A-209E3A02F388}"/>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88412928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99FF">
              <a:alpha val="5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Arial" panose="020B0604020202020204" pitchFamily="34" charset="0"/>
                <a:cs typeface="Arial" panose="020B0604020202020204" pitchFamily="34" charset="0"/>
              </a:rPr>
              <a:t>Stoich</a:t>
            </a:r>
            <a:r>
              <a:rPr lang="en-US" b="1" dirty="0">
                <a:solidFill>
                  <a:schemeClr val="tx1"/>
                </a:solidFill>
                <a:latin typeface="Arial" panose="020B0604020202020204" pitchFamily="34" charset="0"/>
                <a:cs typeface="Arial" panose="020B0604020202020204" pitchFamily="34" charset="0"/>
              </a:rPr>
              <a:t>.</a:t>
            </a:r>
          </a:p>
        </p:txBody>
      </p:sp>
      <p:pic>
        <p:nvPicPr>
          <p:cNvPr id="2" name="Picture 1"/>
          <p:cNvPicPr>
            <a:picLocks noChangeAspect="1"/>
          </p:cNvPicPr>
          <p:nvPr/>
        </p:nvPicPr>
        <p:blipFill>
          <a:blip r:embed="rId2"/>
          <a:stretch>
            <a:fillRect/>
          </a:stretch>
        </p:blipFill>
        <p:spPr>
          <a:xfrm>
            <a:off x="1919603" y="754380"/>
            <a:ext cx="9738692" cy="5404310"/>
          </a:xfrm>
          <a:prstGeom prst="rect">
            <a:avLst/>
          </a:prstGeom>
        </p:spPr>
      </p:pic>
      <p:sp>
        <p:nvSpPr>
          <p:cNvPr id="3" name="TextBox 2">
            <a:extLst>
              <a:ext uri="{FF2B5EF4-FFF2-40B4-BE49-F238E27FC236}">
                <a16:creationId xmlns:a16="http://schemas.microsoft.com/office/drawing/2014/main" id="{4473E241-C761-397D-68C9-FDBDAC20E0A4}"/>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289764625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FF00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latin typeface="Impact" panose="020B0806030902050204" pitchFamily="34" charset="0"/>
              </a:rPr>
              <a:t>Unit #8 </a:t>
            </a:r>
            <a:br>
              <a:rPr lang="en-US" dirty="0">
                <a:latin typeface="Impact" panose="020B0806030902050204" pitchFamily="34" charset="0"/>
              </a:rPr>
            </a:br>
            <a:r>
              <a:rPr lang="en-US" dirty="0">
                <a:latin typeface="Impact" panose="020B0806030902050204" pitchFamily="34" charset="0"/>
              </a:rPr>
              <a:t>Advanced Chemical Ratios</a:t>
            </a:r>
          </a:p>
        </p:txBody>
      </p:sp>
      <p:sp>
        <p:nvSpPr>
          <p:cNvPr id="3" name="Content Placeholder 2"/>
          <p:cNvSpPr>
            <a:spLocks noGrp="1"/>
          </p:cNvSpPr>
          <p:nvPr>
            <p:ph idx="1"/>
          </p:nvPr>
        </p:nvSpPr>
        <p:spPr/>
        <p:txBody>
          <a:bodyPr numCol="2">
            <a:normAutofit/>
          </a:bodyPr>
          <a:lstStyle/>
          <a:p>
            <a:r>
              <a:rPr lang="en-US" sz="4000" dirty="0"/>
              <a:t>Limiting reagent stoichiometry</a:t>
            </a:r>
          </a:p>
          <a:p>
            <a:r>
              <a:rPr lang="en-US" sz="4000" dirty="0"/>
              <a:t>Percent composition</a:t>
            </a:r>
          </a:p>
          <a:p>
            <a:r>
              <a:rPr lang="en-US" sz="4000" dirty="0"/>
              <a:t>Empirical formulas</a:t>
            </a:r>
          </a:p>
          <a:p>
            <a:r>
              <a:rPr lang="en-US" sz="4000" dirty="0"/>
              <a:t>Combustion analysis</a:t>
            </a:r>
          </a:p>
        </p:txBody>
      </p:sp>
    </p:spTree>
    <p:extLst>
      <p:ext uri="{BB962C8B-B14F-4D97-AF65-F5344CB8AC3E}">
        <p14:creationId xmlns:p14="http://schemas.microsoft.com/office/powerpoint/2010/main" val="32608129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98" y="0"/>
            <a:ext cx="1508760" cy="1508760"/>
          </a:xfrm>
          <a:prstGeom prst="rect">
            <a:avLst/>
          </a:prstGeom>
          <a:solidFill>
            <a:srgbClr val="FF000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Limiting Reagent </a:t>
            </a:r>
            <a:r>
              <a:rPr lang="en-US" b="1" dirty="0" err="1">
                <a:solidFill>
                  <a:schemeClr val="tx1"/>
                </a:solidFill>
                <a:latin typeface="Arial" panose="020B0604020202020204" pitchFamily="34" charset="0"/>
                <a:cs typeface="Arial" panose="020B0604020202020204" pitchFamily="34" charset="0"/>
              </a:rPr>
              <a:t>Stoich</a:t>
            </a:r>
            <a:r>
              <a:rPr lang="en-US" b="1" dirty="0">
                <a:solidFill>
                  <a:schemeClr val="tx1"/>
                </a:solidFill>
                <a:latin typeface="Arial" panose="020B0604020202020204" pitchFamily="34" charset="0"/>
                <a:cs typeface="Arial" panose="020B0604020202020204" pitchFamily="34" charset="0"/>
              </a:rPr>
              <a:t>. </a:t>
            </a:r>
          </a:p>
        </p:txBody>
      </p:sp>
      <p:pic>
        <p:nvPicPr>
          <p:cNvPr id="3" name="Picture 2"/>
          <p:cNvPicPr>
            <a:picLocks noChangeAspect="1"/>
          </p:cNvPicPr>
          <p:nvPr/>
        </p:nvPicPr>
        <p:blipFill>
          <a:blip r:embed="rId2"/>
          <a:stretch>
            <a:fillRect/>
          </a:stretch>
        </p:blipFill>
        <p:spPr>
          <a:xfrm>
            <a:off x="2182919" y="964999"/>
            <a:ext cx="9059539" cy="4991797"/>
          </a:xfrm>
          <a:prstGeom prst="rect">
            <a:avLst/>
          </a:prstGeom>
        </p:spPr>
      </p:pic>
      <p:sp>
        <p:nvSpPr>
          <p:cNvPr id="2" name="TextBox 1">
            <a:extLst>
              <a:ext uri="{FF2B5EF4-FFF2-40B4-BE49-F238E27FC236}">
                <a16:creationId xmlns:a16="http://schemas.microsoft.com/office/drawing/2014/main" id="{4F1CB314-5C36-92E4-FE28-82C8134B60CF}"/>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20975429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98" y="0"/>
            <a:ext cx="1508760" cy="1508760"/>
          </a:xfrm>
          <a:prstGeom prst="rect">
            <a:avLst/>
          </a:prstGeom>
          <a:solidFill>
            <a:srgbClr val="FF000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Limiting Reagent </a:t>
            </a:r>
            <a:r>
              <a:rPr lang="en-US" b="1" dirty="0" err="1">
                <a:solidFill>
                  <a:schemeClr val="tx1"/>
                </a:solidFill>
                <a:latin typeface="Arial" panose="020B0604020202020204" pitchFamily="34" charset="0"/>
                <a:cs typeface="Arial" panose="020B0604020202020204" pitchFamily="34" charset="0"/>
              </a:rPr>
              <a:t>Stoich</a:t>
            </a:r>
            <a:r>
              <a:rPr lang="en-US" b="1" dirty="0">
                <a:solidFill>
                  <a:schemeClr val="tx1"/>
                </a:solidFill>
                <a:latin typeface="Arial" panose="020B0604020202020204" pitchFamily="34" charset="0"/>
                <a:cs typeface="Arial" panose="020B0604020202020204" pitchFamily="34" charset="0"/>
              </a:rPr>
              <a:t>. </a:t>
            </a:r>
          </a:p>
        </p:txBody>
      </p:sp>
      <p:pic>
        <p:nvPicPr>
          <p:cNvPr id="2" name="Picture 1"/>
          <p:cNvPicPr>
            <a:picLocks noChangeAspect="1"/>
          </p:cNvPicPr>
          <p:nvPr/>
        </p:nvPicPr>
        <p:blipFill>
          <a:blip r:embed="rId2"/>
          <a:stretch>
            <a:fillRect/>
          </a:stretch>
        </p:blipFill>
        <p:spPr>
          <a:xfrm>
            <a:off x="1718651" y="1142681"/>
            <a:ext cx="8754697" cy="4572638"/>
          </a:xfrm>
          <a:prstGeom prst="rect">
            <a:avLst/>
          </a:prstGeom>
        </p:spPr>
      </p:pic>
      <p:sp>
        <p:nvSpPr>
          <p:cNvPr id="3" name="TextBox 2">
            <a:extLst>
              <a:ext uri="{FF2B5EF4-FFF2-40B4-BE49-F238E27FC236}">
                <a16:creationId xmlns:a16="http://schemas.microsoft.com/office/drawing/2014/main" id="{9BA9A3C5-841E-CD76-A24A-9D24C694737E}"/>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290480138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98" y="0"/>
            <a:ext cx="1508760" cy="1508760"/>
          </a:xfrm>
          <a:prstGeom prst="rect">
            <a:avLst/>
          </a:prstGeom>
          <a:solidFill>
            <a:srgbClr val="FF000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Limiting Reagent </a:t>
            </a:r>
            <a:r>
              <a:rPr lang="en-US" b="1" dirty="0" err="1">
                <a:solidFill>
                  <a:schemeClr val="tx1"/>
                </a:solidFill>
                <a:latin typeface="Arial" panose="020B0604020202020204" pitchFamily="34" charset="0"/>
                <a:cs typeface="Arial" panose="020B0604020202020204" pitchFamily="34" charset="0"/>
              </a:rPr>
              <a:t>Stoich</a:t>
            </a:r>
            <a:r>
              <a:rPr lang="en-US" b="1" dirty="0">
                <a:solidFill>
                  <a:schemeClr val="tx1"/>
                </a:solidFill>
                <a:latin typeface="Arial" panose="020B0604020202020204" pitchFamily="34" charset="0"/>
                <a:cs typeface="Arial" panose="020B0604020202020204" pitchFamily="34" charset="0"/>
              </a:rPr>
              <a:t>. </a:t>
            </a:r>
          </a:p>
        </p:txBody>
      </p:sp>
      <p:pic>
        <p:nvPicPr>
          <p:cNvPr id="2" name="Picture 1"/>
          <p:cNvPicPr>
            <a:picLocks noChangeAspect="1"/>
          </p:cNvPicPr>
          <p:nvPr/>
        </p:nvPicPr>
        <p:blipFill>
          <a:blip r:embed="rId2"/>
          <a:stretch>
            <a:fillRect/>
          </a:stretch>
        </p:blipFill>
        <p:spPr>
          <a:xfrm>
            <a:off x="1694836" y="1618997"/>
            <a:ext cx="8802328" cy="3620005"/>
          </a:xfrm>
          <a:prstGeom prst="rect">
            <a:avLst/>
          </a:prstGeom>
        </p:spPr>
      </p:pic>
      <p:sp>
        <p:nvSpPr>
          <p:cNvPr id="3" name="TextBox 2">
            <a:extLst>
              <a:ext uri="{FF2B5EF4-FFF2-40B4-BE49-F238E27FC236}">
                <a16:creationId xmlns:a16="http://schemas.microsoft.com/office/drawing/2014/main" id="{1F458E74-7978-F9F1-1A0A-A7B77041537D}"/>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75562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98" y="0"/>
            <a:ext cx="1508760" cy="1508760"/>
          </a:xfrm>
          <a:prstGeom prst="rect">
            <a:avLst/>
          </a:prstGeom>
          <a:solidFill>
            <a:srgbClr val="FF000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solidFill>
                  <a:schemeClr val="tx1"/>
                </a:solidFill>
                <a:latin typeface="Arial" panose="020B0604020202020204" pitchFamily="34" charset="0"/>
                <a:cs typeface="Arial" panose="020B0604020202020204" pitchFamily="34" charset="0"/>
              </a:rPr>
              <a:t>Dimensional Analysis</a:t>
            </a:r>
          </a:p>
        </p:txBody>
      </p:sp>
      <p:pic>
        <p:nvPicPr>
          <p:cNvPr id="2" name="Picture 1"/>
          <p:cNvPicPr>
            <a:picLocks noChangeAspect="1"/>
          </p:cNvPicPr>
          <p:nvPr/>
        </p:nvPicPr>
        <p:blipFill>
          <a:blip r:embed="rId2"/>
          <a:stretch>
            <a:fillRect/>
          </a:stretch>
        </p:blipFill>
        <p:spPr>
          <a:xfrm>
            <a:off x="2615610" y="0"/>
            <a:ext cx="9431146" cy="6042096"/>
          </a:xfrm>
          <a:prstGeom prst="rect">
            <a:avLst/>
          </a:prstGeom>
        </p:spPr>
      </p:pic>
      <p:sp>
        <p:nvSpPr>
          <p:cNvPr id="3" name="TextBox 2">
            <a:extLst>
              <a:ext uri="{FF2B5EF4-FFF2-40B4-BE49-F238E27FC236}">
                <a16:creationId xmlns:a16="http://schemas.microsoft.com/office/drawing/2014/main" id="{6B41F4D7-5305-B962-EBD1-0CDB3131DD86}"/>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63829333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98" y="0"/>
            <a:ext cx="1508760" cy="1508760"/>
          </a:xfrm>
          <a:prstGeom prst="rect">
            <a:avLst/>
          </a:prstGeom>
          <a:solidFill>
            <a:srgbClr val="FF000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Limiting Reagent </a:t>
            </a:r>
            <a:r>
              <a:rPr lang="en-US" b="1" dirty="0" err="1">
                <a:solidFill>
                  <a:schemeClr val="tx1"/>
                </a:solidFill>
                <a:latin typeface="Arial" panose="020B0604020202020204" pitchFamily="34" charset="0"/>
                <a:cs typeface="Arial" panose="020B0604020202020204" pitchFamily="34" charset="0"/>
              </a:rPr>
              <a:t>Stoich</a:t>
            </a:r>
            <a:r>
              <a:rPr lang="en-US" b="1" dirty="0">
                <a:solidFill>
                  <a:schemeClr val="tx1"/>
                </a:solidFill>
                <a:latin typeface="Arial" panose="020B0604020202020204" pitchFamily="34" charset="0"/>
                <a:cs typeface="Arial" panose="020B0604020202020204" pitchFamily="34" charset="0"/>
              </a:rPr>
              <a:t>. </a:t>
            </a:r>
          </a:p>
        </p:txBody>
      </p:sp>
      <p:pic>
        <p:nvPicPr>
          <p:cNvPr id="2" name="Picture 1"/>
          <p:cNvPicPr>
            <a:picLocks noChangeAspect="1"/>
          </p:cNvPicPr>
          <p:nvPr/>
        </p:nvPicPr>
        <p:blipFill>
          <a:blip r:embed="rId2"/>
          <a:stretch>
            <a:fillRect/>
          </a:stretch>
        </p:blipFill>
        <p:spPr>
          <a:xfrm>
            <a:off x="2456942" y="1347497"/>
            <a:ext cx="7278116" cy="4163006"/>
          </a:xfrm>
          <a:prstGeom prst="rect">
            <a:avLst/>
          </a:prstGeom>
        </p:spPr>
      </p:pic>
      <p:sp>
        <p:nvSpPr>
          <p:cNvPr id="3" name="TextBox 2">
            <a:extLst>
              <a:ext uri="{FF2B5EF4-FFF2-40B4-BE49-F238E27FC236}">
                <a16:creationId xmlns:a16="http://schemas.microsoft.com/office/drawing/2014/main" id="{348AFBB7-9163-3163-0DCC-B1057DD24A58}"/>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409999267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98" y="0"/>
            <a:ext cx="1508760" cy="1508760"/>
          </a:xfrm>
          <a:prstGeom prst="rect">
            <a:avLst/>
          </a:prstGeom>
          <a:solidFill>
            <a:srgbClr val="FF000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Limiting Reagent </a:t>
            </a:r>
            <a:r>
              <a:rPr lang="en-US" b="1" dirty="0" err="1">
                <a:solidFill>
                  <a:schemeClr val="tx1"/>
                </a:solidFill>
                <a:latin typeface="Arial" panose="020B0604020202020204" pitchFamily="34" charset="0"/>
                <a:cs typeface="Arial" panose="020B0604020202020204" pitchFamily="34" charset="0"/>
              </a:rPr>
              <a:t>Stoich</a:t>
            </a:r>
            <a:r>
              <a:rPr lang="en-US" b="1" dirty="0">
                <a:solidFill>
                  <a:schemeClr val="tx1"/>
                </a:solidFill>
                <a:latin typeface="Arial" panose="020B0604020202020204" pitchFamily="34" charset="0"/>
                <a:cs typeface="Arial" panose="020B0604020202020204" pitchFamily="34" charset="0"/>
              </a:rPr>
              <a:t>. </a:t>
            </a:r>
          </a:p>
        </p:txBody>
      </p:sp>
      <p:pic>
        <p:nvPicPr>
          <p:cNvPr id="2" name="Picture 1"/>
          <p:cNvPicPr>
            <a:picLocks noChangeAspect="1"/>
          </p:cNvPicPr>
          <p:nvPr/>
        </p:nvPicPr>
        <p:blipFill>
          <a:blip r:embed="rId2"/>
          <a:stretch>
            <a:fillRect/>
          </a:stretch>
        </p:blipFill>
        <p:spPr>
          <a:xfrm>
            <a:off x="1594809" y="1395128"/>
            <a:ext cx="9002381" cy="4067743"/>
          </a:xfrm>
          <a:prstGeom prst="rect">
            <a:avLst/>
          </a:prstGeom>
        </p:spPr>
      </p:pic>
      <p:sp>
        <p:nvSpPr>
          <p:cNvPr id="3" name="TextBox 2">
            <a:extLst>
              <a:ext uri="{FF2B5EF4-FFF2-40B4-BE49-F238E27FC236}">
                <a16:creationId xmlns:a16="http://schemas.microsoft.com/office/drawing/2014/main" id="{9E3011B7-1285-81C7-AAE7-B2F7939249AC}"/>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57091648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98" y="0"/>
            <a:ext cx="1508760" cy="1508760"/>
          </a:xfrm>
          <a:prstGeom prst="rect">
            <a:avLst/>
          </a:prstGeom>
          <a:solidFill>
            <a:srgbClr val="FF000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Limiting Reagent </a:t>
            </a:r>
            <a:r>
              <a:rPr lang="en-US" b="1" dirty="0" err="1">
                <a:solidFill>
                  <a:schemeClr val="tx1"/>
                </a:solidFill>
                <a:latin typeface="Arial" panose="020B0604020202020204" pitchFamily="34" charset="0"/>
                <a:cs typeface="Arial" panose="020B0604020202020204" pitchFamily="34" charset="0"/>
              </a:rPr>
              <a:t>Stoich</a:t>
            </a:r>
            <a:r>
              <a:rPr lang="en-US" b="1" dirty="0">
                <a:solidFill>
                  <a:schemeClr val="tx1"/>
                </a:solidFill>
                <a:latin typeface="Arial" panose="020B0604020202020204" pitchFamily="34" charset="0"/>
                <a:cs typeface="Arial" panose="020B0604020202020204" pitchFamily="34" charset="0"/>
              </a:rPr>
              <a:t>. </a:t>
            </a:r>
          </a:p>
        </p:txBody>
      </p:sp>
      <p:pic>
        <p:nvPicPr>
          <p:cNvPr id="2" name="Picture 1"/>
          <p:cNvPicPr>
            <a:picLocks noChangeAspect="1"/>
          </p:cNvPicPr>
          <p:nvPr/>
        </p:nvPicPr>
        <p:blipFill>
          <a:blip r:embed="rId2"/>
          <a:stretch>
            <a:fillRect/>
          </a:stretch>
        </p:blipFill>
        <p:spPr>
          <a:xfrm>
            <a:off x="1561467" y="1052181"/>
            <a:ext cx="9069066" cy="4753638"/>
          </a:xfrm>
          <a:prstGeom prst="rect">
            <a:avLst/>
          </a:prstGeom>
        </p:spPr>
      </p:pic>
      <p:sp>
        <p:nvSpPr>
          <p:cNvPr id="3" name="TextBox 2">
            <a:extLst>
              <a:ext uri="{FF2B5EF4-FFF2-40B4-BE49-F238E27FC236}">
                <a16:creationId xmlns:a16="http://schemas.microsoft.com/office/drawing/2014/main" id="{E03BF691-AE4D-D64D-993C-F6CAA3DFAD5B}"/>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350862788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98" y="0"/>
            <a:ext cx="1508760" cy="1508760"/>
          </a:xfrm>
          <a:prstGeom prst="rect">
            <a:avLst/>
          </a:prstGeom>
          <a:solidFill>
            <a:srgbClr val="FF000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Limiting Reagent </a:t>
            </a:r>
            <a:r>
              <a:rPr lang="en-US" b="1" dirty="0" err="1">
                <a:solidFill>
                  <a:schemeClr val="tx1"/>
                </a:solidFill>
                <a:latin typeface="Arial" panose="020B0604020202020204" pitchFamily="34" charset="0"/>
                <a:cs typeface="Arial" panose="020B0604020202020204" pitchFamily="34" charset="0"/>
              </a:rPr>
              <a:t>Stoich</a:t>
            </a:r>
            <a:r>
              <a:rPr lang="en-US" b="1" dirty="0">
                <a:solidFill>
                  <a:schemeClr val="tx1"/>
                </a:solidFill>
                <a:latin typeface="Arial" panose="020B0604020202020204" pitchFamily="34" charset="0"/>
                <a:cs typeface="Arial" panose="020B0604020202020204" pitchFamily="34" charset="0"/>
              </a:rPr>
              <a:t>. </a:t>
            </a:r>
          </a:p>
        </p:txBody>
      </p:sp>
      <p:pic>
        <p:nvPicPr>
          <p:cNvPr id="2" name="Picture 1"/>
          <p:cNvPicPr>
            <a:picLocks noChangeAspect="1"/>
          </p:cNvPicPr>
          <p:nvPr/>
        </p:nvPicPr>
        <p:blipFill>
          <a:blip r:embed="rId2"/>
          <a:stretch>
            <a:fillRect/>
          </a:stretch>
        </p:blipFill>
        <p:spPr>
          <a:xfrm>
            <a:off x="1590046" y="1023602"/>
            <a:ext cx="9011908" cy="4810796"/>
          </a:xfrm>
          <a:prstGeom prst="rect">
            <a:avLst/>
          </a:prstGeom>
        </p:spPr>
      </p:pic>
      <p:sp>
        <p:nvSpPr>
          <p:cNvPr id="3" name="TextBox 2">
            <a:extLst>
              <a:ext uri="{FF2B5EF4-FFF2-40B4-BE49-F238E27FC236}">
                <a16:creationId xmlns:a16="http://schemas.microsoft.com/office/drawing/2014/main" id="{5A12B9AA-0C70-34A0-F66A-C38258F6A8F1}"/>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340352809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98" y="0"/>
            <a:ext cx="1508760" cy="1508760"/>
          </a:xfrm>
          <a:prstGeom prst="rect">
            <a:avLst/>
          </a:prstGeom>
          <a:solidFill>
            <a:srgbClr val="FF000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Limiting Reagent </a:t>
            </a:r>
            <a:r>
              <a:rPr lang="en-US" b="1" dirty="0" err="1">
                <a:solidFill>
                  <a:schemeClr val="tx1"/>
                </a:solidFill>
                <a:latin typeface="Arial" panose="020B0604020202020204" pitchFamily="34" charset="0"/>
                <a:cs typeface="Arial" panose="020B0604020202020204" pitchFamily="34" charset="0"/>
              </a:rPr>
              <a:t>Stoich</a:t>
            </a:r>
            <a:r>
              <a:rPr lang="en-US" b="1" dirty="0">
                <a:solidFill>
                  <a:schemeClr val="tx1"/>
                </a:solidFill>
                <a:latin typeface="Arial" panose="020B0604020202020204" pitchFamily="34" charset="0"/>
                <a:cs typeface="Arial" panose="020B0604020202020204" pitchFamily="34" charset="0"/>
              </a:rPr>
              <a:t>. </a:t>
            </a:r>
          </a:p>
        </p:txBody>
      </p:sp>
      <p:pic>
        <p:nvPicPr>
          <p:cNvPr id="2" name="Picture 1"/>
          <p:cNvPicPr>
            <a:picLocks noChangeAspect="1"/>
          </p:cNvPicPr>
          <p:nvPr/>
        </p:nvPicPr>
        <p:blipFill>
          <a:blip r:embed="rId2"/>
          <a:stretch>
            <a:fillRect/>
          </a:stretch>
        </p:blipFill>
        <p:spPr>
          <a:xfrm>
            <a:off x="1561467" y="1361786"/>
            <a:ext cx="9069066" cy="4134427"/>
          </a:xfrm>
          <a:prstGeom prst="rect">
            <a:avLst/>
          </a:prstGeom>
        </p:spPr>
      </p:pic>
      <p:sp>
        <p:nvSpPr>
          <p:cNvPr id="3" name="TextBox 2">
            <a:extLst>
              <a:ext uri="{FF2B5EF4-FFF2-40B4-BE49-F238E27FC236}">
                <a16:creationId xmlns:a16="http://schemas.microsoft.com/office/drawing/2014/main" id="{F5DBB673-3FA5-6135-CA4A-AB0F65B7D62A}"/>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335749846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98" y="0"/>
            <a:ext cx="1508760" cy="1508760"/>
          </a:xfrm>
          <a:prstGeom prst="rect">
            <a:avLst/>
          </a:prstGeom>
          <a:solidFill>
            <a:srgbClr val="FF000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Limiting Reagent </a:t>
            </a:r>
            <a:r>
              <a:rPr lang="en-US" b="1" dirty="0" err="1">
                <a:solidFill>
                  <a:schemeClr val="tx1"/>
                </a:solidFill>
                <a:latin typeface="Arial" panose="020B0604020202020204" pitchFamily="34" charset="0"/>
                <a:cs typeface="Arial" panose="020B0604020202020204" pitchFamily="34" charset="0"/>
              </a:rPr>
              <a:t>Stoich</a:t>
            </a:r>
            <a:r>
              <a:rPr lang="en-US" b="1" dirty="0">
                <a:solidFill>
                  <a:schemeClr val="tx1"/>
                </a:solidFill>
                <a:latin typeface="Arial" panose="020B0604020202020204" pitchFamily="34" charset="0"/>
                <a:cs typeface="Arial" panose="020B0604020202020204" pitchFamily="34" charset="0"/>
              </a:rPr>
              <a:t>. </a:t>
            </a:r>
          </a:p>
        </p:txBody>
      </p:sp>
      <p:pic>
        <p:nvPicPr>
          <p:cNvPr id="2" name="Picture 1"/>
          <p:cNvPicPr>
            <a:picLocks noChangeAspect="1"/>
          </p:cNvPicPr>
          <p:nvPr/>
        </p:nvPicPr>
        <p:blipFill>
          <a:blip r:embed="rId2"/>
          <a:stretch>
            <a:fillRect/>
          </a:stretch>
        </p:blipFill>
        <p:spPr>
          <a:xfrm>
            <a:off x="1575756" y="952154"/>
            <a:ext cx="9040487" cy="4953691"/>
          </a:xfrm>
          <a:prstGeom prst="rect">
            <a:avLst/>
          </a:prstGeom>
        </p:spPr>
      </p:pic>
      <p:sp>
        <p:nvSpPr>
          <p:cNvPr id="3" name="TextBox 2">
            <a:extLst>
              <a:ext uri="{FF2B5EF4-FFF2-40B4-BE49-F238E27FC236}">
                <a16:creationId xmlns:a16="http://schemas.microsoft.com/office/drawing/2014/main" id="{7DE14ADD-FF5C-87EA-5AC3-08E59706D112}"/>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50309937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98" y="0"/>
            <a:ext cx="1508760" cy="1508760"/>
          </a:xfrm>
          <a:prstGeom prst="rect">
            <a:avLst/>
          </a:prstGeom>
          <a:solidFill>
            <a:srgbClr val="FF000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Limiting Reagent </a:t>
            </a:r>
            <a:r>
              <a:rPr lang="en-US" b="1" dirty="0" err="1">
                <a:solidFill>
                  <a:schemeClr val="tx1"/>
                </a:solidFill>
                <a:latin typeface="Arial" panose="020B0604020202020204" pitchFamily="34" charset="0"/>
                <a:cs typeface="Arial" panose="020B0604020202020204" pitchFamily="34" charset="0"/>
              </a:rPr>
              <a:t>Stoich</a:t>
            </a:r>
            <a:r>
              <a:rPr lang="en-US" b="1" dirty="0">
                <a:solidFill>
                  <a:schemeClr val="tx1"/>
                </a:solidFill>
                <a:latin typeface="Arial" panose="020B0604020202020204" pitchFamily="34" charset="0"/>
                <a:cs typeface="Arial" panose="020B0604020202020204" pitchFamily="34" charset="0"/>
              </a:rPr>
              <a:t>. </a:t>
            </a:r>
          </a:p>
        </p:txBody>
      </p:sp>
      <p:pic>
        <p:nvPicPr>
          <p:cNvPr id="2" name="Picture 1"/>
          <p:cNvPicPr>
            <a:picLocks noChangeAspect="1"/>
          </p:cNvPicPr>
          <p:nvPr/>
        </p:nvPicPr>
        <p:blipFill>
          <a:blip r:embed="rId2"/>
          <a:stretch>
            <a:fillRect/>
          </a:stretch>
        </p:blipFill>
        <p:spPr>
          <a:xfrm>
            <a:off x="1590046" y="1014075"/>
            <a:ext cx="9011908" cy="4829849"/>
          </a:xfrm>
          <a:prstGeom prst="rect">
            <a:avLst/>
          </a:prstGeom>
        </p:spPr>
      </p:pic>
      <p:sp>
        <p:nvSpPr>
          <p:cNvPr id="3" name="TextBox 2">
            <a:extLst>
              <a:ext uri="{FF2B5EF4-FFF2-40B4-BE49-F238E27FC236}">
                <a16:creationId xmlns:a16="http://schemas.microsoft.com/office/drawing/2014/main" id="{33666EC3-0014-E9E8-8479-B61704DAE293}"/>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90835899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98" y="0"/>
            <a:ext cx="1508760" cy="1508760"/>
          </a:xfrm>
          <a:prstGeom prst="rect">
            <a:avLst/>
          </a:prstGeom>
          <a:solidFill>
            <a:srgbClr val="FF000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Limiting Reagent </a:t>
            </a:r>
            <a:r>
              <a:rPr lang="en-US" b="1" dirty="0" err="1">
                <a:solidFill>
                  <a:schemeClr val="tx1"/>
                </a:solidFill>
                <a:latin typeface="Arial" panose="020B0604020202020204" pitchFamily="34" charset="0"/>
                <a:cs typeface="Arial" panose="020B0604020202020204" pitchFamily="34" charset="0"/>
              </a:rPr>
              <a:t>Stoich</a:t>
            </a:r>
            <a:r>
              <a:rPr lang="en-US" b="1" dirty="0">
                <a:solidFill>
                  <a:schemeClr val="tx1"/>
                </a:solidFill>
                <a:latin typeface="Arial" panose="020B0604020202020204" pitchFamily="34" charset="0"/>
                <a:cs typeface="Arial" panose="020B0604020202020204" pitchFamily="34" charset="0"/>
              </a:rPr>
              <a:t>. </a:t>
            </a:r>
          </a:p>
        </p:txBody>
      </p:sp>
      <p:pic>
        <p:nvPicPr>
          <p:cNvPr id="2" name="Picture 1"/>
          <p:cNvPicPr>
            <a:picLocks noChangeAspect="1"/>
          </p:cNvPicPr>
          <p:nvPr/>
        </p:nvPicPr>
        <p:blipFill>
          <a:blip r:embed="rId2"/>
          <a:stretch>
            <a:fillRect/>
          </a:stretch>
        </p:blipFill>
        <p:spPr>
          <a:xfrm>
            <a:off x="1575756" y="1090286"/>
            <a:ext cx="9040487" cy="4677428"/>
          </a:xfrm>
          <a:prstGeom prst="rect">
            <a:avLst/>
          </a:prstGeom>
        </p:spPr>
      </p:pic>
      <p:sp>
        <p:nvSpPr>
          <p:cNvPr id="3" name="TextBox 2">
            <a:extLst>
              <a:ext uri="{FF2B5EF4-FFF2-40B4-BE49-F238E27FC236}">
                <a16:creationId xmlns:a16="http://schemas.microsoft.com/office/drawing/2014/main" id="{1C31CB95-C497-5EF4-FFFE-3FADF6A9CD9A}"/>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207127645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98" y="0"/>
            <a:ext cx="1508760" cy="1508760"/>
          </a:xfrm>
          <a:prstGeom prst="rect">
            <a:avLst/>
          </a:prstGeom>
          <a:solidFill>
            <a:srgbClr val="FF000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Percent Comp.</a:t>
            </a:r>
          </a:p>
        </p:txBody>
      </p:sp>
      <p:pic>
        <p:nvPicPr>
          <p:cNvPr id="2" name="Picture 1"/>
          <p:cNvPicPr>
            <a:picLocks noChangeAspect="1"/>
          </p:cNvPicPr>
          <p:nvPr/>
        </p:nvPicPr>
        <p:blipFill>
          <a:blip r:embed="rId2"/>
          <a:stretch>
            <a:fillRect/>
          </a:stretch>
        </p:blipFill>
        <p:spPr>
          <a:xfrm>
            <a:off x="1753755" y="616687"/>
            <a:ext cx="9767123" cy="5440015"/>
          </a:xfrm>
          <a:prstGeom prst="rect">
            <a:avLst/>
          </a:prstGeom>
        </p:spPr>
      </p:pic>
      <p:sp>
        <p:nvSpPr>
          <p:cNvPr id="3" name="TextBox 2">
            <a:extLst>
              <a:ext uri="{FF2B5EF4-FFF2-40B4-BE49-F238E27FC236}">
                <a16:creationId xmlns:a16="http://schemas.microsoft.com/office/drawing/2014/main" id="{4752008F-C57F-990D-CD1D-DE082A76762A}"/>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344128202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98" y="0"/>
            <a:ext cx="1508760" cy="1508760"/>
          </a:xfrm>
          <a:prstGeom prst="rect">
            <a:avLst/>
          </a:prstGeom>
          <a:solidFill>
            <a:srgbClr val="FF000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Percent Comp.</a:t>
            </a:r>
          </a:p>
        </p:txBody>
      </p:sp>
      <p:pic>
        <p:nvPicPr>
          <p:cNvPr id="2" name="Picture 1"/>
          <p:cNvPicPr>
            <a:picLocks noChangeAspect="1"/>
          </p:cNvPicPr>
          <p:nvPr/>
        </p:nvPicPr>
        <p:blipFill>
          <a:blip r:embed="rId2"/>
          <a:stretch>
            <a:fillRect/>
          </a:stretch>
        </p:blipFill>
        <p:spPr>
          <a:xfrm>
            <a:off x="2169042" y="754380"/>
            <a:ext cx="9307094" cy="5174715"/>
          </a:xfrm>
          <a:prstGeom prst="rect">
            <a:avLst/>
          </a:prstGeom>
        </p:spPr>
      </p:pic>
      <p:sp>
        <p:nvSpPr>
          <p:cNvPr id="3" name="TextBox 2">
            <a:extLst>
              <a:ext uri="{FF2B5EF4-FFF2-40B4-BE49-F238E27FC236}">
                <a16:creationId xmlns:a16="http://schemas.microsoft.com/office/drawing/2014/main" id="{8B5DE97F-0E80-DCA2-CF10-6D6913AA8D7E}"/>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2914106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98" y="0"/>
            <a:ext cx="1508760" cy="1508760"/>
          </a:xfrm>
          <a:prstGeom prst="rect">
            <a:avLst/>
          </a:prstGeom>
          <a:solidFill>
            <a:srgbClr val="FF000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solidFill>
                  <a:schemeClr val="tx1"/>
                </a:solidFill>
                <a:latin typeface="Arial" panose="020B0604020202020204" pitchFamily="34" charset="0"/>
                <a:cs typeface="Arial" panose="020B0604020202020204" pitchFamily="34" charset="0"/>
              </a:rPr>
              <a:t>Dimensional Analysis</a:t>
            </a:r>
          </a:p>
        </p:txBody>
      </p:sp>
      <p:pic>
        <p:nvPicPr>
          <p:cNvPr id="3" name="Picture 2"/>
          <p:cNvPicPr>
            <a:picLocks noChangeAspect="1"/>
          </p:cNvPicPr>
          <p:nvPr/>
        </p:nvPicPr>
        <p:blipFill>
          <a:blip r:embed="rId2"/>
          <a:stretch>
            <a:fillRect/>
          </a:stretch>
        </p:blipFill>
        <p:spPr>
          <a:xfrm>
            <a:off x="1790983" y="0"/>
            <a:ext cx="10401017" cy="5692738"/>
          </a:xfrm>
          <a:prstGeom prst="rect">
            <a:avLst/>
          </a:prstGeom>
        </p:spPr>
      </p:pic>
      <p:sp>
        <p:nvSpPr>
          <p:cNvPr id="2" name="TextBox 1">
            <a:extLst>
              <a:ext uri="{FF2B5EF4-FFF2-40B4-BE49-F238E27FC236}">
                <a16:creationId xmlns:a16="http://schemas.microsoft.com/office/drawing/2014/main" id="{8FAC6096-F30C-B922-B644-91A5DC9FEFAB}"/>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316105755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98" y="0"/>
            <a:ext cx="1508760" cy="1508760"/>
          </a:xfrm>
          <a:prstGeom prst="rect">
            <a:avLst/>
          </a:prstGeom>
          <a:solidFill>
            <a:srgbClr val="FF000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Empirical Formulas</a:t>
            </a:r>
          </a:p>
        </p:txBody>
      </p:sp>
      <p:pic>
        <p:nvPicPr>
          <p:cNvPr id="2" name="Picture 1"/>
          <p:cNvPicPr>
            <a:picLocks noChangeAspect="1"/>
          </p:cNvPicPr>
          <p:nvPr/>
        </p:nvPicPr>
        <p:blipFill>
          <a:blip r:embed="rId2"/>
          <a:stretch>
            <a:fillRect/>
          </a:stretch>
        </p:blipFill>
        <p:spPr>
          <a:xfrm>
            <a:off x="2211571" y="1032618"/>
            <a:ext cx="9053787" cy="5042800"/>
          </a:xfrm>
          <a:prstGeom prst="rect">
            <a:avLst/>
          </a:prstGeom>
        </p:spPr>
      </p:pic>
      <p:sp>
        <p:nvSpPr>
          <p:cNvPr id="3" name="TextBox 2">
            <a:extLst>
              <a:ext uri="{FF2B5EF4-FFF2-40B4-BE49-F238E27FC236}">
                <a16:creationId xmlns:a16="http://schemas.microsoft.com/office/drawing/2014/main" id="{DC5C4D79-9E2D-91C8-B731-E8EE3ACBCD7E}"/>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87468352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98" y="0"/>
            <a:ext cx="1508760" cy="1508760"/>
          </a:xfrm>
          <a:prstGeom prst="rect">
            <a:avLst/>
          </a:prstGeom>
          <a:solidFill>
            <a:srgbClr val="FF000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Empirical Formulas</a:t>
            </a:r>
          </a:p>
        </p:txBody>
      </p:sp>
      <p:pic>
        <p:nvPicPr>
          <p:cNvPr id="2" name="Picture 1"/>
          <p:cNvPicPr>
            <a:picLocks noChangeAspect="1"/>
          </p:cNvPicPr>
          <p:nvPr/>
        </p:nvPicPr>
        <p:blipFill>
          <a:blip r:embed="rId2"/>
          <a:stretch>
            <a:fillRect/>
          </a:stretch>
        </p:blipFill>
        <p:spPr>
          <a:xfrm>
            <a:off x="2371061" y="906329"/>
            <a:ext cx="8843686" cy="4962644"/>
          </a:xfrm>
          <a:prstGeom prst="rect">
            <a:avLst/>
          </a:prstGeom>
        </p:spPr>
      </p:pic>
      <p:sp>
        <p:nvSpPr>
          <p:cNvPr id="3" name="TextBox 2">
            <a:extLst>
              <a:ext uri="{FF2B5EF4-FFF2-40B4-BE49-F238E27FC236}">
                <a16:creationId xmlns:a16="http://schemas.microsoft.com/office/drawing/2014/main" id="{52AF1FD6-48DA-5535-FAD3-60DA46663D17}"/>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63302309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98" y="0"/>
            <a:ext cx="1508760" cy="1508760"/>
          </a:xfrm>
          <a:prstGeom prst="rect">
            <a:avLst/>
          </a:prstGeom>
          <a:solidFill>
            <a:srgbClr val="FF000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Empirical Formulas</a:t>
            </a:r>
          </a:p>
        </p:txBody>
      </p:sp>
      <p:pic>
        <p:nvPicPr>
          <p:cNvPr id="2" name="Picture 1"/>
          <p:cNvPicPr>
            <a:picLocks noChangeAspect="1"/>
          </p:cNvPicPr>
          <p:nvPr/>
        </p:nvPicPr>
        <p:blipFill>
          <a:blip r:embed="rId2"/>
          <a:stretch>
            <a:fillRect/>
          </a:stretch>
        </p:blipFill>
        <p:spPr>
          <a:xfrm>
            <a:off x="2030819" y="754380"/>
            <a:ext cx="9512431" cy="5336983"/>
          </a:xfrm>
          <a:prstGeom prst="rect">
            <a:avLst/>
          </a:prstGeom>
        </p:spPr>
      </p:pic>
      <p:sp>
        <p:nvSpPr>
          <p:cNvPr id="3" name="TextBox 2">
            <a:extLst>
              <a:ext uri="{FF2B5EF4-FFF2-40B4-BE49-F238E27FC236}">
                <a16:creationId xmlns:a16="http://schemas.microsoft.com/office/drawing/2014/main" id="{C00BCA9C-45F4-A500-8893-E32263BC1362}"/>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232991809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98" y="0"/>
            <a:ext cx="1508760" cy="1508760"/>
          </a:xfrm>
          <a:prstGeom prst="rect">
            <a:avLst/>
          </a:prstGeom>
          <a:solidFill>
            <a:srgbClr val="FF000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Empirical Formulas</a:t>
            </a:r>
          </a:p>
        </p:txBody>
      </p:sp>
      <p:pic>
        <p:nvPicPr>
          <p:cNvPr id="2" name="Picture 1"/>
          <p:cNvPicPr>
            <a:picLocks noChangeAspect="1"/>
          </p:cNvPicPr>
          <p:nvPr/>
        </p:nvPicPr>
        <p:blipFill>
          <a:blip r:embed="rId2"/>
          <a:stretch>
            <a:fillRect/>
          </a:stretch>
        </p:blipFill>
        <p:spPr>
          <a:xfrm>
            <a:off x="2264735" y="901055"/>
            <a:ext cx="9167426" cy="5103591"/>
          </a:xfrm>
          <a:prstGeom prst="rect">
            <a:avLst/>
          </a:prstGeom>
        </p:spPr>
      </p:pic>
      <p:sp>
        <p:nvSpPr>
          <p:cNvPr id="3" name="TextBox 2">
            <a:extLst>
              <a:ext uri="{FF2B5EF4-FFF2-40B4-BE49-F238E27FC236}">
                <a16:creationId xmlns:a16="http://schemas.microsoft.com/office/drawing/2014/main" id="{7D7D3F9C-C815-21CD-B05D-41DCB808B38D}"/>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309076530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98" y="0"/>
            <a:ext cx="1508760" cy="1508760"/>
          </a:xfrm>
          <a:prstGeom prst="rect">
            <a:avLst/>
          </a:prstGeom>
          <a:solidFill>
            <a:srgbClr val="FF000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Empirical Formulas</a:t>
            </a:r>
          </a:p>
        </p:txBody>
      </p:sp>
      <p:pic>
        <p:nvPicPr>
          <p:cNvPr id="2" name="Picture 1"/>
          <p:cNvPicPr>
            <a:picLocks noChangeAspect="1"/>
          </p:cNvPicPr>
          <p:nvPr/>
        </p:nvPicPr>
        <p:blipFill>
          <a:blip r:embed="rId2"/>
          <a:stretch>
            <a:fillRect/>
          </a:stretch>
        </p:blipFill>
        <p:spPr>
          <a:xfrm>
            <a:off x="2562447" y="1207528"/>
            <a:ext cx="8334429" cy="4604288"/>
          </a:xfrm>
          <a:prstGeom prst="rect">
            <a:avLst/>
          </a:prstGeom>
        </p:spPr>
      </p:pic>
      <p:sp>
        <p:nvSpPr>
          <p:cNvPr id="3" name="TextBox 2">
            <a:extLst>
              <a:ext uri="{FF2B5EF4-FFF2-40B4-BE49-F238E27FC236}">
                <a16:creationId xmlns:a16="http://schemas.microsoft.com/office/drawing/2014/main" id="{C190A6BB-6120-E111-0468-0AC5616E1439}"/>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260501372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98" y="0"/>
            <a:ext cx="1508760" cy="1508760"/>
          </a:xfrm>
          <a:prstGeom prst="rect">
            <a:avLst/>
          </a:prstGeom>
          <a:solidFill>
            <a:srgbClr val="FF000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Empirical Formulas</a:t>
            </a:r>
          </a:p>
        </p:txBody>
      </p:sp>
      <p:pic>
        <p:nvPicPr>
          <p:cNvPr id="2" name="Picture 1"/>
          <p:cNvPicPr>
            <a:picLocks noChangeAspect="1"/>
          </p:cNvPicPr>
          <p:nvPr/>
        </p:nvPicPr>
        <p:blipFill>
          <a:blip r:embed="rId2"/>
          <a:stretch>
            <a:fillRect/>
          </a:stretch>
        </p:blipFill>
        <p:spPr>
          <a:xfrm>
            <a:off x="2137144" y="957886"/>
            <a:ext cx="9417506" cy="5330521"/>
          </a:xfrm>
          <a:prstGeom prst="rect">
            <a:avLst/>
          </a:prstGeom>
        </p:spPr>
      </p:pic>
      <p:sp>
        <p:nvSpPr>
          <p:cNvPr id="3" name="TextBox 2">
            <a:extLst>
              <a:ext uri="{FF2B5EF4-FFF2-40B4-BE49-F238E27FC236}">
                <a16:creationId xmlns:a16="http://schemas.microsoft.com/office/drawing/2014/main" id="{CCCB4E82-A46E-B42B-6E13-FF93A13EA8B6}"/>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90182201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98" y="0"/>
            <a:ext cx="1508760" cy="1508760"/>
          </a:xfrm>
          <a:prstGeom prst="rect">
            <a:avLst/>
          </a:prstGeom>
          <a:solidFill>
            <a:srgbClr val="FF000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Empirical Formulas</a:t>
            </a:r>
          </a:p>
        </p:txBody>
      </p:sp>
      <p:pic>
        <p:nvPicPr>
          <p:cNvPr id="2" name="Picture 1"/>
          <p:cNvPicPr>
            <a:picLocks noChangeAspect="1"/>
          </p:cNvPicPr>
          <p:nvPr/>
        </p:nvPicPr>
        <p:blipFill>
          <a:blip r:embed="rId2"/>
          <a:stretch>
            <a:fillRect/>
          </a:stretch>
        </p:blipFill>
        <p:spPr>
          <a:xfrm>
            <a:off x="2379844" y="1031357"/>
            <a:ext cx="8967256" cy="4999317"/>
          </a:xfrm>
          <a:prstGeom prst="rect">
            <a:avLst/>
          </a:prstGeom>
        </p:spPr>
      </p:pic>
      <p:sp>
        <p:nvSpPr>
          <p:cNvPr id="3" name="TextBox 2">
            <a:extLst>
              <a:ext uri="{FF2B5EF4-FFF2-40B4-BE49-F238E27FC236}">
                <a16:creationId xmlns:a16="http://schemas.microsoft.com/office/drawing/2014/main" id="{9B9D55B5-7647-8EDD-5BB0-FD37E24E8266}"/>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55328653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98" y="0"/>
            <a:ext cx="1508760" cy="1508760"/>
          </a:xfrm>
          <a:prstGeom prst="rect">
            <a:avLst/>
          </a:prstGeom>
          <a:solidFill>
            <a:srgbClr val="FF000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Empirical Formulas</a:t>
            </a:r>
          </a:p>
        </p:txBody>
      </p:sp>
      <p:pic>
        <p:nvPicPr>
          <p:cNvPr id="3" name="Picture 2"/>
          <p:cNvPicPr>
            <a:picLocks noChangeAspect="1"/>
          </p:cNvPicPr>
          <p:nvPr/>
        </p:nvPicPr>
        <p:blipFill>
          <a:blip r:embed="rId2"/>
          <a:stretch>
            <a:fillRect/>
          </a:stretch>
        </p:blipFill>
        <p:spPr>
          <a:xfrm>
            <a:off x="2147776" y="947581"/>
            <a:ext cx="9071733" cy="5101039"/>
          </a:xfrm>
          <a:prstGeom prst="rect">
            <a:avLst/>
          </a:prstGeom>
        </p:spPr>
      </p:pic>
      <p:sp>
        <p:nvSpPr>
          <p:cNvPr id="2" name="TextBox 1">
            <a:extLst>
              <a:ext uri="{FF2B5EF4-FFF2-40B4-BE49-F238E27FC236}">
                <a16:creationId xmlns:a16="http://schemas.microsoft.com/office/drawing/2014/main" id="{D6C59830-BD71-FB99-2083-B4754D9B32AD}"/>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201437608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98" y="0"/>
            <a:ext cx="1508760" cy="1508760"/>
          </a:xfrm>
          <a:prstGeom prst="rect">
            <a:avLst/>
          </a:prstGeom>
          <a:solidFill>
            <a:srgbClr val="FF000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Combust. Analysis</a:t>
            </a:r>
          </a:p>
        </p:txBody>
      </p:sp>
      <p:pic>
        <p:nvPicPr>
          <p:cNvPr id="3" name="Picture 2"/>
          <p:cNvPicPr>
            <a:picLocks noChangeAspect="1"/>
          </p:cNvPicPr>
          <p:nvPr/>
        </p:nvPicPr>
        <p:blipFill>
          <a:blip r:embed="rId2"/>
          <a:stretch>
            <a:fillRect/>
          </a:stretch>
        </p:blipFill>
        <p:spPr>
          <a:xfrm>
            <a:off x="2264734" y="924061"/>
            <a:ext cx="8745013" cy="4883668"/>
          </a:xfrm>
          <a:prstGeom prst="rect">
            <a:avLst/>
          </a:prstGeom>
        </p:spPr>
      </p:pic>
      <p:sp>
        <p:nvSpPr>
          <p:cNvPr id="2" name="TextBox 1">
            <a:extLst>
              <a:ext uri="{FF2B5EF4-FFF2-40B4-BE49-F238E27FC236}">
                <a16:creationId xmlns:a16="http://schemas.microsoft.com/office/drawing/2014/main" id="{27765C56-03F8-CCAD-3C51-D41B590996B8}"/>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02581091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98" y="0"/>
            <a:ext cx="1508760" cy="1508760"/>
          </a:xfrm>
          <a:prstGeom prst="rect">
            <a:avLst/>
          </a:prstGeom>
          <a:solidFill>
            <a:srgbClr val="FF000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Combust. Analysis</a:t>
            </a:r>
          </a:p>
        </p:txBody>
      </p:sp>
      <p:pic>
        <p:nvPicPr>
          <p:cNvPr id="3" name="Picture 2"/>
          <p:cNvPicPr>
            <a:picLocks noChangeAspect="1"/>
          </p:cNvPicPr>
          <p:nvPr/>
        </p:nvPicPr>
        <p:blipFill>
          <a:blip r:embed="rId2"/>
          <a:stretch>
            <a:fillRect/>
          </a:stretch>
        </p:blipFill>
        <p:spPr>
          <a:xfrm>
            <a:off x="2415775" y="999460"/>
            <a:ext cx="8506350" cy="4752754"/>
          </a:xfrm>
          <a:prstGeom prst="rect">
            <a:avLst/>
          </a:prstGeom>
        </p:spPr>
      </p:pic>
      <p:sp>
        <p:nvSpPr>
          <p:cNvPr id="2" name="TextBox 1">
            <a:extLst>
              <a:ext uri="{FF2B5EF4-FFF2-40B4-BE49-F238E27FC236}">
                <a16:creationId xmlns:a16="http://schemas.microsoft.com/office/drawing/2014/main" id="{134ECE83-6E73-140B-C3A8-C71AC8C81AF9}"/>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40535822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98" y="0"/>
            <a:ext cx="1508760" cy="1508760"/>
          </a:xfrm>
          <a:prstGeom prst="rect">
            <a:avLst/>
          </a:prstGeom>
          <a:solidFill>
            <a:srgbClr val="FF000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solidFill>
                  <a:schemeClr val="tx1"/>
                </a:solidFill>
                <a:latin typeface="Arial" panose="020B0604020202020204" pitchFamily="34" charset="0"/>
                <a:cs typeface="Arial" panose="020B0604020202020204" pitchFamily="34" charset="0"/>
              </a:rPr>
              <a:t>Dimensional Analysis</a:t>
            </a:r>
          </a:p>
        </p:txBody>
      </p:sp>
      <p:pic>
        <p:nvPicPr>
          <p:cNvPr id="2" name="Picture 1"/>
          <p:cNvPicPr>
            <a:picLocks noChangeAspect="1"/>
          </p:cNvPicPr>
          <p:nvPr/>
        </p:nvPicPr>
        <p:blipFill>
          <a:blip r:embed="rId2"/>
          <a:stretch>
            <a:fillRect/>
          </a:stretch>
        </p:blipFill>
        <p:spPr>
          <a:xfrm>
            <a:off x="2164037" y="0"/>
            <a:ext cx="9692165" cy="5397238"/>
          </a:xfrm>
          <a:prstGeom prst="rect">
            <a:avLst/>
          </a:prstGeom>
        </p:spPr>
      </p:pic>
      <p:sp>
        <p:nvSpPr>
          <p:cNvPr id="3" name="TextBox 2">
            <a:extLst>
              <a:ext uri="{FF2B5EF4-FFF2-40B4-BE49-F238E27FC236}">
                <a16:creationId xmlns:a16="http://schemas.microsoft.com/office/drawing/2014/main" id="{D91DCD52-95B4-9CEA-33C0-E521AE67AD1C}"/>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226117906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98" y="0"/>
            <a:ext cx="1508760" cy="1508760"/>
          </a:xfrm>
          <a:prstGeom prst="rect">
            <a:avLst/>
          </a:prstGeom>
          <a:solidFill>
            <a:srgbClr val="FF000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Combust. Analysis</a:t>
            </a:r>
          </a:p>
        </p:txBody>
      </p:sp>
      <p:pic>
        <p:nvPicPr>
          <p:cNvPr id="3" name="Picture 2"/>
          <p:cNvPicPr>
            <a:picLocks noChangeAspect="1"/>
          </p:cNvPicPr>
          <p:nvPr/>
        </p:nvPicPr>
        <p:blipFill>
          <a:blip r:embed="rId2"/>
          <a:stretch>
            <a:fillRect/>
          </a:stretch>
        </p:blipFill>
        <p:spPr>
          <a:xfrm>
            <a:off x="2056988" y="201585"/>
            <a:ext cx="9552003" cy="1280855"/>
          </a:xfrm>
          <a:prstGeom prst="rect">
            <a:avLst/>
          </a:prstGeom>
        </p:spPr>
      </p:pic>
      <p:pic>
        <p:nvPicPr>
          <p:cNvPr id="4" name="Picture 3"/>
          <p:cNvPicPr>
            <a:picLocks noChangeAspect="1"/>
          </p:cNvPicPr>
          <p:nvPr/>
        </p:nvPicPr>
        <p:blipFill>
          <a:blip r:embed="rId3"/>
          <a:stretch>
            <a:fillRect/>
          </a:stretch>
        </p:blipFill>
        <p:spPr>
          <a:xfrm>
            <a:off x="2152678" y="1677739"/>
            <a:ext cx="9267369" cy="1247369"/>
          </a:xfrm>
          <a:prstGeom prst="rect">
            <a:avLst/>
          </a:prstGeom>
        </p:spPr>
      </p:pic>
      <p:pic>
        <p:nvPicPr>
          <p:cNvPr id="5" name="Picture 4"/>
          <p:cNvPicPr>
            <a:picLocks noChangeAspect="1"/>
          </p:cNvPicPr>
          <p:nvPr/>
        </p:nvPicPr>
        <p:blipFill>
          <a:blip r:embed="rId4"/>
          <a:stretch>
            <a:fillRect/>
          </a:stretch>
        </p:blipFill>
        <p:spPr>
          <a:xfrm>
            <a:off x="2152678" y="3120407"/>
            <a:ext cx="9360622" cy="3431409"/>
          </a:xfrm>
          <a:prstGeom prst="rect">
            <a:avLst/>
          </a:prstGeom>
        </p:spPr>
      </p:pic>
      <p:sp>
        <p:nvSpPr>
          <p:cNvPr id="2" name="TextBox 1">
            <a:extLst>
              <a:ext uri="{FF2B5EF4-FFF2-40B4-BE49-F238E27FC236}">
                <a16:creationId xmlns:a16="http://schemas.microsoft.com/office/drawing/2014/main" id="{FCDEDB40-B88B-EF2F-3AC7-8344F7D8950D}"/>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5" action="ppaction://hlinksldjump"/>
              </a:rPr>
              <a:t>Jump back to title slide</a:t>
            </a:r>
            <a:endParaRPr lang="en-US" b="1" dirty="0"/>
          </a:p>
        </p:txBody>
      </p:sp>
    </p:spTree>
    <p:extLst>
      <p:ext uri="{BB962C8B-B14F-4D97-AF65-F5344CB8AC3E}">
        <p14:creationId xmlns:p14="http://schemas.microsoft.com/office/powerpoint/2010/main" val="25198377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98" y="0"/>
            <a:ext cx="1508760" cy="1508760"/>
          </a:xfrm>
          <a:prstGeom prst="rect">
            <a:avLst/>
          </a:prstGeom>
          <a:solidFill>
            <a:srgbClr val="FF000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Combust. Analysis</a:t>
            </a:r>
          </a:p>
        </p:txBody>
      </p:sp>
      <p:pic>
        <p:nvPicPr>
          <p:cNvPr id="2" name="Picture 1"/>
          <p:cNvPicPr>
            <a:picLocks noChangeAspect="1"/>
          </p:cNvPicPr>
          <p:nvPr/>
        </p:nvPicPr>
        <p:blipFill>
          <a:blip r:embed="rId2"/>
          <a:stretch>
            <a:fillRect/>
          </a:stretch>
        </p:blipFill>
        <p:spPr>
          <a:xfrm>
            <a:off x="2381693" y="754380"/>
            <a:ext cx="9164108" cy="5128404"/>
          </a:xfrm>
          <a:prstGeom prst="rect">
            <a:avLst/>
          </a:prstGeom>
        </p:spPr>
      </p:pic>
      <p:sp>
        <p:nvSpPr>
          <p:cNvPr id="3" name="TextBox 2">
            <a:extLst>
              <a:ext uri="{FF2B5EF4-FFF2-40B4-BE49-F238E27FC236}">
                <a16:creationId xmlns:a16="http://schemas.microsoft.com/office/drawing/2014/main" id="{B3824D99-1C36-C7FB-6790-0404B52D599C}"/>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06378227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98" y="0"/>
            <a:ext cx="1508760" cy="1508760"/>
          </a:xfrm>
          <a:prstGeom prst="rect">
            <a:avLst/>
          </a:prstGeom>
          <a:solidFill>
            <a:srgbClr val="FF000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Combust. Analysis</a:t>
            </a:r>
          </a:p>
        </p:txBody>
      </p:sp>
      <p:pic>
        <p:nvPicPr>
          <p:cNvPr id="2" name="Picture 1"/>
          <p:cNvPicPr>
            <a:picLocks noChangeAspect="1"/>
          </p:cNvPicPr>
          <p:nvPr/>
        </p:nvPicPr>
        <p:blipFill>
          <a:blip r:embed="rId2"/>
          <a:stretch>
            <a:fillRect/>
          </a:stretch>
        </p:blipFill>
        <p:spPr>
          <a:xfrm>
            <a:off x="2083981" y="754380"/>
            <a:ext cx="9458162" cy="5275469"/>
          </a:xfrm>
          <a:prstGeom prst="rect">
            <a:avLst/>
          </a:prstGeom>
        </p:spPr>
      </p:pic>
      <p:sp>
        <p:nvSpPr>
          <p:cNvPr id="3" name="TextBox 2">
            <a:extLst>
              <a:ext uri="{FF2B5EF4-FFF2-40B4-BE49-F238E27FC236}">
                <a16:creationId xmlns:a16="http://schemas.microsoft.com/office/drawing/2014/main" id="{10D4A94E-6A2D-740A-C317-AB00BE25E862}"/>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71778043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98" y="0"/>
            <a:ext cx="1508760" cy="1508760"/>
          </a:xfrm>
          <a:prstGeom prst="rect">
            <a:avLst/>
          </a:prstGeom>
          <a:solidFill>
            <a:srgbClr val="FF000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Combust. Analysis</a:t>
            </a:r>
          </a:p>
        </p:txBody>
      </p:sp>
      <p:pic>
        <p:nvPicPr>
          <p:cNvPr id="2" name="Picture 1"/>
          <p:cNvPicPr>
            <a:picLocks noChangeAspect="1"/>
          </p:cNvPicPr>
          <p:nvPr/>
        </p:nvPicPr>
        <p:blipFill>
          <a:blip r:embed="rId2"/>
          <a:stretch>
            <a:fillRect/>
          </a:stretch>
        </p:blipFill>
        <p:spPr>
          <a:xfrm>
            <a:off x="2331947" y="967563"/>
            <a:ext cx="9023912" cy="5007736"/>
          </a:xfrm>
          <a:prstGeom prst="rect">
            <a:avLst/>
          </a:prstGeom>
        </p:spPr>
      </p:pic>
      <p:sp>
        <p:nvSpPr>
          <p:cNvPr id="3" name="TextBox 2">
            <a:extLst>
              <a:ext uri="{FF2B5EF4-FFF2-40B4-BE49-F238E27FC236}">
                <a16:creationId xmlns:a16="http://schemas.microsoft.com/office/drawing/2014/main" id="{9B2992D8-4068-1D86-522B-F84F2480C6C3}"/>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81000485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98" y="0"/>
            <a:ext cx="1508760" cy="1508760"/>
          </a:xfrm>
          <a:prstGeom prst="rect">
            <a:avLst/>
          </a:prstGeom>
          <a:solidFill>
            <a:srgbClr val="FF000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Combust. Analysis</a:t>
            </a:r>
          </a:p>
        </p:txBody>
      </p:sp>
      <p:pic>
        <p:nvPicPr>
          <p:cNvPr id="2" name="Picture 1"/>
          <p:cNvPicPr>
            <a:picLocks noChangeAspect="1"/>
          </p:cNvPicPr>
          <p:nvPr/>
        </p:nvPicPr>
        <p:blipFill>
          <a:blip r:embed="rId2"/>
          <a:stretch>
            <a:fillRect/>
          </a:stretch>
        </p:blipFill>
        <p:spPr>
          <a:xfrm>
            <a:off x="2232838" y="754380"/>
            <a:ext cx="9440554" cy="5238082"/>
          </a:xfrm>
          <a:prstGeom prst="rect">
            <a:avLst/>
          </a:prstGeom>
        </p:spPr>
      </p:pic>
      <p:sp>
        <p:nvSpPr>
          <p:cNvPr id="3" name="TextBox 2">
            <a:extLst>
              <a:ext uri="{FF2B5EF4-FFF2-40B4-BE49-F238E27FC236}">
                <a16:creationId xmlns:a16="http://schemas.microsoft.com/office/drawing/2014/main" id="{A6403D06-8B3B-3E44-090B-CE249638E71F}"/>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4944217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98" y="0"/>
            <a:ext cx="1508760" cy="1508760"/>
          </a:xfrm>
          <a:prstGeom prst="rect">
            <a:avLst/>
          </a:prstGeom>
          <a:solidFill>
            <a:srgbClr val="FF000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Combust. Analysis</a:t>
            </a:r>
          </a:p>
        </p:txBody>
      </p:sp>
      <p:pic>
        <p:nvPicPr>
          <p:cNvPr id="2" name="Picture 1"/>
          <p:cNvPicPr>
            <a:picLocks noChangeAspect="1"/>
          </p:cNvPicPr>
          <p:nvPr/>
        </p:nvPicPr>
        <p:blipFill>
          <a:blip r:embed="rId2"/>
          <a:stretch>
            <a:fillRect/>
          </a:stretch>
        </p:blipFill>
        <p:spPr>
          <a:xfrm>
            <a:off x="2147777" y="754380"/>
            <a:ext cx="9055570" cy="5073128"/>
          </a:xfrm>
          <a:prstGeom prst="rect">
            <a:avLst/>
          </a:prstGeom>
        </p:spPr>
      </p:pic>
      <p:sp>
        <p:nvSpPr>
          <p:cNvPr id="3" name="TextBox 2">
            <a:extLst>
              <a:ext uri="{FF2B5EF4-FFF2-40B4-BE49-F238E27FC236}">
                <a16:creationId xmlns:a16="http://schemas.microsoft.com/office/drawing/2014/main" id="{70636496-8E7A-0724-AED3-3FA39681E186}"/>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7095489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98" y="0"/>
            <a:ext cx="1508760" cy="1508760"/>
          </a:xfrm>
          <a:prstGeom prst="rect">
            <a:avLst/>
          </a:prstGeom>
          <a:solidFill>
            <a:srgbClr val="FF000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Combust. Analysis</a:t>
            </a:r>
          </a:p>
        </p:txBody>
      </p:sp>
      <p:pic>
        <p:nvPicPr>
          <p:cNvPr id="3" name="Picture 2"/>
          <p:cNvPicPr>
            <a:picLocks noChangeAspect="1"/>
          </p:cNvPicPr>
          <p:nvPr/>
        </p:nvPicPr>
        <p:blipFill>
          <a:blip r:embed="rId2"/>
          <a:stretch>
            <a:fillRect/>
          </a:stretch>
        </p:blipFill>
        <p:spPr>
          <a:xfrm>
            <a:off x="2360427" y="858173"/>
            <a:ext cx="9048594" cy="5021433"/>
          </a:xfrm>
          <a:prstGeom prst="rect">
            <a:avLst/>
          </a:prstGeom>
        </p:spPr>
      </p:pic>
      <p:sp>
        <p:nvSpPr>
          <p:cNvPr id="2" name="TextBox 1">
            <a:extLst>
              <a:ext uri="{FF2B5EF4-FFF2-40B4-BE49-F238E27FC236}">
                <a16:creationId xmlns:a16="http://schemas.microsoft.com/office/drawing/2014/main" id="{8B28F04E-2FA0-C0BF-4620-27BFFC76EEE4}"/>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43160423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98" y="0"/>
            <a:ext cx="1508760" cy="1508760"/>
          </a:xfrm>
          <a:prstGeom prst="rect">
            <a:avLst/>
          </a:prstGeom>
          <a:solidFill>
            <a:srgbClr val="FF000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Combust. Analysis</a:t>
            </a:r>
          </a:p>
        </p:txBody>
      </p:sp>
      <p:pic>
        <p:nvPicPr>
          <p:cNvPr id="2" name="Picture 1"/>
          <p:cNvPicPr>
            <a:picLocks noChangeAspect="1"/>
          </p:cNvPicPr>
          <p:nvPr/>
        </p:nvPicPr>
        <p:blipFill>
          <a:blip r:embed="rId2"/>
          <a:stretch>
            <a:fillRect/>
          </a:stretch>
        </p:blipFill>
        <p:spPr>
          <a:xfrm>
            <a:off x="1935126" y="754380"/>
            <a:ext cx="9683996" cy="5364627"/>
          </a:xfrm>
          <a:prstGeom prst="rect">
            <a:avLst/>
          </a:prstGeom>
        </p:spPr>
      </p:pic>
      <p:sp>
        <p:nvSpPr>
          <p:cNvPr id="3" name="TextBox 2">
            <a:extLst>
              <a:ext uri="{FF2B5EF4-FFF2-40B4-BE49-F238E27FC236}">
                <a16:creationId xmlns:a16="http://schemas.microsoft.com/office/drawing/2014/main" id="{3DF19BF6-0B0E-BA20-3751-11C09D82FF40}"/>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55380085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98" y="0"/>
            <a:ext cx="1508760" cy="1508760"/>
          </a:xfrm>
          <a:prstGeom prst="rect">
            <a:avLst/>
          </a:prstGeom>
          <a:solidFill>
            <a:srgbClr val="FF000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Combust. Analysis</a:t>
            </a:r>
          </a:p>
        </p:txBody>
      </p:sp>
      <p:pic>
        <p:nvPicPr>
          <p:cNvPr id="3" name="Picture 2"/>
          <p:cNvPicPr>
            <a:picLocks noChangeAspect="1"/>
          </p:cNvPicPr>
          <p:nvPr/>
        </p:nvPicPr>
        <p:blipFill>
          <a:blip r:embed="rId2"/>
          <a:stretch>
            <a:fillRect/>
          </a:stretch>
        </p:blipFill>
        <p:spPr>
          <a:xfrm>
            <a:off x="2285998" y="754380"/>
            <a:ext cx="9201875" cy="5117033"/>
          </a:xfrm>
          <a:prstGeom prst="rect">
            <a:avLst/>
          </a:prstGeom>
        </p:spPr>
      </p:pic>
      <p:sp>
        <p:nvSpPr>
          <p:cNvPr id="2" name="TextBox 1">
            <a:extLst>
              <a:ext uri="{FF2B5EF4-FFF2-40B4-BE49-F238E27FC236}">
                <a16:creationId xmlns:a16="http://schemas.microsoft.com/office/drawing/2014/main" id="{0B04D363-7D55-D147-CAB7-ADA6338F0E27}"/>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201527551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FFC000">
            <a:alpha val="4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latin typeface="Impact" panose="020B0806030902050204" pitchFamily="34" charset="0"/>
              </a:rPr>
              <a:t>Unit #9 </a:t>
            </a:r>
            <a:br>
              <a:rPr lang="en-US" dirty="0">
                <a:latin typeface="Impact" panose="020B0806030902050204" pitchFamily="34" charset="0"/>
              </a:rPr>
            </a:br>
            <a:r>
              <a:rPr lang="en-US" dirty="0">
                <a:latin typeface="Impact" panose="020B0806030902050204" pitchFamily="34" charset="0"/>
              </a:rPr>
              <a:t>Gas Laws</a:t>
            </a:r>
          </a:p>
        </p:txBody>
      </p:sp>
      <p:sp>
        <p:nvSpPr>
          <p:cNvPr id="3" name="Content Placeholder 2"/>
          <p:cNvSpPr>
            <a:spLocks noGrp="1"/>
          </p:cNvSpPr>
          <p:nvPr>
            <p:ph idx="1"/>
          </p:nvPr>
        </p:nvSpPr>
        <p:spPr/>
        <p:txBody>
          <a:bodyPr numCol="2">
            <a:normAutofit/>
          </a:bodyPr>
          <a:lstStyle/>
          <a:p>
            <a:r>
              <a:rPr lang="en-US" sz="4000" dirty="0"/>
              <a:t>KMT theory</a:t>
            </a:r>
          </a:p>
          <a:p>
            <a:r>
              <a:rPr lang="en-US" sz="4000" dirty="0"/>
              <a:t>Basic gas law equations</a:t>
            </a:r>
          </a:p>
          <a:p>
            <a:r>
              <a:rPr lang="en-US" sz="4000" dirty="0"/>
              <a:t>Ideal gas law equation</a:t>
            </a:r>
          </a:p>
          <a:p>
            <a:r>
              <a:rPr lang="en-US" sz="4000" dirty="0"/>
              <a:t>Dalton’s law of partial pressures</a:t>
            </a:r>
          </a:p>
          <a:p>
            <a:r>
              <a:rPr lang="en-US" sz="4000" dirty="0"/>
              <a:t>Gas stoichiometry</a:t>
            </a:r>
          </a:p>
        </p:txBody>
      </p:sp>
    </p:spTree>
    <p:extLst>
      <p:ext uri="{BB962C8B-B14F-4D97-AF65-F5344CB8AC3E}">
        <p14:creationId xmlns:p14="http://schemas.microsoft.com/office/powerpoint/2010/main" val="21372257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98" y="0"/>
            <a:ext cx="1508760" cy="1508760"/>
          </a:xfrm>
          <a:prstGeom prst="rect">
            <a:avLst/>
          </a:prstGeom>
          <a:solidFill>
            <a:srgbClr val="FF000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solidFill>
                  <a:schemeClr val="tx1"/>
                </a:solidFill>
                <a:latin typeface="Arial" panose="020B0604020202020204" pitchFamily="34" charset="0"/>
                <a:cs typeface="Arial" panose="020B0604020202020204" pitchFamily="34" charset="0"/>
              </a:rPr>
              <a:t>Dimensional Analysis</a:t>
            </a:r>
          </a:p>
        </p:txBody>
      </p:sp>
      <p:pic>
        <p:nvPicPr>
          <p:cNvPr id="3" name="Picture 2"/>
          <p:cNvPicPr>
            <a:picLocks noChangeAspect="1"/>
          </p:cNvPicPr>
          <p:nvPr/>
        </p:nvPicPr>
        <p:blipFill>
          <a:blip r:embed="rId2"/>
          <a:stretch>
            <a:fillRect/>
          </a:stretch>
        </p:blipFill>
        <p:spPr>
          <a:xfrm>
            <a:off x="2320666" y="0"/>
            <a:ext cx="9624500" cy="5055213"/>
          </a:xfrm>
          <a:prstGeom prst="rect">
            <a:avLst/>
          </a:prstGeom>
        </p:spPr>
      </p:pic>
      <p:sp>
        <p:nvSpPr>
          <p:cNvPr id="2" name="TextBox 1">
            <a:extLst>
              <a:ext uri="{FF2B5EF4-FFF2-40B4-BE49-F238E27FC236}">
                <a16:creationId xmlns:a16="http://schemas.microsoft.com/office/drawing/2014/main" id="{644693D4-D1F1-E4B1-2E40-67FE9F162F4B}"/>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275381379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C000">
              <a:alpha val="6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KMT </a:t>
            </a:r>
            <a:br>
              <a:rPr lang="en-US" b="1" dirty="0">
                <a:solidFill>
                  <a:schemeClr val="tx1"/>
                </a:solidFill>
                <a:latin typeface="Arial" panose="020B0604020202020204" pitchFamily="34" charset="0"/>
                <a:cs typeface="Arial" panose="020B0604020202020204" pitchFamily="34" charset="0"/>
              </a:rPr>
            </a:br>
            <a:r>
              <a:rPr lang="en-US" b="1" dirty="0">
                <a:solidFill>
                  <a:schemeClr val="tx1"/>
                </a:solidFill>
                <a:latin typeface="Arial" panose="020B0604020202020204" pitchFamily="34" charset="0"/>
                <a:cs typeface="Arial" panose="020B0604020202020204" pitchFamily="34" charset="0"/>
              </a:rPr>
              <a:t>Theory</a:t>
            </a:r>
          </a:p>
        </p:txBody>
      </p:sp>
      <p:pic>
        <p:nvPicPr>
          <p:cNvPr id="7" name="Picture 6"/>
          <p:cNvPicPr>
            <a:picLocks noChangeAspect="1"/>
          </p:cNvPicPr>
          <p:nvPr/>
        </p:nvPicPr>
        <p:blipFill>
          <a:blip r:embed="rId2"/>
          <a:stretch>
            <a:fillRect/>
          </a:stretch>
        </p:blipFill>
        <p:spPr>
          <a:xfrm>
            <a:off x="3202426" y="754380"/>
            <a:ext cx="6716062" cy="5029902"/>
          </a:xfrm>
          <a:prstGeom prst="rect">
            <a:avLst/>
          </a:prstGeom>
        </p:spPr>
      </p:pic>
      <p:sp>
        <p:nvSpPr>
          <p:cNvPr id="2" name="TextBox 1">
            <a:extLst>
              <a:ext uri="{FF2B5EF4-FFF2-40B4-BE49-F238E27FC236}">
                <a16:creationId xmlns:a16="http://schemas.microsoft.com/office/drawing/2014/main" id="{9EBFDFFA-2C6E-DB20-5167-517F39D97414}"/>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9504275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C000">
              <a:alpha val="6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KMT </a:t>
            </a:r>
            <a:br>
              <a:rPr lang="en-US" b="1" dirty="0">
                <a:solidFill>
                  <a:schemeClr val="tx1"/>
                </a:solidFill>
                <a:latin typeface="Arial" panose="020B0604020202020204" pitchFamily="34" charset="0"/>
                <a:cs typeface="Arial" panose="020B0604020202020204" pitchFamily="34" charset="0"/>
              </a:rPr>
            </a:br>
            <a:r>
              <a:rPr lang="en-US" b="1" dirty="0">
                <a:solidFill>
                  <a:schemeClr val="tx1"/>
                </a:solidFill>
                <a:latin typeface="Arial" panose="020B0604020202020204" pitchFamily="34" charset="0"/>
                <a:cs typeface="Arial" panose="020B0604020202020204" pitchFamily="34" charset="0"/>
              </a:rPr>
              <a:t>Theory</a:t>
            </a:r>
          </a:p>
        </p:txBody>
      </p:sp>
      <p:pic>
        <p:nvPicPr>
          <p:cNvPr id="2" name="Picture 1"/>
          <p:cNvPicPr>
            <a:picLocks noChangeAspect="1"/>
          </p:cNvPicPr>
          <p:nvPr/>
        </p:nvPicPr>
        <p:blipFill rotWithShape="1">
          <a:blip r:embed="rId2"/>
          <a:srcRect t="918"/>
          <a:stretch/>
        </p:blipFill>
        <p:spPr>
          <a:xfrm>
            <a:off x="234312" y="2708825"/>
            <a:ext cx="6021345" cy="3802743"/>
          </a:xfrm>
          <a:prstGeom prst="rect">
            <a:avLst/>
          </a:prstGeom>
        </p:spPr>
      </p:pic>
      <p:pic>
        <p:nvPicPr>
          <p:cNvPr id="3" name="Picture 2"/>
          <p:cNvPicPr>
            <a:picLocks noChangeAspect="1"/>
          </p:cNvPicPr>
          <p:nvPr/>
        </p:nvPicPr>
        <p:blipFill>
          <a:blip r:embed="rId3"/>
          <a:stretch>
            <a:fillRect/>
          </a:stretch>
        </p:blipFill>
        <p:spPr>
          <a:xfrm>
            <a:off x="6203162" y="3663851"/>
            <a:ext cx="5557578" cy="2716644"/>
          </a:xfrm>
          <a:prstGeom prst="rect">
            <a:avLst/>
          </a:prstGeom>
        </p:spPr>
      </p:pic>
      <p:sp>
        <p:nvSpPr>
          <p:cNvPr id="5" name="TextBox 4">
            <a:extLst>
              <a:ext uri="{FF2B5EF4-FFF2-40B4-BE49-F238E27FC236}">
                <a16:creationId xmlns:a16="http://schemas.microsoft.com/office/drawing/2014/main" id="{98D18F55-630E-F690-F85E-8525A39FCBC1}"/>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4" action="ppaction://hlinksldjump"/>
              </a:rPr>
              <a:t>Jump back to title slide</a:t>
            </a:r>
            <a:endParaRPr lang="en-US" b="1" dirty="0"/>
          </a:p>
        </p:txBody>
      </p:sp>
    </p:spTree>
    <p:extLst>
      <p:ext uri="{BB962C8B-B14F-4D97-AF65-F5344CB8AC3E}">
        <p14:creationId xmlns:p14="http://schemas.microsoft.com/office/powerpoint/2010/main" val="427602394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C000">
              <a:alpha val="6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KMT </a:t>
            </a:r>
            <a:br>
              <a:rPr lang="en-US" b="1" dirty="0">
                <a:solidFill>
                  <a:schemeClr val="tx1"/>
                </a:solidFill>
                <a:latin typeface="Arial" panose="020B0604020202020204" pitchFamily="34" charset="0"/>
                <a:cs typeface="Arial" panose="020B0604020202020204" pitchFamily="34" charset="0"/>
              </a:rPr>
            </a:br>
            <a:r>
              <a:rPr lang="en-US" b="1" dirty="0">
                <a:solidFill>
                  <a:schemeClr val="tx1"/>
                </a:solidFill>
                <a:latin typeface="Arial" panose="020B0604020202020204" pitchFamily="34" charset="0"/>
                <a:cs typeface="Arial" panose="020B0604020202020204" pitchFamily="34" charset="0"/>
              </a:rPr>
              <a:t>Theory</a:t>
            </a:r>
          </a:p>
        </p:txBody>
      </p:sp>
      <p:pic>
        <p:nvPicPr>
          <p:cNvPr id="5" name="Picture 4"/>
          <p:cNvPicPr>
            <a:picLocks noChangeAspect="1"/>
          </p:cNvPicPr>
          <p:nvPr/>
        </p:nvPicPr>
        <p:blipFill>
          <a:blip r:embed="rId2"/>
          <a:stretch>
            <a:fillRect/>
          </a:stretch>
        </p:blipFill>
        <p:spPr>
          <a:xfrm>
            <a:off x="0" y="2147015"/>
            <a:ext cx="5575375" cy="2770155"/>
          </a:xfrm>
          <a:prstGeom prst="rect">
            <a:avLst/>
          </a:prstGeom>
        </p:spPr>
      </p:pic>
      <p:pic>
        <p:nvPicPr>
          <p:cNvPr id="6" name="Picture 5"/>
          <p:cNvPicPr>
            <a:picLocks noChangeAspect="1"/>
          </p:cNvPicPr>
          <p:nvPr/>
        </p:nvPicPr>
        <p:blipFill>
          <a:blip r:embed="rId3"/>
          <a:stretch>
            <a:fillRect/>
          </a:stretch>
        </p:blipFill>
        <p:spPr>
          <a:xfrm>
            <a:off x="0" y="5157335"/>
            <a:ext cx="4847771" cy="1700665"/>
          </a:xfrm>
          <a:prstGeom prst="rect">
            <a:avLst/>
          </a:prstGeom>
        </p:spPr>
      </p:pic>
      <p:pic>
        <p:nvPicPr>
          <p:cNvPr id="7" name="Picture 6"/>
          <p:cNvPicPr>
            <a:picLocks noChangeAspect="1"/>
          </p:cNvPicPr>
          <p:nvPr/>
        </p:nvPicPr>
        <p:blipFill>
          <a:blip r:embed="rId4"/>
          <a:stretch>
            <a:fillRect/>
          </a:stretch>
        </p:blipFill>
        <p:spPr>
          <a:xfrm>
            <a:off x="5984976" y="2144580"/>
            <a:ext cx="6207024" cy="3085878"/>
          </a:xfrm>
          <a:prstGeom prst="rect">
            <a:avLst/>
          </a:prstGeom>
        </p:spPr>
      </p:pic>
      <p:sp>
        <p:nvSpPr>
          <p:cNvPr id="2" name="TextBox 1">
            <a:extLst>
              <a:ext uri="{FF2B5EF4-FFF2-40B4-BE49-F238E27FC236}">
                <a16:creationId xmlns:a16="http://schemas.microsoft.com/office/drawing/2014/main" id="{7F9CBD91-44D3-F16A-4B8B-9B763C3C188C}"/>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5" action="ppaction://hlinksldjump"/>
              </a:rPr>
              <a:t>Jump back to title slide</a:t>
            </a:r>
            <a:endParaRPr lang="en-US" b="1" dirty="0"/>
          </a:p>
        </p:txBody>
      </p:sp>
    </p:spTree>
    <p:extLst>
      <p:ext uri="{BB962C8B-B14F-4D97-AF65-F5344CB8AC3E}">
        <p14:creationId xmlns:p14="http://schemas.microsoft.com/office/powerpoint/2010/main" val="323288243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C000">
              <a:alpha val="6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Gas Laws</a:t>
            </a:r>
          </a:p>
        </p:txBody>
      </p:sp>
      <p:pic>
        <p:nvPicPr>
          <p:cNvPr id="2" name="Picture 1"/>
          <p:cNvPicPr>
            <a:picLocks noChangeAspect="1"/>
          </p:cNvPicPr>
          <p:nvPr/>
        </p:nvPicPr>
        <p:blipFill>
          <a:blip r:embed="rId2"/>
          <a:stretch>
            <a:fillRect/>
          </a:stretch>
        </p:blipFill>
        <p:spPr>
          <a:xfrm>
            <a:off x="1591464" y="250707"/>
            <a:ext cx="5723737" cy="2693110"/>
          </a:xfrm>
          <a:prstGeom prst="rect">
            <a:avLst/>
          </a:prstGeom>
        </p:spPr>
      </p:pic>
      <p:pic>
        <p:nvPicPr>
          <p:cNvPr id="3" name="Picture 2"/>
          <p:cNvPicPr>
            <a:picLocks noChangeAspect="1"/>
          </p:cNvPicPr>
          <p:nvPr/>
        </p:nvPicPr>
        <p:blipFill>
          <a:blip r:embed="rId3"/>
          <a:stretch>
            <a:fillRect/>
          </a:stretch>
        </p:blipFill>
        <p:spPr>
          <a:xfrm>
            <a:off x="7499819" y="250707"/>
            <a:ext cx="4472442" cy="2940156"/>
          </a:xfrm>
          <a:prstGeom prst="rect">
            <a:avLst/>
          </a:prstGeom>
        </p:spPr>
      </p:pic>
      <p:pic>
        <p:nvPicPr>
          <p:cNvPr id="5" name="Picture 4"/>
          <p:cNvPicPr>
            <a:picLocks noChangeAspect="1"/>
          </p:cNvPicPr>
          <p:nvPr/>
        </p:nvPicPr>
        <p:blipFill>
          <a:blip r:embed="rId4"/>
          <a:stretch>
            <a:fillRect/>
          </a:stretch>
        </p:blipFill>
        <p:spPr>
          <a:xfrm>
            <a:off x="2411173" y="3190305"/>
            <a:ext cx="4084318" cy="3190118"/>
          </a:xfrm>
          <a:prstGeom prst="rect">
            <a:avLst/>
          </a:prstGeom>
        </p:spPr>
      </p:pic>
      <p:pic>
        <p:nvPicPr>
          <p:cNvPr id="6" name="Picture 5"/>
          <p:cNvPicPr>
            <a:picLocks noChangeAspect="1"/>
          </p:cNvPicPr>
          <p:nvPr/>
        </p:nvPicPr>
        <p:blipFill>
          <a:blip r:embed="rId5"/>
          <a:stretch>
            <a:fillRect/>
          </a:stretch>
        </p:blipFill>
        <p:spPr>
          <a:xfrm>
            <a:off x="6735500" y="3435743"/>
            <a:ext cx="4524379" cy="2529123"/>
          </a:xfrm>
          <a:prstGeom prst="rect">
            <a:avLst/>
          </a:prstGeom>
        </p:spPr>
      </p:pic>
      <p:sp>
        <p:nvSpPr>
          <p:cNvPr id="7" name="TextBox 6">
            <a:extLst>
              <a:ext uri="{FF2B5EF4-FFF2-40B4-BE49-F238E27FC236}">
                <a16:creationId xmlns:a16="http://schemas.microsoft.com/office/drawing/2014/main" id="{8F42F7AE-5F46-737B-1320-E8384059BDD8}"/>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6" action="ppaction://hlinksldjump"/>
              </a:rPr>
              <a:t>Jump back to title slide</a:t>
            </a:r>
            <a:endParaRPr lang="en-US" b="1" dirty="0"/>
          </a:p>
        </p:txBody>
      </p:sp>
    </p:spTree>
    <p:extLst>
      <p:ext uri="{BB962C8B-B14F-4D97-AF65-F5344CB8AC3E}">
        <p14:creationId xmlns:p14="http://schemas.microsoft.com/office/powerpoint/2010/main" val="310764729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C000">
              <a:alpha val="6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Gas Laws</a:t>
            </a:r>
          </a:p>
        </p:txBody>
      </p:sp>
      <p:pic>
        <p:nvPicPr>
          <p:cNvPr id="3" name="Picture 2"/>
          <p:cNvPicPr>
            <a:picLocks noChangeAspect="1"/>
          </p:cNvPicPr>
          <p:nvPr/>
        </p:nvPicPr>
        <p:blipFill>
          <a:blip r:embed="rId2"/>
          <a:stretch>
            <a:fillRect/>
          </a:stretch>
        </p:blipFill>
        <p:spPr>
          <a:xfrm>
            <a:off x="268132" y="2188055"/>
            <a:ext cx="5402399" cy="2809247"/>
          </a:xfrm>
          <a:prstGeom prst="rect">
            <a:avLst/>
          </a:prstGeom>
        </p:spPr>
      </p:pic>
      <p:pic>
        <p:nvPicPr>
          <p:cNvPr id="5" name="Picture 4"/>
          <p:cNvPicPr>
            <a:picLocks noChangeAspect="1"/>
          </p:cNvPicPr>
          <p:nvPr/>
        </p:nvPicPr>
        <p:blipFill>
          <a:blip r:embed="rId3"/>
          <a:stretch>
            <a:fillRect/>
          </a:stretch>
        </p:blipFill>
        <p:spPr>
          <a:xfrm>
            <a:off x="5699123" y="1227157"/>
            <a:ext cx="6262563" cy="4365570"/>
          </a:xfrm>
          <a:prstGeom prst="rect">
            <a:avLst/>
          </a:prstGeom>
        </p:spPr>
      </p:pic>
      <p:sp>
        <p:nvSpPr>
          <p:cNvPr id="2" name="TextBox 1">
            <a:extLst>
              <a:ext uri="{FF2B5EF4-FFF2-40B4-BE49-F238E27FC236}">
                <a16:creationId xmlns:a16="http://schemas.microsoft.com/office/drawing/2014/main" id="{5B172A7B-EA60-6AB6-9ACA-2CFC4F679347}"/>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4" action="ppaction://hlinksldjump"/>
              </a:rPr>
              <a:t>Jump back to title slide</a:t>
            </a:r>
            <a:endParaRPr lang="en-US" b="1" dirty="0"/>
          </a:p>
        </p:txBody>
      </p:sp>
    </p:spTree>
    <p:extLst>
      <p:ext uri="{BB962C8B-B14F-4D97-AF65-F5344CB8AC3E}">
        <p14:creationId xmlns:p14="http://schemas.microsoft.com/office/powerpoint/2010/main" val="277749888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C000">
              <a:alpha val="6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Gas Laws</a:t>
            </a:r>
          </a:p>
        </p:txBody>
      </p:sp>
      <p:pic>
        <p:nvPicPr>
          <p:cNvPr id="2" name="Picture 1"/>
          <p:cNvPicPr>
            <a:picLocks noChangeAspect="1"/>
          </p:cNvPicPr>
          <p:nvPr/>
        </p:nvPicPr>
        <p:blipFill>
          <a:blip r:embed="rId2"/>
          <a:stretch>
            <a:fillRect/>
          </a:stretch>
        </p:blipFill>
        <p:spPr>
          <a:xfrm>
            <a:off x="184188" y="2574326"/>
            <a:ext cx="5503574" cy="3251743"/>
          </a:xfrm>
          <a:prstGeom prst="rect">
            <a:avLst/>
          </a:prstGeom>
        </p:spPr>
      </p:pic>
      <p:pic>
        <p:nvPicPr>
          <p:cNvPr id="3" name="Picture 2"/>
          <p:cNvPicPr>
            <a:picLocks noChangeAspect="1"/>
          </p:cNvPicPr>
          <p:nvPr/>
        </p:nvPicPr>
        <p:blipFill>
          <a:blip r:embed="rId3"/>
          <a:stretch>
            <a:fillRect/>
          </a:stretch>
        </p:blipFill>
        <p:spPr>
          <a:xfrm>
            <a:off x="5890462" y="1329642"/>
            <a:ext cx="5982535" cy="4496427"/>
          </a:xfrm>
          <a:prstGeom prst="rect">
            <a:avLst/>
          </a:prstGeom>
        </p:spPr>
      </p:pic>
      <p:sp>
        <p:nvSpPr>
          <p:cNvPr id="5" name="TextBox 4">
            <a:extLst>
              <a:ext uri="{FF2B5EF4-FFF2-40B4-BE49-F238E27FC236}">
                <a16:creationId xmlns:a16="http://schemas.microsoft.com/office/drawing/2014/main" id="{0332B379-3A37-C8A0-63D1-3E1F68812B55}"/>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4" action="ppaction://hlinksldjump"/>
              </a:rPr>
              <a:t>Jump back to title slide</a:t>
            </a:r>
            <a:endParaRPr lang="en-US" b="1" dirty="0"/>
          </a:p>
        </p:txBody>
      </p:sp>
    </p:spTree>
    <p:extLst>
      <p:ext uri="{BB962C8B-B14F-4D97-AF65-F5344CB8AC3E}">
        <p14:creationId xmlns:p14="http://schemas.microsoft.com/office/powerpoint/2010/main" val="262008113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C000">
              <a:alpha val="6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Gas Laws</a:t>
            </a:r>
          </a:p>
        </p:txBody>
      </p:sp>
      <p:pic>
        <p:nvPicPr>
          <p:cNvPr id="2" name="Picture 1"/>
          <p:cNvPicPr>
            <a:picLocks noChangeAspect="1"/>
          </p:cNvPicPr>
          <p:nvPr/>
        </p:nvPicPr>
        <p:blipFill>
          <a:blip r:embed="rId2"/>
          <a:stretch>
            <a:fillRect/>
          </a:stretch>
        </p:blipFill>
        <p:spPr>
          <a:xfrm>
            <a:off x="279791" y="2714524"/>
            <a:ext cx="5315692" cy="2972215"/>
          </a:xfrm>
          <a:prstGeom prst="rect">
            <a:avLst/>
          </a:prstGeom>
        </p:spPr>
      </p:pic>
      <p:pic>
        <p:nvPicPr>
          <p:cNvPr id="3" name="Picture 2"/>
          <p:cNvPicPr>
            <a:picLocks noChangeAspect="1"/>
          </p:cNvPicPr>
          <p:nvPr/>
        </p:nvPicPr>
        <p:blipFill>
          <a:blip r:embed="rId3"/>
          <a:stretch>
            <a:fillRect/>
          </a:stretch>
        </p:blipFill>
        <p:spPr>
          <a:xfrm>
            <a:off x="5872516" y="1171259"/>
            <a:ext cx="6039693" cy="4515480"/>
          </a:xfrm>
          <a:prstGeom prst="rect">
            <a:avLst/>
          </a:prstGeom>
        </p:spPr>
      </p:pic>
      <p:sp>
        <p:nvSpPr>
          <p:cNvPr id="5" name="TextBox 4">
            <a:extLst>
              <a:ext uri="{FF2B5EF4-FFF2-40B4-BE49-F238E27FC236}">
                <a16:creationId xmlns:a16="http://schemas.microsoft.com/office/drawing/2014/main" id="{06D1CC69-A76F-ABF0-6525-E99B91E4857A}"/>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4" action="ppaction://hlinksldjump"/>
              </a:rPr>
              <a:t>Jump back to title slide</a:t>
            </a:r>
            <a:endParaRPr lang="en-US" b="1" dirty="0"/>
          </a:p>
        </p:txBody>
      </p:sp>
    </p:spTree>
    <p:extLst>
      <p:ext uri="{BB962C8B-B14F-4D97-AF65-F5344CB8AC3E}">
        <p14:creationId xmlns:p14="http://schemas.microsoft.com/office/powerpoint/2010/main" val="101474939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C000">
              <a:alpha val="6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Gas Laws</a:t>
            </a:r>
          </a:p>
        </p:txBody>
      </p:sp>
      <p:pic>
        <p:nvPicPr>
          <p:cNvPr id="2" name="Picture 1"/>
          <p:cNvPicPr>
            <a:picLocks noChangeAspect="1"/>
          </p:cNvPicPr>
          <p:nvPr/>
        </p:nvPicPr>
        <p:blipFill>
          <a:blip r:embed="rId2"/>
          <a:stretch>
            <a:fillRect/>
          </a:stretch>
        </p:blipFill>
        <p:spPr>
          <a:xfrm>
            <a:off x="378528" y="3017520"/>
            <a:ext cx="5268060" cy="2924583"/>
          </a:xfrm>
          <a:prstGeom prst="rect">
            <a:avLst/>
          </a:prstGeom>
        </p:spPr>
      </p:pic>
      <p:pic>
        <p:nvPicPr>
          <p:cNvPr id="3" name="Picture 2"/>
          <p:cNvPicPr>
            <a:picLocks noChangeAspect="1"/>
          </p:cNvPicPr>
          <p:nvPr/>
        </p:nvPicPr>
        <p:blipFill>
          <a:blip r:embed="rId3"/>
          <a:stretch>
            <a:fillRect/>
          </a:stretch>
        </p:blipFill>
        <p:spPr>
          <a:xfrm>
            <a:off x="5949495" y="1508760"/>
            <a:ext cx="5992061" cy="4391638"/>
          </a:xfrm>
          <a:prstGeom prst="rect">
            <a:avLst/>
          </a:prstGeom>
        </p:spPr>
      </p:pic>
      <p:sp>
        <p:nvSpPr>
          <p:cNvPr id="5" name="TextBox 4">
            <a:extLst>
              <a:ext uri="{FF2B5EF4-FFF2-40B4-BE49-F238E27FC236}">
                <a16:creationId xmlns:a16="http://schemas.microsoft.com/office/drawing/2014/main" id="{9CD7EE79-F340-F486-EAF5-43B485D37E15}"/>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4" action="ppaction://hlinksldjump"/>
              </a:rPr>
              <a:t>Jump back to title slide</a:t>
            </a:r>
            <a:endParaRPr lang="en-US" b="1" dirty="0"/>
          </a:p>
        </p:txBody>
      </p:sp>
    </p:spTree>
    <p:extLst>
      <p:ext uri="{BB962C8B-B14F-4D97-AF65-F5344CB8AC3E}">
        <p14:creationId xmlns:p14="http://schemas.microsoft.com/office/powerpoint/2010/main" val="119102694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C000">
              <a:alpha val="6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Gas Laws</a:t>
            </a:r>
          </a:p>
        </p:txBody>
      </p:sp>
      <p:pic>
        <p:nvPicPr>
          <p:cNvPr id="2" name="Picture 1"/>
          <p:cNvPicPr>
            <a:picLocks noChangeAspect="1"/>
          </p:cNvPicPr>
          <p:nvPr/>
        </p:nvPicPr>
        <p:blipFill>
          <a:blip r:embed="rId2"/>
          <a:stretch>
            <a:fillRect/>
          </a:stretch>
        </p:blipFill>
        <p:spPr>
          <a:xfrm>
            <a:off x="247894" y="2879544"/>
            <a:ext cx="5449060" cy="2972215"/>
          </a:xfrm>
          <a:prstGeom prst="rect">
            <a:avLst/>
          </a:prstGeom>
        </p:spPr>
      </p:pic>
      <p:pic>
        <p:nvPicPr>
          <p:cNvPr id="3" name="Picture 2"/>
          <p:cNvPicPr>
            <a:picLocks noChangeAspect="1"/>
          </p:cNvPicPr>
          <p:nvPr/>
        </p:nvPicPr>
        <p:blipFill>
          <a:blip r:embed="rId3"/>
          <a:stretch>
            <a:fillRect/>
          </a:stretch>
        </p:blipFill>
        <p:spPr>
          <a:xfrm>
            <a:off x="5904413" y="2155543"/>
            <a:ext cx="6039693" cy="3696216"/>
          </a:xfrm>
          <a:prstGeom prst="rect">
            <a:avLst/>
          </a:prstGeom>
        </p:spPr>
      </p:pic>
      <p:sp>
        <p:nvSpPr>
          <p:cNvPr id="5" name="TextBox 4">
            <a:extLst>
              <a:ext uri="{FF2B5EF4-FFF2-40B4-BE49-F238E27FC236}">
                <a16:creationId xmlns:a16="http://schemas.microsoft.com/office/drawing/2014/main" id="{6384D74D-3BC8-268C-93A3-BABD162DB75B}"/>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4" action="ppaction://hlinksldjump"/>
              </a:rPr>
              <a:t>Jump back to title slide</a:t>
            </a:r>
            <a:endParaRPr lang="en-US" b="1" dirty="0"/>
          </a:p>
        </p:txBody>
      </p:sp>
    </p:spTree>
    <p:extLst>
      <p:ext uri="{BB962C8B-B14F-4D97-AF65-F5344CB8AC3E}">
        <p14:creationId xmlns:p14="http://schemas.microsoft.com/office/powerpoint/2010/main" val="243214231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C000">
              <a:alpha val="6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Ideal Gas Law</a:t>
            </a:r>
          </a:p>
        </p:txBody>
      </p:sp>
      <p:pic>
        <p:nvPicPr>
          <p:cNvPr id="2" name="Picture 1"/>
          <p:cNvPicPr>
            <a:picLocks noChangeAspect="1"/>
          </p:cNvPicPr>
          <p:nvPr/>
        </p:nvPicPr>
        <p:blipFill>
          <a:blip r:embed="rId2"/>
          <a:stretch>
            <a:fillRect/>
          </a:stretch>
        </p:blipFill>
        <p:spPr>
          <a:xfrm>
            <a:off x="1720020" y="303885"/>
            <a:ext cx="4926000" cy="3029708"/>
          </a:xfrm>
          <a:prstGeom prst="rect">
            <a:avLst/>
          </a:prstGeom>
        </p:spPr>
      </p:pic>
      <p:pic>
        <p:nvPicPr>
          <p:cNvPr id="3" name="Picture 2"/>
          <p:cNvPicPr>
            <a:picLocks noChangeAspect="1"/>
          </p:cNvPicPr>
          <p:nvPr/>
        </p:nvPicPr>
        <p:blipFill>
          <a:blip r:embed="rId3"/>
          <a:stretch>
            <a:fillRect/>
          </a:stretch>
        </p:blipFill>
        <p:spPr>
          <a:xfrm>
            <a:off x="7409919" y="264729"/>
            <a:ext cx="3815917" cy="3405687"/>
          </a:xfrm>
          <a:prstGeom prst="rect">
            <a:avLst/>
          </a:prstGeom>
        </p:spPr>
      </p:pic>
      <p:pic>
        <p:nvPicPr>
          <p:cNvPr id="5" name="Picture 4"/>
          <p:cNvPicPr>
            <a:picLocks noChangeAspect="1"/>
          </p:cNvPicPr>
          <p:nvPr/>
        </p:nvPicPr>
        <p:blipFill>
          <a:blip r:embed="rId4"/>
          <a:stretch>
            <a:fillRect/>
          </a:stretch>
        </p:blipFill>
        <p:spPr>
          <a:xfrm>
            <a:off x="2719748" y="3434317"/>
            <a:ext cx="4405988" cy="3332734"/>
          </a:xfrm>
          <a:prstGeom prst="rect">
            <a:avLst/>
          </a:prstGeom>
        </p:spPr>
      </p:pic>
      <p:sp>
        <p:nvSpPr>
          <p:cNvPr id="6" name="TextBox 5">
            <a:extLst>
              <a:ext uri="{FF2B5EF4-FFF2-40B4-BE49-F238E27FC236}">
                <a16:creationId xmlns:a16="http://schemas.microsoft.com/office/drawing/2014/main" id="{D1CF710B-262E-A395-90DD-7D629928A80B}"/>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5" action="ppaction://hlinksldjump"/>
              </a:rPr>
              <a:t>Jump back to title slide</a:t>
            </a:r>
            <a:endParaRPr lang="en-US" b="1" dirty="0"/>
          </a:p>
        </p:txBody>
      </p:sp>
    </p:spTree>
    <p:extLst>
      <p:ext uri="{BB962C8B-B14F-4D97-AF65-F5344CB8AC3E}">
        <p14:creationId xmlns:p14="http://schemas.microsoft.com/office/powerpoint/2010/main" val="41292762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98" y="0"/>
            <a:ext cx="1508760" cy="1508760"/>
          </a:xfrm>
          <a:prstGeom prst="rect">
            <a:avLst/>
          </a:prstGeom>
          <a:solidFill>
            <a:srgbClr val="FF000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Significant Figures</a:t>
            </a:r>
          </a:p>
        </p:txBody>
      </p:sp>
      <p:pic>
        <p:nvPicPr>
          <p:cNvPr id="2" name="Picture 1"/>
          <p:cNvPicPr>
            <a:picLocks noChangeAspect="1"/>
          </p:cNvPicPr>
          <p:nvPr/>
        </p:nvPicPr>
        <p:blipFill>
          <a:blip r:embed="rId2"/>
          <a:stretch>
            <a:fillRect/>
          </a:stretch>
        </p:blipFill>
        <p:spPr>
          <a:xfrm>
            <a:off x="2977116" y="121316"/>
            <a:ext cx="8920848" cy="2062667"/>
          </a:xfrm>
          <a:prstGeom prst="rect">
            <a:avLst/>
          </a:prstGeom>
        </p:spPr>
      </p:pic>
      <p:pic>
        <p:nvPicPr>
          <p:cNvPr id="4" name="Picture 3"/>
          <p:cNvPicPr>
            <a:picLocks noChangeAspect="1"/>
          </p:cNvPicPr>
          <p:nvPr/>
        </p:nvPicPr>
        <p:blipFill>
          <a:blip r:embed="rId3"/>
          <a:stretch>
            <a:fillRect/>
          </a:stretch>
        </p:blipFill>
        <p:spPr>
          <a:xfrm>
            <a:off x="2977116" y="2183983"/>
            <a:ext cx="8920848" cy="2137131"/>
          </a:xfrm>
          <a:prstGeom prst="rect">
            <a:avLst/>
          </a:prstGeom>
        </p:spPr>
      </p:pic>
      <p:pic>
        <p:nvPicPr>
          <p:cNvPr id="5" name="Picture 4"/>
          <p:cNvPicPr>
            <a:picLocks noChangeAspect="1"/>
          </p:cNvPicPr>
          <p:nvPr/>
        </p:nvPicPr>
        <p:blipFill>
          <a:blip r:embed="rId4"/>
          <a:stretch>
            <a:fillRect/>
          </a:stretch>
        </p:blipFill>
        <p:spPr>
          <a:xfrm>
            <a:off x="2977116" y="4321114"/>
            <a:ext cx="8920848" cy="2135349"/>
          </a:xfrm>
          <a:prstGeom prst="rect">
            <a:avLst/>
          </a:prstGeom>
        </p:spPr>
      </p:pic>
      <p:sp>
        <p:nvSpPr>
          <p:cNvPr id="3" name="TextBox 2">
            <a:extLst>
              <a:ext uri="{FF2B5EF4-FFF2-40B4-BE49-F238E27FC236}">
                <a16:creationId xmlns:a16="http://schemas.microsoft.com/office/drawing/2014/main" id="{AE9935A4-C39C-BED0-D067-5FF12C025EB1}"/>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5" action="ppaction://hlinksldjump"/>
              </a:rPr>
              <a:t>Jump back to title slide</a:t>
            </a:r>
            <a:endParaRPr lang="en-US" b="1" dirty="0"/>
          </a:p>
        </p:txBody>
      </p:sp>
    </p:spTree>
    <p:extLst>
      <p:ext uri="{BB962C8B-B14F-4D97-AF65-F5344CB8AC3E}">
        <p14:creationId xmlns:p14="http://schemas.microsoft.com/office/powerpoint/2010/main" val="364725672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C000">
              <a:alpha val="6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Ideal Gas Law</a:t>
            </a:r>
          </a:p>
        </p:txBody>
      </p:sp>
      <p:pic>
        <p:nvPicPr>
          <p:cNvPr id="2" name="Picture 1"/>
          <p:cNvPicPr>
            <a:picLocks noChangeAspect="1"/>
          </p:cNvPicPr>
          <p:nvPr/>
        </p:nvPicPr>
        <p:blipFill>
          <a:blip r:embed="rId2"/>
          <a:stretch>
            <a:fillRect/>
          </a:stretch>
        </p:blipFill>
        <p:spPr>
          <a:xfrm>
            <a:off x="1776095" y="2990541"/>
            <a:ext cx="4021955" cy="1618744"/>
          </a:xfrm>
          <a:prstGeom prst="rect">
            <a:avLst/>
          </a:prstGeom>
        </p:spPr>
      </p:pic>
      <p:pic>
        <p:nvPicPr>
          <p:cNvPr id="3" name="Picture 2"/>
          <p:cNvPicPr>
            <a:picLocks noChangeAspect="1"/>
          </p:cNvPicPr>
          <p:nvPr/>
        </p:nvPicPr>
        <p:blipFill>
          <a:blip r:embed="rId3"/>
          <a:stretch>
            <a:fillRect/>
          </a:stretch>
        </p:blipFill>
        <p:spPr>
          <a:xfrm>
            <a:off x="7850701" y="893134"/>
            <a:ext cx="2834523" cy="1705731"/>
          </a:xfrm>
          <a:prstGeom prst="rect">
            <a:avLst/>
          </a:prstGeom>
        </p:spPr>
      </p:pic>
      <p:pic>
        <p:nvPicPr>
          <p:cNvPr id="5" name="Picture 4"/>
          <p:cNvPicPr>
            <a:picLocks noChangeAspect="1"/>
          </p:cNvPicPr>
          <p:nvPr/>
        </p:nvPicPr>
        <p:blipFill>
          <a:blip r:embed="rId4"/>
          <a:stretch>
            <a:fillRect/>
          </a:stretch>
        </p:blipFill>
        <p:spPr>
          <a:xfrm>
            <a:off x="2299801" y="813655"/>
            <a:ext cx="2974545" cy="1642466"/>
          </a:xfrm>
          <a:prstGeom prst="rect">
            <a:avLst/>
          </a:prstGeom>
        </p:spPr>
      </p:pic>
      <p:pic>
        <p:nvPicPr>
          <p:cNvPr id="6" name="Picture 5"/>
          <p:cNvPicPr>
            <a:picLocks noChangeAspect="1"/>
          </p:cNvPicPr>
          <p:nvPr/>
        </p:nvPicPr>
        <p:blipFill>
          <a:blip r:embed="rId5"/>
          <a:stretch>
            <a:fillRect/>
          </a:stretch>
        </p:blipFill>
        <p:spPr>
          <a:xfrm>
            <a:off x="7850701" y="2809788"/>
            <a:ext cx="3210373" cy="2724530"/>
          </a:xfrm>
          <a:prstGeom prst="rect">
            <a:avLst/>
          </a:prstGeom>
        </p:spPr>
      </p:pic>
      <p:sp>
        <p:nvSpPr>
          <p:cNvPr id="7" name="TextBox 6">
            <a:extLst>
              <a:ext uri="{FF2B5EF4-FFF2-40B4-BE49-F238E27FC236}">
                <a16:creationId xmlns:a16="http://schemas.microsoft.com/office/drawing/2014/main" id="{B9F4639D-01B0-B40D-6841-8FB3A382DDC0}"/>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6" action="ppaction://hlinksldjump"/>
              </a:rPr>
              <a:t>Jump back to title slide</a:t>
            </a:r>
            <a:endParaRPr lang="en-US" b="1" dirty="0"/>
          </a:p>
        </p:txBody>
      </p:sp>
    </p:spTree>
    <p:extLst>
      <p:ext uri="{BB962C8B-B14F-4D97-AF65-F5344CB8AC3E}">
        <p14:creationId xmlns:p14="http://schemas.microsoft.com/office/powerpoint/2010/main" val="221495359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C000">
              <a:alpha val="6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Dalton’s Law</a:t>
            </a:r>
          </a:p>
        </p:txBody>
      </p:sp>
      <p:pic>
        <p:nvPicPr>
          <p:cNvPr id="2" name="Picture 1"/>
          <p:cNvPicPr>
            <a:picLocks noChangeAspect="1"/>
          </p:cNvPicPr>
          <p:nvPr/>
        </p:nvPicPr>
        <p:blipFill>
          <a:blip r:embed="rId2"/>
          <a:stretch>
            <a:fillRect/>
          </a:stretch>
        </p:blipFill>
        <p:spPr>
          <a:xfrm>
            <a:off x="1790099" y="1476102"/>
            <a:ext cx="8611802" cy="3905795"/>
          </a:xfrm>
          <a:prstGeom prst="rect">
            <a:avLst/>
          </a:prstGeom>
        </p:spPr>
      </p:pic>
      <p:sp>
        <p:nvSpPr>
          <p:cNvPr id="3" name="TextBox 2">
            <a:extLst>
              <a:ext uri="{FF2B5EF4-FFF2-40B4-BE49-F238E27FC236}">
                <a16:creationId xmlns:a16="http://schemas.microsoft.com/office/drawing/2014/main" id="{EEA789FB-BDCB-B0A6-E5FA-B656AE6095D4}"/>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73040577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C000">
              <a:alpha val="6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Dalton’s Law</a:t>
            </a:r>
          </a:p>
        </p:txBody>
      </p:sp>
      <p:pic>
        <p:nvPicPr>
          <p:cNvPr id="2" name="Picture 1"/>
          <p:cNvPicPr>
            <a:picLocks noChangeAspect="1"/>
          </p:cNvPicPr>
          <p:nvPr/>
        </p:nvPicPr>
        <p:blipFill>
          <a:blip r:embed="rId2"/>
          <a:stretch>
            <a:fillRect/>
          </a:stretch>
        </p:blipFill>
        <p:spPr>
          <a:xfrm>
            <a:off x="3723944" y="956917"/>
            <a:ext cx="4744112" cy="4944165"/>
          </a:xfrm>
          <a:prstGeom prst="rect">
            <a:avLst/>
          </a:prstGeom>
        </p:spPr>
      </p:pic>
      <p:sp>
        <p:nvSpPr>
          <p:cNvPr id="3" name="TextBox 2">
            <a:extLst>
              <a:ext uri="{FF2B5EF4-FFF2-40B4-BE49-F238E27FC236}">
                <a16:creationId xmlns:a16="http://schemas.microsoft.com/office/drawing/2014/main" id="{72D6B98B-17E9-BB2F-7EF9-E2329C2EB56C}"/>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69004632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C000">
              <a:alpha val="6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Dalton’s Law</a:t>
            </a:r>
          </a:p>
        </p:txBody>
      </p:sp>
      <p:pic>
        <p:nvPicPr>
          <p:cNvPr id="2" name="Picture 1"/>
          <p:cNvPicPr>
            <a:picLocks noChangeAspect="1"/>
          </p:cNvPicPr>
          <p:nvPr/>
        </p:nvPicPr>
        <p:blipFill>
          <a:blip r:embed="rId2"/>
          <a:stretch>
            <a:fillRect/>
          </a:stretch>
        </p:blipFill>
        <p:spPr>
          <a:xfrm>
            <a:off x="3560305" y="1508760"/>
            <a:ext cx="5496692" cy="4124901"/>
          </a:xfrm>
          <a:prstGeom prst="rect">
            <a:avLst/>
          </a:prstGeom>
        </p:spPr>
      </p:pic>
      <p:sp>
        <p:nvSpPr>
          <p:cNvPr id="3" name="TextBox 2">
            <a:extLst>
              <a:ext uri="{FF2B5EF4-FFF2-40B4-BE49-F238E27FC236}">
                <a16:creationId xmlns:a16="http://schemas.microsoft.com/office/drawing/2014/main" id="{483B1CBF-3A14-8368-AE66-A9E3182C0239}"/>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27575620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C000">
              <a:alpha val="6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Dalton’s Law</a:t>
            </a:r>
          </a:p>
        </p:txBody>
      </p:sp>
      <p:pic>
        <p:nvPicPr>
          <p:cNvPr id="2" name="Picture 1"/>
          <p:cNvPicPr>
            <a:picLocks noChangeAspect="1"/>
          </p:cNvPicPr>
          <p:nvPr/>
        </p:nvPicPr>
        <p:blipFill>
          <a:blip r:embed="rId2"/>
          <a:stretch>
            <a:fillRect/>
          </a:stretch>
        </p:blipFill>
        <p:spPr>
          <a:xfrm>
            <a:off x="2873641" y="926126"/>
            <a:ext cx="6763694" cy="4963218"/>
          </a:xfrm>
          <a:prstGeom prst="rect">
            <a:avLst/>
          </a:prstGeom>
        </p:spPr>
      </p:pic>
      <p:sp>
        <p:nvSpPr>
          <p:cNvPr id="3" name="TextBox 2">
            <a:extLst>
              <a:ext uri="{FF2B5EF4-FFF2-40B4-BE49-F238E27FC236}">
                <a16:creationId xmlns:a16="http://schemas.microsoft.com/office/drawing/2014/main" id="{CD444728-2142-2371-F015-D30193A29976}"/>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23127745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C000">
              <a:alpha val="6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Dalton’s Law</a:t>
            </a:r>
          </a:p>
        </p:txBody>
      </p:sp>
      <p:pic>
        <p:nvPicPr>
          <p:cNvPr id="2" name="Picture 1"/>
          <p:cNvPicPr>
            <a:picLocks noChangeAspect="1"/>
          </p:cNvPicPr>
          <p:nvPr/>
        </p:nvPicPr>
        <p:blipFill>
          <a:blip r:embed="rId2"/>
          <a:stretch>
            <a:fillRect/>
          </a:stretch>
        </p:blipFill>
        <p:spPr>
          <a:xfrm>
            <a:off x="242235" y="2445704"/>
            <a:ext cx="5853765" cy="4117202"/>
          </a:xfrm>
          <a:prstGeom prst="rect">
            <a:avLst/>
          </a:prstGeom>
        </p:spPr>
      </p:pic>
      <p:pic>
        <p:nvPicPr>
          <p:cNvPr id="3" name="Picture 2"/>
          <p:cNvPicPr>
            <a:picLocks noChangeAspect="1"/>
          </p:cNvPicPr>
          <p:nvPr/>
        </p:nvPicPr>
        <p:blipFill>
          <a:blip r:embed="rId3"/>
          <a:stretch>
            <a:fillRect/>
          </a:stretch>
        </p:blipFill>
        <p:spPr>
          <a:xfrm>
            <a:off x="6430456" y="2401330"/>
            <a:ext cx="5519309" cy="4161576"/>
          </a:xfrm>
          <a:prstGeom prst="rect">
            <a:avLst/>
          </a:prstGeom>
        </p:spPr>
      </p:pic>
      <p:sp>
        <p:nvSpPr>
          <p:cNvPr id="5" name="TextBox 4">
            <a:extLst>
              <a:ext uri="{FF2B5EF4-FFF2-40B4-BE49-F238E27FC236}">
                <a16:creationId xmlns:a16="http://schemas.microsoft.com/office/drawing/2014/main" id="{B671F19A-8B6E-1900-9FFF-96D0FA267190}"/>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4" action="ppaction://hlinksldjump"/>
              </a:rPr>
              <a:t>Jump back to title slide</a:t>
            </a:r>
            <a:endParaRPr lang="en-US" b="1" dirty="0"/>
          </a:p>
        </p:txBody>
      </p:sp>
    </p:spTree>
    <p:extLst>
      <p:ext uri="{BB962C8B-B14F-4D97-AF65-F5344CB8AC3E}">
        <p14:creationId xmlns:p14="http://schemas.microsoft.com/office/powerpoint/2010/main" val="350962575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C000">
              <a:alpha val="6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Dalton’s Law</a:t>
            </a:r>
          </a:p>
        </p:txBody>
      </p:sp>
      <p:pic>
        <p:nvPicPr>
          <p:cNvPr id="5" name="Picture 4"/>
          <p:cNvPicPr>
            <a:picLocks noChangeAspect="1"/>
          </p:cNvPicPr>
          <p:nvPr/>
        </p:nvPicPr>
        <p:blipFill>
          <a:blip r:embed="rId2"/>
          <a:stretch>
            <a:fillRect/>
          </a:stretch>
        </p:blipFill>
        <p:spPr>
          <a:xfrm>
            <a:off x="260384" y="2283870"/>
            <a:ext cx="5673566" cy="4150791"/>
          </a:xfrm>
          <a:prstGeom prst="rect">
            <a:avLst/>
          </a:prstGeom>
        </p:spPr>
      </p:pic>
      <p:pic>
        <p:nvPicPr>
          <p:cNvPr id="6" name="Picture 5"/>
          <p:cNvPicPr>
            <a:picLocks noChangeAspect="1"/>
          </p:cNvPicPr>
          <p:nvPr/>
        </p:nvPicPr>
        <p:blipFill>
          <a:blip r:embed="rId3"/>
          <a:stretch>
            <a:fillRect/>
          </a:stretch>
        </p:blipFill>
        <p:spPr>
          <a:xfrm>
            <a:off x="6308214" y="2283870"/>
            <a:ext cx="5658207" cy="4125274"/>
          </a:xfrm>
          <a:prstGeom prst="rect">
            <a:avLst/>
          </a:prstGeom>
        </p:spPr>
      </p:pic>
      <p:sp>
        <p:nvSpPr>
          <p:cNvPr id="2" name="TextBox 1">
            <a:extLst>
              <a:ext uri="{FF2B5EF4-FFF2-40B4-BE49-F238E27FC236}">
                <a16:creationId xmlns:a16="http://schemas.microsoft.com/office/drawing/2014/main" id="{8EEB685D-8F4B-9240-29B1-4B9F1A967DD2}"/>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4" action="ppaction://hlinksldjump"/>
              </a:rPr>
              <a:t>Jump back to title slide</a:t>
            </a:r>
            <a:endParaRPr lang="en-US" b="1" dirty="0"/>
          </a:p>
        </p:txBody>
      </p:sp>
    </p:spTree>
    <p:extLst>
      <p:ext uri="{BB962C8B-B14F-4D97-AF65-F5344CB8AC3E}">
        <p14:creationId xmlns:p14="http://schemas.microsoft.com/office/powerpoint/2010/main" val="381235122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C000">
              <a:alpha val="6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Gas </a:t>
            </a:r>
            <a:br>
              <a:rPr lang="en-US" b="1" dirty="0">
                <a:solidFill>
                  <a:schemeClr val="tx1"/>
                </a:solidFill>
                <a:latin typeface="Arial" panose="020B0604020202020204" pitchFamily="34" charset="0"/>
                <a:cs typeface="Arial" panose="020B0604020202020204" pitchFamily="34" charset="0"/>
              </a:rPr>
            </a:br>
            <a:r>
              <a:rPr lang="en-US" b="1" dirty="0" err="1">
                <a:solidFill>
                  <a:schemeClr val="tx1"/>
                </a:solidFill>
                <a:latin typeface="Arial" panose="020B0604020202020204" pitchFamily="34" charset="0"/>
                <a:cs typeface="Arial" panose="020B0604020202020204" pitchFamily="34" charset="0"/>
              </a:rPr>
              <a:t>Stoich</a:t>
            </a:r>
            <a:r>
              <a:rPr lang="en-US" b="1" dirty="0">
                <a:solidFill>
                  <a:schemeClr val="tx1"/>
                </a:solidFill>
                <a:latin typeface="Arial" panose="020B0604020202020204" pitchFamily="34" charset="0"/>
                <a:cs typeface="Arial" panose="020B0604020202020204" pitchFamily="34" charset="0"/>
              </a:rPr>
              <a:t>. </a:t>
            </a:r>
          </a:p>
        </p:txBody>
      </p:sp>
      <p:pic>
        <p:nvPicPr>
          <p:cNvPr id="2" name="Picture 1"/>
          <p:cNvPicPr>
            <a:picLocks noChangeAspect="1"/>
          </p:cNvPicPr>
          <p:nvPr/>
        </p:nvPicPr>
        <p:blipFill>
          <a:blip r:embed="rId2"/>
          <a:stretch>
            <a:fillRect/>
          </a:stretch>
        </p:blipFill>
        <p:spPr>
          <a:xfrm>
            <a:off x="2757021" y="1042654"/>
            <a:ext cx="6677957" cy="4772691"/>
          </a:xfrm>
          <a:prstGeom prst="rect">
            <a:avLst/>
          </a:prstGeom>
        </p:spPr>
      </p:pic>
      <p:sp>
        <p:nvSpPr>
          <p:cNvPr id="3" name="TextBox 2">
            <a:extLst>
              <a:ext uri="{FF2B5EF4-FFF2-40B4-BE49-F238E27FC236}">
                <a16:creationId xmlns:a16="http://schemas.microsoft.com/office/drawing/2014/main" id="{F1E0C21C-8014-8B32-F21B-0C94FD95B926}"/>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235991332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C000">
              <a:alpha val="6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Gas </a:t>
            </a:r>
            <a:br>
              <a:rPr lang="en-US" b="1" dirty="0">
                <a:solidFill>
                  <a:schemeClr val="tx1"/>
                </a:solidFill>
                <a:latin typeface="Arial" panose="020B0604020202020204" pitchFamily="34" charset="0"/>
                <a:cs typeface="Arial" panose="020B0604020202020204" pitchFamily="34" charset="0"/>
              </a:rPr>
            </a:br>
            <a:r>
              <a:rPr lang="en-US" b="1" dirty="0" err="1">
                <a:solidFill>
                  <a:schemeClr val="tx1"/>
                </a:solidFill>
                <a:latin typeface="Arial" panose="020B0604020202020204" pitchFamily="34" charset="0"/>
                <a:cs typeface="Arial" panose="020B0604020202020204" pitchFamily="34" charset="0"/>
              </a:rPr>
              <a:t>Stoich</a:t>
            </a:r>
            <a:r>
              <a:rPr lang="en-US" b="1" dirty="0">
                <a:solidFill>
                  <a:schemeClr val="tx1"/>
                </a:solidFill>
                <a:latin typeface="Arial" panose="020B0604020202020204" pitchFamily="34" charset="0"/>
                <a:cs typeface="Arial" panose="020B0604020202020204" pitchFamily="34" charset="0"/>
              </a:rPr>
              <a:t>. </a:t>
            </a:r>
          </a:p>
        </p:txBody>
      </p:sp>
      <p:pic>
        <p:nvPicPr>
          <p:cNvPr id="2" name="Picture 1"/>
          <p:cNvPicPr>
            <a:picLocks noChangeAspect="1"/>
          </p:cNvPicPr>
          <p:nvPr/>
        </p:nvPicPr>
        <p:blipFill>
          <a:blip r:embed="rId2"/>
          <a:stretch>
            <a:fillRect/>
          </a:stretch>
        </p:blipFill>
        <p:spPr>
          <a:xfrm>
            <a:off x="2087507" y="361507"/>
            <a:ext cx="8427945" cy="5358809"/>
          </a:xfrm>
          <a:prstGeom prst="rect">
            <a:avLst/>
          </a:prstGeom>
        </p:spPr>
      </p:pic>
      <p:sp>
        <p:nvSpPr>
          <p:cNvPr id="3" name="TextBox 2">
            <a:extLst>
              <a:ext uri="{FF2B5EF4-FFF2-40B4-BE49-F238E27FC236}">
                <a16:creationId xmlns:a16="http://schemas.microsoft.com/office/drawing/2014/main" id="{96E78CB8-3D90-EA50-967E-4684C7DD7C00}"/>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214851279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C000">
              <a:alpha val="6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Gas </a:t>
            </a:r>
            <a:br>
              <a:rPr lang="en-US" b="1" dirty="0">
                <a:solidFill>
                  <a:schemeClr val="tx1"/>
                </a:solidFill>
                <a:latin typeface="Arial" panose="020B0604020202020204" pitchFamily="34" charset="0"/>
                <a:cs typeface="Arial" panose="020B0604020202020204" pitchFamily="34" charset="0"/>
              </a:rPr>
            </a:br>
            <a:r>
              <a:rPr lang="en-US" b="1" dirty="0" err="1">
                <a:solidFill>
                  <a:schemeClr val="tx1"/>
                </a:solidFill>
                <a:latin typeface="Arial" panose="020B0604020202020204" pitchFamily="34" charset="0"/>
                <a:cs typeface="Arial" panose="020B0604020202020204" pitchFamily="34" charset="0"/>
              </a:rPr>
              <a:t>Stoich</a:t>
            </a:r>
            <a:r>
              <a:rPr lang="en-US" b="1" dirty="0">
                <a:solidFill>
                  <a:schemeClr val="tx1"/>
                </a:solidFill>
                <a:latin typeface="Arial" panose="020B0604020202020204" pitchFamily="34" charset="0"/>
                <a:cs typeface="Arial" panose="020B0604020202020204" pitchFamily="34" charset="0"/>
              </a:rPr>
              <a:t>. </a:t>
            </a:r>
          </a:p>
        </p:txBody>
      </p:sp>
      <p:pic>
        <p:nvPicPr>
          <p:cNvPr id="3" name="Picture 2"/>
          <p:cNvPicPr>
            <a:picLocks noChangeAspect="1"/>
          </p:cNvPicPr>
          <p:nvPr/>
        </p:nvPicPr>
        <p:blipFill rotWithShape="1">
          <a:blip r:embed="rId2"/>
          <a:srcRect t="45155"/>
          <a:stretch/>
        </p:blipFill>
        <p:spPr>
          <a:xfrm>
            <a:off x="1729567" y="59804"/>
            <a:ext cx="6773220" cy="2345909"/>
          </a:xfrm>
          <a:prstGeom prst="rect">
            <a:avLst/>
          </a:prstGeom>
        </p:spPr>
      </p:pic>
      <p:pic>
        <p:nvPicPr>
          <p:cNvPr id="5" name="Picture 4"/>
          <p:cNvPicPr>
            <a:picLocks noChangeAspect="1"/>
          </p:cNvPicPr>
          <p:nvPr/>
        </p:nvPicPr>
        <p:blipFill rotWithShape="1">
          <a:blip r:embed="rId3"/>
          <a:srcRect t="42849"/>
          <a:stretch/>
        </p:blipFill>
        <p:spPr>
          <a:xfrm>
            <a:off x="1758146" y="2405713"/>
            <a:ext cx="6716062" cy="2166869"/>
          </a:xfrm>
          <a:prstGeom prst="rect">
            <a:avLst/>
          </a:prstGeom>
        </p:spPr>
      </p:pic>
      <p:pic>
        <p:nvPicPr>
          <p:cNvPr id="6" name="Picture 5"/>
          <p:cNvPicPr>
            <a:picLocks noChangeAspect="1"/>
          </p:cNvPicPr>
          <p:nvPr/>
        </p:nvPicPr>
        <p:blipFill rotWithShape="1">
          <a:blip r:embed="rId4"/>
          <a:srcRect t="29130"/>
          <a:stretch/>
        </p:blipFill>
        <p:spPr>
          <a:xfrm>
            <a:off x="1729567" y="4420800"/>
            <a:ext cx="6735115" cy="2437200"/>
          </a:xfrm>
          <a:prstGeom prst="rect">
            <a:avLst/>
          </a:prstGeom>
        </p:spPr>
      </p:pic>
      <p:sp>
        <p:nvSpPr>
          <p:cNvPr id="2" name="TextBox 1">
            <a:extLst>
              <a:ext uri="{FF2B5EF4-FFF2-40B4-BE49-F238E27FC236}">
                <a16:creationId xmlns:a16="http://schemas.microsoft.com/office/drawing/2014/main" id="{283FE327-1D0B-6972-DDDA-96B85520A6ED}"/>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5" action="ppaction://hlinksldjump"/>
              </a:rPr>
              <a:t>Jump back to title slide</a:t>
            </a:r>
            <a:endParaRPr lang="en-US" b="1" dirty="0"/>
          </a:p>
        </p:txBody>
      </p:sp>
    </p:spTree>
    <p:extLst>
      <p:ext uri="{BB962C8B-B14F-4D97-AF65-F5344CB8AC3E}">
        <p14:creationId xmlns:p14="http://schemas.microsoft.com/office/powerpoint/2010/main" val="32638074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98" y="0"/>
            <a:ext cx="1508760" cy="1508760"/>
          </a:xfrm>
          <a:prstGeom prst="rect">
            <a:avLst/>
          </a:prstGeom>
          <a:solidFill>
            <a:srgbClr val="FF000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Significant Figures</a:t>
            </a:r>
          </a:p>
        </p:txBody>
      </p:sp>
      <p:pic>
        <p:nvPicPr>
          <p:cNvPr id="3" name="Picture 2"/>
          <p:cNvPicPr>
            <a:picLocks noChangeAspect="1"/>
          </p:cNvPicPr>
          <p:nvPr/>
        </p:nvPicPr>
        <p:blipFill>
          <a:blip r:embed="rId2"/>
          <a:stretch>
            <a:fillRect/>
          </a:stretch>
        </p:blipFill>
        <p:spPr>
          <a:xfrm>
            <a:off x="2698637" y="222752"/>
            <a:ext cx="9279963" cy="4009006"/>
          </a:xfrm>
          <a:prstGeom prst="rect">
            <a:avLst/>
          </a:prstGeom>
        </p:spPr>
      </p:pic>
      <p:pic>
        <p:nvPicPr>
          <p:cNvPr id="7" name="Picture 6"/>
          <p:cNvPicPr>
            <a:picLocks noChangeAspect="1"/>
          </p:cNvPicPr>
          <p:nvPr/>
        </p:nvPicPr>
        <p:blipFill>
          <a:blip r:embed="rId3"/>
          <a:stretch>
            <a:fillRect/>
          </a:stretch>
        </p:blipFill>
        <p:spPr>
          <a:xfrm>
            <a:off x="2729217" y="4149272"/>
            <a:ext cx="9249383" cy="2262162"/>
          </a:xfrm>
          <a:prstGeom prst="rect">
            <a:avLst/>
          </a:prstGeom>
        </p:spPr>
      </p:pic>
      <p:sp>
        <p:nvSpPr>
          <p:cNvPr id="2" name="TextBox 1">
            <a:extLst>
              <a:ext uri="{FF2B5EF4-FFF2-40B4-BE49-F238E27FC236}">
                <a16:creationId xmlns:a16="http://schemas.microsoft.com/office/drawing/2014/main" id="{6049808A-8B71-9BBE-524E-AFAD20F17882}"/>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4" action="ppaction://hlinksldjump"/>
              </a:rPr>
              <a:t>Jump back to title slide</a:t>
            </a:r>
            <a:endParaRPr lang="en-US" b="1" dirty="0"/>
          </a:p>
        </p:txBody>
      </p:sp>
    </p:spTree>
    <p:extLst>
      <p:ext uri="{BB962C8B-B14F-4D97-AF65-F5344CB8AC3E}">
        <p14:creationId xmlns:p14="http://schemas.microsoft.com/office/powerpoint/2010/main" val="313438897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latin typeface="Impact" panose="020B0806030902050204" pitchFamily="34" charset="0"/>
              </a:rPr>
              <a:t>Unit #10 </a:t>
            </a:r>
            <a:br>
              <a:rPr lang="en-US" dirty="0">
                <a:latin typeface="Impact" panose="020B0806030902050204" pitchFamily="34" charset="0"/>
              </a:rPr>
            </a:br>
            <a:r>
              <a:rPr lang="en-US" dirty="0">
                <a:latin typeface="Impact" panose="020B0806030902050204" pitchFamily="34" charset="0"/>
              </a:rPr>
              <a:t>Thermochemistry</a:t>
            </a:r>
          </a:p>
        </p:txBody>
      </p:sp>
      <p:sp>
        <p:nvSpPr>
          <p:cNvPr id="3" name="Content Placeholder 2"/>
          <p:cNvSpPr>
            <a:spLocks noGrp="1"/>
          </p:cNvSpPr>
          <p:nvPr>
            <p:ph idx="1"/>
          </p:nvPr>
        </p:nvSpPr>
        <p:spPr/>
        <p:txBody>
          <a:bodyPr numCol="2">
            <a:normAutofit/>
          </a:bodyPr>
          <a:lstStyle/>
          <a:p>
            <a:r>
              <a:rPr lang="en-US" sz="4000" dirty="0"/>
              <a:t>Endo versus </a:t>
            </a:r>
            <a:r>
              <a:rPr lang="en-US" sz="4000" dirty="0" err="1"/>
              <a:t>Exo</a:t>
            </a:r>
            <a:endParaRPr lang="en-US" sz="4000" dirty="0"/>
          </a:p>
          <a:p>
            <a:r>
              <a:rPr lang="en-US" sz="4000" dirty="0"/>
              <a:t>Specific heat</a:t>
            </a:r>
          </a:p>
          <a:p>
            <a:r>
              <a:rPr lang="en-US" sz="4000" dirty="0"/>
              <a:t>Calorimetry</a:t>
            </a:r>
          </a:p>
          <a:p>
            <a:r>
              <a:rPr lang="en-US" sz="4000" dirty="0"/>
              <a:t>Heating/cooling curves</a:t>
            </a:r>
          </a:p>
          <a:p>
            <a:r>
              <a:rPr lang="en-US" sz="4000" dirty="0"/>
              <a:t>Heat of Reaction</a:t>
            </a:r>
          </a:p>
          <a:p>
            <a:endParaRPr lang="en-US" sz="4000" dirty="0"/>
          </a:p>
          <a:p>
            <a:r>
              <a:rPr lang="en-US" sz="4000" dirty="0"/>
              <a:t>Reaction Diagrams</a:t>
            </a:r>
          </a:p>
          <a:p>
            <a:r>
              <a:rPr lang="en-US" sz="4000" dirty="0"/>
              <a:t>Heat of Formation</a:t>
            </a:r>
          </a:p>
          <a:p>
            <a:r>
              <a:rPr lang="en-US" sz="4000" dirty="0"/>
              <a:t>Bond Energy</a:t>
            </a:r>
          </a:p>
          <a:p>
            <a:r>
              <a:rPr lang="en-US" sz="4000" dirty="0"/>
              <a:t>Hess’s Law</a:t>
            </a:r>
          </a:p>
        </p:txBody>
      </p:sp>
    </p:spTree>
    <p:extLst>
      <p:ext uri="{BB962C8B-B14F-4D97-AF65-F5344CB8AC3E}">
        <p14:creationId xmlns:p14="http://schemas.microsoft.com/office/powerpoint/2010/main" val="42856912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508760" cy="1508760"/>
          </a:xfrm>
          <a:prstGeom prst="rect">
            <a:avLst/>
          </a:prstGeom>
          <a:solidFill>
            <a:srgbClr val="FFFF00">
              <a:alpha val="4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Endo vs. </a:t>
            </a:r>
            <a:r>
              <a:rPr lang="en-US" b="1" dirty="0" err="1">
                <a:solidFill>
                  <a:schemeClr val="tx1"/>
                </a:solidFill>
                <a:latin typeface="Arial" panose="020B0604020202020204" pitchFamily="34" charset="0"/>
                <a:cs typeface="Arial" panose="020B0604020202020204" pitchFamily="34" charset="0"/>
              </a:rPr>
              <a:t>Exo</a:t>
            </a:r>
            <a:endParaRPr lang="en-US" b="1" dirty="0">
              <a:solidFill>
                <a:schemeClr val="tx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212651" y="2449414"/>
            <a:ext cx="6401789" cy="3848167"/>
          </a:xfrm>
          <a:prstGeom prst="rect">
            <a:avLst/>
          </a:prstGeom>
        </p:spPr>
      </p:pic>
      <p:pic>
        <p:nvPicPr>
          <p:cNvPr id="4" name="Picture 3"/>
          <p:cNvPicPr>
            <a:picLocks noChangeAspect="1"/>
          </p:cNvPicPr>
          <p:nvPr/>
        </p:nvPicPr>
        <p:blipFill>
          <a:blip r:embed="rId3"/>
          <a:stretch>
            <a:fillRect/>
          </a:stretch>
        </p:blipFill>
        <p:spPr>
          <a:xfrm>
            <a:off x="6932428" y="2446095"/>
            <a:ext cx="5068186" cy="3851486"/>
          </a:xfrm>
          <a:prstGeom prst="rect">
            <a:avLst/>
          </a:prstGeom>
        </p:spPr>
      </p:pic>
      <p:sp>
        <p:nvSpPr>
          <p:cNvPr id="2" name="TextBox 1">
            <a:extLst>
              <a:ext uri="{FF2B5EF4-FFF2-40B4-BE49-F238E27FC236}">
                <a16:creationId xmlns:a16="http://schemas.microsoft.com/office/drawing/2014/main" id="{1B406912-268E-1036-30E8-338F8272E496}"/>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4" action="ppaction://hlinksldjump"/>
              </a:rPr>
              <a:t>Jump back to title slide</a:t>
            </a:r>
            <a:endParaRPr lang="en-US" b="1" dirty="0"/>
          </a:p>
        </p:txBody>
      </p:sp>
    </p:spTree>
    <p:extLst>
      <p:ext uri="{BB962C8B-B14F-4D97-AF65-F5344CB8AC3E}">
        <p14:creationId xmlns:p14="http://schemas.microsoft.com/office/powerpoint/2010/main" val="370583271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508760" cy="1508760"/>
          </a:xfrm>
          <a:prstGeom prst="rect">
            <a:avLst/>
          </a:prstGeom>
          <a:solidFill>
            <a:srgbClr val="FFFF00">
              <a:alpha val="4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Endo vs. </a:t>
            </a:r>
            <a:r>
              <a:rPr lang="en-US" b="1" dirty="0" err="1">
                <a:solidFill>
                  <a:schemeClr val="tx1"/>
                </a:solidFill>
                <a:latin typeface="Arial" panose="020B0604020202020204" pitchFamily="34" charset="0"/>
                <a:cs typeface="Arial" panose="020B0604020202020204" pitchFamily="34" charset="0"/>
              </a:rPr>
              <a:t>Exo</a:t>
            </a:r>
            <a:endParaRPr lang="en-US" b="1" dirty="0">
              <a:solidFill>
                <a:schemeClr val="tx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308104" y="2652062"/>
            <a:ext cx="5896883" cy="3953701"/>
          </a:xfrm>
          <a:prstGeom prst="rect">
            <a:avLst/>
          </a:prstGeom>
        </p:spPr>
      </p:pic>
      <p:pic>
        <p:nvPicPr>
          <p:cNvPr id="7" name="Picture 6"/>
          <p:cNvPicPr>
            <a:picLocks noChangeAspect="1"/>
          </p:cNvPicPr>
          <p:nvPr/>
        </p:nvPicPr>
        <p:blipFill>
          <a:blip r:embed="rId3"/>
          <a:stretch>
            <a:fillRect/>
          </a:stretch>
        </p:blipFill>
        <p:spPr>
          <a:xfrm>
            <a:off x="6511152" y="2522860"/>
            <a:ext cx="5358810" cy="4082903"/>
          </a:xfrm>
          <a:prstGeom prst="rect">
            <a:avLst/>
          </a:prstGeom>
        </p:spPr>
      </p:pic>
      <p:sp>
        <p:nvSpPr>
          <p:cNvPr id="2" name="TextBox 1">
            <a:extLst>
              <a:ext uri="{FF2B5EF4-FFF2-40B4-BE49-F238E27FC236}">
                <a16:creationId xmlns:a16="http://schemas.microsoft.com/office/drawing/2014/main" id="{A633940E-2FC1-8A79-3E7E-AB01B3D7721F}"/>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4" action="ppaction://hlinksldjump"/>
              </a:rPr>
              <a:t>Jump back to title slide</a:t>
            </a:r>
            <a:endParaRPr lang="en-US" b="1" dirty="0"/>
          </a:p>
        </p:txBody>
      </p:sp>
    </p:spTree>
    <p:extLst>
      <p:ext uri="{BB962C8B-B14F-4D97-AF65-F5344CB8AC3E}">
        <p14:creationId xmlns:p14="http://schemas.microsoft.com/office/powerpoint/2010/main" val="68683388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508760" cy="1508760"/>
          </a:xfrm>
          <a:prstGeom prst="rect">
            <a:avLst/>
          </a:prstGeom>
          <a:solidFill>
            <a:srgbClr val="FFFF00">
              <a:alpha val="4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Endo vs. </a:t>
            </a:r>
            <a:r>
              <a:rPr lang="en-US" b="1" dirty="0" err="1">
                <a:solidFill>
                  <a:schemeClr val="tx1"/>
                </a:solidFill>
                <a:latin typeface="Arial" panose="020B0604020202020204" pitchFamily="34" charset="0"/>
                <a:cs typeface="Arial" panose="020B0604020202020204" pitchFamily="34" charset="0"/>
              </a:rPr>
              <a:t>Exo</a:t>
            </a:r>
            <a:endParaRPr lang="en-US" b="1"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2171335" y="1903680"/>
            <a:ext cx="8402223" cy="3029373"/>
          </a:xfrm>
          <a:prstGeom prst="rect">
            <a:avLst/>
          </a:prstGeom>
        </p:spPr>
      </p:pic>
      <p:sp>
        <p:nvSpPr>
          <p:cNvPr id="3" name="TextBox 2">
            <a:extLst>
              <a:ext uri="{FF2B5EF4-FFF2-40B4-BE49-F238E27FC236}">
                <a16:creationId xmlns:a16="http://schemas.microsoft.com/office/drawing/2014/main" id="{D7BA22AD-A797-817A-D362-6D35BC6A5CEE}"/>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30465053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508760" cy="1508760"/>
          </a:xfrm>
          <a:prstGeom prst="rect">
            <a:avLst/>
          </a:prstGeom>
          <a:solidFill>
            <a:srgbClr val="FFFF00">
              <a:alpha val="4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Arial" panose="020B0604020202020204" pitchFamily="34" charset="0"/>
                <a:cs typeface="Arial" panose="020B0604020202020204" pitchFamily="34" charset="0"/>
              </a:rPr>
              <a:t>Thermo</a:t>
            </a:r>
            <a:endParaRPr lang="en-US" b="1"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3166653" y="1337970"/>
            <a:ext cx="5858693" cy="4182059"/>
          </a:xfrm>
          <a:prstGeom prst="rect">
            <a:avLst/>
          </a:prstGeom>
        </p:spPr>
      </p:pic>
      <p:sp>
        <p:nvSpPr>
          <p:cNvPr id="3" name="TextBox 2">
            <a:extLst>
              <a:ext uri="{FF2B5EF4-FFF2-40B4-BE49-F238E27FC236}">
                <a16:creationId xmlns:a16="http://schemas.microsoft.com/office/drawing/2014/main" id="{5B6FA0D2-3164-7D92-69D1-8147B5CA4309}"/>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347963962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508760" cy="1508760"/>
          </a:xfrm>
          <a:prstGeom prst="rect">
            <a:avLst/>
          </a:prstGeom>
          <a:solidFill>
            <a:srgbClr val="FFFF00">
              <a:alpha val="4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Arial" panose="020B0604020202020204" pitchFamily="34" charset="0"/>
                <a:cs typeface="Arial" panose="020B0604020202020204" pitchFamily="34" charset="0"/>
              </a:rPr>
              <a:t>Thermo</a:t>
            </a:r>
            <a:endParaRPr lang="en-US" b="1"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3166653" y="1337970"/>
            <a:ext cx="5858693" cy="4182059"/>
          </a:xfrm>
          <a:prstGeom prst="rect">
            <a:avLst/>
          </a:prstGeom>
        </p:spPr>
      </p:pic>
      <p:sp>
        <p:nvSpPr>
          <p:cNvPr id="3" name="TextBox 2">
            <a:extLst>
              <a:ext uri="{FF2B5EF4-FFF2-40B4-BE49-F238E27FC236}">
                <a16:creationId xmlns:a16="http://schemas.microsoft.com/office/drawing/2014/main" id="{810455AA-A4C6-73D2-214A-0BDC59F8D443}"/>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57305300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508760" cy="1508760"/>
          </a:xfrm>
          <a:prstGeom prst="rect">
            <a:avLst/>
          </a:prstGeom>
          <a:solidFill>
            <a:srgbClr val="FFFF00">
              <a:alpha val="4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Specific Heat</a:t>
            </a:r>
          </a:p>
        </p:txBody>
      </p:sp>
      <p:pic>
        <p:nvPicPr>
          <p:cNvPr id="3" name="Picture 2"/>
          <p:cNvPicPr>
            <a:picLocks noChangeAspect="1"/>
          </p:cNvPicPr>
          <p:nvPr/>
        </p:nvPicPr>
        <p:blipFill>
          <a:blip r:embed="rId2"/>
          <a:stretch>
            <a:fillRect/>
          </a:stretch>
        </p:blipFill>
        <p:spPr>
          <a:xfrm>
            <a:off x="15515" y="2126512"/>
            <a:ext cx="5768598" cy="2922024"/>
          </a:xfrm>
          <a:prstGeom prst="rect">
            <a:avLst/>
          </a:prstGeom>
        </p:spPr>
      </p:pic>
      <p:pic>
        <p:nvPicPr>
          <p:cNvPr id="4" name="Picture 3"/>
          <p:cNvPicPr>
            <a:picLocks noChangeAspect="1"/>
          </p:cNvPicPr>
          <p:nvPr/>
        </p:nvPicPr>
        <p:blipFill>
          <a:blip r:embed="rId3"/>
          <a:stretch>
            <a:fillRect/>
          </a:stretch>
        </p:blipFill>
        <p:spPr>
          <a:xfrm>
            <a:off x="5965824" y="1959093"/>
            <a:ext cx="5966699" cy="3089443"/>
          </a:xfrm>
          <a:prstGeom prst="rect">
            <a:avLst/>
          </a:prstGeom>
        </p:spPr>
      </p:pic>
      <p:sp>
        <p:nvSpPr>
          <p:cNvPr id="2" name="TextBox 1">
            <a:extLst>
              <a:ext uri="{FF2B5EF4-FFF2-40B4-BE49-F238E27FC236}">
                <a16:creationId xmlns:a16="http://schemas.microsoft.com/office/drawing/2014/main" id="{F3ED33CE-182A-C974-F686-5EEB4B06EF90}"/>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4" action="ppaction://hlinksldjump"/>
              </a:rPr>
              <a:t>Jump back to title slide</a:t>
            </a:r>
            <a:endParaRPr lang="en-US" b="1" dirty="0"/>
          </a:p>
        </p:txBody>
      </p:sp>
    </p:spTree>
    <p:extLst>
      <p:ext uri="{BB962C8B-B14F-4D97-AF65-F5344CB8AC3E}">
        <p14:creationId xmlns:p14="http://schemas.microsoft.com/office/powerpoint/2010/main" val="53981945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508760" cy="1508760"/>
          </a:xfrm>
          <a:prstGeom prst="rect">
            <a:avLst/>
          </a:prstGeom>
          <a:solidFill>
            <a:srgbClr val="FFFF00">
              <a:alpha val="4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Calorimetry</a:t>
            </a:r>
          </a:p>
        </p:txBody>
      </p:sp>
      <p:pic>
        <p:nvPicPr>
          <p:cNvPr id="2" name="Picture 1"/>
          <p:cNvPicPr>
            <a:picLocks noChangeAspect="1"/>
          </p:cNvPicPr>
          <p:nvPr/>
        </p:nvPicPr>
        <p:blipFill>
          <a:blip r:embed="rId2"/>
          <a:stretch>
            <a:fillRect/>
          </a:stretch>
        </p:blipFill>
        <p:spPr>
          <a:xfrm>
            <a:off x="3033496" y="410479"/>
            <a:ext cx="5802160" cy="3322545"/>
          </a:xfrm>
          <a:prstGeom prst="rect">
            <a:avLst/>
          </a:prstGeom>
        </p:spPr>
      </p:pic>
      <p:pic>
        <p:nvPicPr>
          <p:cNvPr id="3" name="Picture 2"/>
          <p:cNvPicPr>
            <a:picLocks noChangeAspect="1"/>
          </p:cNvPicPr>
          <p:nvPr/>
        </p:nvPicPr>
        <p:blipFill>
          <a:blip r:embed="rId3"/>
          <a:stretch>
            <a:fillRect/>
          </a:stretch>
        </p:blipFill>
        <p:spPr>
          <a:xfrm>
            <a:off x="2162149" y="3908289"/>
            <a:ext cx="7544853" cy="2486372"/>
          </a:xfrm>
          <a:prstGeom prst="rect">
            <a:avLst/>
          </a:prstGeom>
        </p:spPr>
      </p:pic>
      <p:sp>
        <p:nvSpPr>
          <p:cNvPr id="4" name="TextBox 3">
            <a:extLst>
              <a:ext uri="{FF2B5EF4-FFF2-40B4-BE49-F238E27FC236}">
                <a16:creationId xmlns:a16="http://schemas.microsoft.com/office/drawing/2014/main" id="{588934CB-E3CB-5468-1ECE-649FB60830DF}"/>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4" action="ppaction://hlinksldjump"/>
              </a:rPr>
              <a:t>Jump back to title slide</a:t>
            </a:r>
            <a:endParaRPr lang="en-US" b="1" dirty="0"/>
          </a:p>
        </p:txBody>
      </p:sp>
    </p:spTree>
    <p:extLst>
      <p:ext uri="{BB962C8B-B14F-4D97-AF65-F5344CB8AC3E}">
        <p14:creationId xmlns:p14="http://schemas.microsoft.com/office/powerpoint/2010/main" val="420901702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508760" cy="1508760"/>
          </a:xfrm>
          <a:prstGeom prst="rect">
            <a:avLst/>
          </a:prstGeom>
          <a:solidFill>
            <a:srgbClr val="FFFF00">
              <a:alpha val="4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Calorimetry</a:t>
            </a:r>
          </a:p>
        </p:txBody>
      </p:sp>
      <p:pic>
        <p:nvPicPr>
          <p:cNvPr id="2" name="Picture 1"/>
          <p:cNvPicPr>
            <a:picLocks noChangeAspect="1"/>
          </p:cNvPicPr>
          <p:nvPr/>
        </p:nvPicPr>
        <p:blipFill>
          <a:blip r:embed="rId2"/>
          <a:stretch>
            <a:fillRect/>
          </a:stretch>
        </p:blipFill>
        <p:spPr>
          <a:xfrm>
            <a:off x="2379470" y="548674"/>
            <a:ext cx="8049748" cy="3315163"/>
          </a:xfrm>
          <a:prstGeom prst="rect">
            <a:avLst/>
          </a:prstGeom>
        </p:spPr>
      </p:pic>
      <p:pic>
        <p:nvPicPr>
          <p:cNvPr id="3" name="Picture 2"/>
          <p:cNvPicPr>
            <a:picLocks noChangeAspect="1"/>
          </p:cNvPicPr>
          <p:nvPr/>
        </p:nvPicPr>
        <p:blipFill>
          <a:blip r:embed="rId3"/>
          <a:stretch>
            <a:fillRect/>
          </a:stretch>
        </p:blipFill>
        <p:spPr>
          <a:xfrm>
            <a:off x="4711053" y="4529191"/>
            <a:ext cx="3982006" cy="819264"/>
          </a:xfrm>
          <a:prstGeom prst="rect">
            <a:avLst/>
          </a:prstGeom>
        </p:spPr>
      </p:pic>
      <p:sp>
        <p:nvSpPr>
          <p:cNvPr id="4" name="TextBox 3">
            <a:extLst>
              <a:ext uri="{FF2B5EF4-FFF2-40B4-BE49-F238E27FC236}">
                <a16:creationId xmlns:a16="http://schemas.microsoft.com/office/drawing/2014/main" id="{E1B9E0FD-AF80-FC56-EEBD-6A39DA177A92}"/>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4" action="ppaction://hlinksldjump"/>
              </a:rPr>
              <a:t>Jump back to title slide</a:t>
            </a:r>
            <a:endParaRPr lang="en-US" b="1" dirty="0"/>
          </a:p>
        </p:txBody>
      </p:sp>
    </p:spTree>
    <p:extLst>
      <p:ext uri="{BB962C8B-B14F-4D97-AF65-F5344CB8AC3E}">
        <p14:creationId xmlns:p14="http://schemas.microsoft.com/office/powerpoint/2010/main" val="10421390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508760" cy="1508760"/>
          </a:xfrm>
          <a:prstGeom prst="rect">
            <a:avLst/>
          </a:prstGeom>
          <a:solidFill>
            <a:srgbClr val="FFFF00">
              <a:alpha val="4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Calorimetry</a:t>
            </a:r>
          </a:p>
        </p:txBody>
      </p:sp>
      <p:pic>
        <p:nvPicPr>
          <p:cNvPr id="2" name="Picture 1"/>
          <p:cNvPicPr>
            <a:picLocks noChangeAspect="1"/>
          </p:cNvPicPr>
          <p:nvPr/>
        </p:nvPicPr>
        <p:blipFill>
          <a:blip r:embed="rId2"/>
          <a:stretch>
            <a:fillRect/>
          </a:stretch>
        </p:blipFill>
        <p:spPr>
          <a:xfrm>
            <a:off x="2109231" y="1323681"/>
            <a:ext cx="7973538" cy="4210638"/>
          </a:xfrm>
          <a:prstGeom prst="rect">
            <a:avLst/>
          </a:prstGeom>
        </p:spPr>
      </p:pic>
      <p:sp>
        <p:nvSpPr>
          <p:cNvPr id="3" name="TextBox 2">
            <a:extLst>
              <a:ext uri="{FF2B5EF4-FFF2-40B4-BE49-F238E27FC236}">
                <a16:creationId xmlns:a16="http://schemas.microsoft.com/office/drawing/2014/main" id="{2593CCEC-64EC-DBD0-90E3-6414954767E0}"/>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9940650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98" y="0"/>
            <a:ext cx="1508760" cy="1508760"/>
          </a:xfrm>
          <a:prstGeom prst="rect">
            <a:avLst/>
          </a:prstGeom>
          <a:solidFill>
            <a:srgbClr val="FF000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Significant Figures</a:t>
            </a:r>
          </a:p>
        </p:txBody>
      </p:sp>
      <p:pic>
        <p:nvPicPr>
          <p:cNvPr id="2" name="Picture 1"/>
          <p:cNvPicPr>
            <a:picLocks noChangeAspect="1"/>
          </p:cNvPicPr>
          <p:nvPr/>
        </p:nvPicPr>
        <p:blipFill>
          <a:blip r:embed="rId2"/>
          <a:stretch>
            <a:fillRect/>
          </a:stretch>
        </p:blipFill>
        <p:spPr>
          <a:xfrm>
            <a:off x="2438107" y="292817"/>
            <a:ext cx="9536743" cy="2833156"/>
          </a:xfrm>
          <a:prstGeom prst="rect">
            <a:avLst/>
          </a:prstGeom>
        </p:spPr>
      </p:pic>
      <p:pic>
        <p:nvPicPr>
          <p:cNvPr id="4" name="Picture 3"/>
          <p:cNvPicPr>
            <a:picLocks noChangeAspect="1"/>
          </p:cNvPicPr>
          <p:nvPr/>
        </p:nvPicPr>
        <p:blipFill>
          <a:blip r:embed="rId3"/>
          <a:stretch>
            <a:fillRect/>
          </a:stretch>
        </p:blipFill>
        <p:spPr>
          <a:xfrm>
            <a:off x="2438106" y="3227988"/>
            <a:ext cx="9536743" cy="2471341"/>
          </a:xfrm>
          <a:prstGeom prst="rect">
            <a:avLst/>
          </a:prstGeom>
        </p:spPr>
      </p:pic>
      <p:sp>
        <p:nvSpPr>
          <p:cNvPr id="3" name="TextBox 2">
            <a:extLst>
              <a:ext uri="{FF2B5EF4-FFF2-40B4-BE49-F238E27FC236}">
                <a16:creationId xmlns:a16="http://schemas.microsoft.com/office/drawing/2014/main" id="{F643BEF3-EEC8-50AC-EF5B-D0B62209E524}"/>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4" action="ppaction://hlinksldjump"/>
              </a:rPr>
              <a:t>Jump back to title slide</a:t>
            </a:r>
            <a:endParaRPr lang="en-US" b="1" dirty="0"/>
          </a:p>
        </p:txBody>
      </p:sp>
    </p:spTree>
    <p:extLst>
      <p:ext uri="{BB962C8B-B14F-4D97-AF65-F5344CB8AC3E}">
        <p14:creationId xmlns:p14="http://schemas.microsoft.com/office/powerpoint/2010/main" val="266588410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508760" cy="1508760"/>
          </a:xfrm>
          <a:prstGeom prst="rect">
            <a:avLst/>
          </a:prstGeom>
          <a:solidFill>
            <a:srgbClr val="FFFF00">
              <a:alpha val="4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Heating Curves</a:t>
            </a:r>
          </a:p>
        </p:txBody>
      </p:sp>
      <p:pic>
        <p:nvPicPr>
          <p:cNvPr id="2" name="Picture 1"/>
          <p:cNvPicPr>
            <a:picLocks noChangeAspect="1"/>
          </p:cNvPicPr>
          <p:nvPr/>
        </p:nvPicPr>
        <p:blipFill>
          <a:blip r:embed="rId2"/>
          <a:stretch>
            <a:fillRect/>
          </a:stretch>
        </p:blipFill>
        <p:spPr>
          <a:xfrm>
            <a:off x="2449382" y="56430"/>
            <a:ext cx="6524497" cy="3690217"/>
          </a:xfrm>
          <a:prstGeom prst="rect">
            <a:avLst/>
          </a:prstGeom>
        </p:spPr>
      </p:pic>
      <p:pic>
        <p:nvPicPr>
          <p:cNvPr id="3" name="Picture 2"/>
          <p:cNvPicPr>
            <a:picLocks noChangeAspect="1"/>
          </p:cNvPicPr>
          <p:nvPr/>
        </p:nvPicPr>
        <p:blipFill>
          <a:blip r:embed="rId3"/>
          <a:stretch>
            <a:fillRect/>
          </a:stretch>
        </p:blipFill>
        <p:spPr>
          <a:xfrm>
            <a:off x="2528245" y="3815399"/>
            <a:ext cx="7050449" cy="2847010"/>
          </a:xfrm>
          <a:prstGeom prst="rect">
            <a:avLst/>
          </a:prstGeom>
        </p:spPr>
      </p:pic>
      <p:sp>
        <p:nvSpPr>
          <p:cNvPr id="4" name="TextBox 3">
            <a:extLst>
              <a:ext uri="{FF2B5EF4-FFF2-40B4-BE49-F238E27FC236}">
                <a16:creationId xmlns:a16="http://schemas.microsoft.com/office/drawing/2014/main" id="{CA6B6267-F399-DF8E-4163-63476E342F6E}"/>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4" action="ppaction://hlinksldjump"/>
              </a:rPr>
              <a:t>Jump back to title slide</a:t>
            </a:r>
            <a:endParaRPr lang="en-US" b="1" dirty="0"/>
          </a:p>
        </p:txBody>
      </p:sp>
    </p:spTree>
    <p:extLst>
      <p:ext uri="{BB962C8B-B14F-4D97-AF65-F5344CB8AC3E}">
        <p14:creationId xmlns:p14="http://schemas.microsoft.com/office/powerpoint/2010/main" val="14698903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508760" cy="1508760"/>
          </a:xfrm>
          <a:prstGeom prst="rect">
            <a:avLst/>
          </a:prstGeom>
          <a:solidFill>
            <a:srgbClr val="FFFF00">
              <a:alpha val="4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Heating Curves</a:t>
            </a:r>
          </a:p>
        </p:txBody>
      </p:sp>
      <p:pic>
        <p:nvPicPr>
          <p:cNvPr id="2" name="Picture 1"/>
          <p:cNvPicPr>
            <a:picLocks noChangeAspect="1"/>
          </p:cNvPicPr>
          <p:nvPr/>
        </p:nvPicPr>
        <p:blipFill>
          <a:blip r:embed="rId2"/>
          <a:stretch>
            <a:fillRect/>
          </a:stretch>
        </p:blipFill>
        <p:spPr>
          <a:xfrm>
            <a:off x="2368472" y="1410003"/>
            <a:ext cx="6944694" cy="3591426"/>
          </a:xfrm>
          <a:prstGeom prst="rect">
            <a:avLst/>
          </a:prstGeom>
        </p:spPr>
      </p:pic>
      <p:sp>
        <p:nvSpPr>
          <p:cNvPr id="3" name="TextBox 2">
            <a:extLst>
              <a:ext uri="{FF2B5EF4-FFF2-40B4-BE49-F238E27FC236}">
                <a16:creationId xmlns:a16="http://schemas.microsoft.com/office/drawing/2014/main" id="{81562979-B7E1-45AF-73F2-B2F081B11A0B}"/>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21474923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508760" cy="1508760"/>
          </a:xfrm>
          <a:prstGeom prst="rect">
            <a:avLst/>
          </a:prstGeom>
          <a:solidFill>
            <a:srgbClr val="FFFF00">
              <a:alpha val="4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Heating Curves</a:t>
            </a:r>
          </a:p>
        </p:txBody>
      </p:sp>
      <p:pic>
        <p:nvPicPr>
          <p:cNvPr id="2" name="Picture 1"/>
          <p:cNvPicPr>
            <a:picLocks noChangeAspect="1"/>
          </p:cNvPicPr>
          <p:nvPr/>
        </p:nvPicPr>
        <p:blipFill>
          <a:blip r:embed="rId2"/>
          <a:stretch>
            <a:fillRect/>
          </a:stretch>
        </p:blipFill>
        <p:spPr>
          <a:xfrm>
            <a:off x="1067578" y="1998451"/>
            <a:ext cx="7887801" cy="3562847"/>
          </a:xfrm>
          <a:prstGeom prst="rect">
            <a:avLst/>
          </a:prstGeom>
        </p:spPr>
      </p:pic>
      <p:pic>
        <p:nvPicPr>
          <p:cNvPr id="3" name="Picture 2"/>
          <p:cNvPicPr>
            <a:picLocks noChangeAspect="1"/>
          </p:cNvPicPr>
          <p:nvPr/>
        </p:nvPicPr>
        <p:blipFill>
          <a:blip r:embed="rId3"/>
          <a:stretch>
            <a:fillRect/>
          </a:stretch>
        </p:blipFill>
        <p:spPr>
          <a:xfrm>
            <a:off x="9076490" y="2658134"/>
            <a:ext cx="2438740" cy="1648055"/>
          </a:xfrm>
          <a:prstGeom prst="rect">
            <a:avLst/>
          </a:prstGeom>
        </p:spPr>
      </p:pic>
      <p:sp>
        <p:nvSpPr>
          <p:cNvPr id="4" name="TextBox 3">
            <a:extLst>
              <a:ext uri="{FF2B5EF4-FFF2-40B4-BE49-F238E27FC236}">
                <a16:creationId xmlns:a16="http://schemas.microsoft.com/office/drawing/2014/main" id="{D8C4C4BC-3C62-5D70-1371-2C383FFC1FEA}"/>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4" action="ppaction://hlinksldjump"/>
              </a:rPr>
              <a:t>Jump back to title slide</a:t>
            </a:r>
            <a:endParaRPr lang="en-US" b="1" dirty="0"/>
          </a:p>
        </p:txBody>
      </p:sp>
    </p:spTree>
    <p:extLst>
      <p:ext uri="{BB962C8B-B14F-4D97-AF65-F5344CB8AC3E}">
        <p14:creationId xmlns:p14="http://schemas.microsoft.com/office/powerpoint/2010/main" val="267260519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508760" cy="1508760"/>
          </a:xfrm>
          <a:prstGeom prst="rect">
            <a:avLst/>
          </a:prstGeom>
          <a:solidFill>
            <a:srgbClr val="FFFF00">
              <a:alpha val="4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Heating Curves</a:t>
            </a:r>
          </a:p>
        </p:txBody>
      </p:sp>
      <p:pic>
        <p:nvPicPr>
          <p:cNvPr id="2" name="Picture 1"/>
          <p:cNvPicPr>
            <a:picLocks noChangeAspect="1"/>
          </p:cNvPicPr>
          <p:nvPr/>
        </p:nvPicPr>
        <p:blipFill>
          <a:blip r:embed="rId2"/>
          <a:stretch>
            <a:fillRect/>
          </a:stretch>
        </p:blipFill>
        <p:spPr>
          <a:xfrm>
            <a:off x="2199731" y="1127051"/>
            <a:ext cx="9619656" cy="3869030"/>
          </a:xfrm>
          <a:prstGeom prst="rect">
            <a:avLst/>
          </a:prstGeom>
        </p:spPr>
      </p:pic>
      <p:sp>
        <p:nvSpPr>
          <p:cNvPr id="3" name="TextBox 2">
            <a:extLst>
              <a:ext uri="{FF2B5EF4-FFF2-40B4-BE49-F238E27FC236}">
                <a16:creationId xmlns:a16="http://schemas.microsoft.com/office/drawing/2014/main" id="{0D8BEDA6-5CAE-1560-F51B-B27A6FD8BAE7}"/>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267950254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508760" cy="1508760"/>
          </a:xfrm>
          <a:prstGeom prst="rect">
            <a:avLst/>
          </a:prstGeom>
          <a:solidFill>
            <a:srgbClr val="FFFF00">
              <a:alpha val="4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Heating Curves</a:t>
            </a:r>
          </a:p>
        </p:txBody>
      </p:sp>
      <p:pic>
        <p:nvPicPr>
          <p:cNvPr id="2" name="Picture 1"/>
          <p:cNvPicPr>
            <a:picLocks noChangeAspect="1"/>
          </p:cNvPicPr>
          <p:nvPr/>
        </p:nvPicPr>
        <p:blipFill>
          <a:blip r:embed="rId2"/>
          <a:stretch>
            <a:fillRect/>
          </a:stretch>
        </p:blipFill>
        <p:spPr>
          <a:xfrm>
            <a:off x="2061599" y="1195075"/>
            <a:ext cx="8068801" cy="4467849"/>
          </a:xfrm>
          <a:prstGeom prst="rect">
            <a:avLst/>
          </a:prstGeom>
        </p:spPr>
      </p:pic>
      <p:sp>
        <p:nvSpPr>
          <p:cNvPr id="3" name="TextBox 2">
            <a:extLst>
              <a:ext uri="{FF2B5EF4-FFF2-40B4-BE49-F238E27FC236}">
                <a16:creationId xmlns:a16="http://schemas.microsoft.com/office/drawing/2014/main" id="{9ADD4A8D-CEC8-EAA8-4404-16C99EE92620}"/>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410394885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508760" cy="1508760"/>
          </a:xfrm>
          <a:prstGeom prst="rect">
            <a:avLst/>
          </a:prstGeom>
          <a:solidFill>
            <a:srgbClr val="FFFF00">
              <a:alpha val="4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Heat of Reaction</a:t>
            </a:r>
          </a:p>
        </p:txBody>
      </p:sp>
      <p:pic>
        <p:nvPicPr>
          <p:cNvPr id="2" name="Picture 1"/>
          <p:cNvPicPr>
            <a:picLocks noChangeAspect="1"/>
          </p:cNvPicPr>
          <p:nvPr/>
        </p:nvPicPr>
        <p:blipFill>
          <a:blip r:embed="rId2"/>
          <a:stretch>
            <a:fillRect/>
          </a:stretch>
        </p:blipFill>
        <p:spPr>
          <a:xfrm>
            <a:off x="2064214" y="127367"/>
            <a:ext cx="7106642" cy="3200847"/>
          </a:xfrm>
          <a:prstGeom prst="rect">
            <a:avLst/>
          </a:prstGeom>
        </p:spPr>
      </p:pic>
      <p:pic>
        <p:nvPicPr>
          <p:cNvPr id="3" name="Picture 2"/>
          <p:cNvPicPr>
            <a:picLocks noChangeAspect="1"/>
          </p:cNvPicPr>
          <p:nvPr/>
        </p:nvPicPr>
        <p:blipFill>
          <a:blip r:embed="rId3"/>
          <a:stretch>
            <a:fillRect/>
          </a:stretch>
        </p:blipFill>
        <p:spPr>
          <a:xfrm>
            <a:off x="2121372" y="3328214"/>
            <a:ext cx="7049484" cy="3458058"/>
          </a:xfrm>
          <a:prstGeom prst="rect">
            <a:avLst/>
          </a:prstGeom>
        </p:spPr>
      </p:pic>
      <p:sp>
        <p:nvSpPr>
          <p:cNvPr id="4" name="TextBox 3">
            <a:extLst>
              <a:ext uri="{FF2B5EF4-FFF2-40B4-BE49-F238E27FC236}">
                <a16:creationId xmlns:a16="http://schemas.microsoft.com/office/drawing/2014/main" id="{2EA354C8-E6A4-67C5-8F16-3E81A214D018}"/>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4" action="ppaction://hlinksldjump"/>
              </a:rPr>
              <a:t>Jump back to title slide</a:t>
            </a:r>
            <a:endParaRPr lang="en-US" b="1" dirty="0"/>
          </a:p>
        </p:txBody>
      </p:sp>
    </p:spTree>
    <p:extLst>
      <p:ext uri="{BB962C8B-B14F-4D97-AF65-F5344CB8AC3E}">
        <p14:creationId xmlns:p14="http://schemas.microsoft.com/office/powerpoint/2010/main" val="396331837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508760" cy="1508760"/>
          </a:xfrm>
          <a:prstGeom prst="rect">
            <a:avLst/>
          </a:prstGeom>
          <a:solidFill>
            <a:srgbClr val="FFFF00">
              <a:alpha val="4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Heat of Reaction</a:t>
            </a:r>
          </a:p>
        </p:txBody>
      </p:sp>
      <p:pic>
        <p:nvPicPr>
          <p:cNvPr id="4" name="Picture 3"/>
          <p:cNvPicPr>
            <a:picLocks noChangeAspect="1"/>
          </p:cNvPicPr>
          <p:nvPr/>
        </p:nvPicPr>
        <p:blipFill>
          <a:blip r:embed="rId2"/>
          <a:stretch>
            <a:fillRect/>
          </a:stretch>
        </p:blipFill>
        <p:spPr>
          <a:xfrm>
            <a:off x="2556200" y="1356072"/>
            <a:ext cx="6973273" cy="3486637"/>
          </a:xfrm>
          <a:prstGeom prst="rect">
            <a:avLst/>
          </a:prstGeom>
        </p:spPr>
      </p:pic>
      <p:sp>
        <p:nvSpPr>
          <p:cNvPr id="2" name="TextBox 1">
            <a:extLst>
              <a:ext uri="{FF2B5EF4-FFF2-40B4-BE49-F238E27FC236}">
                <a16:creationId xmlns:a16="http://schemas.microsoft.com/office/drawing/2014/main" id="{CCB14897-9125-D240-191B-D55C6421CE85}"/>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743248397"/>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508760" cy="1508760"/>
          </a:xfrm>
          <a:prstGeom prst="rect">
            <a:avLst/>
          </a:prstGeom>
          <a:solidFill>
            <a:srgbClr val="FFFF00">
              <a:alpha val="4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Reaction Diagrams</a:t>
            </a:r>
          </a:p>
        </p:txBody>
      </p:sp>
      <p:pic>
        <p:nvPicPr>
          <p:cNvPr id="2" name="Picture 1"/>
          <p:cNvPicPr>
            <a:picLocks noChangeAspect="1"/>
          </p:cNvPicPr>
          <p:nvPr/>
        </p:nvPicPr>
        <p:blipFill>
          <a:blip r:embed="rId2"/>
          <a:stretch>
            <a:fillRect/>
          </a:stretch>
        </p:blipFill>
        <p:spPr>
          <a:xfrm>
            <a:off x="0" y="2462927"/>
            <a:ext cx="5659878" cy="2979616"/>
          </a:xfrm>
          <a:prstGeom prst="rect">
            <a:avLst/>
          </a:prstGeom>
        </p:spPr>
      </p:pic>
      <p:pic>
        <p:nvPicPr>
          <p:cNvPr id="3" name="Picture 2"/>
          <p:cNvPicPr>
            <a:picLocks noChangeAspect="1"/>
          </p:cNvPicPr>
          <p:nvPr/>
        </p:nvPicPr>
        <p:blipFill>
          <a:blip r:embed="rId3"/>
          <a:stretch>
            <a:fillRect/>
          </a:stretch>
        </p:blipFill>
        <p:spPr>
          <a:xfrm>
            <a:off x="6049926" y="0"/>
            <a:ext cx="5805281" cy="3193326"/>
          </a:xfrm>
          <a:prstGeom prst="rect">
            <a:avLst/>
          </a:prstGeom>
        </p:spPr>
      </p:pic>
      <p:pic>
        <p:nvPicPr>
          <p:cNvPr id="4" name="Picture 3"/>
          <p:cNvPicPr>
            <a:picLocks noChangeAspect="1"/>
          </p:cNvPicPr>
          <p:nvPr/>
        </p:nvPicPr>
        <p:blipFill>
          <a:blip r:embed="rId4"/>
          <a:stretch>
            <a:fillRect/>
          </a:stretch>
        </p:blipFill>
        <p:spPr>
          <a:xfrm>
            <a:off x="5582092" y="3501162"/>
            <a:ext cx="6422065" cy="3214943"/>
          </a:xfrm>
          <a:prstGeom prst="rect">
            <a:avLst/>
          </a:prstGeom>
        </p:spPr>
      </p:pic>
      <p:sp>
        <p:nvSpPr>
          <p:cNvPr id="6" name="TextBox 5">
            <a:extLst>
              <a:ext uri="{FF2B5EF4-FFF2-40B4-BE49-F238E27FC236}">
                <a16:creationId xmlns:a16="http://schemas.microsoft.com/office/drawing/2014/main" id="{E5396120-A8FF-0B16-9DD0-F56A019E4A2A}"/>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5" action="ppaction://hlinksldjump"/>
              </a:rPr>
              <a:t>Jump back to title slide</a:t>
            </a:r>
            <a:endParaRPr lang="en-US" b="1" dirty="0"/>
          </a:p>
        </p:txBody>
      </p:sp>
    </p:spTree>
    <p:extLst>
      <p:ext uri="{BB962C8B-B14F-4D97-AF65-F5344CB8AC3E}">
        <p14:creationId xmlns:p14="http://schemas.microsoft.com/office/powerpoint/2010/main" val="227773473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508760" cy="1508760"/>
          </a:xfrm>
          <a:prstGeom prst="rect">
            <a:avLst/>
          </a:prstGeom>
          <a:solidFill>
            <a:srgbClr val="FFFF00">
              <a:alpha val="4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Heat of Formation</a:t>
            </a:r>
          </a:p>
        </p:txBody>
      </p:sp>
      <p:pic>
        <p:nvPicPr>
          <p:cNvPr id="6" name="Picture 5"/>
          <p:cNvPicPr>
            <a:picLocks noChangeAspect="1"/>
          </p:cNvPicPr>
          <p:nvPr/>
        </p:nvPicPr>
        <p:blipFill>
          <a:blip r:embed="rId2"/>
          <a:stretch>
            <a:fillRect/>
          </a:stretch>
        </p:blipFill>
        <p:spPr>
          <a:xfrm>
            <a:off x="1671861" y="303572"/>
            <a:ext cx="6392680" cy="3599688"/>
          </a:xfrm>
          <a:prstGeom prst="rect">
            <a:avLst/>
          </a:prstGeom>
        </p:spPr>
      </p:pic>
      <p:pic>
        <p:nvPicPr>
          <p:cNvPr id="7" name="Picture 6"/>
          <p:cNvPicPr>
            <a:picLocks noChangeAspect="1"/>
          </p:cNvPicPr>
          <p:nvPr/>
        </p:nvPicPr>
        <p:blipFill>
          <a:blip r:embed="rId3"/>
          <a:stretch>
            <a:fillRect/>
          </a:stretch>
        </p:blipFill>
        <p:spPr>
          <a:xfrm>
            <a:off x="5705906" y="3057098"/>
            <a:ext cx="6402922" cy="3594489"/>
          </a:xfrm>
          <a:prstGeom prst="rect">
            <a:avLst/>
          </a:prstGeom>
        </p:spPr>
      </p:pic>
      <p:sp>
        <p:nvSpPr>
          <p:cNvPr id="2" name="TextBox 1">
            <a:extLst>
              <a:ext uri="{FF2B5EF4-FFF2-40B4-BE49-F238E27FC236}">
                <a16:creationId xmlns:a16="http://schemas.microsoft.com/office/drawing/2014/main" id="{386EFFE4-3ACC-D86A-94E4-0959722B9C1E}"/>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4" action="ppaction://hlinksldjump"/>
              </a:rPr>
              <a:t>Jump back to title slide</a:t>
            </a:r>
            <a:endParaRPr lang="en-US" b="1" dirty="0"/>
          </a:p>
        </p:txBody>
      </p:sp>
    </p:spTree>
    <p:extLst>
      <p:ext uri="{BB962C8B-B14F-4D97-AF65-F5344CB8AC3E}">
        <p14:creationId xmlns:p14="http://schemas.microsoft.com/office/powerpoint/2010/main" val="151950561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508760" cy="1508760"/>
          </a:xfrm>
          <a:prstGeom prst="rect">
            <a:avLst/>
          </a:prstGeom>
          <a:solidFill>
            <a:srgbClr val="FFFF00">
              <a:alpha val="4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Bond Energy</a:t>
            </a:r>
          </a:p>
        </p:txBody>
      </p:sp>
      <p:pic>
        <p:nvPicPr>
          <p:cNvPr id="6" name="Picture 5"/>
          <p:cNvPicPr>
            <a:picLocks noChangeAspect="1"/>
          </p:cNvPicPr>
          <p:nvPr/>
        </p:nvPicPr>
        <p:blipFill>
          <a:blip r:embed="rId2"/>
          <a:stretch>
            <a:fillRect/>
          </a:stretch>
        </p:blipFill>
        <p:spPr>
          <a:xfrm>
            <a:off x="1863129" y="189363"/>
            <a:ext cx="7182852" cy="2638793"/>
          </a:xfrm>
          <a:prstGeom prst="rect">
            <a:avLst/>
          </a:prstGeom>
        </p:spPr>
      </p:pic>
      <p:pic>
        <p:nvPicPr>
          <p:cNvPr id="7" name="Picture 6"/>
          <p:cNvPicPr>
            <a:picLocks noChangeAspect="1"/>
          </p:cNvPicPr>
          <p:nvPr/>
        </p:nvPicPr>
        <p:blipFill rotWithShape="1">
          <a:blip r:embed="rId3"/>
          <a:srcRect l="9386" t="14028"/>
          <a:stretch/>
        </p:blipFill>
        <p:spPr>
          <a:xfrm>
            <a:off x="217289" y="3210293"/>
            <a:ext cx="5005935" cy="2579963"/>
          </a:xfrm>
          <a:prstGeom prst="rect">
            <a:avLst/>
          </a:prstGeom>
        </p:spPr>
      </p:pic>
      <p:pic>
        <p:nvPicPr>
          <p:cNvPr id="8" name="Picture 7"/>
          <p:cNvPicPr>
            <a:picLocks noChangeAspect="1"/>
          </p:cNvPicPr>
          <p:nvPr/>
        </p:nvPicPr>
        <p:blipFill>
          <a:blip r:embed="rId4"/>
          <a:stretch>
            <a:fillRect/>
          </a:stretch>
        </p:blipFill>
        <p:spPr>
          <a:xfrm>
            <a:off x="5223224" y="3049591"/>
            <a:ext cx="6633753" cy="3685418"/>
          </a:xfrm>
          <a:prstGeom prst="rect">
            <a:avLst/>
          </a:prstGeom>
        </p:spPr>
      </p:pic>
      <p:sp>
        <p:nvSpPr>
          <p:cNvPr id="2" name="TextBox 1">
            <a:extLst>
              <a:ext uri="{FF2B5EF4-FFF2-40B4-BE49-F238E27FC236}">
                <a16:creationId xmlns:a16="http://schemas.microsoft.com/office/drawing/2014/main" id="{5DABA66A-9E1D-EAAC-E657-3E064A0FB909}"/>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5" action="ppaction://hlinksldjump"/>
              </a:rPr>
              <a:t>Jump back to title slide</a:t>
            </a:r>
            <a:endParaRPr lang="en-US" b="1" dirty="0"/>
          </a:p>
        </p:txBody>
      </p:sp>
    </p:spTree>
    <p:extLst>
      <p:ext uri="{BB962C8B-B14F-4D97-AF65-F5344CB8AC3E}">
        <p14:creationId xmlns:p14="http://schemas.microsoft.com/office/powerpoint/2010/main" val="1409481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5786" y="1942633"/>
            <a:ext cx="10015870" cy="2387600"/>
          </a:xfrm>
        </p:spPr>
        <p:txBody>
          <a:bodyPr>
            <a:normAutofit fontScale="90000"/>
          </a:bodyPr>
          <a:lstStyle/>
          <a:p>
            <a:r>
              <a:rPr lang="en-US" sz="7200" u="sng" dirty="0">
                <a:latin typeface="Impact" panose="020B0806030902050204" pitchFamily="34" charset="0"/>
              </a:rPr>
              <a:t>Crash Course:</a:t>
            </a:r>
            <a:br>
              <a:rPr lang="en-US" sz="7200" dirty="0">
                <a:latin typeface="Impact" panose="020B0806030902050204" pitchFamily="34" charset="0"/>
              </a:rPr>
            </a:br>
            <a:r>
              <a:rPr lang="en-US" sz="7200" dirty="0">
                <a:latin typeface="Impact" panose="020B0806030902050204" pitchFamily="34" charset="0"/>
              </a:rPr>
              <a:t>N1 - </a:t>
            </a:r>
            <a:r>
              <a:rPr lang="en-US" sz="7200" dirty="0">
                <a:latin typeface="Arial" panose="020B0604020202020204" pitchFamily="34" charset="0"/>
                <a:cs typeface="Arial" panose="020B0604020202020204" pitchFamily="34" charset="0"/>
              </a:rPr>
              <a:t>Honors Chem Review</a:t>
            </a:r>
          </a:p>
        </p:txBody>
      </p:sp>
      <p:grpSp>
        <p:nvGrpSpPr>
          <p:cNvPr id="20" name="Group 19"/>
          <p:cNvGrpSpPr/>
          <p:nvPr/>
        </p:nvGrpSpPr>
        <p:grpSpPr>
          <a:xfrm>
            <a:off x="16968" y="21266"/>
            <a:ext cx="12158519" cy="1508760"/>
            <a:chOff x="16968" y="21266"/>
            <a:chExt cx="12158519" cy="1508760"/>
          </a:xfrm>
        </p:grpSpPr>
        <p:sp>
          <p:nvSpPr>
            <p:cNvPr id="5" name="Rectangle 4"/>
            <p:cNvSpPr/>
            <p:nvPr/>
          </p:nvSpPr>
          <p:spPr>
            <a:xfrm>
              <a:off x="16968" y="21266"/>
              <a:ext cx="1508760" cy="1508760"/>
            </a:xfrm>
            <a:prstGeom prst="rect">
              <a:avLst/>
            </a:prstGeom>
            <a:solidFill>
              <a:srgbClr val="FF000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hlinkClick r:id="rId2" action="ppaction://hlinksldjump"/>
                </a:rPr>
                <a:t>Basics and Atomic Structure</a:t>
              </a:r>
              <a:endParaRPr lang="en-US" b="1" dirty="0">
                <a:solidFill>
                  <a:schemeClr val="tx1"/>
                </a:solidFill>
                <a:latin typeface="Arial" panose="020B0604020202020204" pitchFamily="34" charset="0"/>
                <a:cs typeface="Arial" panose="020B0604020202020204" pitchFamily="34" charset="0"/>
              </a:endParaRPr>
            </a:p>
          </p:txBody>
        </p:sp>
        <p:sp>
          <p:nvSpPr>
            <p:cNvPr id="6" name="Rectangle 5"/>
            <p:cNvSpPr/>
            <p:nvPr/>
          </p:nvSpPr>
          <p:spPr>
            <a:xfrm>
              <a:off x="1538812" y="21266"/>
              <a:ext cx="1508760" cy="1508760"/>
            </a:xfrm>
            <a:prstGeom prst="rect">
              <a:avLst/>
            </a:prstGeom>
            <a:solidFill>
              <a:srgbClr val="FFC000">
                <a:alpha val="6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hlinkClick r:id="rId3" action="ppaction://hlinksldjump"/>
                </a:rPr>
                <a:t>Nuclear Chemistry</a:t>
              </a:r>
              <a:endParaRPr lang="en-US" b="1" dirty="0">
                <a:solidFill>
                  <a:schemeClr val="tx1"/>
                </a:solidFill>
                <a:latin typeface="Arial" panose="020B0604020202020204" pitchFamily="34" charset="0"/>
                <a:cs typeface="Arial" panose="020B0604020202020204" pitchFamily="34" charset="0"/>
              </a:endParaRPr>
            </a:p>
          </p:txBody>
        </p:sp>
        <p:sp>
          <p:nvSpPr>
            <p:cNvPr id="7" name="Rectangle 6"/>
            <p:cNvSpPr/>
            <p:nvPr/>
          </p:nvSpPr>
          <p:spPr>
            <a:xfrm>
              <a:off x="3060656" y="21266"/>
              <a:ext cx="1508760" cy="1508760"/>
            </a:xfrm>
            <a:prstGeom prst="rect">
              <a:avLst/>
            </a:prstGeom>
            <a:solidFill>
              <a:srgbClr val="FFFF00">
                <a:alpha val="4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hlinkClick r:id="rId4" action="ppaction://hlinksldjump"/>
                </a:rPr>
                <a:t>Electrons</a:t>
              </a:r>
              <a:endParaRPr lang="en-US" b="1" dirty="0">
                <a:solidFill>
                  <a:schemeClr val="tx1"/>
                </a:solidFill>
                <a:latin typeface="Arial" panose="020B0604020202020204" pitchFamily="34" charset="0"/>
                <a:cs typeface="Arial" panose="020B0604020202020204" pitchFamily="34" charset="0"/>
              </a:endParaRPr>
            </a:p>
          </p:txBody>
        </p:sp>
        <p:sp>
          <p:nvSpPr>
            <p:cNvPr id="8" name="Rectangle 7"/>
            <p:cNvSpPr/>
            <p:nvPr/>
          </p:nvSpPr>
          <p:spPr>
            <a:xfrm>
              <a:off x="4585429" y="21266"/>
              <a:ext cx="1508760" cy="1508760"/>
            </a:xfrm>
            <a:prstGeom prst="rect">
              <a:avLst/>
            </a:prstGeom>
            <a:solidFill>
              <a:srgbClr val="92D050">
                <a:alpha val="5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hlinkClick r:id="rId5" action="ppaction://hlinksldjump"/>
                </a:rPr>
                <a:t>Periodic Table</a:t>
              </a:r>
              <a:endParaRPr lang="en-US" b="1" dirty="0">
                <a:solidFill>
                  <a:schemeClr val="tx1"/>
                </a:solidFill>
                <a:latin typeface="Arial" panose="020B0604020202020204" pitchFamily="34" charset="0"/>
                <a:cs typeface="Arial" panose="020B0604020202020204" pitchFamily="34" charset="0"/>
              </a:endParaRPr>
            </a:p>
          </p:txBody>
        </p:sp>
        <p:sp>
          <p:nvSpPr>
            <p:cNvPr id="9" name="Rectangle 8"/>
            <p:cNvSpPr/>
            <p:nvPr/>
          </p:nvSpPr>
          <p:spPr>
            <a:xfrm>
              <a:off x="6112477" y="21266"/>
              <a:ext cx="1508760" cy="1508760"/>
            </a:xfrm>
            <a:prstGeom prst="rect">
              <a:avLst/>
            </a:prstGeom>
            <a:solidFill>
              <a:schemeClr val="accent5">
                <a:lumMod val="40000"/>
                <a:lumOff val="60000"/>
                <a:alpha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hlinkClick r:id="rId6" action="ppaction://hlinksldjump"/>
                </a:rPr>
                <a:t>Bonding and Structure</a:t>
              </a:r>
              <a:endParaRPr lang="en-US" b="1" dirty="0">
                <a:solidFill>
                  <a:schemeClr val="tx1"/>
                </a:solidFill>
                <a:latin typeface="Arial" panose="020B0604020202020204" pitchFamily="34" charset="0"/>
                <a:cs typeface="Arial" panose="020B0604020202020204" pitchFamily="34" charset="0"/>
              </a:endParaRPr>
            </a:p>
          </p:txBody>
        </p:sp>
        <p:sp>
          <p:nvSpPr>
            <p:cNvPr id="10" name="Rectangle 9"/>
            <p:cNvSpPr/>
            <p:nvPr/>
          </p:nvSpPr>
          <p:spPr>
            <a:xfrm>
              <a:off x="7640592" y="21266"/>
              <a:ext cx="1508760" cy="1508760"/>
            </a:xfrm>
            <a:prstGeom prst="rect">
              <a:avLst/>
            </a:prstGeom>
            <a:solidFill>
              <a:srgbClr val="7030A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hlinkClick r:id="rId7" action="ppaction://hlinksldjump"/>
                </a:rPr>
                <a:t>Reactions</a:t>
              </a:r>
              <a:endParaRPr lang="en-US" b="1" dirty="0">
                <a:solidFill>
                  <a:schemeClr val="tx1"/>
                </a:solidFill>
                <a:latin typeface="Arial" panose="020B0604020202020204" pitchFamily="34" charset="0"/>
                <a:cs typeface="Arial" panose="020B0604020202020204" pitchFamily="34" charset="0"/>
              </a:endParaRPr>
            </a:p>
          </p:txBody>
        </p:sp>
        <p:sp>
          <p:nvSpPr>
            <p:cNvPr id="11" name="Rectangle 10"/>
            <p:cNvSpPr/>
            <p:nvPr/>
          </p:nvSpPr>
          <p:spPr>
            <a:xfrm>
              <a:off x="9153126" y="21266"/>
              <a:ext cx="1508760" cy="1508760"/>
            </a:xfrm>
            <a:prstGeom prst="rect">
              <a:avLst/>
            </a:prstGeom>
            <a:solidFill>
              <a:srgbClr val="FF99FF">
                <a:alpha val="5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Arial" panose="020B0604020202020204" pitchFamily="34" charset="0"/>
                  <a:cs typeface="Arial" panose="020B0604020202020204" pitchFamily="34" charset="0"/>
                  <a:hlinkClick r:id="rId8" action="ppaction://hlinksldjump"/>
                </a:rPr>
                <a:t>Stoich</a:t>
              </a:r>
              <a:r>
                <a:rPr lang="en-US" b="1" dirty="0">
                  <a:solidFill>
                    <a:schemeClr val="tx1"/>
                  </a:solidFill>
                  <a:latin typeface="Arial" panose="020B0604020202020204" pitchFamily="34" charset="0"/>
                  <a:cs typeface="Arial" panose="020B0604020202020204" pitchFamily="34" charset="0"/>
                  <a:hlinkClick r:id="rId8" action="ppaction://hlinksldjump"/>
                </a:rPr>
                <a:t>.</a:t>
              </a:r>
              <a:endParaRPr lang="en-US" b="1" dirty="0">
                <a:solidFill>
                  <a:schemeClr val="tx1"/>
                </a:solidFill>
                <a:latin typeface="Arial" panose="020B0604020202020204" pitchFamily="34" charset="0"/>
                <a:cs typeface="Arial" panose="020B0604020202020204" pitchFamily="34" charset="0"/>
              </a:endParaRPr>
            </a:p>
          </p:txBody>
        </p:sp>
        <p:sp>
          <p:nvSpPr>
            <p:cNvPr id="19" name="Rectangle 18"/>
            <p:cNvSpPr/>
            <p:nvPr/>
          </p:nvSpPr>
          <p:spPr>
            <a:xfrm>
              <a:off x="10666727" y="21266"/>
              <a:ext cx="1508760" cy="1508760"/>
            </a:xfrm>
            <a:prstGeom prst="rect">
              <a:avLst/>
            </a:prstGeom>
            <a:solidFill>
              <a:schemeClr val="bg1">
                <a:lumMod val="65000"/>
                <a:alpha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p:cNvSpPr/>
          <p:nvPr/>
        </p:nvSpPr>
        <p:spPr>
          <a:xfrm>
            <a:off x="13632" y="5334524"/>
            <a:ext cx="1508760" cy="1508760"/>
          </a:xfrm>
          <a:prstGeom prst="rect">
            <a:avLst/>
          </a:prstGeom>
          <a:solidFill>
            <a:srgbClr val="FF000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hlinkClick r:id="rId9" action="ppaction://hlinksldjump"/>
              </a:rPr>
              <a:t>Advanced Chemical Ratios</a:t>
            </a:r>
            <a:endParaRPr lang="en-US" b="1" dirty="0">
              <a:solidFill>
                <a:schemeClr val="tx1"/>
              </a:solidFill>
              <a:latin typeface="Arial" panose="020B0604020202020204" pitchFamily="34" charset="0"/>
              <a:cs typeface="Arial" panose="020B0604020202020204" pitchFamily="34" charset="0"/>
            </a:endParaRPr>
          </a:p>
        </p:txBody>
      </p:sp>
      <p:sp>
        <p:nvSpPr>
          <p:cNvPr id="22" name="Rectangle 21"/>
          <p:cNvSpPr/>
          <p:nvPr/>
        </p:nvSpPr>
        <p:spPr>
          <a:xfrm>
            <a:off x="1535476" y="5334524"/>
            <a:ext cx="1508760" cy="1508760"/>
          </a:xfrm>
          <a:prstGeom prst="rect">
            <a:avLst/>
          </a:prstGeom>
          <a:solidFill>
            <a:srgbClr val="FFC000">
              <a:alpha val="6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hlinkClick r:id="rId10" action="ppaction://hlinksldjump"/>
              </a:rPr>
              <a:t>Gas Laws</a:t>
            </a:r>
            <a:endParaRPr lang="en-US" b="1" dirty="0">
              <a:solidFill>
                <a:schemeClr val="tx1"/>
              </a:solidFill>
              <a:latin typeface="Arial" panose="020B0604020202020204" pitchFamily="34" charset="0"/>
              <a:cs typeface="Arial" panose="020B0604020202020204" pitchFamily="34" charset="0"/>
            </a:endParaRPr>
          </a:p>
        </p:txBody>
      </p:sp>
      <p:sp>
        <p:nvSpPr>
          <p:cNvPr id="23" name="Rectangle 22"/>
          <p:cNvSpPr/>
          <p:nvPr/>
        </p:nvSpPr>
        <p:spPr>
          <a:xfrm>
            <a:off x="3057320" y="5334524"/>
            <a:ext cx="1508760" cy="1508760"/>
          </a:xfrm>
          <a:prstGeom prst="rect">
            <a:avLst/>
          </a:prstGeom>
          <a:solidFill>
            <a:srgbClr val="FFFF00">
              <a:alpha val="4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Arial" panose="020B0604020202020204" pitchFamily="34" charset="0"/>
                <a:cs typeface="Arial" panose="020B0604020202020204" pitchFamily="34" charset="0"/>
                <a:hlinkClick r:id="rId11" action="ppaction://hlinksldjump"/>
              </a:rPr>
              <a:t>Thermo</a:t>
            </a:r>
            <a:r>
              <a:rPr lang="en-US" b="1" dirty="0">
                <a:solidFill>
                  <a:schemeClr val="tx1"/>
                </a:solidFill>
                <a:latin typeface="Arial" panose="020B0604020202020204" pitchFamily="34" charset="0"/>
                <a:cs typeface="Arial" panose="020B0604020202020204" pitchFamily="34" charset="0"/>
                <a:hlinkClick r:id="rId11" action="ppaction://hlinksldjump"/>
              </a:rPr>
              <a:t>.</a:t>
            </a:r>
            <a:endParaRPr lang="en-US" b="1" dirty="0">
              <a:solidFill>
                <a:schemeClr val="tx1"/>
              </a:solidFill>
              <a:latin typeface="Arial" panose="020B0604020202020204" pitchFamily="34" charset="0"/>
              <a:cs typeface="Arial" panose="020B0604020202020204" pitchFamily="34" charset="0"/>
            </a:endParaRPr>
          </a:p>
        </p:txBody>
      </p:sp>
      <p:sp>
        <p:nvSpPr>
          <p:cNvPr id="24" name="Rectangle 23"/>
          <p:cNvSpPr/>
          <p:nvPr/>
        </p:nvSpPr>
        <p:spPr>
          <a:xfrm>
            <a:off x="4582093" y="5334524"/>
            <a:ext cx="1508760" cy="1508760"/>
          </a:xfrm>
          <a:prstGeom prst="rect">
            <a:avLst/>
          </a:prstGeom>
          <a:solidFill>
            <a:srgbClr val="92D050">
              <a:alpha val="5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hlinkClick r:id="rId12" action="ppaction://hlinksldjump"/>
              </a:rPr>
              <a:t>Solutions</a:t>
            </a:r>
            <a:endParaRPr lang="en-US" b="1" dirty="0">
              <a:solidFill>
                <a:schemeClr val="tx1"/>
              </a:solidFill>
              <a:latin typeface="Arial" panose="020B0604020202020204" pitchFamily="34" charset="0"/>
              <a:cs typeface="Arial" panose="020B0604020202020204" pitchFamily="34" charset="0"/>
            </a:endParaRPr>
          </a:p>
        </p:txBody>
      </p:sp>
      <p:sp>
        <p:nvSpPr>
          <p:cNvPr id="25" name="Rectangle 24"/>
          <p:cNvSpPr/>
          <p:nvPr/>
        </p:nvSpPr>
        <p:spPr>
          <a:xfrm>
            <a:off x="6109141" y="5334524"/>
            <a:ext cx="1508760" cy="1508760"/>
          </a:xfrm>
          <a:prstGeom prst="rect">
            <a:avLst/>
          </a:prstGeom>
          <a:solidFill>
            <a:schemeClr val="accent5">
              <a:lumMod val="40000"/>
              <a:lumOff val="60000"/>
              <a:alpha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hlinkClick r:id="rId13" action="ppaction://hlinksldjump"/>
              </a:rPr>
              <a:t>Kinetics</a:t>
            </a:r>
            <a:endParaRPr lang="en-US" b="1" dirty="0">
              <a:solidFill>
                <a:schemeClr val="tx1"/>
              </a:solidFill>
              <a:latin typeface="Arial" panose="020B0604020202020204" pitchFamily="34" charset="0"/>
              <a:cs typeface="Arial" panose="020B0604020202020204" pitchFamily="34" charset="0"/>
            </a:endParaRPr>
          </a:p>
        </p:txBody>
      </p:sp>
      <p:sp>
        <p:nvSpPr>
          <p:cNvPr id="26" name="Rectangle 25"/>
          <p:cNvSpPr/>
          <p:nvPr/>
        </p:nvSpPr>
        <p:spPr>
          <a:xfrm>
            <a:off x="7622742" y="5334524"/>
            <a:ext cx="1508760" cy="1508760"/>
          </a:xfrm>
          <a:prstGeom prst="rect">
            <a:avLst/>
          </a:prstGeom>
          <a:solidFill>
            <a:srgbClr val="7030A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hlinkClick r:id="rId14" action="ppaction://hlinksldjump"/>
              </a:rPr>
              <a:t>Equilibrium</a:t>
            </a:r>
            <a:endParaRPr lang="en-US" b="1" dirty="0">
              <a:solidFill>
                <a:schemeClr val="tx1"/>
              </a:solidFill>
              <a:latin typeface="Arial" panose="020B0604020202020204" pitchFamily="34" charset="0"/>
              <a:cs typeface="Arial" panose="020B0604020202020204" pitchFamily="34" charset="0"/>
            </a:endParaRPr>
          </a:p>
        </p:txBody>
      </p:sp>
      <p:sp>
        <p:nvSpPr>
          <p:cNvPr id="27" name="Rectangle 26"/>
          <p:cNvSpPr/>
          <p:nvPr/>
        </p:nvSpPr>
        <p:spPr>
          <a:xfrm>
            <a:off x="9149790" y="5334524"/>
            <a:ext cx="1508760" cy="1508760"/>
          </a:xfrm>
          <a:prstGeom prst="rect">
            <a:avLst/>
          </a:prstGeom>
          <a:solidFill>
            <a:srgbClr val="FF99FF">
              <a:alpha val="5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hlinkClick r:id="rId15" action="ppaction://hlinksldjump"/>
              </a:rPr>
              <a:t>Acids and Bases</a:t>
            </a:r>
            <a:endParaRPr lang="en-US" b="1" dirty="0">
              <a:solidFill>
                <a:schemeClr val="tx1"/>
              </a:solidFill>
              <a:latin typeface="Arial" panose="020B0604020202020204" pitchFamily="34" charset="0"/>
              <a:cs typeface="Arial" panose="020B0604020202020204" pitchFamily="34" charset="0"/>
            </a:endParaRPr>
          </a:p>
        </p:txBody>
      </p:sp>
      <p:sp>
        <p:nvSpPr>
          <p:cNvPr id="28" name="Rectangle 27"/>
          <p:cNvSpPr/>
          <p:nvPr/>
        </p:nvSpPr>
        <p:spPr>
          <a:xfrm>
            <a:off x="10676838" y="5334524"/>
            <a:ext cx="1508760" cy="1508760"/>
          </a:xfrm>
          <a:prstGeom prst="rect">
            <a:avLst/>
          </a:prstGeom>
          <a:solidFill>
            <a:schemeClr val="bg1">
              <a:lumMod val="65000"/>
              <a:alpha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hlinkClick r:id="rId16" action="ppaction://hlinksldjump"/>
              </a:rPr>
              <a:t>Redox</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44714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98" y="0"/>
            <a:ext cx="1508760" cy="1508760"/>
          </a:xfrm>
          <a:prstGeom prst="rect">
            <a:avLst/>
          </a:prstGeom>
          <a:solidFill>
            <a:srgbClr val="FF000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Properties and Changes </a:t>
            </a:r>
          </a:p>
        </p:txBody>
      </p:sp>
      <p:pic>
        <p:nvPicPr>
          <p:cNvPr id="3" name="Picture 2"/>
          <p:cNvPicPr>
            <a:picLocks noChangeAspect="1"/>
          </p:cNvPicPr>
          <p:nvPr/>
        </p:nvPicPr>
        <p:blipFill>
          <a:blip r:embed="rId2"/>
          <a:stretch>
            <a:fillRect/>
          </a:stretch>
        </p:blipFill>
        <p:spPr>
          <a:xfrm>
            <a:off x="2614091" y="0"/>
            <a:ext cx="9069066" cy="6239746"/>
          </a:xfrm>
          <a:prstGeom prst="rect">
            <a:avLst/>
          </a:prstGeom>
        </p:spPr>
      </p:pic>
      <p:sp>
        <p:nvSpPr>
          <p:cNvPr id="2" name="TextBox 1">
            <a:extLst>
              <a:ext uri="{FF2B5EF4-FFF2-40B4-BE49-F238E27FC236}">
                <a16:creationId xmlns:a16="http://schemas.microsoft.com/office/drawing/2014/main" id="{B86DC343-C94B-E4EF-CB56-EDE9D673FB43}"/>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360984941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508760" cy="1508760"/>
          </a:xfrm>
          <a:prstGeom prst="rect">
            <a:avLst/>
          </a:prstGeom>
          <a:solidFill>
            <a:srgbClr val="FFFF00">
              <a:alpha val="4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Hess’s </a:t>
            </a:r>
            <a:br>
              <a:rPr lang="en-US" b="1" dirty="0">
                <a:solidFill>
                  <a:schemeClr val="tx1"/>
                </a:solidFill>
                <a:latin typeface="Arial" panose="020B0604020202020204" pitchFamily="34" charset="0"/>
                <a:cs typeface="Arial" panose="020B0604020202020204" pitchFamily="34" charset="0"/>
              </a:rPr>
            </a:br>
            <a:r>
              <a:rPr lang="en-US" b="1" dirty="0">
                <a:solidFill>
                  <a:schemeClr val="tx1"/>
                </a:solidFill>
                <a:latin typeface="Arial" panose="020B0604020202020204" pitchFamily="34" charset="0"/>
                <a:cs typeface="Arial" panose="020B0604020202020204" pitchFamily="34" charset="0"/>
              </a:rPr>
              <a:t>Law</a:t>
            </a:r>
          </a:p>
        </p:txBody>
      </p:sp>
      <p:pic>
        <p:nvPicPr>
          <p:cNvPr id="6" name="Picture 5"/>
          <p:cNvPicPr>
            <a:picLocks noChangeAspect="1"/>
          </p:cNvPicPr>
          <p:nvPr/>
        </p:nvPicPr>
        <p:blipFill>
          <a:blip r:embed="rId2"/>
          <a:stretch>
            <a:fillRect/>
          </a:stretch>
        </p:blipFill>
        <p:spPr>
          <a:xfrm>
            <a:off x="5314013" y="0"/>
            <a:ext cx="6787314" cy="3766782"/>
          </a:xfrm>
          <a:prstGeom prst="rect">
            <a:avLst/>
          </a:prstGeom>
        </p:spPr>
      </p:pic>
      <p:pic>
        <p:nvPicPr>
          <p:cNvPr id="7" name="Picture 6"/>
          <p:cNvPicPr>
            <a:picLocks noChangeAspect="1"/>
          </p:cNvPicPr>
          <p:nvPr/>
        </p:nvPicPr>
        <p:blipFill>
          <a:blip r:embed="rId3"/>
          <a:stretch>
            <a:fillRect/>
          </a:stretch>
        </p:blipFill>
        <p:spPr>
          <a:xfrm>
            <a:off x="252071" y="3045030"/>
            <a:ext cx="7330392" cy="3628726"/>
          </a:xfrm>
          <a:prstGeom prst="rect">
            <a:avLst/>
          </a:prstGeom>
        </p:spPr>
      </p:pic>
      <p:sp>
        <p:nvSpPr>
          <p:cNvPr id="2" name="TextBox 1">
            <a:extLst>
              <a:ext uri="{FF2B5EF4-FFF2-40B4-BE49-F238E27FC236}">
                <a16:creationId xmlns:a16="http://schemas.microsoft.com/office/drawing/2014/main" id="{EF7008AF-BB1C-CDBD-CA20-9B7747B34F68}"/>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4" action="ppaction://hlinksldjump"/>
              </a:rPr>
              <a:t>Jump back to title slide</a:t>
            </a:r>
            <a:endParaRPr lang="en-US" b="1" dirty="0"/>
          </a:p>
        </p:txBody>
      </p:sp>
    </p:spTree>
    <p:extLst>
      <p:ext uri="{BB962C8B-B14F-4D97-AF65-F5344CB8AC3E}">
        <p14:creationId xmlns:p14="http://schemas.microsoft.com/office/powerpoint/2010/main" val="284218543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508760" cy="1508760"/>
          </a:xfrm>
          <a:prstGeom prst="rect">
            <a:avLst/>
          </a:prstGeom>
          <a:solidFill>
            <a:srgbClr val="FFFF00">
              <a:alpha val="4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Hess’s </a:t>
            </a:r>
            <a:br>
              <a:rPr lang="en-US" b="1" dirty="0">
                <a:solidFill>
                  <a:schemeClr val="tx1"/>
                </a:solidFill>
                <a:latin typeface="Arial" panose="020B0604020202020204" pitchFamily="34" charset="0"/>
                <a:cs typeface="Arial" panose="020B0604020202020204" pitchFamily="34" charset="0"/>
              </a:rPr>
            </a:br>
            <a:r>
              <a:rPr lang="en-US" b="1" dirty="0">
                <a:solidFill>
                  <a:schemeClr val="tx1"/>
                </a:solidFill>
                <a:latin typeface="Arial" panose="020B0604020202020204" pitchFamily="34" charset="0"/>
                <a:cs typeface="Arial" panose="020B0604020202020204" pitchFamily="34" charset="0"/>
              </a:rPr>
              <a:t>Law</a:t>
            </a:r>
          </a:p>
        </p:txBody>
      </p:sp>
      <p:pic>
        <p:nvPicPr>
          <p:cNvPr id="8" name="Picture 7"/>
          <p:cNvPicPr>
            <a:picLocks noChangeAspect="1"/>
          </p:cNvPicPr>
          <p:nvPr/>
        </p:nvPicPr>
        <p:blipFill>
          <a:blip r:embed="rId2"/>
          <a:stretch>
            <a:fillRect/>
          </a:stretch>
        </p:blipFill>
        <p:spPr>
          <a:xfrm>
            <a:off x="2115403" y="1218891"/>
            <a:ext cx="7976892" cy="4411535"/>
          </a:xfrm>
          <a:prstGeom prst="rect">
            <a:avLst/>
          </a:prstGeom>
        </p:spPr>
      </p:pic>
      <p:sp>
        <p:nvSpPr>
          <p:cNvPr id="2" name="TextBox 1">
            <a:extLst>
              <a:ext uri="{FF2B5EF4-FFF2-40B4-BE49-F238E27FC236}">
                <a16:creationId xmlns:a16="http://schemas.microsoft.com/office/drawing/2014/main" id="{EC700044-987C-E643-0DAF-DF875F309EC7}"/>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329639386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latin typeface="Impact" panose="020B0806030902050204" pitchFamily="34" charset="0"/>
              </a:rPr>
              <a:t>Unit #11 </a:t>
            </a:r>
            <a:br>
              <a:rPr lang="en-US" dirty="0">
                <a:latin typeface="Impact" panose="020B0806030902050204" pitchFamily="34" charset="0"/>
              </a:rPr>
            </a:br>
            <a:r>
              <a:rPr lang="en-US" dirty="0">
                <a:latin typeface="Impact" panose="020B0806030902050204" pitchFamily="34" charset="0"/>
              </a:rPr>
              <a:t>Solutions</a:t>
            </a:r>
          </a:p>
        </p:txBody>
      </p:sp>
      <p:sp>
        <p:nvSpPr>
          <p:cNvPr id="3" name="Content Placeholder 2"/>
          <p:cNvSpPr>
            <a:spLocks noGrp="1"/>
          </p:cNvSpPr>
          <p:nvPr>
            <p:ph idx="1"/>
          </p:nvPr>
        </p:nvSpPr>
        <p:spPr/>
        <p:txBody>
          <a:bodyPr numCol="2">
            <a:normAutofit/>
          </a:bodyPr>
          <a:lstStyle/>
          <a:p>
            <a:r>
              <a:rPr lang="en-US" sz="4000" dirty="0"/>
              <a:t>Solution vocabulary</a:t>
            </a:r>
          </a:p>
          <a:p>
            <a:r>
              <a:rPr lang="en-US" sz="4000" dirty="0"/>
              <a:t>Solubility</a:t>
            </a:r>
          </a:p>
          <a:p>
            <a:r>
              <a:rPr lang="en-US" sz="4000" dirty="0"/>
              <a:t>Solutions calculations</a:t>
            </a:r>
          </a:p>
        </p:txBody>
      </p:sp>
    </p:spTree>
    <p:extLst>
      <p:ext uri="{BB962C8B-B14F-4D97-AF65-F5344CB8AC3E}">
        <p14:creationId xmlns:p14="http://schemas.microsoft.com/office/powerpoint/2010/main" val="140623605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633"/>
            <a:ext cx="1508760" cy="1508760"/>
          </a:xfrm>
          <a:prstGeom prst="rect">
            <a:avLst/>
          </a:prstGeom>
          <a:solidFill>
            <a:srgbClr val="92D050">
              <a:alpha val="5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Solutions Vocabulary</a:t>
            </a:r>
          </a:p>
        </p:txBody>
      </p:sp>
      <p:pic>
        <p:nvPicPr>
          <p:cNvPr id="2" name="Picture 1"/>
          <p:cNvPicPr>
            <a:picLocks noChangeAspect="1"/>
          </p:cNvPicPr>
          <p:nvPr/>
        </p:nvPicPr>
        <p:blipFill>
          <a:blip r:embed="rId2"/>
          <a:stretch>
            <a:fillRect/>
          </a:stretch>
        </p:blipFill>
        <p:spPr>
          <a:xfrm>
            <a:off x="2847521" y="1147444"/>
            <a:ext cx="6496957" cy="4563112"/>
          </a:xfrm>
          <a:prstGeom prst="rect">
            <a:avLst/>
          </a:prstGeom>
        </p:spPr>
      </p:pic>
      <p:sp>
        <p:nvSpPr>
          <p:cNvPr id="3" name="TextBox 2">
            <a:extLst>
              <a:ext uri="{FF2B5EF4-FFF2-40B4-BE49-F238E27FC236}">
                <a16:creationId xmlns:a16="http://schemas.microsoft.com/office/drawing/2014/main" id="{B2EF1F92-C5FB-F1F1-8F16-99AAFD1F24F4}"/>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3155237447"/>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633"/>
            <a:ext cx="1508760" cy="1508760"/>
          </a:xfrm>
          <a:prstGeom prst="rect">
            <a:avLst/>
          </a:prstGeom>
          <a:solidFill>
            <a:srgbClr val="92D050">
              <a:alpha val="5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Solutions Vocabulary</a:t>
            </a:r>
          </a:p>
        </p:txBody>
      </p:sp>
      <p:pic>
        <p:nvPicPr>
          <p:cNvPr id="5" name="Picture 4"/>
          <p:cNvPicPr>
            <a:picLocks noChangeAspect="1"/>
          </p:cNvPicPr>
          <p:nvPr/>
        </p:nvPicPr>
        <p:blipFill>
          <a:blip r:embed="rId2"/>
          <a:stretch>
            <a:fillRect/>
          </a:stretch>
        </p:blipFill>
        <p:spPr>
          <a:xfrm>
            <a:off x="157393" y="2618061"/>
            <a:ext cx="5635639" cy="3737755"/>
          </a:xfrm>
          <a:prstGeom prst="rect">
            <a:avLst/>
          </a:prstGeom>
        </p:spPr>
      </p:pic>
      <p:pic>
        <p:nvPicPr>
          <p:cNvPr id="6" name="Picture 5"/>
          <p:cNvPicPr>
            <a:picLocks noChangeAspect="1"/>
          </p:cNvPicPr>
          <p:nvPr/>
        </p:nvPicPr>
        <p:blipFill>
          <a:blip r:embed="rId3"/>
          <a:stretch>
            <a:fillRect/>
          </a:stretch>
        </p:blipFill>
        <p:spPr>
          <a:xfrm>
            <a:off x="6055068" y="2834094"/>
            <a:ext cx="5979539" cy="3305687"/>
          </a:xfrm>
          <a:prstGeom prst="rect">
            <a:avLst/>
          </a:prstGeom>
        </p:spPr>
      </p:pic>
      <p:sp>
        <p:nvSpPr>
          <p:cNvPr id="2" name="TextBox 1">
            <a:extLst>
              <a:ext uri="{FF2B5EF4-FFF2-40B4-BE49-F238E27FC236}">
                <a16:creationId xmlns:a16="http://schemas.microsoft.com/office/drawing/2014/main" id="{7D96AA44-5097-F078-6248-F6919D0D4843}"/>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4" action="ppaction://hlinksldjump"/>
              </a:rPr>
              <a:t>Jump back to title slide</a:t>
            </a:r>
            <a:endParaRPr lang="en-US" b="1" dirty="0"/>
          </a:p>
        </p:txBody>
      </p:sp>
    </p:spTree>
    <p:extLst>
      <p:ext uri="{BB962C8B-B14F-4D97-AF65-F5344CB8AC3E}">
        <p14:creationId xmlns:p14="http://schemas.microsoft.com/office/powerpoint/2010/main" val="115244562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633"/>
            <a:ext cx="1508760" cy="1508760"/>
          </a:xfrm>
          <a:prstGeom prst="rect">
            <a:avLst/>
          </a:prstGeom>
          <a:solidFill>
            <a:srgbClr val="92D050">
              <a:alpha val="5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Solutions Vocabulary</a:t>
            </a:r>
          </a:p>
        </p:txBody>
      </p:sp>
      <p:pic>
        <p:nvPicPr>
          <p:cNvPr id="2" name="Picture 1"/>
          <p:cNvPicPr>
            <a:picLocks noChangeAspect="1"/>
          </p:cNvPicPr>
          <p:nvPr/>
        </p:nvPicPr>
        <p:blipFill>
          <a:blip r:embed="rId2"/>
          <a:stretch>
            <a:fillRect/>
          </a:stretch>
        </p:blipFill>
        <p:spPr>
          <a:xfrm>
            <a:off x="2908829" y="1513393"/>
            <a:ext cx="6982112" cy="3910455"/>
          </a:xfrm>
          <a:prstGeom prst="rect">
            <a:avLst/>
          </a:prstGeom>
        </p:spPr>
      </p:pic>
      <p:sp>
        <p:nvSpPr>
          <p:cNvPr id="3" name="TextBox 2">
            <a:extLst>
              <a:ext uri="{FF2B5EF4-FFF2-40B4-BE49-F238E27FC236}">
                <a16:creationId xmlns:a16="http://schemas.microsoft.com/office/drawing/2014/main" id="{877D72D9-B5FE-F260-96EB-FE2CF348324C}"/>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50855359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633"/>
            <a:ext cx="1508760" cy="1508760"/>
          </a:xfrm>
          <a:prstGeom prst="rect">
            <a:avLst/>
          </a:prstGeom>
          <a:solidFill>
            <a:srgbClr val="92D050">
              <a:alpha val="5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Solubility</a:t>
            </a:r>
          </a:p>
        </p:txBody>
      </p:sp>
      <p:pic>
        <p:nvPicPr>
          <p:cNvPr id="2" name="Picture 1"/>
          <p:cNvPicPr>
            <a:picLocks noChangeAspect="1"/>
          </p:cNvPicPr>
          <p:nvPr/>
        </p:nvPicPr>
        <p:blipFill>
          <a:blip r:embed="rId2"/>
          <a:stretch>
            <a:fillRect/>
          </a:stretch>
        </p:blipFill>
        <p:spPr>
          <a:xfrm>
            <a:off x="2534752" y="1194416"/>
            <a:ext cx="7780213" cy="4536533"/>
          </a:xfrm>
          <a:prstGeom prst="rect">
            <a:avLst/>
          </a:prstGeom>
        </p:spPr>
      </p:pic>
      <p:sp>
        <p:nvSpPr>
          <p:cNvPr id="3" name="TextBox 2">
            <a:extLst>
              <a:ext uri="{FF2B5EF4-FFF2-40B4-BE49-F238E27FC236}">
                <a16:creationId xmlns:a16="http://schemas.microsoft.com/office/drawing/2014/main" id="{71A9D0D3-A22F-CEE9-5329-1637354F1354}"/>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27143675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633"/>
            <a:ext cx="1508760" cy="1508760"/>
          </a:xfrm>
          <a:prstGeom prst="rect">
            <a:avLst/>
          </a:prstGeom>
          <a:solidFill>
            <a:srgbClr val="92D050">
              <a:alpha val="5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Solubility</a:t>
            </a:r>
          </a:p>
        </p:txBody>
      </p:sp>
      <p:pic>
        <p:nvPicPr>
          <p:cNvPr id="2" name="Picture 1"/>
          <p:cNvPicPr>
            <a:picLocks noChangeAspect="1"/>
          </p:cNvPicPr>
          <p:nvPr/>
        </p:nvPicPr>
        <p:blipFill>
          <a:blip r:embed="rId2"/>
          <a:stretch>
            <a:fillRect/>
          </a:stretch>
        </p:blipFill>
        <p:spPr>
          <a:xfrm>
            <a:off x="2795127" y="1185549"/>
            <a:ext cx="6601746" cy="4486901"/>
          </a:xfrm>
          <a:prstGeom prst="rect">
            <a:avLst/>
          </a:prstGeom>
        </p:spPr>
      </p:pic>
      <p:sp>
        <p:nvSpPr>
          <p:cNvPr id="3" name="TextBox 2">
            <a:extLst>
              <a:ext uri="{FF2B5EF4-FFF2-40B4-BE49-F238E27FC236}">
                <a16:creationId xmlns:a16="http://schemas.microsoft.com/office/drawing/2014/main" id="{CEDA2E46-7131-378E-6913-42D0B5505638}"/>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22173128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633"/>
            <a:ext cx="1508760" cy="1508760"/>
          </a:xfrm>
          <a:prstGeom prst="rect">
            <a:avLst/>
          </a:prstGeom>
          <a:solidFill>
            <a:srgbClr val="92D050">
              <a:alpha val="5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Solubility</a:t>
            </a:r>
          </a:p>
        </p:txBody>
      </p:sp>
      <p:pic>
        <p:nvPicPr>
          <p:cNvPr id="2" name="Picture 1"/>
          <p:cNvPicPr>
            <a:picLocks noChangeAspect="1"/>
          </p:cNvPicPr>
          <p:nvPr/>
        </p:nvPicPr>
        <p:blipFill>
          <a:blip r:embed="rId2"/>
          <a:stretch>
            <a:fillRect/>
          </a:stretch>
        </p:blipFill>
        <p:spPr>
          <a:xfrm>
            <a:off x="2852285" y="1166497"/>
            <a:ext cx="6487430" cy="4525006"/>
          </a:xfrm>
          <a:prstGeom prst="rect">
            <a:avLst/>
          </a:prstGeom>
        </p:spPr>
      </p:pic>
      <p:sp>
        <p:nvSpPr>
          <p:cNvPr id="3" name="TextBox 2">
            <a:extLst>
              <a:ext uri="{FF2B5EF4-FFF2-40B4-BE49-F238E27FC236}">
                <a16:creationId xmlns:a16="http://schemas.microsoft.com/office/drawing/2014/main" id="{C394E94F-C6BC-E4C8-6F3C-84527B2439EC}"/>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57626328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633"/>
            <a:ext cx="1508760" cy="1508760"/>
          </a:xfrm>
          <a:prstGeom prst="rect">
            <a:avLst/>
          </a:prstGeom>
          <a:solidFill>
            <a:srgbClr val="92D050">
              <a:alpha val="5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Solubility</a:t>
            </a:r>
          </a:p>
        </p:txBody>
      </p:sp>
      <p:pic>
        <p:nvPicPr>
          <p:cNvPr id="2" name="Picture 1"/>
          <p:cNvPicPr>
            <a:picLocks noChangeAspect="1"/>
          </p:cNvPicPr>
          <p:nvPr/>
        </p:nvPicPr>
        <p:blipFill>
          <a:blip r:embed="rId2"/>
          <a:stretch>
            <a:fillRect/>
          </a:stretch>
        </p:blipFill>
        <p:spPr>
          <a:xfrm>
            <a:off x="3214961" y="351848"/>
            <a:ext cx="5591955" cy="3496163"/>
          </a:xfrm>
          <a:prstGeom prst="rect">
            <a:avLst/>
          </a:prstGeom>
        </p:spPr>
      </p:pic>
      <p:pic>
        <p:nvPicPr>
          <p:cNvPr id="3" name="Picture 2"/>
          <p:cNvPicPr>
            <a:picLocks noChangeAspect="1"/>
          </p:cNvPicPr>
          <p:nvPr/>
        </p:nvPicPr>
        <p:blipFill>
          <a:blip r:embed="rId3"/>
          <a:stretch>
            <a:fillRect/>
          </a:stretch>
        </p:blipFill>
        <p:spPr>
          <a:xfrm>
            <a:off x="3129223" y="4059356"/>
            <a:ext cx="5763429" cy="2524477"/>
          </a:xfrm>
          <a:prstGeom prst="rect">
            <a:avLst/>
          </a:prstGeom>
        </p:spPr>
      </p:pic>
      <p:sp>
        <p:nvSpPr>
          <p:cNvPr id="5" name="TextBox 4">
            <a:extLst>
              <a:ext uri="{FF2B5EF4-FFF2-40B4-BE49-F238E27FC236}">
                <a16:creationId xmlns:a16="http://schemas.microsoft.com/office/drawing/2014/main" id="{978CE7A1-532A-E808-0A48-4C8705C4E10E}"/>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4" action="ppaction://hlinksldjump"/>
              </a:rPr>
              <a:t>Jump back to title slide</a:t>
            </a:r>
            <a:endParaRPr lang="en-US" b="1" dirty="0"/>
          </a:p>
        </p:txBody>
      </p:sp>
    </p:spTree>
    <p:extLst>
      <p:ext uri="{BB962C8B-B14F-4D97-AF65-F5344CB8AC3E}">
        <p14:creationId xmlns:p14="http://schemas.microsoft.com/office/powerpoint/2010/main" val="13657615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98" y="0"/>
            <a:ext cx="1508760" cy="1508760"/>
          </a:xfrm>
          <a:prstGeom prst="rect">
            <a:avLst/>
          </a:prstGeom>
          <a:solidFill>
            <a:srgbClr val="FF000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Properties and Changes </a:t>
            </a:r>
          </a:p>
        </p:txBody>
      </p:sp>
      <p:pic>
        <p:nvPicPr>
          <p:cNvPr id="2" name="Picture 1"/>
          <p:cNvPicPr>
            <a:picLocks noChangeAspect="1"/>
          </p:cNvPicPr>
          <p:nvPr/>
        </p:nvPicPr>
        <p:blipFill>
          <a:blip r:embed="rId2"/>
          <a:stretch>
            <a:fillRect/>
          </a:stretch>
        </p:blipFill>
        <p:spPr>
          <a:xfrm>
            <a:off x="2917169" y="101365"/>
            <a:ext cx="6291005" cy="3451834"/>
          </a:xfrm>
          <a:prstGeom prst="rect">
            <a:avLst/>
          </a:prstGeom>
        </p:spPr>
      </p:pic>
      <p:pic>
        <p:nvPicPr>
          <p:cNvPr id="4" name="Picture 3"/>
          <p:cNvPicPr>
            <a:picLocks noChangeAspect="1"/>
          </p:cNvPicPr>
          <p:nvPr/>
        </p:nvPicPr>
        <p:blipFill>
          <a:blip r:embed="rId3"/>
          <a:stretch>
            <a:fillRect/>
          </a:stretch>
        </p:blipFill>
        <p:spPr>
          <a:xfrm>
            <a:off x="2917170" y="3553199"/>
            <a:ext cx="6248126" cy="3092149"/>
          </a:xfrm>
          <a:prstGeom prst="rect">
            <a:avLst/>
          </a:prstGeom>
        </p:spPr>
      </p:pic>
      <p:sp>
        <p:nvSpPr>
          <p:cNvPr id="3" name="TextBox 2">
            <a:extLst>
              <a:ext uri="{FF2B5EF4-FFF2-40B4-BE49-F238E27FC236}">
                <a16:creationId xmlns:a16="http://schemas.microsoft.com/office/drawing/2014/main" id="{B89EB978-A982-898C-AA70-9A6AEE6D153A}"/>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4" action="ppaction://hlinksldjump"/>
              </a:rPr>
              <a:t>Jump back to title slide</a:t>
            </a:r>
            <a:endParaRPr lang="en-US" b="1" dirty="0"/>
          </a:p>
        </p:txBody>
      </p:sp>
    </p:spTree>
    <p:extLst>
      <p:ext uri="{BB962C8B-B14F-4D97-AF65-F5344CB8AC3E}">
        <p14:creationId xmlns:p14="http://schemas.microsoft.com/office/powerpoint/2010/main" val="176476915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633"/>
            <a:ext cx="1508760" cy="1508760"/>
          </a:xfrm>
          <a:prstGeom prst="rect">
            <a:avLst/>
          </a:prstGeom>
          <a:solidFill>
            <a:srgbClr val="92D050">
              <a:alpha val="5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Solubility</a:t>
            </a:r>
          </a:p>
        </p:txBody>
      </p:sp>
      <p:pic>
        <p:nvPicPr>
          <p:cNvPr id="2" name="Picture 1"/>
          <p:cNvPicPr>
            <a:picLocks noChangeAspect="1"/>
          </p:cNvPicPr>
          <p:nvPr/>
        </p:nvPicPr>
        <p:blipFill>
          <a:blip r:embed="rId2"/>
          <a:stretch>
            <a:fillRect/>
          </a:stretch>
        </p:blipFill>
        <p:spPr>
          <a:xfrm>
            <a:off x="2833232" y="1328444"/>
            <a:ext cx="6525536" cy="4201111"/>
          </a:xfrm>
          <a:prstGeom prst="rect">
            <a:avLst/>
          </a:prstGeom>
        </p:spPr>
      </p:pic>
      <p:sp>
        <p:nvSpPr>
          <p:cNvPr id="3" name="TextBox 2">
            <a:extLst>
              <a:ext uri="{FF2B5EF4-FFF2-40B4-BE49-F238E27FC236}">
                <a16:creationId xmlns:a16="http://schemas.microsoft.com/office/drawing/2014/main" id="{E6C54CB8-F31D-03D4-3984-2B783618DBB2}"/>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357035761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633"/>
            <a:ext cx="1508760" cy="1508760"/>
          </a:xfrm>
          <a:prstGeom prst="rect">
            <a:avLst/>
          </a:prstGeom>
          <a:solidFill>
            <a:srgbClr val="92D050">
              <a:alpha val="5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Solutions </a:t>
            </a:r>
            <a:r>
              <a:rPr lang="en-US" b="1" dirty="0" err="1">
                <a:solidFill>
                  <a:schemeClr val="tx1"/>
                </a:solidFill>
                <a:latin typeface="Arial" panose="020B0604020202020204" pitchFamily="34" charset="0"/>
                <a:cs typeface="Arial" panose="020B0604020202020204" pitchFamily="34" charset="0"/>
              </a:rPr>
              <a:t>Calcs</a:t>
            </a:r>
            <a:r>
              <a:rPr lang="en-US" b="1" dirty="0">
                <a:solidFill>
                  <a:schemeClr val="tx1"/>
                </a:solidFill>
                <a:latin typeface="Arial" panose="020B0604020202020204" pitchFamily="34" charset="0"/>
                <a:cs typeface="Arial" panose="020B0604020202020204" pitchFamily="34" charset="0"/>
              </a:rPr>
              <a:t>.</a:t>
            </a:r>
          </a:p>
        </p:txBody>
      </p:sp>
      <p:pic>
        <p:nvPicPr>
          <p:cNvPr id="2" name="Picture 1"/>
          <p:cNvPicPr>
            <a:picLocks noChangeAspect="1"/>
          </p:cNvPicPr>
          <p:nvPr/>
        </p:nvPicPr>
        <p:blipFill>
          <a:blip r:embed="rId2"/>
          <a:stretch>
            <a:fillRect/>
          </a:stretch>
        </p:blipFill>
        <p:spPr>
          <a:xfrm>
            <a:off x="2223547" y="1299865"/>
            <a:ext cx="7744906" cy="4258269"/>
          </a:xfrm>
          <a:prstGeom prst="rect">
            <a:avLst/>
          </a:prstGeom>
        </p:spPr>
      </p:pic>
      <p:sp>
        <p:nvSpPr>
          <p:cNvPr id="3" name="TextBox 2">
            <a:extLst>
              <a:ext uri="{FF2B5EF4-FFF2-40B4-BE49-F238E27FC236}">
                <a16:creationId xmlns:a16="http://schemas.microsoft.com/office/drawing/2014/main" id="{CAFB314C-305D-2917-E35A-16C2B9CCC84B}"/>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4276676514"/>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633"/>
            <a:ext cx="1508760" cy="1508760"/>
          </a:xfrm>
          <a:prstGeom prst="rect">
            <a:avLst/>
          </a:prstGeom>
          <a:solidFill>
            <a:srgbClr val="92D050">
              <a:alpha val="5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Solutions </a:t>
            </a:r>
            <a:r>
              <a:rPr lang="en-US" b="1" dirty="0" err="1">
                <a:solidFill>
                  <a:schemeClr val="tx1"/>
                </a:solidFill>
                <a:latin typeface="Arial" panose="020B0604020202020204" pitchFamily="34" charset="0"/>
                <a:cs typeface="Arial" panose="020B0604020202020204" pitchFamily="34" charset="0"/>
              </a:rPr>
              <a:t>Calcs</a:t>
            </a:r>
            <a:r>
              <a:rPr lang="en-US" b="1" dirty="0">
                <a:solidFill>
                  <a:schemeClr val="tx1"/>
                </a:solidFill>
                <a:latin typeface="Arial" panose="020B0604020202020204" pitchFamily="34" charset="0"/>
                <a:cs typeface="Arial" panose="020B0604020202020204" pitchFamily="34" charset="0"/>
              </a:rPr>
              <a:t>.</a:t>
            </a:r>
          </a:p>
        </p:txBody>
      </p:sp>
      <p:pic>
        <p:nvPicPr>
          <p:cNvPr id="2" name="Picture 1"/>
          <p:cNvPicPr>
            <a:picLocks noChangeAspect="1"/>
          </p:cNvPicPr>
          <p:nvPr/>
        </p:nvPicPr>
        <p:blipFill>
          <a:blip r:embed="rId2"/>
          <a:stretch>
            <a:fillRect/>
          </a:stretch>
        </p:blipFill>
        <p:spPr>
          <a:xfrm>
            <a:off x="2142573" y="1118865"/>
            <a:ext cx="7906853" cy="4620270"/>
          </a:xfrm>
          <a:prstGeom prst="rect">
            <a:avLst/>
          </a:prstGeom>
        </p:spPr>
      </p:pic>
      <p:sp>
        <p:nvSpPr>
          <p:cNvPr id="3" name="TextBox 2">
            <a:extLst>
              <a:ext uri="{FF2B5EF4-FFF2-40B4-BE49-F238E27FC236}">
                <a16:creationId xmlns:a16="http://schemas.microsoft.com/office/drawing/2014/main" id="{162ACD52-E896-9EFD-81F9-ECFE7E77EFA5}"/>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304198847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633"/>
            <a:ext cx="1508760" cy="1508760"/>
          </a:xfrm>
          <a:prstGeom prst="rect">
            <a:avLst/>
          </a:prstGeom>
          <a:solidFill>
            <a:srgbClr val="92D050">
              <a:alpha val="5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Solutions </a:t>
            </a:r>
            <a:r>
              <a:rPr lang="en-US" b="1" dirty="0" err="1">
                <a:solidFill>
                  <a:schemeClr val="tx1"/>
                </a:solidFill>
                <a:latin typeface="Arial" panose="020B0604020202020204" pitchFamily="34" charset="0"/>
                <a:cs typeface="Arial" panose="020B0604020202020204" pitchFamily="34" charset="0"/>
              </a:rPr>
              <a:t>Calcs</a:t>
            </a:r>
            <a:r>
              <a:rPr lang="en-US" b="1" dirty="0">
                <a:solidFill>
                  <a:schemeClr val="tx1"/>
                </a:solidFill>
                <a:latin typeface="Arial" panose="020B0604020202020204" pitchFamily="34" charset="0"/>
                <a:cs typeface="Arial" panose="020B0604020202020204" pitchFamily="34" charset="0"/>
              </a:rPr>
              <a:t>.</a:t>
            </a:r>
          </a:p>
        </p:txBody>
      </p:sp>
      <p:pic>
        <p:nvPicPr>
          <p:cNvPr id="2" name="Picture 1"/>
          <p:cNvPicPr>
            <a:picLocks noChangeAspect="1"/>
          </p:cNvPicPr>
          <p:nvPr/>
        </p:nvPicPr>
        <p:blipFill>
          <a:blip r:embed="rId2"/>
          <a:stretch>
            <a:fillRect/>
          </a:stretch>
        </p:blipFill>
        <p:spPr>
          <a:xfrm>
            <a:off x="2233073" y="1161733"/>
            <a:ext cx="7725853" cy="4534533"/>
          </a:xfrm>
          <a:prstGeom prst="rect">
            <a:avLst/>
          </a:prstGeom>
        </p:spPr>
      </p:pic>
      <p:sp>
        <p:nvSpPr>
          <p:cNvPr id="3" name="TextBox 2">
            <a:extLst>
              <a:ext uri="{FF2B5EF4-FFF2-40B4-BE49-F238E27FC236}">
                <a16:creationId xmlns:a16="http://schemas.microsoft.com/office/drawing/2014/main" id="{FC39920B-4F32-EBDD-2CF5-7E4D11AE7628}"/>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243816200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633"/>
            <a:ext cx="1508760" cy="1508760"/>
          </a:xfrm>
          <a:prstGeom prst="rect">
            <a:avLst/>
          </a:prstGeom>
          <a:solidFill>
            <a:srgbClr val="92D050">
              <a:alpha val="5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Solutions </a:t>
            </a:r>
            <a:r>
              <a:rPr lang="en-US" b="1" dirty="0" err="1">
                <a:solidFill>
                  <a:schemeClr val="tx1"/>
                </a:solidFill>
                <a:latin typeface="Arial" panose="020B0604020202020204" pitchFamily="34" charset="0"/>
                <a:cs typeface="Arial" panose="020B0604020202020204" pitchFamily="34" charset="0"/>
              </a:rPr>
              <a:t>Calcs</a:t>
            </a:r>
            <a:r>
              <a:rPr lang="en-US" b="1" dirty="0">
                <a:solidFill>
                  <a:schemeClr val="tx1"/>
                </a:solidFill>
                <a:latin typeface="Arial" panose="020B0604020202020204" pitchFamily="34" charset="0"/>
                <a:cs typeface="Arial" panose="020B0604020202020204" pitchFamily="34" charset="0"/>
              </a:rPr>
              <a:t>.</a:t>
            </a:r>
          </a:p>
        </p:txBody>
      </p:sp>
      <p:pic>
        <p:nvPicPr>
          <p:cNvPr id="2" name="Picture 1"/>
          <p:cNvPicPr>
            <a:picLocks noChangeAspect="1"/>
          </p:cNvPicPr>
          <p:nvPr/>
        </p:nvPicPr>
        <p:blipFill>
          <a:blip r:embed="rId2"/>
          <a:stretch>
            <a:fillRect/>
          </a:stretch>
        </p:blipFill>
        <p:spPr>
          <a:xfrm>
            <a:off x="2137810" y="1309391"/>
            <a:ext cx="7916380" cy="4239217"/>
          </a:xfrm>
          <a:prstGeom prst="rect">
            <a:avLst/>
          </a:prstGeom>
        </p:spPr>
      </p:pic>
      <p:sp>
        <p:nvSpPr>
          <p:cNvPr id="3" name="TextBox 2">
            <a:extLst>
              <a:ext uri="{FF2B5EF4-FFF2-40B4-BE49-F238E27FC236}">
                <a16:creationId xmlns:a16="http://schemas.microsoft.com/office/drawing/2014/main" id="{F40C9B45-310A-8F92-BF96-BB114E84DC0F}"/>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385784899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633"/>
            <a:ext cx="1508760" cy="1508760"/>
          </a:xfrm>
          <a:prstGeom prst="rect">
            <a:avLst/>
          </a:prstGeom>
          <a:solidFill>
            <a:srgbClr val="92D050">
              <a:alpha val="5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Solutions </a:t>
            </a:r>
            <a:r>
              <a:rPr lang="en-US" b="1" dirty="0" err="1">
                <a:solidFill>
                  <a:schemeClr val="tx1"/>
                </a:solidFill>
                <a:latin typeface="Arial" panose="020B0604020202020204" pitchFamily="34" charset="0"/>
                <a:cs typeface="Arial" panose="020B0604020202020204" pitchFamily="34" charset="0"/>
              </a:rPr>
              <a:t>Calcs</a:t>
            </a:r>
            <a:r>
              <a:rPr lang="en-US" b="1" dirty="0">
                <a:solidFill>
                  <a:schemeClr val="tx1"/>
                </a:solidFill>
                <a:latin typeface="Arial" panose="020B0604020202020204" pitchFamily="34" charset="0"/>
                <a:cs typeface="Arial" panose="020B0604020202020204" pitchFamily="34" charset="0"/>
              </a:rPr>
              <a:t>.</a:t>
            </a:r>
          </a:p>
        </p:txBody>
      </p:sp>
      <p:pic>
        <p:nvPicPr>
          <p:cNvPr id="2" name="Picture 1"/>
          <p:cNvPicPr>
            <a:picLocks noChangeAspect="1"/>
          </p:cNvPicPr>
          <p:nvPr/>
        </p:nvPicPr>
        <p:blipFill>
          <a:blip r:embed="rId2"/>
          <a:stretch>
            <a:fillRect/>
          </a:stretch>
        </p:blipFill>
        <p:spPr>
          <a:xfrm>
            <a:off x="2680811" y="1128391"/>
            <a:ext cx="6830378" cy="4601217"/>
          </a:xfrm>
          <a:prstGeom prst="rect">
            <a:avLst/>
          </a:prstGeom>
        </p:spPr>
      </p:pic>
      <p:sp>
        <p:nvSpPr>
          <p:cNvPr id="3" name="TextBox 2">
            <a:extLst>
              <a:ext uri="{FF2B5EF4-FFF2-40B4-BE49-F238E27FC236}">
                <a16:creationId xmlns:a16="http://schemas.microsoft.com/office/drawing/2014/main" id="{1D875A96-0388-F84A-4A72-F4809A411501}"/>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355589966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633"/>
            <a:ext cx="1508760" cy="1508760"/>
          </a:xfrm>
          <a:prstGeom prst="rect">
            <a:avLst/>
          </a:prstGeom>
          <a:solidFill>
            <a:srgbClr val="92D050">
              <a:alpha val="5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Solutions </a:t>
            </a:r>
            <a:r>
              <a:rPr lang="en-US" b="1" dirty="0" err="1">
                <a:solidFill>
                  <a:schemeClr val="tx1"/>
                </a:solidFill>
                <a:latin typeface="Arial" panose="020B0604020202020204" pitchFamily="34" charset="0"/>
                <a:cs typeface="Arial" panose="020B0604020202020204" pitchFamily="34" charset="0"/>
              </a:rPr>
              <a:t>Calcs</a:t>
            </a:r>
            <a:r>
              <a:rPr lang="en-US" b="1" dirty="0">
                <a:solidFill>
                  <a:schemeClr val="tx1"/>
                </a:solidFill>
                <a:latin typeface="Arial" panose="020B0604020202020204" pitchFamily="34" charset="0"/>
                <a:cs typeface="Arial" panose="020B0604020202020204" pitchFamily="34" charset="0"/>
              </a:rPr>
              <a:t>.</a:t>
            </a:r>
          </a:p>
        </p:txBody>
      </p:sp>
      <p:pic>
        <p:nvPicPr>
          <p:cNvPr id="2" name="Picture 1"/>
          <p:cNvPicPr>
            <a:picLocks noChangeAspect="1"/>
          </p:cNvPicPr>
          <p:nvPr/>
        </p:nvPicPr>
        <p:blipFill>
          <a:blip r:embed="rId2"/>
          <a:stretch>
            <a:fillRect/>
          </a:stretch>
        </p:blipFill>
        <p:spPr>
          <a:xfrm>
            <a:off x="2652232" y="1471339"/>
            <a:ext cx="6887536" cy="3915321"/>
          </a:xfrm>
          <a:prstGeom prst="rect">
            <a:avLst/>
          </a:prstGeom>
        </p:spPr>
      </p:pic>
      <p:sp>
        <p:nvSpPr>
          <p:cNvPr id="3" name="TextBox 2">
            <a:extLst>
              <a:ext uri="{FF2B5EF4-FFF2-40B4-BE49-F238E27FC236}">
                <a16:creationId xmlns:a16="http://schemas.microsoft.com/office/drawing/2014/main" id="{BD39851F-7B3D-FB7D-2338-ECEAAFA9C8BE}"/>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471553695"/>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633"/>
            <a:ext cx="1508760" cy="1508760"/>
          </a:xfrm>
          <a:prstGeom prst="rect">
            <a:avLst/>
          </a:prstGeom>
          <a:solidFill>
            <a:srgbClr val="92D050">
              <a:alpha val="5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Solutions </a:t>
            </a:r>
            <a:r>
              <a:rPr lang="en-US" b="1" dirty="0" err="1">
                <a:solidFill>
                  <a:schemeClr val="tx1"/>
                </a:solidFill>
                <a:latin typeface="Arial" panose="020B0604020202020204" pitchFamily="34" charset="0"/>
                <a:cs typeface="Arial" panose="020B0604020202020204" pitchFamily="34" charset="0"/>
              </a:rPr>
              <a:t>Calcs</a:t>
            </a:r>
            <a:r>
              <a:rPr lang="en-US" b="1" dirty="0">
                <a:solidFill>
                  <a:schemeClr val="tx1"/>
                </a:solidFill>
                <a:latin typeface="Arial" panose="020B0604020202020204" pitchFamily="34" charset="0"/>
                <a:cs typeface="Arial" panose="020B0604020202020204" pitchFamily="34" charset="0"/>
              </a:rPr>
              <a:t>.</a:t>
            </a:r>
          </a:p>
        </p:txBody>
      </p:sp>
      <p:pic>
        <p:nvPicPr>
          <p:cNvPr id="2" name="Picture 1"/>
          <p:cNvPicPr>
            <a:picLocks noChangeAspect="1"/>
          </p:cNvPicPr>
          <p:nvPr/>
        </p:nvPicPr>
        <p:blipFill>
          <a:blip r:embed="rId2"/>
          <a:stretch>
            <a:fillRect/>
          </a:stretch>
        </p:blipFill>
        <p:spPr>
          <a:xfrm>
            <a:off x="2809416" y="1137918"/>
            <a:ext cx="6573167" cy="4582164"/>
          </a:xfrm>
          <a:prstGeom prst="rect">
            <a:avLst/>
          </a:prstGeom>
        </p:spPr>
      </p:pic>
      <p:sp>
        <p:nvSpPr>
          <p:cNvPr id="3" name="TextBox 2">
            <a:extLst>
              <a:ext uri="{FF2B5EF4-FFF2-40B4-BE49-F238E27FC236}">
                <a16:creationId xmlns:a16="http://schemas.microsoft.com/office/drawing/2014/main" id="{6D3A1A98-800B-7FE1-CBF0-04BFD68F0A4B}"/>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2999778627"/>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alpha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latin typeface="Impact" panose="020B0806030902050204" pitchFamily="34" charset="0"/>
              </a:rPr>
              <a:t>Unit #12 </a:t>
            </a:r>
            <a:br>
              <a:rPr lang="en-US" dirty="0">
                <a:latin typeface="Impact" panose="020B0806030902050204" pitchFamily="34" charset="0"/>
              </a:rPr>
            </a:br>
            <a:r>
              <a:rPr lang="en-US" dirty="0">
                <a:latin typeface="Impact" panose="020B0806030902050204" pitchFamily="34" charset="0"/>
              </a:rPr>
              <a:t>Kinetics</a:t>
            </a:r>
          </a:p>
        </p:txBody>
      </p:sp>
      <p:sp>
        <p:nvSpPr>
          <p:cNvPr id="3" name="Content Placeholder 2"/>
          <p:cNvSpPr>
            <a:spLocks noGrp="1"/>
          </p:cNvSpPr>
          <p:nvPr>
            <p:ph idx="1"/>
          </p:nvPr>
        </p:nvSpPr>
        <p:spPr/>
        <p:txBody>
          <a:bodyPr numCol="2">
            <a:normAutofit/>
          </a:bodyPr>
          <a:lstStyle/>
          <a:p>
            <a:r>
              <a:rPr lang="en-US" sz="4000" dirty="0"/>
              <a:t>Collision Theory</a:t>
            </a:r>
          </a:p>
          <a:p>
            <a:r>
              <a:rPr lang="en-US" sz="4000" dirty="0"/>
              <a:t>Rate affecting factors</a:t>
            </a:r>
          </a:p>
          <a:p>
            <a:r>
              <a:rPr lang="en-US" sz="4000" dirty="0"/>
              <a:t>Average rates</a:t>
            </a:r>
          </a:p>
          <a:p>
            <a:r>
              <a:rPr lang="en-US" sz="4000" dirty="0"/>
              <a:t>Rate expressions</a:t>
            </a:r>
          </a:p>
          <a:p>
            <a:r>
              <a:rPr lang="en-US" sz="4000" dirty="0"/>
              <a:t>Instantaneous rates</a:t>
            </a:r>
          </a:p>
          <a:p>
            <a:r>
              <a:rPr lang="en-US" sz="4000" dirty="0"/>
              <a:t>Rate laws</a:t>
            </a:r>
          </a:p>
          <a:p>
            <a:r>
              <a:rPr lang="en-US" sz="4000" dirty="0"/>
              <a:t>Method of initial rates</a:t>
            </a:r>
          </a:p>
        </p:txBody>
      </p:sp>
    </p:spTree>
    <p:extLst>
      <p:ext uri="{BB962C8B-B14F-4D97-AF65-F5344CB8AC3E}">
        <p14:creationId xmlns:p14="http://schemas.microsoft.com/office/powerpoint/2010/main" val="133902212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chemeClr val="accent1">
              <a:lumMod val="60000"/>
              <a:lumOff val="40000"/>
              <a:alpha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Collision Theory</a:t>
            </a:r>
          </a:p>
        </p:txBody>
      </p:sp>
      <p:pic>
        <p:nvPicPr>
          <p:cNvPr id="2" name="Picture 1"/>
          <p:cNvPicPr>
            <a:picLocks noChangeAspect="1"/>
          </p:cNvPicPr>
          <p:nvPr/>
        </p:nvPicPr>
        <p:blipFill>
          <a:blip r:embed="rId2"/>
          <a:stretch>
            <a:fillRect/>
          </a:stretch>
        </p:blipFill>
        <p:spPr>
          <a:xfrm>
            <a:off x="2056836" y="1185549"/>
            <a:ext cx="8078327" cy="4486901"/>
          </a:xfrm>
          <a:prstGeom prst="rect">
            <a:avLst/>
          </a:prstGeom>
        </p:spPr>
      </p:pic>
      <p:sp>
        <p:nvSpPr>
          <p:cNvPr id="3" name="TextBox 2">
            <a:extLst>
              <a:ext uri="{FF2B5EF4-FFF2-40B4-BE49-F238E27FC236}">
                <a16:creationId xmlns:a16="http://schemas.microsoft.com/office/drawing/2014/main" id="{50C94741-3C75-BC24-E556-6C19AF3D992C}"/>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36779974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98" y="0"/>
            <a:ext cx="1508760" cy="1508760"/>
          </a:xfrm>
          <a:prstGeom prst="rect">
            <a:avLst/>
          </a:prstGeom>
          <a:solidFill>
            <a:srgbClr val="FF000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Types of Matter</a:t>
            </a:r>
          </a:p>
        </p:txBody>
      </p:sp>
      <p:pic>
        <p:nvPicPr>
          <p:cNvPr id="3" name="Picture 2"/>
          <p:cNvPicPr>
            <a:picLocks noChangeAspect="1"/>
          </p:cNvPicPr>
          <p:nvPr/>
        </p:nvPicPr>
        <p:blipFill>
          <a:blip r:embed="rId2"/>
          <a:stretch>
            <a:fillRect/>
          </a:stretch>
        </p:blipFill>
        <p:spPr>
          <a:xfrm>
            <a:off x="2597927" y="151464"/>
            <a:ext cx="8973802" cy="6706536"/>
          </a:xfrm>
          <a:prstGeom prst="rect">
            <a:avLst/>
          </a:prstGeom>
        </p:spPr>
      </p:pic>
      <p:sp>
        <p:nvSpPr>
          <p:cNvPr id="2" name="TextBox 1">
            <a:extLst>
              <a:ext uri="{FF2B5EF4-FFF2-40B4-BE49-F238E27FC236}">
                <a16:creationId xmlns:a16="http://schemas.microsoft.com/office/drawing/2014/main" id="{438B1ED1-4A2D-0CF8-7ADC-AA420E2B6356}"/>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006006991"/>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chemeClr val="accent1">
              <a:lumMod val="60000"/>
              <a:lumOff val="40000"/>
              <a:alpha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Rate Affecting Factors</a:t>
            </a:r>
          </a:p>
        </p:txBody>
      </p:sp>
      <p:pic>
        <p:nvPicPr>
          <p:cNvPr id="3" name="Picture 2"/>
          <p:cNvPicPr>
            <a:picLocks noChangeAspect="1"/>
          </p:cNvPicPr>
          <p:nvPr/>
        </p:nvPicPr>
        <p:blipFill>
          <a:blip r:embed="rId2"/>
          <a:stretch>
            <a:fillRect/>
          </a:stretch>
        </p:blipFill>
        <p:spPr>
          <a:xfrm>
            <a:off x="2066362" y="1228418"/>
            <a:ext cx="8059275" cy="4401164"/>
          </a:xfrm>
          <a:prstGeom prst="rect">
            <a:avLst/>
          </a:prstGeom>
        </p:spPr>
      </p:pic>
      <p:sp>
        <p:nvSpPr>
          <p:cNvPr id="2" name="TextBox 1">
            <a:extLst>
              <a:ext uri="{FF2B5EF4-FFF2-40B4-BE49-F238E27FC236}">
                <a16:creationId xmlns:a16="http://schemas.microsoft.com/office/drawing/2014/main" id="{CEBDC109-282F-8750-5F9B-C8D873DAB245}"/>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382780978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chemeClr val="accent1">
              <a:lumMod val="60000"/>
              <a:lumOff val="40000"/>
              <a:alpha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Rate Affecting Factors</a:t>
            </a:r>
          </a:p>
        </p:txBody>
      </p:sp>
      <p:pic>
        <p:nvPicPr>
          <p:cNvPr id="2" name="Picture 1"/>
          <p:cNvPicPr>
            <a:picLocks noChangeAspect="1"/>
          </p:cNvPicPr>
          <p:nvPr/>
        </p:nvPicPr>
        <p:blipFill>
          <a:blip r:embed="rId2"/>
          <a:stretch>
            <a:fillRect/>
          </a:stretch>
        </p:blipFill>
        <p:spPr>
          <a:xfrm>
            <a:off x="2075889" y="1171260"/>
            <a:ext cx="8040222" cy="4515480"/>
          </a:xfrm>
          <a:prstGeom prst="rect">
            <a:avLst/>
          </a:prstGeom>
        </p:spPr>
      </p:pic>
      <p:sp>
        <p:nvSpPr>
          <p:cNvPr id="3" name="TextBox 2">
            <a:extLst>
              <a:ext uri="{FF2B5EF4-FFF2-40B4-BE49-F238E27FC236}">
                <a16:creationId xmlns:a16="http://schemas.microsoft.com/office/drawing/2014/main" id="{1B22292D-7FCB-F475-3C22-C2165E6FC609}"/>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73390293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chemeClr val="accent1">
              <a:lumMod val="60000"/>
              <a:lumOff val="40000"/>
              <a:alpha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Rate Affecting Factors</a:t>
            </a:r>
          </a:p>
        </p:txBody>
      </p:sp>
      <p:pic>
        <p:nvPicPr>
          <p:cNvPr id="2" name="Picture 1"/>
          <p:cNvPicPr>
            <a:picLocks noChangeAspect="1"/>
          </p:cNvPicPr>
          <p:nvPr/>
        </p:nvPicPr>
        <p:blipFill rotWithShape="1">
          <a:blip r:embed="rId2"/>
          <a:srcRect l="12886" r="14318"/>
          <a:stretch/>
        </p:blipFill>
        <p:spPr>
          <a:xfrm>
            <a:off x="255181" y="1845106"/>
            <a:ext cx="4433749" cy="3386113"/>
          </a:xfrm>
          <a:prstGeom prst="rect">
            <a:avLst/>
          </a:prstGeom>
        </p:spPr>
      </p:pic>
      <p:pic>
        <p:nvPicPr>
          <p:cNvPr id="3" name="Picture 2"/>
          <p:cNvPicPr>
            <a:picLocks noChangeAspect="1"/>
          </p:cNvPicPr>
          <p:nvPr/>
        </p:nvPicPr>
        <p:blipFill>
          <a:blip r:embed="rId3"/>
          <a:stretch>
            <a:fillRect/>
          </a:stretch>
        </p:blipFill>
        <p:spPr>
          <a:xfrm>
            <a:off x="4927980" y="1976355"/>
            <a:ext cx="6749671" cy="3701432"/>
          </a:xfrm>
          <a:prstGeom prst="rect">
            <a:avLst/>
          </a:prstGeom>
        </p:spPr>
      </p:pic>
      <p:sp>
        <p:nvSpPr>
          <p:cNvPr id="4" name="TextBox 3">
            <a:extLst>
              <a:ext uri="{FF2B5EF4-FFF2-40B4-BE49-F238E27FC236}">
                <a16:creationId xmlns:a16="http://schemas.microsoft.com/office/drawing/2014/main" id="{84A02F92-71DE-3309-0C82-20C1C4C640F0}"/>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4" action="ppaction://hlinksldjump"/>
              </a:rPr>
              <a:t>Jump back to title slide</a:t>
            </a:r>
            <a:endParaRPr lang="en-US" b="1" dirty="0"/>
          </a:p>
        </p:txBody>
      </p:sp>
    </p:spTree>
    <p:extLst>
      <p:ext uri="{BB962C8B-B14F-4D97-AF65-F5344CB8AC3E}">
        <p14:creationId xmlns:p14="http://schemas.microsoft.com/office/powerpoint/2010/main" val="525299626"/>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chemeClr val="accent1">
              <a:lumMod val="60000"/>
              <a:lumOff val="40000"/>
              <a:alpha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Rate Affecting Factors</a:t>
            </a:r>
          </a:p>
        </p:txBody>
      </p:sp>
      <p:pic>
        <p:nvPicPr>
          <p:cNvPr id="2" name="Picture 1"/>
          <p:cNvPicPr>
            <a:picLocks noChangeAspect="1"/>
          </p:cNvPicPr>
          <p:nvPr/>
        </p:nvPicPr>
        <p:blipFill>
          <a:blip r:embed="rId2"/>
          <a:stretch>
            <a:fillRect/>
          </a:stretch>
        </p:blipFill>
        <p:spPr>
          <a:xfrm>
            <a:off x="152501" y="2442673"/>
            <a:ext cx="5908057" cy="3338122"/>
          </a:xfrm>
          <a:prstGeom prst="rect">
            <a:avLst/>
          </a:prstGeom>
        </p:spPr>
      </p:pic>
      <p:pic>
        <p:nvPicPr>
          <p:cNvPr id="3" name="Picture 2"/>
          <p:cNvPicPr>
            <a:picLocks noChangeAspect="1"/>
          </p:cNvPicPr>
          <p:nvPr/>
        </p:nvPicPr>
        <p:blipFill>
          <a:blip r:embed="rId3"/>
          <a:stretch>
            <a:fillRect/>
          </a:stretch>
        </p:blipFill>
        <p:spPr>
          <a:xfrm>
            <a:off x="6060558" y="2536562"/>
            <a:ext cx="5901818" cy="3244233"/>
          </a:xfrm>
          <a:prstGeom prst="rect">
            <a:avLst/>
          </a:prstGeom>
        </p:spPr>
      </p:pic>
      <p:sp>
        <p:nvSpPr>
          <p:cNvPr id="4" name="TextBox 3">
            <a:extLst>
              <a:ext uri="{FF2B5EF4-FFF2-40B4-BE49-F238E27FC236}">
                <a16:creationId xmlns:a16="http://schemas.microsoft.com/office/drawing/2014/main" id="{4A817081-F11F-12BE-3CA3-192A4EA96069}"/>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4" action="ppaction://hlinksldjump"/>
              </a:rPr>
              <a:t>Jump back to title slide</a:t>
            </a:r>
            <a:endParaRPr lang="en-US" b="1" dirty="0"/>
          </a:p>
        </p:txBody>
      </p:sp>
    </p:spTree>
    <p:extLst>
      <p:ext uri="{BB962C8B-B14F-4D97-AF65-F5344CB8AC3E}">
        <p14:creationId xmlns:p14="http://schemas.microsoft.com/office/powerpoint/2010/main" val="2146800494"/>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chemeClr val="accent1">
              <a:lumMod val="60000"/>
              <a:lumOff val="40000"/>
              <a:alpha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Rate</a:t>
            </a:r>
          </a:p>
        </p:txBody>
      </p:sp>
      <p:pic>
        <p:nvPicPr>
          <p:cNvPr id="2" name="Picture 1"/>
          <p:cNvPicPr>
            <a:picLocks noChangeAspect="1"/>
          </p:cNvPicPr>
          <p:nvPr/>
        </p:nvPicPr>
        <p:blipFill>
          <a:blip r:embed="rId2"/>
          <a:stretch>
            <a:fillRect/>
          </a:stretch>
        </p:blipFill>
        <p:spPr>
          <a:xfrm>
            <a:off x="2123520" y="1123628"/>
            <a:ext cx="7944959" cy="4610743"/>
          </a:xfrm>
          <a:prstGeom prst="rect">
            <a:avLst/>
          </a:prstGeom>
        </p:spPr>
      </p:pic>
      <p:sp>
        <p:nvSpPr>
          <p:cNvPr id="3" name="TextBox 2">
            <a:extLst>
              <a:ext uri="{FF2B5EF4-FFF2-40B4-BE49-F238E27FC236}">
                <a16:creationId xmlns:a16="http://schemas.microsoft.com/office/drawing/2014/main" id="{C457C556-3286-68E6-D552-8160AA600468}"/>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382365854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chemeClr val="accent1">
              <a:lumMod val="60000"/>
              <a:lumOff val="40000"/>
              <a:alpha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Average Rate</a:t>
            </a:r>
          </a:p>
        </p:txBody>
      </p:sp>
      <p:pic>
        <p:nvPicPr>
          <p:cNvPr id="2" name="Picture 1"/>
          <p:cNvPicPr>
            <a:picLocks noChangeAspect="1"/>
          </p:cNvPicPr>
          <p:nvPr/>
        </p:nvPicPr>
        <p:blipFill>
          <a:blip r:embed="rId2"/>
          <a:stretch>
            <a:fillRect/>
          </a:stretch>
        </p:blipFill>
        <p:spPr>
          <a:xfrm>
            <a:off x="2071126" y="1476102"/>
            <a:ext cx="8049748" cy="3905795"/>
          </a:xfrm>
          <a:prstGeom prst="rect">
            <a:avLst/>
          </a:prstGeom>
        </p:spPr>
      </p:pic>
      <p:sp>
        <p:nvSpPr>
          <p:cNvPr id="3" name="TextBox 2">
            <a:extLst>
              <a:ext uri="{FF2B5EF4-FFF2-40B4-BE49-F238E27FC236}">
                <a16:creationId xmlns:a16="http://schemas.microsoft.com/office/drawing/2014/main" id="{49AD4F20-5904-32CE-07C1-20773FC7136B}"/>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2094457429"/>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chemeClr val="accent1">
              <a:lumMod val="60000"/>
              <a:lumOff val="40000"/>
              <a:alpha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Rate Expression</a:t>
            </a:r>
          </a:p>
        </p:txBody>
      </p:sp>
      <p:pic>
        <p:nvPicPr>
          <p:cNvPr id="2" name="Picture 1"/>
          <p:cNvPicPr>
            <a:picLocks noChangeAspect="1"/>
          </p:cNvPicPr>
          <p:nvPr/>
        </p:nvPicPr>
        <p:blipFill>
          <a:blip r:embed="rId2"/>
          <a:stretch>
            <a:fillRect/>
          </a:stretch>
        </p:blipFill>
        <p:spPr>
          <a:xfrm>
            <a:off x="2888424" y="1513393"/>
            <a:ext cx="7340097" cy="4187694"/>
          </a:xfrm>
          <a:prstGeom prst="rect">
            <a:avLst/>
          </a:prstGeom>
        </p:spPr>
      </p:pic>
      <p:sp>
        <p:nvSpPr>
          <p:cNvPr id="3" name="TextBox 2">
            <a:extLst>
              <a:ext uri="{FF2B5EF4-FFF2-40B4-BE49-F238E27FC236}">
                <a16:creationId xmlns:a16="http://schemas.microsoft.com/office/drawing/2014/main" id="{72D86DCB-1252-02FC-4B32-AD6F18668AB4}"/>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4018733469"/>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chemeClr val="accent1">
              <a:lumMod val="60000"/>
              <a:lumOff val="40000"/>
              <a:alpha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Rate Expression</a:t>
            </a:r>
          </a:p>
        </p:txBody>
      </p:sp>
      <p:pic>
        <p:nvPicPr>
          <p:cNvPr id="2" name="Picture 1"/>
          <p:cNvPicPr>
            <a:picLocks noChangeAspect="1"/>
          </p:cNvPicPr>
          <p:nvPr/>
        </p:nvPicPr>
        <p:blipFill>
          <a:blip r:embed="rId2"/>
          <a:stretch>
            <a:fillRect/>
          </a:stretch>
        </p:blipFill>
        <p:spPr>
          <a:xfrm>
            <a:off x="2286000" y="1323406"/>
            <a:ext cx="7691083" cy="4306521"/>
          </a:xfrm>
          <a:prstGeom prst="rect">
            <a:avLst/>
          </a:prstGeom>
        </p:spPr>
      </p:pic>
      <p:sp>
        <p:nvSpPr>
          <p:cNvPr id="3" name="TextBox 2">
            <a:extLst>
              <a:ext uri="{FF2B5EF4-FFF2-40B4-BE49-F238E27FC236}">
                <a16:creationId xmlns:a16="http://schemas.microsoft.com/office/drawing/2014/main" id="{3181D349-3D43-B996-AFCE-A9DD201960FD}"/>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3877560945"/>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chemeClr val="accent1">
              <a:lumMod val="60000"/>
              <a:lumOff val="40000"/>
              <a:alpha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Arial" panose="020B0604020202020204" pitchFamily="34" charset="0"/>
                <a:cs typeface="Arial" panose="020B0604020202020204" pitchFamily="34" charset="0"/>
              </a:rPr>
              <a:t>Instan-taneous</a:t>
            </a:r>
            <a:r>
              <a:rPr lang="en-US" b="1" dirty="0">
                <a:solidFill>
                  <a:schemeClr val="tx1"/>
                </a:solidFill>
                <a:latin typeface="Arial" panose="020B0604020202020204" pitchFamily="34" charset="0"/>
                <a:cs typeface="Arial" panose="020B0604020202020204" pitchFamily="34" charset="0"/>
              </a:rPr>
              <a:t> Rate</a:t>
            </a:r>
          </a:p>
        </p:txBody>
      </p:sp>
      <p:pic>
        <p:nvPicPr>
          <p:cNvPr id="2" name="Picture 1"/>
          <p:cNvPicPr>
            <a:picLocks noChangeAspect="1"/>
          </p:cNvPicPr>
          <p:nvPr/>
        </p:nvPicPr>
        <p:blipFill>
          <a:blip r:embed="rId2"/>
          <a:stretch>
            <a:fillRect/>
          </a:stretch>
        </p:blipFill>
        <p:spPr>
          <a:xfrm>
            <a:off x="2152099" y="1180786"/>
            <a:ext cx="7887801" cy="4496427"/>
          </a:xfrm>
          <a:prstGeom prst="rect">
            <a:avLst/>
          </a:prstGeom>
        </p:spPr>
      </p:pic>
      <p:sp>
        <p:nvSpPr>
          <p:cNvPr id="3" name="TextBox 2">
            <a:extLst>
              <a:ext uri="{FF2B5EF4-FFF2-40B4-BE49-F238E27FC236}">
                <a16:creationId xmlns:a16="http://schemas.microsoft.com/office/drawing/2014/main" id="{C21A6D2E-FBF3-9247-B179-EE2786D2F81C}"/>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25952094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chemeClr val="accent1">
              <a:lumMod val="60000"/>
              <a:lumOff val="40000"/>
              <a:alpha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Rate Law</a:t>
            </a:r>
          </a:p>
        </p:txBody>
      </p:sp>
      <p:pic>
        <p:nvPicPr>
          <p:cNvPr id="2" name="Picture 1"/>
          <p:cNvPicPr>
            <a:picLocks noChangeAspect="1"/>
          </p:cNvPicPr>
          <p:nvPr/>
        </p:nvPicPr>
        <p:blipFill>
          <a:blip r:embed="rId2"/>
          <a:stretch>
            <a:fillRect/>
          </a:stretch>
        </p:blipFill>
        <p:spPr>
          <a:xfrm>
            <a:off x="2123520" y="1204602"/>
            <a:ext cx="7944959" cy="4448796"/>
          </a:xfrm>
          <a:prstGeom prst="rect">
            <a:avLst/>
          </a:prstGeom>
        </p:spPr>
      </p:pic>
      <p:sp>
        <p:nvSpPr>
          <p:cNvPr id="3" name="TextBox 2">
            <a:extLst>
              <a:ext uri="{FF2B5EF4-FFF2-40B4-BE49-F238E27FC236}">
                <a16:creationId xmlns:a16="http://schemas.microsoft.com/office/drawing/2014/main" id="{13FE4E3A-599A-2B75-29C2-CEDDEE7C0BB2}"/>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5448970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98" y="0"/>
            <a:ext cx="1508760" cy="1508760"/>
          </a:xfrm>
          <a:prstGeom prst="rect">
            <a:avLst/>
          </a:prstGeom>
          <a:solidFill>
            <a:srgbClr val="FF000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Atomic Models</a:t>
            </a:r>
          </a:p>
        </p:txBody>
      </p:sp>
      <p:pic>
        <p:nvPicPr>
          <p:cNvPr id="3" name="Picture 2"/>
          <p:cNvPicPr>
            <a:picLocks noChangeAspect="1"/>
          </p:cNvPicPr>
          <p:nvPr/>
        </p:nvPicPr>
        <p:blipFill>
          <a:blip r:embed="rId2"/>
          <a:stretch>
            <a:fillRect/>
          </a:stretch>
        </p:blipFill>
        <p:spPr>
          <a:xfrm>
            <a:off x="5389436" y="3918849"/>
            <a:ext cx="3350528" cy="2577047"/>
          </a:xfrm>
          <a:prstGeom prst="rect">
            <a:avLst/>
          </a:prstGeom>
        </p:spPr>
      </p:pic>
      <p:pic>
        <p:nvPicPr>
          <p:cNvPr id="5" name="Picture 4"/>
          <p:cNvPicPr>
            <a:picLocks noChangeAspect="1"/>
          </p:cNvPicPr>
          <p:nvPr/>
        </p:nvPicPr>
        <p:blipFill>
          <a:blip r:embed="rId3"/>
          <a:stretch>
            <a:fillRect/>
          </a:stretch>
        </p:blipFill>
        <p:spPr>
          <a:xfrm>
            <a:off x="8772524" y="3918849"/>
            <a:ext cx="3069128" cy="2577047"/>
          </a:xfrm>
          <a:prstGeom prst="rect">
            <a:avLst/>
          </a:prstGeom>
        </p:spPr>
      </p:pic>
      <p:pic>
        <p:nvPicPr>
          <p:cNvPr id="8" name="Picture 7"/>
          <p:cNvPicPr>
            <a:picLocks noChangeAspect="1"/>
          </p:cNvPicPr>
          <p:nvPr/>
        </p:nvPicPr>
        <p:blipFill>
          <a:blip r:embed="rId4"/>
          <a:stretch>
            <a:fillRect/>
          </a:stretch>
        </p:blipFill>
        <p:spPr>
          <a:xfrm>
            <a:off x="8144540" y="183939"/>
            <a:ext cx="4047460" cy="3062223"/>
          </a:xfrm>
          <a:prstGeom prst="rect">
            <a:avLst/>
          </a:prstGeom>
        </p:spPr>
      </p:pic>
      <p:pic>
        <p:nvPicPr>
          <p:cNvPr id="9" name="Picture 8"/>
          <p:cNvPicPr>
            <a:picLocks noChangeAspect="1"/>
          </p:cNvPicPr>
          <p:nvPr/>
        </p:nvPicPr>
        <p:blipFill>
          <a:blip r:embed="rId5"/>
          <a:stretch>
            <a:fillRect/>
          </a:stretch>
        </p:blipFill>
        <p:spPr>
          <a:xfrm>
            <a:off x="3977480" y="183939"/>
            <a:ext cx="3855867" cy="2827078"/>
          </a:xfrm>
          <a:prstGeom prst="rect">
            <a:avLst/>
          </a:prstGeom>
        </p:spPr>
      </p:pic>
      <p:pic>
        <p:nvPicPr>
          <p:cNvPr id="11" name="Picture 10"/>
          <p:cNvPicPr>
            <a:picLocks noChangeAspect="1"/>
          </p:cNvPicPr>
          <p:nvPr/>
        </p:nvPicPr>
        <p:blipFill rotWithShape="1">
          <a:blip r:embed="rId6"/>
          <a:srcRect l="33451" t="1124" r="391" b="79944"/>
          <a:stretch/>
        </p:blipFill>
        <p:spPr>
          <a:xfrm>
            <a:off x="206814" y="1715050"/>
            <a:ext cx="3615070" cy="776177"/>
          </a:xfrm>
          <a:prstGeom prst="rect">
            <a:avLst/>
          </a:prstGeom>
        </p:spPr>
      </p:pic>
      <p:pic>
        <p:nvPicPr>
          <p:cNvPr id="10" name="Picture 9"/>
          <p:cNvPicPr>
            <a:picLocks noChangeAspect="1"/>
          </p:cNvPicPr>
          <p:nvPr/>
        </p:nvPicPr>
        <p:blipFill rotWithShape="1">
          <a:blip r:embed="rId6"/>
          <a:srcRect t="672" r="68882" b="36577"/>
          <a:stretch/>
        </p:blipFill>
        <p:spPr>
          <a:xfrm>
            <a:off x="396960" y="2178627"/>
            <a:ext cx="1700382" cy="2572612"/>
          </a:xfrm>
          <a:prstGeom prst="rect">
            <a:avLst/>
          </a:prstGeom>
        </p:spPr>
      </p:pic>
      <p:pic>
        <p:nvPicPr>
          <p:cNvPr id="7" name="Picture 6"/>
          <p:cNvPicPr>
            <a:picLocks noChangeAspect="1"/>
          </p:cNvPicPr>
          <p:nvPr/>
        </p:nvPicPr>
        <p:blipFill rotWithShape="1">
          <a:blip r:embed="rId7"/>
          <a:srcRect b="13611"/>
          <a:stretch/>
        </p:blipFill>
        <p:spPr>
          <a:xfrm>
            <a:off x="1089042" y="3971415"/>
            <a:ext cx="4513046" cy="2524481"/>
          </a:xfrm>
          <a:prstGeom prst="rect">
            <a:avLst/>
          </a:prstGeom>
        </p:spPr>
      </p:pic>
      <p:pic>
        <p:nvPicPr>
          <p:cNvPr id="12" name="Picture 11"/>
          <p:cNvPicPr>
            <a:picLocks noChangeAspect="1"/>
          </p:cNvPicPr>
          <p:nvPr/>
        </p:nvPicPr>
        <p:blipFill rotWithShape="1">
          <a:blip r:embed="rId6"/>
          <a:srcRect l="47503" t="28970" r="18056" b="35241"/>
          <a:stretch/>
        </p:blipFill>
        <p:spPr>
          <a:xfrm>
            <a:off x="1815655" y="249874"/>
            <a:ext cx="1614659" cy="1258886"/>
          </a:xfrm>
          <a:prstGeom prst="rect">
            <a:avLst/>
          </a:prstGeom>
        </p:spPr>
      </p:pic>
      <p:sp>
        <p:nvSpPr>
          <p:cNvPr id="2" name="TextBox 1">
            <a:extLst>
              <a:ext uri="{FF2B5EF4-FFF2-40B4-BE49-F238E27FC236}">
                <a16:creationId xmlns:a16="http://schemas.microsoft.com/office/drawing/2014/main" id="{4B6FAD88-0BB1-FC3D-55FA-6988D439B205}"/>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8" action="ppaction://hlinksldjump"/>
              </a:rPr>
              <a:t>Jump back to title slide</a:t>
            </a:r>
            <a:endParaRPr lang="en-US" b="1" dirty="0"/>
          </a:p>
        </p:txBody>
      </p:sp>
    </p:spTree>
    <p:extLst>
      <p:ext uri="{BB962C8B-B14F-4D97-AF65-F5344CB8AC3E}">
        <p14:creationId xmlns:p14="http://schemas.microsoft.com/office/powerpoint/2010/main" val="148714517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chemeClr val="accent1">
              <a:lumMod val="60000"/>
              <a:lumOff val="40000"/>
              <a:alpha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Rate Law</a:t>
            </a:r>
          </a:p>
        </p:txBody>
      </p:sp>
      <p:pic>
        <p:nvPicPr>
          <p:cNvPr id="2" name="Picture 1"/>
          <p:cNvPicPr>
            <a:picLocks noChangeAspect="1"/>
          </p:cNvPicPr>
          <p:nvPr/>
        </p:nvPicPr>
        <p:blipFill>
          <a:blip r:embed="rId2"/>
          <a:stretch>
            <a:fillRect/>
          </a:stretch>
        </p:blipFill>
        <p:spPr>
          <a:xfrm>
            <a:off x="2094941" y="1204602"/>
            <a:ext cx="8002117" cy="4448796"/>
          </a:xfrm>
          <a:prstGeom prst="rect">
            <a:avLst/>
          </a:prstGeom>
        </p:spPr>
      </p:pic>
      <p:sp>
        <p:nvSpPr>
          <p:cNvPr id="3" name="TextBox 2">
            <a:extLst>
              <a:ext uri="{FF2B5EF4-FFF2-40B4-BE49-F238E27FC236}">
                <a16:creationId xmlns:a16="http://schemas.microsoft.com/office/drawing/2014/main" id="{76280AA5-B9D4-AE7A-7920-37EC135F3638}"/>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4955465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chemeClr val="accent1">
              <a:lumMod val="60000"/>
              <a:lumOff val="40000"/>
              <a:alpha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Rate Law</a:t>
            </a:r>
          </a:p>
        </p:txBody>
      </p:sp>
      <p:pic>
        <p:nvPicPr>
          <p:cNvPr id="2" name="Picture 1"/>
          <p:cNvPicPr>
            <a:picLocks noChangeAspect="1"/>
          </p:cNvPicPr>
          <p:nvPr/>
        </p:nvPicPr>
        <p:blipFill>
          <a:blip r:embed="rId2"/>
          <a:stretch>
            <a:fillRect/>
          </a:stretch>
        </p:blipFill>
        <p:spPr>
          <a:xfrm>
            <a:off x="2118757" y="1237944"/>
            <a:ext cx="7954485" cy="4382112"/>
          </a:xfrm>
          <a:prstGeom prst="rect">
            <a:avLst/>
          </a:prstGeom>
        </p:spPr>
      </p:pic>
      <p:sp>
        <p:nvSpPr>
          <p:cNvPr id="3" name="TextBox 2">
            <a:extLst>
              <a:ext uri="{FF2B5EF4-FFF2-40B4-BE49-F238E27FC236}">
                <a16:creationId xmlns:a16="http://schemas.microsoft.com/office/drawing/2014/main" id="{D5ED3067-5CB5-390F-BA4A-38E73CCA65EF}"/>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3518072163"/>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chemeClr val="accent1">
              <a:lumMod val="60000"/>
              <a:lumOff val="40000"/>
              <a:alpha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Rate Law</a:t>
            </a:r>
          </a:p>
        </p:txBody>
      </p:sp>
      <p:pic>
        <p:nvPicPr>
          <p:cNvPr id="2" name="Picture 1"/>
          <p:cNvPicPr>
            <a:picLocks noChangeAspect="1"/>
          </p:cNvPicPr>
          <p:nvPr/>
        </p:nvPicPr>
        <p:blipFill>
          <a:blip r:embed="rId2"/>
          <a:stretch>
            <a:fillRect/>
          </a:stretch>
        </p:blipFill>
        <p:spPr>
          <a:xfrm>
            <a:off x="2109231" y="1228418"/>
            <a:ext cx="7973538" cy="4401164"/>
          </a:xfrm>
          <a:prstGeom prst="rect">
            <a:avLst/>
          </a:prstGeom>
        </p:spPr>
      </p:pic>
      <p:sp>
        <p:nvSpPr>
          <p:cNvPr id="3" name="TextBox 2">
            <a:extLst>
              <a:ext uri="{FF2B5EF4-FFF2-40B4-BE49-F238E27FC236}">
                <a16:creationId xmlns:a16="http://schemas.microsoft.com/office/drawing/2014/main" id="{EAB93D29-9C3D-7426-1D71-E0B097FDE0F2}"/>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4106348044"/>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chemeClr val="accent1">
              <a:lumMod val="60000"/>
              <a:lumOff val="40000"/>
              <a:alpha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Rate Law</a:t>
            </a:r>
          </a:p>
        </p:txBody>
      </p:sp>
      <p:pic>
        <p:nvPicPr>
          <p:cNvPr id="2" name="Picture 1"/>
          <p:cNvPicPr>
            <a:picLocks noChangeAspect="1"/>
          </p:cNvPicPr>
          <p:nvPr/>
        </p:nvPicPr>
        <p:blipFill>
          <a:blip r:embed="rId2"/>
          <a:stretch>
            <a:fillRect/>
          </a:stretch>
        </p:blipFill>
        <p:spPr>
          <a:xfrm>
            <a:off x="2137810" y="1204602"/>
            <a:ext cx="7916380" cy="4448796"/>
          </a:xfrm>
          <a:prstGeom prst="rect">
            <a:avLst/>
          </a:prstGeom>
        </p:spPr>
      </p:pic>
      <p:sp>
        <p:nvSpPr>
          <p:cNvPr id="3" name="TextBox 2">
            <a:extLst>
              <a:ext uri="{FF2B5EF4-FFF2-40B4-BE49-F238E27FC236}">
                <a16:creationId xmlns:a16="http://schemas.microsoft.com/office/drawing/2014/main" id="{B8CD021D-9D81-9988-D8B8-AF99EA75E090}"/>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412586870"/>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chemeClr val="accent1">
              <a:lumMod val="60000"/>
              <a:lumOff val="40000"/>
              <a:alpha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Method of Initial Rates</a:t>
            </a:r>
          </a:p>
        </p:txBody>
      </p:sp>
      <p:pic>
        <p:nvPicPr>
          <p:cNvPr id="2" name="Picture 1"/>
          <p:cNvPicPr>
            <a:picLocks noChangeAspect="1"/>
          </p:cNvPicPr>
          <p:nvPr/>
        </p:nvPicPr>
        <p:blipFill>
          <a:blip r:embed="rId2"/>
          <a:stretch>
            <a:fillRect/>
          </a:stretch>
        </p:blipFill>
        <p:spPr>
          <a:xfrm>
            <a:off x="2233073" y="1280812"/>
            <a:ext cx="7725853" cy="4296375"/>
          </a:xfrm>
          <a:prstGeom prst="rect">
            <a:avLst/>
          </a:prstGeom>
        </p:spPr>
      </p:pic>
      <p:sp>
        <p:nvSpPr>
          <p:cNvPr id="3" name="TextBox 2">
            <a:extLst>
              <a:ext uri="{FF2B5EF4-FFF2-40B4-BE49-F238E27FC236}">
                <a16:creationId xmlns:a16="http://schemas.microsoft.com/office/drawing/2014/main" id="{D86DFF8A-F641-BDFC-E18D-65F7006995AF}"/>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04712255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chemeClr val="accent1">
              <a:lumMod val="60000"/>
              <a:lumOff val="40000"/>
              <a:alpha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Method of Initial Rates</a:t>
            </a:r>
          </a:p>
        </p:txBody>
      </p:sp>
      <p:pic>
        <p:nvPicPr>
          <p:cNvPr id="2" name="Picture 1"/>
          <p:cNvPicPr>
            <a:picLocks noChangeAspect="1"/>
          </p:cNvPicPr>
          <p:nvPr/>
        </p:nvPicPr>
        <p:blipFill>
          <a:blip r:embed="rId2"/>
          <a:stretch>
            <a:fillRect/>
          </a:stretch>
        </p:blipFill>
        <p:spPr>
          <a:xfrm>
            <a:off x="2099705" y="1161733"/>
            <a:ext cx="7992590" cy="4534533"/>
          </a:xfrm>
          <a:prstGeom prst="rect">
            <a:avLst/>
          </a:prstGeom>
        </p:spPr>
      </p:pic>
      <p:sp>
        <p:nvSpPr>
          <p:cNvPr id="3" name="TextBox 2">
            <a:extLst>
              <a:ext uri="{FF2B5EF4-FFF2-40B4-BE49-F238E27FC236}">
                <a16:creationId xmlns:a16="http://schemas.microsoft.com/office/drawing/2014/main" id="{83B23589-4BA9-36E2-549E-559EC079E732}"/>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2364028763"/>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bg>
      <p:bgPr>
        <a:solidFill>
          <a:srgbClr val="7030A0">
            <a:alpha val="3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latin typeface="Impact" panose="020B0806030902050204" pitchFamily="34" charset="0"/>
              </a:rPr>
              <a:t>Unit #13 </a:t>
            </a:r>
            <a:br>
              <a:rPr lang="en-US" dirty="0">
                <a:latin typeface="Impact" panose="020B0806030902050204" pitchFamily="34" charset="0"/>
              </a:rPr>
            </a:br>
            <a:r>
              <a:rPr lang="en-US" dirty="0">
                <a:latin typeface="Impact" panose="020B0806030902050204" pitchFamily="34" charset="0"/>
              </a:rPr>
              <a:t>Equilibrium</a:t>
            </a:r>
          </a:p>
        </p:txBody>
      </p:sp>
      <p:sp>
        <p:nvSpPr>
          <p:cNvPr id="3" name="Content Placeholder 2"/>
          <p:cNvSpPr>
            <a:spLocks noGrp="1"/>
          </p:cNvSpPr>
          <p:nvPr>
            <p:ph idx="1"/>
          </p:nvPr>
        </p:nvSpPr>
        <p:spPr/>
        <p:txBody>
          <a:bodyPr numCol="2">
            <a:normAutofit/>
          </a:bodyPr>
          <a:lstStyle/>
          <a:p>
            <a:r>
              <a:rPr lang="en-US" sz="4000" dirty="0"/>
              <a:t>Le </a:t>
            </a:r>
            <a:r>
              <a:rPr lang="en-US" sz="4000" dirty="0" err="1"/>
              <a:t>Chatelier’s</a:t>
            </a:r>
            <a:r>
              <a:rPr lang="en-US" sz="4000" dirty="0"/>
              <a:t> principle</a:t>
            </a:r>
          </a:p>
          <a:p>
            <a:r>
              <a:rPr lang="en-US" sz="4000" dirty="0"/>
              <a:t>Equilibrium constant</a:t>
            </a:r>
          </a:p>
          <a:p>
            <a:r>
              <a:rPr lang="en-US" sz="4000" dirty="0"/>
              <a:t>Equilibrium quotient</a:t>
            </a:r>
          </a:p>
          <a:p>
            <a:r>
              <a:rPr lang="en-US" sz="4000" dirty="0"/>
              <a:t>ICE Tables</a:t>
            </a:r>
          </a:p>
        </p:txBody>
      </p:sp>
    </p:spTree>
    <p:extLst>
      <p:ext uri="{BB962C8B-B14F-4D97-AF65-F5344CB8AC3E}">
        <p14:creationId xmlns:p14="http://schemas.microsoft.com/office/powerpoint/2010/main" val="2001110664"/>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633"/>
            <a:ext cx="1508760" cy="1508760"/>
          </a:xfrm>
          <a:prstGeom prst="rect">
            <a:avLst/>
          </a:prstGeom>
          <a:solidFill>
            <a:srgbClr val="7030A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Equilibrium</a:t>
            </a:r>
          </a:p>
        </p:txBody>
      </p:sp>
      <p:pic>
        <p:nvPicPr>
          <p:cNvPr id="2" name="Picture 1"/>
          <p:cNvPicPr>
            <a:picLocks noChangeAspect="1"/>
          </p:cNvPicPr>
          <p:nvPr/>
        </p:nvPicPr>
        <p:blipFill>
          <a:blip r:embed="rId2"/>
          <a:stretch>
            <a:fillRect/>
          </a:stretch>
        </p:blipFill>
        <p:spPr>
          <a:xfrm>
            <a:off x="2118757" y="1166497"/>
            <a:ext cx="7954485" cy="4525006"/>
          </a:xfrm>
          <a:prstGeom prst="rect">
            <a:avLst/>
          </a:prstGeom>
        </p:spPr>
      </p:pic>
      <p:sp>
        <p:nvSpPr>
          <p:cNvPr id="3" name="TextBox 2">
            <a:extLst>
              <a:ext uri="{FF2B5EF4-FFF2-40B4-BE49-F238E27FC236}">
                <a16:creationId xmlns:a16="http://schemas.microsoft.com/office/drawing/2014/main" id="{CD772956-6325-FC9E-A04B-D437521CE6ED}"/>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959576345"/>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633"/>
            <a:ext cx="1508760" cy="1508760"/>
          </a:xfrm>
          <a:prstGeom prst="rect">
            <a:avLst/>
          </a:prstGeom>
          <a:solidFill>
            <a:srgbClr val="7030A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Equilibrium</a:t>
            </a:r>
          </a:p>
        </p:txBody>
      </p:sp>
      <p:pic>
        <p:nvPicPr>
          <p:cNvPr id="2" name="Picture 1"/>
          <p:cNvPicPr>
            <a:picLocks noChangeAspect="1"/>
          </p:cNvPicPr>
          <p:nvPr/>
        </p:nvPicPr>
        <p:blipFill>
          <a:blip r:embed="rId2"/>
          <a:stretch>
            <a:fillRect/>
          </a:stretch>
        </p:blipFill>
        <p:spPr>
          <a:xfrm>
            <a:off x="1747230" y="1261760"/>
            <a:ext cx="8697539" cy="4334480"/>
          </a:xfrm>
          <a:prstGeom prst="rect">
            <a:avLst/>
          </a:prstGeom>
        </p:spPr>
      </p:pic>
      <p:sp>
        <p:nvSpPr>
          <p:cNvPr id="3" name="TextBox 2">
            <a:extLst>
              <a:ext uri="{FF2B5EF4-FFF2-40B4-BE49-F238E27FC236}">
                <a16:creationId xmlns:a16="http://schemas.microsoft.com/office/drawing/2014/main" id="{810EA2B8-84E8-2F75-2102-63F89BED6383}"/>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2162390217"/>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633"/>
            <a:ext cx="1508760" cy="1508760"/>
          </a:xfrm>
          <a:prstGeom prst="rect">
            <a:avLst/>
          </a:prstGeom>
          <a:solidFill>
            <a:srgbClr val="7030A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Equilibrium</a:t>
            </a:r>
          </a:p>
        </p:txBody>
      </p:sp>
      <p:pic>
        <p:nvPicPr>
          <p:cNvPr id="2" name="Picture 1"/>
          <p:cNvPicPr>
            <a:picLocks noChangeAspect="1"/>
          </p:cNvPicPr>
          <p:nvPr/>
        </p:nvPicPr>
        <p:blipFill>
          <a:blip r:embed="rId2"/>
          <a:stretch>
            <a:fillRect/>
          </a:stretch>
        </p:blipFill>
        <p:spPr>
          <a:xfrm>
            <a:off x="1790099" y="1142681"/>
            <a:ext cx="8611802" cy="4572638"/>
          </a:xfrm>
          <a:prstGeom prst="rect">
            <a:avLst/>
          </a:prstGeom>
        </p:spPr>
      </p:pic>
      <p:sp>
        <p:nvSpPr>
          <p:cNvPr id="3" name="TextBox 2">
            <a:extLst>
              <a:ext uri="{FF2B5EF4-FFF2-40B4-BE49-F238E27FC236}">
                <a16:creationId xmlns:a16="http://schemas.microsoft.com/office/drawing/2014/main" id="{7459C896-A191-6BF7-65F0-053FB85D0A68}"/>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2744789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98" y="0"/>
            <a:ext cx="1508760" cy="1508760"/>
          </a:xfrm>
          <a:prstGeom prst="rect">
            <a:avLst/>
          </a:prstGeom>
          <a:solidFill>
            <a:srgbClr val="FF000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Atomic Numbers</a:t>
            </a:r>
          </a:p>
        </p:txBody>
      </p:sp>
      <p:pic>
        <p:nvPicPr>
          <p:cNvPr id="3" name="Picture 2"/>
          <p:cNvPicPr>
            <a:picLocks noChangeAspect="1"/>
          </p:cNvPicPr>
          <p:nvPr/>
        </p:nvPicPr>
        <p:blipFill>
          <a:blip r:embed="rId2"/>
          <a:stretch>
            <a:fillRect/>
          </a:stretch>
        </p:blipFill>
        <p:spPr>
          <a:xfrm>
            <a:off x="2420830" y="247023"/>
            <a:ext cx="8945223" cy="5811061"/>
          </a:xfrm>
          <a:prstGeom prst="rect">
            <a:avLst/>
          </a:prstGeom>
        </p:spPr>
      </p:pic>
      <p:sp>
        <p:nvSpPr>
          <p:cNvPr id="2" name="TextBox 1">
            <a:extLst>
              <a:ext uri="{FF2B5EF4-FFF2-40B4-BE49-F238E27FC236}">
                <a16:creationId xmlns:a16="http://schemas.microsoft.com/office/drawing/2014/main" id="{15FE5938-32B6-8F82-ACB2-A150C0628ED5}"/>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3154892856"/>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633"/>
            <a:ext cx="1508760" cy="1508760"/>
          </a:xfrm>
          <a:prstGeom prst="rect">
            <a:avLst/>
          </a:prstGeom>
          <a:solidFill>
            <a:srgbClr val="7030A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Le </a:t>
            </a:r>
            <a:r>
              <a:rPr lang="en-US" b="1" dirty="0" err="1">
                <a:solidFill>
                  <a:schemeClr val="tx1"/>
                </a:solidFill>
                <a:latin typeface="Arial" panose="020B0604020202020204" pitchFamily="34" charset="0"/>
                <a:cs typeface="Arial" panose="020B0604020202020204" pitchFamily="34" charset="0"/>
              </a:rPr>
              <a:t>Chatelier</a:t>
            </a:r>
            <a:endParaRPr lang="en-US" b="1"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1885362" y="1118865"/>
            <a:ext cx="8421275" cy="4620270"/>
          </a:xfrm>
          <a:prstGeom prst="rect">
            <a:avLst/>
          </a:prstGeom>
        </p:spPr>
      </p:pic>
      <p:sp>
        <p:nvSpPr>
          <p:cNvPr id="3" name="TextBox 2">
            <a:extLst>
              <a:ext uri="{FF2B5EF4-FFF2-40B4-BE49-F238E27FC236}">
                <a16:creationId xmlns:a16="http://schemas.microsoft.com/office/drawing/2014/main" id="{95B1E0D1-3FC6-C701-BCA6-FB8200E6C4E0}"/>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848007481"/>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633"/>
            <a:ext cx="1508760" cy="1508760"/>
          </a:xfrm>
          <a:prstGeom prst="rect">
            <a:avLst/>
          </a:prstGeom>
          <a:solidFill>
            <a:srgbClr val="7030A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Le </a:t>
            </a:r>
            <a:r>
              <a:rPr lang="en-US" b="1" dirty="0" err="1">
                <a:solidFill>
                  <a:schemeClr val="tx1"/>
                </a:solidFill>
                <a:latin typeface="Arial" panose="020B0604020202020204" pitchFamily="34" charset="0"/>
                <a:cs typeface="Arial" panose="020B0604020202020204" pitchFamily="34" charset="0"/>
              </a:rPr>
              <a:t>Chatelier</a:t>
            </a:r>
            <a:endParaRPr lang="en-US" b="1"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1766283" y="942628"/>
            <a:ext cx="8659433" cy="4972744"/>
          </a:xfrm>
          <a:prstGeom prst="rect">
            <a:avLst/>
          </a:prstGeom>
        </p:spPr>
      </p:pic>
      <p:sp>
        <p:nvSpPr>
          <p:cNvPr id="3" name="TextBox 2">
            <a:extLst>
              <a:ext uri="{FF2B5EF4-FFF2-40B4-BE49-F238E27FC236}">
                <a16:creationId xmlns:a16="http://schemas.microsoft.com/office/drawing/2014/main" id="{D0847551-D91D-9061-04E2-CF48C26B91C9}"/>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2333156410"/>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633"/>
            <a:ext cx="1508760" cy="1508760"/>
          </a:xfrm>
          <a:prstGeom prst="rect">
            <a:avLst/>
          </a:prstGeom>
          <a:solidFill>
            <a:srgbClr val="7030A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Le </a:t>
            </a:r>
            <a:r>
              <a:rPr lang="en-US" b="1" dirty="0" err="1">
                <a:solidFill>
                  <a:schemeClr val="tx1"/>
                </a:solidFill>
                <a:latin typeface="Arial" panose="020B0604020202020204" pitchFamily="34" charset="0"/>
                <a:cs typeface="Arial" panose="020B0604020202020204" pitchFamily="34" charset="0"/>
              </a:rPr>
              <a:t>Chatelier</a:t>
            </a:r>
            <a:endParaRPr lang="en-US" b="1"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1913941" y="1261760"/>
            <a:ext cx="8364117" cy="4334480"/>
          </a:xfrm>
          <a:prstGeom prst="rect">
            <a:avLst/>
          </a:prstGeom>
        </p:spPr>
      </p:pic>
      <p:sp>
        <p:nvSpPr>
          <p:cNvPr id="3" name="TextBox 2">
            <a:extLst>
              <a:ext uri="{FF2B5EF4-FFF2-40B4-BE49-F238E27FC236}">
                <a16:creationId xmlns:a16="http://schemas.microsoft.com/office/drawing/2014/main" id="{2323D4F6-0B59-1775-551A-99EF27755806}"/>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3824226875"/>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633"/>
            <a:ext cx="1508760" cy="1508760"/>
          </a:xfrm>
          <a:prstGeom prst="rect">
            <a:avLst/>
          </a:prstGeom>
          <a:solidFill>
            <a:srgbClr val="7030A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Le </a:t>
            </a:r>
            <a:r>
              <a:rPr lang="en-US" b="1" dirty="0" err="1">
                <a:solidFill>
                  <a:schemeClr val="tx1"/>
                </a:solidFill>
                <a:latin typeface="Arial" panose="020B0604020202020204" pitchFamily="34" charset="0"/>
                <a:cs typeface="Arial" panose="020B0604020202020204" pitchFamily="34" charset="0"/>
              </a:rPr>
              <a:t>Chatelier</a:t>
            </a:r>
            <a:endParaRPr lang="en-US" b="1"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2256889" y="1242707"/>
            <a:ext cx="7678222" cy="4372585"/>
          </a:xfrm>
          <a:prstGeom prst="rect">
            <a:avLst/>
          </a:prstGeom>
        </p:spPr>
      </p:pic>
      <p:sp>
        <p:nvSpPr>
          <p:cNvPr id="3" name="TextBox 2">
            <a:extLst>
              <a:ext uri="{FF2B5EF4-FFF2-40B4-BE49-F238E27FC236}">
                <a16:creationId xmlns:a16="http://schemas.microsoft.com/office/drawing/2014/main" id="{6F448252-147D-85FA-3C52-2AC38268E8AF}"/>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3392427415"/>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633"/>
            <a:ext cx="1508760" cy="1508760"/>
          </a:xfrm>
          <a:prstGeom prst="rect">
            <a:avLst/>
          </a:prstGeom>
          <a:solidFill>
            <a:srgbClr val="7030A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Le </a:t>
            </a:r>
            <a:r>
              <a:rPr lang="en-US" b="1" dirty="0" err="1">
                <a:solidFill>
                  <a:schemeClr val="tx1"/>
                </a:solidFill>
                <a:latin typeface="Arial" panose="020B0604020202020204" pitchFamily="34" charset="0"/>
                <a:cs typeface="Arial" panose="020B0604020202020204" pitchFamily="34" charset="0"/>
              </a:rPr>
              <a:t>Chatelier</a:t>
            </a:r>
            <a:endParaRPr lang="en-US" b="1"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2466468" y="1609471"/>
            <a:ext cx="7259063" cy="3639058"/>
          </a:xfrm>
          <a:prstGeom prst="rect">
            <a:avLst/>
          </a:prstGeom>
        </p:spPr>
      </p:pic>
      <p:sp>
        <p:nvSpPr>
          <p:cNvPr id="3" name="TextBox 2">
            <a:extLst>
              <a:ext uri="{FF2B5EF4-FFF2-40B4-BE49-F238E27FC236}">
                <a16:creationId xmlns:a16="http://schemas.microsoft.com/office/drawing/2014/main" id="{DC06BBD6-B3B5-D722-6EA9-FB4772B85A4F}"/>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868706177"/>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633"/>
            <a:ext cx="1508760" cy="1508760"/>
          </a:xfrm>
          <a:prstGeom prst="rect">
            <a:avLst/>
          </a:prstGeom>
          <a:solidFill>
            <a:srgbClr val="7030A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Equilibrium Constant</a:t>
            </a:r>
          </a:p>
        </p:txBody>
      </p:sp>
      <p:pic>
        <p:nvPicPr>
          <p:cNvPr id="2" name="Picture 1"/>
          <p:cNvPicPr>
            <a:picLocks noChangeAspect="1"/>
          </p:cNvPicPr>
          <p:nvPr/>
        </p:nvPicPr>
        <p:blipFill>
          <a:blip r:embed="rId2"/>
          <a:stretch>
            <a:fillRect/>
          </a:stretch>
        </p:blipFill>
        <p:spPr>
          <a:xfrm>
            <a:off x="2566495" y="1290339"/>
            <a:ext cx="7059010" cy="4277322"/>
          </a:xfrm>
          <a:prstGeom prst="rect">
            <a:avLst/>
          </a:prstGeom>
        </p:spPr>
      </p:pic>
      <p:sp>
        <p:nvSpPr>
          <p:cNvPr id="3" name="TextBox 2">
            <a:extLst>
              <a:ext uri="{FF2B5EF4-FFF2-40B4-BE49-F238E27FC236}">
                <a16:creationId xmlns:a16="http://schemas.microsoft.com/office/drawing/2014/main" id="{BBD19DD7-D758-942C-D3A4-CCE995113BC0}"/>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4024859386"/>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633"/>
            <a:ext cx="1508760" cy="1508760"/>
          </a:xfrm>
          <a:prstGeom prst="rect">
            <a:avLst/>
          </a:prstGeom>
          <a:solidFill>
            <a:srgbClr val="7030A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Equilibrium Constant</a:t>
            </a:r>
          </a:p>
        </p:txBody>
      </p:sp>
      <p:pic>
        <p:nvPicPr>
          <p:cNvPr id="2" name="Picture 1"/>
          <p:cNvPicPr>
            <a:picLocks noChangeAspect="1"/>
          </p:cNvPicPr>
          <p:nvPr/>
        </p:nvPicPr>
        <p:blipFill>
          <a:blip r:embed="rId2"/>
          <a:stretch>
            <a:fillRect/>
          </a:stretch>
        </p:blipFill>
        <p:spPr>
          <a:xfrm>
            <a:off x="2714153" y="1518971"/>
            <a:ext cx="6763694" cy="3820058"/>
          </a:xfrm>
          <a:prstGeom prst="rect">
            <a:avLst/>
          </a:prstGeom>
        </p:spPr>
      </p:pic>
      <p:sp>
        <p:nvSpPr>
          <p:cNvPr id="3" name="TextBox 2">
            <a:extLst>
              <a:ext uri="{FF2B5EF4-FFF2-40B4-BE49-F238E27FC236}">
                <a16:creationId xmlns:a16="http://schemas.microsoft.com/office/drawing/2014/main" id="{9A485AB3-A395-F4B4-A4BA-2C7BB4D5ACD2}"/>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3798587537"/>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633"/>
            <a:ext cx="1508760" cy="1508760"/>
          </a:xfrm>
          <a:prstGeom prst="rect">
            <a:avLst/>
          </a:prstGeom>
          <a:solidFill>
            <a:srgbClr val="7030A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Equilibrium Constant</a:t>
            </a:r>
          </a:p>
        </p:txBody>
      </p:sp>
      <p:pic>
        <p:nvPicPr>
          <p:cNvPr id="2" name="Picture 1"/>
          <p:cNvPicPr>
            <a:picLocks noChangeAspect="1"/>
          </p:cNvPicPr>
          <p:nvPr/>
        </p:nvPicPr>
        <p:blipFill>
          <a:blip r:embed="rId2"/>
          <a:stretch>
            <a:fillRect/>
          </a:stretch>
        </p:blipFill>
        <p:spPr>
          <a:xfrm>
            <a:off x="2485521" y="1233181"/>
            <a:ext cx="7220958" cy="4391638"/>
          </a:xfrm>
          <a:prstGeom prst="rect">
            <a:avLst/>
          </a:prstGeom>
        </p:spPr>
      </p:pic>
      <p:sp>
        <p:nvSpPr>
          <p:cNvPr id="3" name="TextBox 2">
            <a:extLst>
              <a:ext uri="{FF2B5EF4-FFF2-40B4-BE49-F238E27FC236}">
                <a16:creationId xmlns:a16="http://schemas.microsoft.com/office/drawing/2014/main" id="{719DF0A2-BED7-A09D-DAAE-3211E70CF56A}"/>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
        <p:nvSpPr>
          <p:cNvPr id="4" name="TextBox 3">
            <a:extLst>
              <a:ext uri="{FF2B5EF4-FFF2-40B4-BE49-F238E27FC236}">
                <a16:creationId xmlns:a16="http://schemas.microsoft.com/office/drawing/2014/main" id="{14A9C6A1-BB83-EE3D-F484-5F35B014DFB7}"/>
              </a:ext>
            </a:extLst>
          </p:cNvPr>
          <p:cNvSpPr txBox="1"/>
          <p:nvPr/>
        </p:nvSpPr>
        <p:spPr>
          <a:xfrm>
            <a:off x="152400" y="16611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834045504"/>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633"/>
            <a:ext cx="1508760" cy="1508760"/>
          </a:xfrm>
          <a:prstGeom prst="rect">
            <a:avLst/>
          </a:prstGeom>
          <a:solidFill>
            <a:srgbClr val="7030A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Equilibrium Constant</a:t>
            </a:r>
          </a:p>
        </p:txBody>
      </p:sp>
      <p:pic>
        <p:nvPicPr>
          <p:cNvPr id="2" name="Picture 1"/>
          <p:cNvPicPr>
            <a:picLocks noChangeAspect="1"/>
          </p:cNvPicPr>
          <p:nvPr/>
        </p:nvPicPr>
        <p:blipFill>
          <a:blip r:embed="rId2"/>
          <a:stretch>
            <a:fillRect/>
          </a:stretch>
        </p:blipFill>
        <p:spPr>
          <a:xfrm>
            <a:off x="2552205" y="1780945"/>
            <a:ext cx="7087589" cy="3296110"/>
          </a:xfrm>
          <a:prstGeom prst="rect">
            <a:avLst/>
          </a:prstGeom>
        </p:spPr>
      </p:pic>
      <p:sp>
        <p:nvSpPr>
          <p:cNvPr id="3" name="TextBox 2">
            <a:extLst>
              <a:ext uri="{FF2B5EF4-FFF2-40B4-BE49-F238E27FC236}">
                <a16:creationId xmlns:a16="http://schemas.microsoft.com/office/drawing/2014/main" id="{3D185627-EB9F-C0BC-1CDD-A646B8B589CC}"/>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3496839719"/>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633"/>
            <a:ext cx="1508760" cy="1508760"/>
          </a:xfrm>
          <a:prstGeom prst="rect">
            <a:avLst/>
          </a:prstGeom>
          <a:solidFill>
            <a:srgbClr val="7030A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Equilibrium Constant</a:t>
            </a:r>
          </a:p>
        </p:txBody>
      </p:sp>
      <p:pic>
        <p:nvPicPr>
          <p:cNvPr id="2" name="Picture 1"/>
          <p:cNvPicPr>
            <a:picLocks noChangeAspect="1"/>
          </p:cNvPicPr>
          <p:nvPr/>
        </p:nvPicPr>
        <p:blipFill>
          <a:blip r:embed="rId2"/>
          <a:stretch>
            <a:fillRect/>
          </a:stretch>
        </p:blipFill>
        <p:spPr>
          <a:xfrm>
            <a:off x="2604600" y="1280812"/>
            <a:ext cx="6982799" cy="4296375"/>
          </a:xfrm>
          <a:prstGeom prst="rect">
            <a:avLst/>
          </a:prstGeom>
        </p:spPr>
      </p:pic>
      <p:sp>
        <p:nvSpPr>
          <p:cNvPr id="3" name="TextBox 2">
            <a:extLst>
              <a:ext uri="{FF2B5EF4-FFF2-40B4-BE49-F238E27FC236}">
                <a16:creationId xmlns:a16="http://schemas.microsoft.com/office/drawing/2014/main" id="{3A37EF18-5C27-9B20-B054-49006AA24A65}"/>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22511028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01832"/>
            <a:ext cx="6273411" cy="4731135"/>
          </a:xfrm>
          <a:prstGeom prst="rect">
            <a:avLst/>
          </a:prstGeom>
        </p:spPr>
      </p:pic>
      <p:sp>
        <p:nvSpPr>
          <p:cNvPr id="6" name="Rectangle 5"/>
          <p:cNvSpPr/>
          <p:nvPr/>
        </p:nvSpPr>
        <p:spPr>
          <a:xfrm>
            <a:off x="-4298" y="0"/>
            <a:ext cx="1508760" cy="1508760"/>
          </a:xfrm>
          <a:prstGeom prst="rect">
            <a:avLst/>
          </a:prstGeom>
          <a:solidFill>
            <a:srgbClr val="FF000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Atomic Numbers</a:t>
            </a:r>
          </a:p>
        </p:txBody>
      </p:sp>
      <p:pic>
        <p:nvPicPr>
          <p:cNvPr id="4" name="Picture 3"/>
          <p:cNvPicPr>
            <a:picLocks noChangeAspect="1"/>
          </p:cNvPicPr>
          <p:nvPr/>
        </p:nvPicPr>
        <p:blipFill>
          <a:blip r:embed="rId3"/>
          <a:stretch>
            <a:fillRect/>
          </a:stretch>
        </p:blipFill>
        <p:spPr>
          <a:xfrm>
            <a:off x="6273411" y="1802394"/>
            <a:ext cx="5755325" cy="4617066"/>
          </a:xfrm>
          <a:prstGeom prst="rect">
            <a:avLst/>
          </a:prstGeom>
        </p:spPr>
      </p:pic>
      <p:sp>
        <p:nvSpPr>
          <p:cNvPr id="3" name="TextBox 2">
            <a:extLst>
              <a:ext uri="{FF2B5EF4-FFF2-40B4-BE49-F238E27FC236}">
                <a16:creationId xmlns:a16="http://schemas.microsoft.com/office/drawing/2014/main" id="{E113EB5C-59F4-FC9E-087A-886D3D22B36E}"/>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4" action="ppaction://hlinksldjump"/>
              </a:rPr>
              <a:t>Jump back to title slide</a:t>
            </a:r>
            <a:endParaRPr lang="en-US" b="1" dirty="0"/>
          </a:p>
        </p:txBody>
      </p:sp>
    </p:spTree>
    <p:extLst>
      <p:ext uri="{BB962C8B-B14F-4D97-AF65-F5344CB8AC3E}">
        <p14:creationId xmlns:p14="http://schemas.microsoft.com/office/powerpoint/2010/main" val="3749424521"/>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633"/>
            <a:ext cx="1508760" cy="1508760"/>
          </a:xfrm>
          <a:prstGeom prst="rect">
            <a:avLst/>
          </a:prstGeom>
          <a:solidFill>
            <a:srgbClr val="7030A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Equilibrium Constant</a:t>
            </a:r>
          </a:p>
        </p:txBody>
      </p:sp>
      <p:pic>
        <p:nvPicPr>
          <p:cNvPr id="2" name="Picture 1"/>
          <p:cNvPicPr>
            <a:picLocks noChangeAspect="1"/>
          </p:cNvPicPr>
          <p:nvPr/>
        </p:nvPicPr>
        <p:blipFill>
          <a:blip r:embed="rId2"/>
          <a:stretch>
            <a:fillRect/>
          </a:stretch>
        </p:blipFill>
        <p:spPr>
          <a:xfrm>
            <a:off x="2604600" y="1699971"/>
            <a:ext cx="6982799" cy="3458058"/>
          </a:xfrm>
          <a:prstGeom prst="rect">
            <a:avLst/>
          </a:prstGeom>
        </p:spPr>
      </p:pic>
      <p:sp>
        <p:nvSpPr>
          <p:cNvPr id="3" name="TextBox 2">
            <a:extLst>
              <a:ext uri="{FF2B5EF4-FFF2-40B4-BE49-F238E27FC236}">
                <a16:creationId xmlns:a16="http://schemas.microsoft.com/office/drawing/2014/main" id="{AAAA37DF-F810-C6B3-C4FE-58392B26CE46}"/>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572264355"/>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633"/>
            <a:ext cx="1508760" cy="1508760"/>
          </a:xfrm>
          <a:prstGeom prst="rect">
            <a:avLst/>
          </a:prstGeom>
          <a:solidFill>
            <a:srgbClr val="7030A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Equilibrium Constant</a:t>
            </a:r>
          </a:p>
        </p:txBody>
      </p:sp>
      <p:pic>
        <p:nvPicPr>
          <p:cNvPr id="2" name="Picture 1"/>
          <p:cNvPicPr>
            <a:picLocks noChangeAspect="1"/>
          </p:cNvPicPr>
          <p:nvPr/>
        </p:nvPicPr>
        <p:blipFill>
          <a:blip r:embed="rId2"/>
          <a:stretch>
            <a:fillRect/>
          </a:stretch>
        </p:blipFill>
        <p:spPr>
          <a:xfrm>
            <a:off x="3366706" y="1390365"/>
            <a:ext cx="5458587" cy="4077269"/>
          </a:xfrm>
          <a:prstGeom prst="rect">
            <a:avLst/>
          </a:prstGeom>
        </p:spPr>
      </p:pic>
      <p:sp>
        <p:nvSpPr>
          <p:cNvPr id="3" name="TextBox 2">
            <a:extLst>
              <a:ext uri="{FF2B5EF4-FFF2-40B4-BE49-F238E27FC236}">
                <a16:creationId xmlns:a16="http://schemas.microsoft.com/office/drawing/2014/main" id="{4125EB86-29C1-8534-4D50-666F860A502B}"/>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3780960518"/>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633"/>
            <a:ext cx="1508760" cy="1508760"/>
          </a:xfrm>
          <a:prstGeom prst="rect">
            <a:avLst/>
          </a:prstGeom>
          <a:solidFill>
            <a:srgbClr val="7030A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Equilibrium Constant</a:t>
            </a:r>
          </a:p>
        </p:txBody>
      </p:sp>
      <p:pic>
        <p:nvPicPr>
          <p:cNvPr id="2" name="Picture 1"/>
          <p:cNvPicPr>
            <a:picLocks noChangeAspect="1"/>
          </p:cNvPicPr>
          <p:nvPr/>
        </p:nvPicPr>
        <p:blipFill>
          <a:blip r:embed="rId2"/>
          <a:stretch>
            <a:fillRect/>
          </a:stretch>
        </p:blipFill>
        <p:spPr>
          <a:xfrm>
            <a:off x="2166389" y="1309391"/>
            <a:ext cx="7859222" cy="4239217"/>
          </a:xfrm>
          <a:prstGeom prst="rect">
            <a:avLst/>
          </a:prstGeom>
        </p:spPr>
      </p:pic>
      <p:sp>
        <p:nvSpPr>
          <p:cNvPr id="3" name="TextBox 2">
            <a:extLst>
              <a:ext uri="{FF2B5EF4-FFF2-40B4-BE49-F238E27FC236}">
                <a16:creationId xmlns:a16="http://schemas.microsoft.com/office/drawing/2014/main" id="{44BC775C-335A-88A9-E0F5-4C51B1055780}"/>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362060089"/>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633"/>
            <a:ext cx="1508760" cy="1508760"/>
          </a:xfrm>
          <a:prstGeom prst="rect">
            <a:avLst/>
          </a:prstGeom>
          <a:solidFill>
            <a:srgbClr val="7030A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Equilibrium Quotient </a:t>
            </a:r>
          </a:p>
        </p:txBody>
      </p:sp>
      <p:pic>
        <p:nvPicPr>
          <p:cNvPr id="2" name="Picture 1"/>
          <p:cNvPicPr>
            <a:picLocks noChangeAspect="1"/>
          </p:cNvPicPr>
          <p:nvPr/>
        </p:nvPicPr>
        <p:blipFill>
          <a:blip r:embed="rId2"/>
          <a:stretch>
            <a:fillRect/>
          </a:stretch>
        </p:blipFill>
        <p:spPr>
          <a:xfrm>
            <a:off x="2428363" y="1242707"/>
            <a:ext cx="7335274" cy="4372585"/>
          </a:xfrm>
          <a:prstGeom prst="rect">
            <a:avLst/>
          </a:prstGeom>
        </p:spPr>
      </p:pic>
      <p:sp>
        <p:nvSpPr>
          <p:cNvPr id="3" name="TextBox 2">
            <a:extLst>
              <a:ext uri="{FF2B5EF4-FFF2-40B4-BE49-F238E27FC236}">
                <a16:creationId xmlns:a16="http://schemas.microsoft.com/office/drawing/2014/main" id="{02813275-5282-D2B5-0706-CCC1B16FF1D7}"/>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2546238341"/>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633"/>
            <a:ext cx="1508760" cy="1508760"/>
          </a:xfrm>
          <a:prstGeom prst="rect">
            <a:avLst/>
          </a:prstGeom>
          <a:solidFill>
            <a:srgbClr val="7030A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Equilibrium Quotient </a:t>
            </a:r>
          </a:p>
        </p:txBody>
      </p:sp>
      <p:pic>
        <p:nvPicPr>
          <p:cNvPr id="2" name="Picture 1"/>
          <p:cNvPicPr>
            <a:picLocks noChangeAspect="1"/>
          </p:cNvPicPr>
          <p:nvPr/>
        </p:nvPicPr>
        <p:blipFill>
          <a:blip r:embed="rId2"/>
          <a:stretch>
            <a:fillRect/>
          </a:stretch>
        </p:blipFill>
        <p:spPr>
          <a:xfrm>
            <a:off x="2942785" y="1523734"/>
            <a:ext cx="6306430" cy="3810532"/>
          </a:xfrm>
          <a:prstGeom prst="rect">
            <a:avLst/>
          </a:prstGeom>
        </p:spPr>
      </p:pic>
      <p:sp>
        <p:nvSpPr>
          <p:cNvPr id="3" name="TextBox 2">
            <a:extLst>
              <a:ext uri="{FF2B5EF4-FFF2-40B4-BE49-F238E27FC236}">
                <a16:creationId xmlns:a16="http://schemas.microsoft.com/office/drawing/2014/main" id="{944490B1-17B1-1255-166A-BB7058C26559}"/>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69969496"/>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633"/>
            <a:ext cx="1508760" cy="1508760"/>
          </a:xfrm>
          <a:prstGeom prst="rect">
            <a:avLst/>
          </a:prstGeom>
          <a:solidFill>
            <a:srgbClr val="7030A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ICE Tables</a:t>
            </a:r>
          </a:p>
        </p:txBody>
      </p:sp>
      <p:pic>
        <p:nvPicPr>
          <p:cNvPr id="2" name="Picture 1"/>
          <p:cNvPicPr>
            <a:picLocks noChangeAspect="1"/>
          </p:cNvPicPr>
          <p:nvPr/>
        </p:nvPicPr>
        <p:blipFill>
          <a:blip r:embed="rId2"/>
          <a:stretch>
            <a:fillRect/>
          </a:stretch>
        </p:blipFill>
        <p:spPr>
          <a:xfrm>
            <a:off x="2471231" y="1376076"/>
            <a:ext cx="7249537" cy="4105848"/>
          </a:xfrm>
          <a:prstGeom prst="rect">
            <a:avLst/>
          </a:prstGeom>
        </p:spPr>
      </p:pic>
      <p:sp>
        <p:nvSpPr>
          <p:cNvPr id="3" name="TextBox 2">
            <a:extLst>
              <a:ext uri="{FF2B5EF4-FFF2-40B4-BE49-F238E27FC236}">
                <a16:creationId xmlns:a16="http://schemas.microsoft.com/office/drawing/2014/main" id="{3E2B2121-D5E7-5467-27DC-88CA3427D80E}"/>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3352614708"/>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633"/>
            <a:ext cx="1508760" cy="1508760"/>
          </a:xfrm>
          <a:prstGeom prst="rect">
            <a:avLst/>
          </a:prstGeom>
          <a:solidFill>
            <a:srgbClr val="7030A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ICE Tables</a:t>
            </a:r>
          </a:p>
        </p:txBody>
      </p:sp>
      <p:pic>
        <p:nvPicPr>
          <p:cNvPr id="2" name="Picture 1"/>
          <p:cNvPicPr>
            <a:picLocks noChangeAspect="1"/>
          </p:cNvPicPr>
          <p:nvPr/>
        </p:nvPicPr>
        <p:blipFill>
          <a:blip r:embed="rId2"/>
          <a:stretch>
            <a:fillRect/>
          </a:stretch>
        </p:blipFill>
        <p:spPr>
          <a:xfrm>
            <a:off x="2508788" y="1206786"/>
            <a:ext cx="7339476" cy="4385939"/>
          </a:xfrm>
          <a:prstGeom prst="rect">
            <a:avLst/>
          </a:prstGeom>
        </p:spPr>
      </p:pic>
      <p:sp>
        <p:nvSpPr>
          <p:cNvPr id="3" name="TextBox 2">
            <a:extLst>
              <a:ext uri="{FF2B5EF4-FFF2-40B4-BE49-F238E27FC236}">
                <a16:creationId xmlns:a16="http://schemas.microsoft.com/office/drawing/2014/main" id="{3223E0B6-6CA1-CC9B-3179-98986BDEA595}"/>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3140192353"/>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633"/>
            <a:ext cx="1508760" cy="1508760"/>
          </a:xfrm>
          <a:prstGeom prst="rect">
            <a:avLst/>
          </a:prstGeom>
          <a:solidFill>
            <a:srgbClr val="7030A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ICE Tables</a:t>
            </a:r>
          </a:p>
        </p:txBody>
      </p:sp>
      <p:pic>
        <p:nvPicPr>
          <p:cNvPr id="2" name="Picture 1"/>
          <p:cNvPicPr>
            <a:picLocks noChangeAspect="1"/>
          </p:cNvPicPr>
          <p:nvPr/>
        </p:nvPicPr>
        <p:blipFill>
          <a:blip r:embed="rId2"/>
          <a:stretch>
            <a:fillRect/>
          </a:stretch>
        </p:blipFill>
        <p:spPr>
          <a:xfrm>
            <a:off x="3072560" y="1513393"/>
            <a:ext cx="6644878" cy="4090101"/>
          </a:xfrm>
          <a:prstGeom prst="rect">
            <a:avLst/>
          </a:prstGeom>
        </p:spPr>
      </p:pic>
      <p:sp>
        <p:nvSpPr>
          <p:cNvPr id="3" name="TextBox 2">
            <a:extLst>
              <a:ext uri="{FF2B5EF4-FFF2-40B4-BE49-F238E27FC236}">
                <a16:creationId xmlns:a16="http://schemas.microsoft.com/office/drawing/2014/main" id="{12A578DA-A7B0-069D-FF13-48F6466C6482}"/>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2952829265"/>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633"/>
            <a:ext cx="1508760" cy="1508760"/>
          </a:xfrm>
          <a:prstGeom prst="rect">
            <a:avLst/>
          </a:prstGeom>
          <a:solidFill>
            <a:srgbClr val="7030A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ICE Tables</a:t>
            </a:r>
          </a:p>
        </p:txBody>
      </p:sp>
      <p:pic>
        <p:nvPicPr>
          <p:cNvPr id="2" name="Picture 1"/>
          <p:cNvPicPr>
            <a:picLocks noChangeAspect="1"/>
          </p:cNvPicPr>
          <p:nvPr/>
        </p:nvPicPr>
        <p:blipFill>
          <a:blip r:embed="rId2"/>
          <a:stretch>
            <a:fillRect/>
          </a:stretch>
        </p:blipFill>
        <p:spPr>
          <a:xfrm>
            <a:off x="2460727" y="1349343"/>
            <a:ext cx="7410568" cy="4232750"/>
          </a:xfrm>
          <a:prstGeom prst="rect">
            <a:avLst/>
          </a:prstGeom>
        </p:spPr>
      </p:pic>
      <p:sp>
        <p:nvSpPr>
          <p:cNvPr id="3" name="TextBox 2">
            <a:extLst>
              <a:ext uri="{FF2B5EF4-FFF2-40B4-BE49-F238E27FC236}">
                <a16:creationId xmlns:a16="http://schemas.microsoft.com/office/drawing/2014/main" id="{D741A142-0088-BC78-38FF-E6EF7D8B7D46}"/>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3306389279"/>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633"/>
            <a:ext cx="1508760" cy="1508760"/>
          </a:xfrm>
          <a:prstGeom prst="rect">
            <a:avLst/>
          </a:prstGeom>
          <a:solidFill>
            <a:srgbClr val="7030A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ICE Tables</a:t>
            </a:r>
          </a:p>
        </p:txBody>
      </p:sp>
      <p:pic>
        <p:nvPicPr>
          <p:cNvPr id="2" name="Picture 1"/>
          <p:cNvPicPr>
            <a:picLocks noChangeAspect="1"/>
          </p:cNvPicPr>
          <p:nvPr/>
        </p:nvPicPr>
        <p:blipFill>
          <a:blip r:embed="rId2"/>
          <a:stretch>
            <a:fillRect/>
          </a:stretch>
        </p:blipFill>
        <p:spPr>
          <a:xfrm>
            <a:off x="2802843" y="1175995"/>
            <a:ext cx="7013178" cy="4193447"/>
          </a:xfrm>
          <a:prstGeom prst="rect">
            <a:avLst/>
          </a:prstGeom>
        </p:spPr>
      </p:pic>
      <p:sp>
        <p:nvSpPr>
          <p:cNvPr id="3" name="TextBox 2">
            <a:extLst>
              <a:ext uri="{FF2B5EF4-FFF2-40B4-BE49-F238E27FC236}">
                <a16:creationId xmlns:a16="http://schemas.microsoft.com/office/drawing/2014/main" id="{741A3A3F-2176-013F-283C-B8D17A3A4C89}"/>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3105496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98" y="0"/>
            <a:ext cx="1508760" cy="1508760"/>
          </a:xfrm>
          <a:prstGeom prst="rect">
            <a:avLst/>
          </a:prstGeom>
          <a:solidFill>
            <a:srgbClr val="FF000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Average Mass </a:t>
            </a:r>
            <a:r>
              <a:rPr lang="en-US" b="1" dirty="0" err="1">
                <a:solidFill>
                  <a:schemeClr val="tx1"/>
                </a:solidFill>
                <a:latin typeface="Arial" panose="020B0604020202020204" pitchFamily="34" charset="0"/>
                <a:cs typeface="Arial" panose="020B0604020202020204" pitchFamily="34" charset="0"/>
              </a:rPr>
              <a:t>Calcs</a:t>
            </a:r>
            <a:r>
              <a:rPr lang="en-US" b="1" dirty="0">
                <a:solidFill>
                  <a:schemeClr val="tx1"/>
                </a:solidFill>
                <a:latin typeface="Arial" panose="020B0604020202020204" pitchFamily="34" charset="0"/>
                <a:cs typeface="Arial" panose="020B0604020202020204" pitchFamily="34" charset="0"/>
              </a:rPr>
              <a:t>.</a:t>
            </a:r>
          </a:p>
        </p:txBody>
      </p:sp>
      <p:pic>
        <p:nvPicPr>
          <p:cNvPr id="3" name="Picture 2"/>
          <p:cNvPicPr>
            <a:picLocks noChangeAspect="1"/>
          </p:cNvPicPr>
          <p:nvPr/>
        </p:nvPicPr>
        <p:blipFill rotWithShape="1">
          <a:blip r:embed="rId2"/>
          <a:srcRect l="4112"/>
          <a:stretch/>
        </p:blipFill>
        <p:spPr>
          <a:xfrm>
            <a:off x="1938744" y="625772"/>
            <a:ext cx="9935221" cy="4116349"/>
          </a:xfrm>
          <a:prstGeom prst="rect">
            <a:avLst/>
          </a:prstGeom>
        </p:spPr>
      </p:pic>
      <p:sp>
        <p:nvSpPr>
          <p:cNvPr id="2" name="TextBox 1">
            <a:extLst>
              <a:ext uri="{FF2B5EF4-FFF2-40B4-BE49-F238E27FC236}">
                <a16:creationId xmlns:a16="http://schemas.microsoft.com/office/drawing/2014/main" id="{B6F92570-F4C1-00AE-2EB8-F356A32837DB}"/>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2897820062"/>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633"/>
            <a:ext cx="1508760" cy="1508760"/>
          </a:xfrm>
          <a:prstGeom prst="rect">
            <a:avLst/>
          </a:prstGeom>
          <a:solidFill>
            <a:srgbClr val="7030A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ICE Tables</a:t>
            </a:r>
          </a:p>
        </p:txBody>
      </p:sp>
      <p:pic>
        <p:nvPicPr>
          <p:cNvPr id="2" name="Picture 1"/>
          <p:cNvPicPr>
            <a:picLocks noChangeAspect="1"/>
          </p:cNvPicPr>
          <p:nvPr/>
        </p:nvPicPr>
        <p:blipFill>
          <a:blip r:embed="rId2"/>
          <a:stretch>
            <a:fillRect/>
          </a:stretch>
        </p:blipFill>
        <p:spPr>
          <a:xfrm>
            <a:off x="2577346" y="1189946"/>
            <a:ext cx="7223439" cy="4424045"/>
          </a:xfrm>
          <a:prstGeom prst="rect">
            <a:avLst/>
          </a:prstGeom>
        </p:spPr>
      </p:pic>
      <p:sp>
        <p:nvSpPr>
          <p:cNvPr id="3" name="TextBox 2">
            <a:extLst>
              <a:ext uri="{FF2B5EF4-FFF2-40B4-BE49-F238E27FC236}">
                <a16:creationId xmlns:a16="http://schemas.microsoft.com/office/drawing/2014/main" id="{9D849C15-1314-44FA-9EB8-D85948450319}"/>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709437878"/>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633"/>
            <a:ext cx="1508760" cy="1508760"/>
          </a:xfrm>
          <a:prstGeom prst="rect">
            <a:avLst/>
          </a:prstGeom>
          <a:solidFill>
            <a:srgbClr val="7030A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ICE Tables</a:t>
            </a:r>
          </a:p>
        </p:txBody>
      </p:sp>
      <p:pic>
        <p:nvPicPr>
          <p:cNvPr id="2" name="Picture 1"/>
          <p:cNvPicPr>
            <a:picLocks noChangeAspect="1"/>
          </p:cNvPicPr>
          <p:nvPr/>
        </p:nvPicPr>
        <p:blipFill>
          <a:blip r:embed="rId2"/>
          <a:stretch>
            <a:fillRect/>
          </a:stretch>
        </p:blipFill>
        <p:spPr>
          <a:xfrm>
            <a:off x="2868421" y="1081409"/>
            <a:ext cx="7123500" cy="4404991"/>
          </a:xfrm>
          <a:prstGeom prst="rect">
            <a:avLst/>
          </a:prstGeom>
        </p:spPr>
      </p:pic>
    </p:spTree>
    <p:extLst>
      <p:ext uri="{BB962C8B-B14F-4D97-AF65-F5344CB8AC3E}">
        <p14:creationId xmlns:p14="http://schemas.microsoft.com/office/powerpoint/2010/main" val="2441671274"/>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bg>
      <p:bgPr>
        <a:solidFill>
          <a:srgbClr val="FF99FF">
            <a:alpha val="5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latin typeface="Impact" panose="020B0806030902050204" pitchFamily="34" charset="0"/>
              </a:rPr>
              <a:t>Unit #14 </a:t>
            </a:r>
            <a:br>
              <a:rPr lang="en-US" dirty="0">
                <a:latin typeface="Impact" panose="020B0806030902050204" pitchFamily="34" charset="0"/>
              </a:rPr>
            </a:br>
            <a:r>
              <a:rPr lang="en-US" dirty="0">
                <a:latin typeface="Impact" panose="020B0806030902050204" pitchFamily="34" charset="0"/>
              </a:rPr>
              <a:t>Acids and Bases</a:t>
            </a:r>
          </a:p>
        </p:txBody>
      </p:sp>
      <p:sp>
        <p:nvSpPr>
          <p:cNvPr id="3" name="Content Placeholder 2"/>
          <p:cNvSpPr>
            <a:spLocks noGrp="1"/>
          </p:cNvSpPr>
          <p:nvPr>
            <p:ph idx="1"/>
          </p:nvPr>
        </p:nvSpPr>
        <p:spPr/>
        <p:txBody>
          <a:bodyPr numCol="2">
            <a:normAutofit/>
          </a:bodyPr>
          <a:lstStyle/>
          <a:p>
            <a:r>
              <a:rPr lang="en-US" sz="4000" dirty="0"/>
              <a:t>Acid Base concepts</a:t>
            </a:r>
          </a:p>
          <a:p>
            <a:r>
              <a:rPr lang="en-US" sz="4000" dirty="0"/>
              <a:t>pH calculations</a:t>
            </a:r>
          </a:p>
          <a:p>
            <a:r>
              <a:rPr lang="en-US" sz="4000" dirty="0"/>
              <a:t>Strong acids and bases</a:t>
            </a:r>
          </a:p>
          <a:p>
            <a:r>
              <a:rPr lang="en-US" sz="4000" dirty="0"/>
              <a:t>Self ionization of water</a:t>
            </a:r>
          </a:p>
          <a:p>
            <a:r>
              <a:rPr lang="en-US" sz="4000" dirty="0"/>
              <a:t>Weak acids and bases</a:t>
            </a:r>
          </a:p>
          <a:p>
            <a:r>
              <a:rPr lang="en-US" sz="4000" dirty="0"/>
              <a:t>Salts</a:t>
            </a:r>
          </a:p>
          <a:p>
            <a:r>
              <a:rPr lang="en-US" sz="4000" dirty="0"/>
              <a:t>Titrations</a:t>
            </a:r>
          </a:p>
        </p:txBody>
      </p:sp>
    </p:spTree>
    <p:extLst>
      <p:ext uri="{BB962C8B-B14F-4D97-AF65-F5344CB8AC3E}">
        <p14:creationId xmlns:p14="http://schemas.microsoft.com/office/powerpoint/2010/main" val="1372557768"/>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99FF">
              <a:alpha val="5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Concepts</a:t>
            </a:r>
          </a:p>
        </p:txBody>
      </p:sp>
      <p:pic>
        <p:nvPicPr>
          <p:cNvPr id="2" name="Picture 1"/>
          <p:cNvPicPr>
            <a:picLocks noChangeAspect="1"/>
          </p:cNvPicPr>
          <p:nvPr/>
        </p:nvPicPr>
        <p:blipFill>
          <a:blip r:embed="rId2"/>
          <a:stretch>
            <a:fillRect/>
          </a:stretch>
        </p:blipFill>
        <p:spPr>
          <a:xfrm>
            <a:off x="2967516" y="201301"/>
            <a:ext cx="9021434" cy="3924848"/>
          </a:xfrm>
          <a:prstGeom prst="rect">
            <a:avLst/>
          </a:prstGeom>
        </p:spPr>
      </p:pic>
      <p:pic>
        <p:nvPicPr>
          <p:cNvPr id="5" name="Picture 4"/>
          <p:cNvPicPr>
            <a:picLocks noChangeAspect="1"/>
          </p:cNvPicPr>
          <p:nvPr/>
        </p:nvPicPr>
        <p:blipFill>
          <a:blip r:embed="rId3"/>
          <a:stretch>
            <a:fillRect/>
          </a:stretch>
        </p:blipFill>
        <p:spPr>
          <a:xfrm>
            <a:off x="150362" y="3657600"/>
            <a:ext cx="3125840" cy="3063323"/>
          </a:xfrm>
          <a:prstGeom prst="rect">
            <a:avLst/>
          </a:prstGeom>
        </p:spPr>
      </p:pic>
      <p:sp>
        <p:nvSpPr>
          <p:cNvPr id="3" name="TextBox 2">
            <a:extLst>
              <a:ext uri="{FF2B5EF4-FFF2-40B4-BE49-F238E27FC236}">
                <a16:creationId xmlns:a16="http://schemas.microsoft.com/office/drawing/2014/main" id="{FD33CEA3-E6BF-E120-0466-5F7E2F58847B}"/>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4" action="ppaction://hlinksldjump"/>
              </a:rPr>
              <a:t>Jump back to title slide</a:t>
            </a:r>
            <a:endParaRPr lang="en-US" b="1" dirty="0"/>
          </a:p>
        </p:txBody>
      </p:sp>
    </p:spTree>
    <p:extLst>
      <p:ext uri="{BB962C8B-B14F-4D97-AF65-F5344CB8AC3E}">
        <p14:creationId xmlns:p14="http://schemas.microsoft.com/office/powerpoint/2010/main" val="769772214"/>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99FF">
              <a:alpha val="5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Concepts</a:t>
            </a:r>
          </a:p>
        </p:txBody>
      </p:sp>
      <p:pic>
        <p:nvPicPr>
          <p:cNvPr id="3" name="Picture 2"/>
          <p:cNvPicPr>
            <a:picLocks noChangeAspect="1"/>
          </p:cNvPicPr>
          <p:nvPr/>
        </p:nvPicPr>
        <p:blipFill>
          <a:blip r:embed="rId2"/>
          <a:stretch>
            <a:fillRect/>
          </a:stretch>
        </p:blipFill>
        <p:spPr>
          <a:xfrm>
            <a:off x="2037783" y="1199839"/>
            <a:ext cx="8116433" cy="4458322"/>
          </a:xfrm>
          <a:prstGeom prst="rect">
            <a:avLst/>
          </a:prstGeom>
        </p:spPr>
      </p:pic>
      <p:sp>
        <p:nvSpPr>
          <p:cNvPr id="2" name="TextBox 1">
            <a:extLst>
              <a:ext uri="{FF2B5EF4-FFF2-40B4-BE49-F238E27FC236}">
                <a16:creationId xmlns:a16="http://schemas.microsoft.com/office/drawing/2014/main" id="{67585C96-D6DF-8EBD-C1FC-BE3FF74C2262}"/>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3300723405"/>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99FF">
              <a:alpha val="5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Concepts</a:t>
            </a:r>
          </a:p>
        </p:txBody>
      </p:sp>
      <p:pic>
        <p:nvPicPr>
          <p:cNvPr id="2" name="Picture 1"/>
          <p:cNvPicPr>
            <a:picLocks noChangeAspect="1"/>
          </p:cNvPicPr>
          <p:nvPr/>
        </p:nvPicPr>
        <p:blipFill>
          <a:blip r:embed="rId2"/>
          <a:stretch>
            <a:fillRect/>
          </a:stretch>
        </p:blipFill>
        <p:spPr>
          <a:xfrm>
            <a:off x="2042547" y="1347497"/>
            <a:ext cx="8106906" cy="4163006"/>
          </a:xfrm>
          <a:prstGeom prst="rect">
            <a:avLst/>
          </a:prstGeom>
        </p:spPr>
      </p:pic>
      <p:sp>
        <p:nvSpPr>
          <p:cNvPr id="3" name="TextBox 2">
            <a:extLst>
              <a:ext uri="{FF2B5EF4-FFF2-40B4-BE49-F238E27FC236}">
                <a16:creationId xmlns:a16="http://schemas.microsoft.com/office/drawing/2014/main" id="{68A9F7E3-3240-1EA5-07F9-7CB3E92F48AA}"/>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3778805304"/>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99FF">
              <a:alpha val="5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Concepts</a:t>
            </a:r>
          </a:p>
        </p:txBody>
      </p:sp>
      <p:pic>
        <p:nvPicPr>
          <p:cNvPr id="2" name="Picture 1"/>
          <p:cNvPicPr>
            <a:picLocks noChangeAspect="1"/>
          </p:cNvPicPr>
          <p:nvPr/>
        </p:nvPicPr>
        <p:blipFill>
          <a:blip r:embed="rId2"/>
          <a:stretch>
            <a:fillRect/>
          </a:stretch>
        </p:blipFill>
        <p:spPr>
          <a:xfrm>
            <a:off x="2395633" y="165547"/>
            <a:ext cx="8145012" cy="2686425"/>
          </a:xfrm>
          <a:prstGeom prst="rect">
            <a:avLst/>
          </a:prstGeom>
        </p:spPr>
      </p:pic>
      <p:pic>
        <p:nvPicPr>
          <p:cNvPr id="3" name="Picture 2"/>
          <p:cNvPicPr>
            <a:picLocks noChangeAspect="1"/>
          </p:cNvPicPr>
          <p:nvPr/>
        </p:nvPicPr>
        <p:blipFill>
          <a:blip r:embed="rId3"/>
          <a:stretch>
            <a:fillRect/>
          </a:stretch>
        </p:blipFill>
        <p:spPr>
          <a:xfrm>
            <a:off x="2395633" y="2939555"/>
            <a:ext cx="7706801" cy="3381847"/>
          </a:xfrm>
          <a:prstGeom prst="rect">
            <a:avLst/>
          </a:prstGeom>
        </p:spPr>
      </p:pic>
      <p:sp>
        <p:nvSpPr>
          <p:cNvPr id="5" name="TextBox 4">
            <a:extLst>
              <a:ext uri="{FF2B5EF4-FFF2-40B4-BE49-F238E27FC236}">
                <a16:creationId xmlns:a16="http://schemas.microsoft.com/office/drawing/2014/main" id="{D90E5BC0-C26B-4BE6-F052-DF8514671014}"/>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4" action="ppaction://hlinksldjump"/>
              </a:rPr>
              <a:t>Jump back to title slide</a:t>
            </a:r>
            <a:endParaRPr lang="en-US" b="1" dirty="0"/>
          </a:p>
        </p:txBody>
      </p:sp>
    </p:spTree>
    <p:extLst>
      <p:ext uri="{BB962C8B-B14F-4D97-AF65-F5344CB8AC3E}">
        <p14:creationId xmlns:p14="http://schemas.microsoft.com/office/powerpoint/2010/main" val="2895278440"/>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99FF">
              <a:alpha val="5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pH </a:t>
            </a:r>
            <a:r>
              <a:rPr lang="en-US" b="1" dirty="0" err="1">
                <a:solidFill>
                  <a:schemeClr val="tx1"/>
                </a:solidFill>
                <a:latin typeface="Arial" panose="020B0604020202020204" pitchFamily="34" charset="0"/>
                <a:cs typeface="Arial" panose="020B0604020202020204" pitchFamily="34" charset="0"/>
              </a:rPr>
              <a:t>Calcs</a:t>
            </a:r>
            <a:r>
              <a:rPr lang="en-US" b="1" dirty="0">
                <a:solidFill>
                  <a:schemeClr val="tx1"/>
                </a:solidFill>
                <a:latin typeface="Arial" panose="020B0604020202020204" pitchFamily="34" charset="0"/>
                <a:cs typeface="Arial" panose="020B0604020202020204" pitchFamily="34" charset="0"/>
              </a:rPr>
              <a:t>. </a:t>
            </a:r>
          </a:p>
        </p:txBody>
      </p:sp>
      <p:pic>
        <p:nvPicPr>
          <p:cNvPr id="2" name="Picture 1"/>
          <p:cNvPicPr>
            <a:picLocks noChangeAspect="1"/>
          </p:cNvPicPr>
          <p:nvPr/>
        </p:nvPicPr>
        <p:blipFill>
          <a:blip r:embed="rId2"/>
          <a:stretch>
            <a:fillRect/>
          </a:stretch>
        </p:blipFill>
        <p:spPr>
          <a:xfrm>
            <a:off x="2142573" y="1204602"/>
            <a:ext cx="7906853" cy="4448796"/>
          </a:xfrm>
          <a:prstGeom prst="rect">
            <a:avLst/>
          </a:prstGeom>
        </p:spPr>
      </p:pic>
      <p:sp>
        <p:nvSpPr>
          <p:cNvPr id="3" name="TextBox 2">
            <a:extLst>
              <a:ext uri="{FF2B5EF4-FFF2-40B4-BE49-F238E27FC236}">
                <a16:creationId xmlns:a16="http://schemas.microsoft.com/office/drawing/2014/main" id="{C3F31D84-DB73-A830-86EA-0C63F4AFF445}"/>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920606888"/>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99FF">
              <a:alpha val="5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pH </a:t>
            </a:r>
            <a:r>
              <a:rPr lang="en-US" b="1" dirty="0" err="1">
                <a:solidFill>
                  <a:schemeClr val="tx1"/>
                </a:solidFill>
                <a:latin typeface="Arial" panose="020B0604020202020204" pitchFamily="34" charset="0"/>
                <a:cs typeface="Arial" panose="020B0604020202020204" pitchFamily="34" charset="0"/>
              </a:rPr>
              <a:t>Calcs</a:t>
            </a:r>
            <a:r>
              <a:rPr lang="en-US" b="1" dirty="0">
                <a:solidFill>
                  <a:schemeClr val="tx1"/>
                </a:solidFill>
                <a:latin typeface="Arial" panose="020B0604020202020204" pitchFamily="34" charset="0"/>
                <a:cs typeface="Arial" panose="020B0604020202020204" pitchFamily="34" charset="0"/>
              </a:rPr>
              <a:t>. </a:t>
            </a:r>
          </a:p>
        </p:txBody>
      </p:sp>
      <p:pic>
        <p:nvPicPr>
          <p:cNvPr id="2" name="Picture 1"/>
          <p:cNvPicPr>
            <a:picLocks noChangeAspect="1"/>
          </p:cNvPicPr>
          <p:nvPr/>
        </p:nvPicPr>
        <p:blipFill>
          <a:blip r:embed="rId2"/>
          <a:stretch>
            <a:fillRect/>
          </a:stretch>
        </p:blipFill>
        <p:spPr>
          <a:xfrm>
            <a:off x="2518497" y="1022129"/>
            <a:ext cx="7743804" cy="4719452"/>
          </a:xfrm>
          <a:prstGeom prst="rect">
            <a:avLst/>
          </a:prstGeom>
        </p:spPr>
      </p:pic>
      <p:sp>
        <p:nvSpPr>
          <p:cNvPr id="3" name="TextBox 2">
            <a:extLst>
              <a:ext uri="{FF2B5EF4-FFF2-40B4-BE49-F238E27FC236}">
                <a16:creationId xmlns:a16="http://schemas.microsoft.com/office/drawing/2014/main" id="{2918D502-2A69-F879-564D-7AE677DA55E6}"/>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399514760"/>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99FF">
              <a:alpha val="5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Strong Acids and Bases</a:t>
            </a:r>
          </a:p>
        </p:txBody>
      </p:sp>
      <p:pic>
        <p:nvPicPr>
          <p:cNvPr id="2" name="Picture 1"/>
          <p:cNvPicPr>
            <a:picLocks noChangeAspect="1"/>
          </p:cNvPicPr>
          <p:nvPr/>
        </p:nvPicPr>
        <p:blipFill>
          <a:blip r:embed="rId2"/>
          <a:stretch>
            <a:fillRect/>
          </a:stretch>
        </p:blipFill>
        <p:spPr>
          <a:xfrm>
            <a:off x="2075889" y="1161733"/>
            <a:ext cx="8040222" cy="4534533"/>
          </a:xfrm>
          <a:prstGeom prst="rect">
            <a:avLst/>
          </a:prstGeom>
        </p:spPr>
      </p:pic>
      <p:sp>
        <p:nvSpPr>
          <p:cNvPr id="3" name="TextBox 2">
            <a:extLst>
              <a:ext uri="{FF2B5EF4-FFF2-40B4-BE49-F238E27FC236}">
                <a16:creationId xmlns:a16="http://schemas.microsoft.com/office/drawing/2014/main" id="{2FE0075B-3A5A-DDB5-8B5C-16C3E718D667}"/>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6225160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98" y="0"/>
            <a:ext cx="1508760" cy="1508760"/>
          </a:xfrm>
          <a:prstGeom prst="rect">
            <a:avLst/>
          </a:prstGeom>
          <a:solidFill>
            <a:srgbClr val="FF000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Average Mass </a:t>
            </a:r>
            <a:r>
              <a:rPr lang="en-US" b="1" dirty="0" err="1">
                <a:solidFill>
                  <a:schemeClr val="tx1"/>
                </a:solidFill>
                <a:latin typeface="Arial" panose="020B0604020202020204" pitchFamily="34" charset="0"/>
                <a:cs typeface="Arial" panose="020B0604020202020204" pitchFamily="34" charset="0"/>
              </a:rPr>
              <a:t>Calcs</a:t>
            </a:r>
            <a:r>
              <a:rPr lang="en-US" b="1" dirty="0">
                <a:solidFill>
                  <a:schemeClr val="tx1"/>
                </a:solidFill>
                <a:latin typeface="Arial" panose="020B0604020202020204" pitchFamily="34" charset="0"/>
                <a:cs typeface="Arial" panose="020B0604020202020204" pitchFamily="34" charset="0"/>
              </a:rPr>
              <a:t>.</a:t>
            </a:r>
          </a:p>
        </p:txBody>
      </p:sp>
      <p:pic>
        <p:nvPicPr>
          <p:cNvPr id="2" name="Picture 1"/>
          <p:cNvPicPr>
            <a:picLocks noChangeAspect="1"/>
          </p:cNvPicPr>
          <p:nvPr/>
        </p:nvPicPr>
        <p:blipFill>
          <a:blip r:embed="rId2"/>
          <a:stretch>
            <a:fillRect/>
          </a:stretch>
        </p:blipFill>
        <p:spPr>
          <a:xfrm>
            <a:off x="2193188" y="290997"/>
            <a:ext cx="9385644" cy="5004017"/>
          </a:xfrm>
          <a:prstGeom prst="rect">
            <a:avLst/>
          </a:prstGeom>
        </p:spPr>
      </p:pic>
      <p:sp>
        <p:nvSpPr>
          <p:cNvPr id="3" name="TextBox 2">
            <a:extLst>
              <a:ext uri="{FF2B5EF4-FFF2-40B4-BE49-F238E27FC236}">
                <a16:creationId xmlns:a16="http://schemas.microsoft.com/office/drawing/2014/main" id="{B60A7A05-E2BB-0E05-2DF6-2E93A68CC7B6}"/>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822852381"/>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99FF">
              <a:alpha val="5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Strong Acids and Bases</a:t>
            </a:r>
          </a:p>
        </p:txBody>
      </p:sp>
      <p:pic>
        <p:nvPicPr>
          <p:cNvPr id="2" name="Picture 1"/>
          <p:cNvPicPr>
            <a:picLocks noChangeAspect="1"/>
          </p:cNvPicPr>
          <p:nvPr/>
        </p:nvPicPr>
        <p:blipFill>
          <a:blip r:embed="rId2"/>
          <a:stretch>
            <a:fillRect/>
          </a:stretch>
        </p:blipFill>
        <p:spPr>
          <a:xfrm>
            <a:off x="2609363" y="1280812"/>
            <a:ext cx="6973273" cy="4296375"/>
          </a:xfrm>
          <a:prstGeom prst="rect">
            <a:avLst/>
          </a:prstGeom>
        </p:spPr>
      </p:pic>
      <p:sp>
        <p:nvSpPr>
          <p:cNvPr id="3" name="TextBox 2">
            <a:extLst>
              <a:ext uri="{FF2B5EF4-FFF2-40B4-BE49-F238E27FC236}">
                <a16:creationId xmlns:a16="http://schemas.microsoft.com/office/drawing/2014/main" id="{C9CB7772-B9D2-6BDF-F9CC-E79CC02D6F73}"/>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2432179757"/>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99FF">
              <a:alpha val="5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Strong Acids and Bases</a:t>
            </a:r>
          </a:p>
        </p:txBody>
      </p:sp>
      <p:pic>
        <p:nvPicPr>
          <p:cNvPr id="2" name="Picture 1"/>
          <p:cNvPicPr>
            <a:picLocks noChangeAspect="1"/>
          </p:cNvPicPr>
          <p:nvPr/>
        </p:nvPicPr>
        <p:blipFill>
          <a:blip r:embed="rId2"/>
          <a:stretch>
            <a:fillRect/>
          </a:stretch>
        </p:blipFill>
        <p:spPr>
          <a:xfrm>
            <a:off x="2047310" y="1299865"/>
            <a:ext cx="8097380" cy="4258269"/>
          </a:xfrm>
          <a:prstGeom prst="rect">
            <a:avLst/>
          </a:prstGeom>
        </p:spPr>
      </p:pic>
      <p:sp>
        <p:nvSpPr>
          <p:cNvPr id="3" name="TextBox 2">
            <a:extLst>
              <a:ext uri="{FF2B5EF4-FFF2-40B4-BE49-F238E27FC236}">
                <a16:creationId xmlns:a16="http://schemas.microsoft.com/office/drawing/2014/main" id="{C2BEA1C5-313F-FD55-0DF3-B0E4EA5F355B}"/>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572000118"/>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99FF">
              <a:alpha val="5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Strong Acids and Bases</a:t>
            </a:r>
          </a:p>
        </p:txBody>
      </p:sp>
      <p:pic>
        <p:nvPicPr>
          <p:cNvPr id="2" name="Picture 1"/>
          <p:cNvPicPr>
            <a:picLocks noChangeAspect="1"/>
          </p:cNvPicPr>
          <p:nvPr/>
        </p:nvPicPr>
        <p:blipFill>
          <a:blip r:embed="rId2"/>
          <a:stretch>
            <a:fillRect/>
          </a:stretch>
        </p:blipFill>
        <p:spPr>
          <a:xfrm>
            <a:off x="2042547" y="1266523"/>
            <a:ext cx="8106906" cy="4324954"/>
          </a:xfrm>
          <a:prstGeom prst="rect">
            <a:avLst/>
          </a:prstGeom>
        </p:spPr>
      </p:pic>
      <p:sp>
        <p:nvSpPr>
          <p:cNvPr id="3" name="TextBox 2">
            <a:extLst>
              <a:ext uri="{FF2B5EF4-FFF2-40B4-BE49-F238E27FC236}">
                <a16:creationId xmlns:a16="http://schemas.microsoft.com/office/drawing/2014/main" id="{08521A0B-E4F1-8B67-D2DC-9B4D115B93A8}"/>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726895620"/>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99FF">
              <a:alpha val="5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Self Ionization of Water</a:t>
            </a:r>
          </a:p>
        </p:txBody>
      </p:sp>
      <p:pic>
        <p:nvPicPr>
          <p:cNvPr id="2" name="Picture 1"/>
          <p:cNvPicPr>
            <a:picLocks noChangeAspect="1"/>
          </p:cNvPicPr>
          <p:nvPr/>
        </p:nvPicPr>
        <p:blipFill>
          <a:blip r:embed="rId2"/>
          <a:stretch>
            <a:fillRect/>
          </a:stretch>
        </p:blipFill>
        <p:spPr>
          <a:xfrm>
            <a:off x="1682146" y="0"/>
            <a:ext cx="7249203" cy="3407890"/>
          </a:xfrm>
          <a:prstGeom prst="rect">
            <a:avLst/>
          </a:prstGeom>
        </p:spPr>
      </p:pic>
      <p:pic>
        <p:nvPicPr>
          <p:cNvPr id="3" name="Picture 2"/>
          <p:cNvPicPr>
            <a:picLocks noChangeAspect="1"/>
          </p:cNvPicPr>
          <p:nvPr/>
        </p:nvPicPr>
        <p:blipFill rotWithShape="1">
          <a:blip r:embed="rId3"/>
          <a:srcRect t="15475"/>
          <a:stretch/>
        </p:blipFill>
        <p:spPr>
          <a:xfrm>
            <a:off x="1567738" y="3700129"/>
            <a:ext cx="7478017" cy="2892056"/>
          </a:xfrm>
          <a:prstGeom prst="rect">
            <a:avLst/>
          </a:prstGeom>
        </p:spPr>
      </p:pic>
      <p:sp>
        <p:nvSpPr>
          <p:cNvPr id="5" name="TextBox 4">
            <a:extLst>
              <a:ext uri="{FF2B5EF4-FFF2-40B4-BE49-F238E27FC236}">
                <a16:creationId xmlns:a16="http://schemas.microsoft.com/office/drawing/2014/main" id="{9A50B2B9-C6DF-1906-C36E-03C508883C5D}"/>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4" action="ppaction://hlinksldjump"/>
              </a:rPr>
              <a:t>Jump back to title slide</a:t>
            </a:r>
            <a:endParaRPr lang="en-US" b="1" dirty="0"/>
          </a:p>
        </p:txBody>
      </p:sp>
    </p:spTree>
    <p:extLst>
      <p:ext uri="{BB962C8B-B14F-4D97-AF65-F5344CB8AC3E}">
        <p14:creationId xmlns:p14="http://schemas.microsoft.com/office/powerpoint/2010/main" val="3397202496"/>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99FF">
              <a:alpha val="5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Self Ionization of Water</a:t>
            </a:r>
          </a:p>
        </p:txBody>
      </p:sp>
      <p:pic>
        <p:nvPicPr>
          <p:cNvPr id="2" name="Picture 1"/>
          <p:cNvPicPr>
            <a:picLocks noChangeAspect="1"/>
          </p:cNvPicPr>
          <p:nvPr/>
        </p:nvPicPr>
        <p:blipFill>
          <a:blip r:embed="rId2"/>
          <a:stretch>
            <a:fillRect/>
          </a:stretch>
        </p:blipFill>
        <p:spPr>
          <a:xfrm>
            <a:off x="2013968" y="1242707"/>
            <a:ext cx="8164064" cy="4372585"/>
          </a:xfrm>
          <a:prstGeom prst="rect">
            <a:avLst/>
          </a:prstGeom>
        </p:spPr>
      </p:pic>
      <p:sp>
        <p:nvSpPr>
          <p:cNvPr id="3" name="TextBox 2">
            <a:extLst>
              <a:ext uri="{FF2B5EF4-FFF2-40B4-BE49-F238E27FC236}">
                <a16:creationId xmlns:a16="http://schemas.microsoft.com/office/drawing/2014/main" id="{060A6020-0C04-2DD3-E316-D06735BBD373}"/>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3907988555"/>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99FF">
              <a:alpha val="5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Weak Acids and Bases</a:t>
            </a:r>
          </a:p>
        </p:txBody>
      </p:sp>
      <p:pic>
        <p:nvPicPr>
          <p:cNvPr id="2" name="Picture 1"/>
          <p:cNvPicPr>
            <a:picLocks noChangeAspect="1"/>
          </p:cNvPicPr>
          <p:nvPr/>
        </p:nvPicPr>
        <p:blipFill>
          <a:blip r:embed="rId2"/>
          <a:stretch>
            <a:fillRect/>
          </a:stretch>
        </p:blipFill>
        <p:spPr>
          <a:xfrm>
            <a:off x="1632914" y="1638050"/>
            <a:ext cx="8926171" cy="3581900"/>
          </a:xfrm>
          <a:prstGeom prst="rect">
            <a:avLst/>
          </a:prstGeom>
        </p:spPr>
      </p:pic>
      <p:sp>
        <p:nvSpPr>
          <p:cNvPr id="3" name="TextBox 2">
            <a:extLst>
              <a:ext uri="{FF2B5EF4-FFF2-40B4-BE49-F238E27FC236}">
                <a16:creationId xmlns:a16="http://schemas.microsoft.com/office/drawing/2014/main" id="{66B36D70-3F79-2D26-1FC3-905FBFE8AB0F}"/>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864188752"/>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99FF">
              <a:alpha val="5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Weak Acids and Bases</a:t>
            </a:r>
          </a:p>
        </p:txBody>
      </p:sp>
      <p:pic>
        <p:nvPicPr>
          <p:cNvPr id="2" name="Picture 1"/>
          <p:cNvPicPr>
            <a:picLocks noChangeAspect="1"/>
          </p:cNvPicPr>
          <p:nvPr/>
        </p:nvPicPr>
        <p:blipFill>
          <a:blip r:embed="rId2"/>
          <a:stretch>
            <a:fillRect/>
          </a:stretch>
        </p:blipFill>
        <p:spPr>
          <a:xfrm>
            <a:off x="1609099" y="1137918"/>
            <a:ext cx="8973802" cy="4582164"/>
          </a:xfrm>
          <a:prstGeom prst="rect">
            <a:avLst/>
          </a:prstGeom>
        </p:spPr>
      </p:pic>
      <p:sp>
        <p:nvSpPr>
          <p:cNvPr id="3" name="TextBox 2">
            <a:extLst>
              <a:ext uri="{FF2B5EF4-FFF2-40B4-BE49-F238E27FC236}">
                <a16:creationId xmlns:a16="http://schemas.microsoft.com/office/drawing/2014/main" id="{D3D6ABB3-5C86-DAF6-0CCB-4C381DB06F49}"/>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034526919"/>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99FF">
              <a:alpha val="5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Weak Acids and Bases</a:t>
            </a:r>
          </a:p>
        </p:txBody>
      </p:sp>
      <p:pic>
        <p:nvPicPr>
          <p:cNvPr id="2" name="Picture 1"/>
          <p:cNvPicPr>
            <a:picLocks noChangeAspect="1"/>
          </p:cNvPicPr>
          <p:nvPr/>
        </p:nvPicPr>
        <p:blipFill>
          <a:blip r:embed="rId2"/>
          <a:stretch>
            <a:fillRect/>
          </a:stretch>
        </p:blipFill>
        <p:spPr>
          <a:xfrm>
            <a:off x="1585283" y="928338"/>
            <a:ext cx="9021434" cy="5001323"/>
          </a:xfrm>
          <a:prstGeom prst="rect">
            <a:avLst/>
          </a:prstGeom>
        </p:spPr>
      </p:pic>
      <p:sp>
        <p:nvSpPr>
          <p:cNvPr id="3" name="TextBox 2">
            <a:extLst>
              <a:ext uri="{FF2B5EF4-FFF2-40B4-BE49-F238E27FC236}">
                <a16:creationId xmlns:a16="http://schemas.microsoft.com/office/drawing/2014/main" id="{B478C75B-DE45-33DE-F3A4-D0190DA312CF}"/>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3939162841"/>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99FF">
              <a:alpha val="5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Weak Acids and Bases</a:t>
            </a:r>
          </a:p>
        </p:txBody>
      </p:sp>
      <p:pic>
        <p:nvPicPr>
          <p:cNvPr id="2" name="Picture 1"/>
          <p:cNvPicPr>
            <a:picLocks noChangeAspect="1"/>
          </p:cNvPicPr>
          <p:nvPr/>
        </p:nvPicPr>
        <p:blipFill>
          <a:blip r:embed="rId2"/>
          <a:stretch>
            <a:fillRect/>
          </a:stretch>
        </p:blipFill>
        <p:spPr>
          <a:xfrm>
            <a:off x="2543657" y="107666"/>
            <a:ext cx="7312725" cy="3757495"/>
          </a:xfrm>
          <a:prstGeom prst="rect">
            <a:avLst/>
          </a:prstGeom>
        </p:spPr>
      </p:pic>
      <p:pic>
        <p:nvPicPr>
          <p:cNvPr id="3" name="Picture 2"/>
          <p:cNvPicPr>
            <a:picLocks noChangeAspect="1"/>
          </p:cNvPicPr>
          <p:nvPr/>
        </p:nvPicPr>
        <p:blipFill>
          <a:blip r:embed="rId3"/>
          <a:stretch>
            <a:fillRect/>
          </a:stretch>
        </p:blipFill>
        <p:spPr>
          <a:xfrm>
            <a:off x="2467786" y="3526500"/>
            <a:ext cx="7388596" cy="3331500"/>
          </a:xfrm>
          <a:prstGeom prst="rect">
            <a:avLst/>
          </a:prstGeom>
        </p:spPr>
      </p:pic>
      <p:sp>
        <p:nvSpPr>
          <p:cNvPr id="5" name="TextBox 4">
            <a:extLst>
              <a:ext uri="{FF2B5EF4-FFF2-40B4-BE49-F238E27FC236}">
                <a16:creationId xmlns:a16="http://schemas.microsoft.com/office/drawing/2014/main" id="{D1DA9011-19F6-50B2-ECDA-E1E9AAD2034E}"/>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4" action="ppaction://hlinksldjump"/>
              </a:rPr>
              <a:t>Jump back to title slide</a:t>
            </a:r>
            <a:endParaRPr lang="en-US" b="1" dirty="0"/>
          </a:p>
        </p:txBody>
      </p:sp>
    </p:spTree>
    <p:extLst>
      <p:ext uri="{BB962C8B-B14F-4D97-AF65-F5344CB8AC3E}">
        <p14:creationId xmlns:p14="http://schemas.microsoft.com/office/powerpoint/2010/main" val="2292166500"/>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99FF">
              <a:alpha val="5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Weak Acids and Bases</a:t>
            </a:r>
          </a:p>
        </p:txBody>
      </p:sp>
      <p:pic>
        <p:nvPicPr>
          <p:cNvPr id="3" name="Picture 2"/>
          <p:cNvPicPr>
            <a:picLocks noChangeAspect="1"/>
          </p:cNvPicPr>
          <p:nvPr/>
        </p:nvPicPr>
        <p:blipFill>
          <a:blip r:embed="rId2"/>
          <a:stretch>
            <a:fillRect/>
          </a:stretch>
        </p:blipFill>
        <p:spPr>
          <a:xfrm>
            <a:off x="921917" y="5066802"/>
            <a:ext cx="6143609" cy="1826040"/>
          </a:xfrm>
          <a:prstGeom prst="rect">
            <a:avLst/>
          </a:prstGeom>
        </p:spPr>
      </p:pic>
      <p:pic>
        <p:nvPicPr>
          <p:cNvPr id="5" name="Picture 4"/>
          <p:cNvPicPr>
            <a:picLocks noChangeAspect="1"/>
          </p:cNvPicPr>
          <p:nvPr/>
        </p:nvPicPr>
        <p:blipFill>
          <a:blip r:embed="rId3"/>
          <a:stretch>
            <a:fillRect/>
          </a:stretch>
        </p:blipFill>
        <p:spPr>
          <a:xfrm>
            <a:off x="584565" y="2306311"/>
            <a:ext cx="6331850" cy="2675909"/>
          </a:xfrm>
          <a:prstGeom prst="rect">
            <a:avLst/>
          </a:prstGeom>
        </p:spPr>
      </p:pic>
      <p:pic>
        <p:nvPicPr>
          <p:cNvPr id="6" name="Picture 5"/>
          <p:cNvPicPr>
            <a:picLocks noChangeAspect="1"/>
          </p:cNvPicPr>
          <p:nvPr/>
        </p:nvPicPr>
        <p:blipFill>
          <a:blip r:embed="rId4"/>
          <a:stretch>
            <a:fillRect/>
          </a:stretch>
        </p:blipFill>
        <p:spPr>
          <a:xfrm>
            <a:off x="1842676" y="451337"/>
            <a:ext cx="9059539" cy="1057423"/>
          </a:xfrm>
          <a:prstGeom prst="rect">
            <a:avLst/>
          </a:prstGeom>
        </p:spPr>
      </p:pic>
      <p:pic>
        <p:nvPicPr>
          <p:cNvPr id="7" name="Picture 6"/>
          <p:cNvPicPr>
            <a:picLocks noChangeAspect="1"/>
          </p:cNvPicPr>
          <p:nvPr/>
        </p:nvPicPr>
        <p:blipFill>
          <a:blip r:embed="rId5"/>
          <a:stretch>
            <a:fillRect/>
          </a:stretch>
        </p:blipFill>
        <p:spPr>
          <a:xfrm>
            <a:off x="6916415" y="3032505"/>
            <a:ext cx="4974868" cy="1949715"/>
          </a:xfrm>
          <a:prstGeom prst="rect">
            <a:avLst/>
          </a:prstGeom>
        </p:spPr>
      </p:pic>
      <p:sp>
        <p:nvSpPr>
          <p:cNvPr id="2" name="TextBox 1">
            <a:extLst>
              <a:ext uri="{FF2B5EF4-FFF2-40B4-BE49-F238E27FC236}">
                <a16:creationId xmlns:a16="http://schemas.microsoft.com/office/drawing/2014/main" id="{AA83E90B-13E6-8BB2-3BE9-49E4D65EEFE8}"/>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6" action="ppaction://hlinksldjump"/>
              </a:rPr>
              <a:t>Jump back to title slide</a:t>
            </a:r>
            <a:endParaRPr lang="en-US" b="1" dirty="0"/>
          </a:p>
        </p:txBody>
      </p:sp>
    </p:spTree>
    <p:extLst>
      <p:ext uri="{BB962C8B-B14F-4D97-AF65-F5344CB8AC3E}">
        <p14:creationId xmlns:p14="http://schemas.microsoft.com/office/powerpoint/2010/main" val="32455631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C000">
            <a:alpha val="4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latin typeface="Impact" panose="020B0806030902050204" pitchFamily="34" charset="0"/>
              </a:rPr>
              <a:t>Unit #2 </a:t>
            </a:r>
            <a:br>
              <a:rPr lang="en-US" dirty="0">
                <a:latin typeface="Impact" panose="020B0806030902050204" pitchFamily="34" charset="0"/>
              </a:rPr>
            </a:br>
            <a:r>
              <a:rPr lang="en-US" dirty="0">
                <a:latin typeface="Impact" panose="020B0806030902050204" pitchFamily="34" charset="0"/>
              </a:rPr>
              <a:t>Nuclear Chemistry</a:t>
            </a:r>
          </a:p>
        </p:txBody>
      </p:sp>
      <p:sp>
        <p:nvSpPr>
          <p:cNvPr id="3" name="Content Placeholder 2"/>
          <p:cNvSpPr>
            <a:spLocks noGrp="1"/>
          </p:cNvSpPr>
          <p:nvPr>
            <p:ph idx="1"/>
          </p:nvPr>
        </p:nvSpPr>
        <p:spPr/>
        <p:txBody>
          <a:bodyPr numCol="2">
            <a:normAutofit/>
          </a:bodyPr>
          <a:lstStyle/>
          <a:p>
            <a:r>
              <a:rPr lang="en-US" sz="4000" dirty="0"/>
              <a:t>Why things are radioactive</a:t>
            </a:r>
          </a:p>
          <a:p>
            <a:r>
              <a:rPr lang="en-US" sz="4000" dirty="0"/>
              <a:t>Types of radioactive particles</a:t>
            </a:r>
          </a:p>
          <a:p>
            <a:r>
              <a:rPr lang="en-US" sz="4000" dirty="0"/>
              <a:t>Writing and balancing nuclear equations</a:t>
            </a:r>
          </a:p>
          <a:p>
            <a:r>
              <a:rPr lang="en-US" sz="4000" dirty="0"/>
              <a:t>Decay series</a:t>
            </a:r>
          </a:p>
          <a:p>
            <a:r>
              <a:rPr lang="en-US" sz="4000" dirty="0"/>
              <a:t>Half Life</a:t>
            </a:r>
          </a:p>
        </p:txBody>
      </p:sp>
    </p:spTree>
    <p:extLst>
      <p:ext uri="{BB962C8B-B14F-4D97-AF65-F5344CB8AC3E}">
        <p14:creationId xmlns:p14="http://schemas.microsoft.com/office/powerpoint/2010/main" val="625022235"/>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99FF">
              <a:alpha val="5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Salts</a:t>
            </a:r>
          </a:p>
        </p:txBody>
      </p:sp>
      <p:pic>
        <p:nvPicPr>
          <p:cNvPr id="2" name="Picture 1"/>
          <p:cNvPicPr>
            <a:picLocks noChangeAspect="1"/>
          </p:cNvPicPr>
          <p:nvPr/>
        </p:nvPicPr>
        <p:blipFill>
          <a:blip r:embed="rId2"/>
          <a:stretch>
            <a:fillRect/>
          </a:stretch>
        </p:blipFill>
        <p:spPr>
          <a:xfrm>
            <a:off x="1580520" y="1609471"/>
            <a:ext cx="9030960" cy="3639058"/>
          </a:xfrm>
          <a:prstGeom prst="rect">
            <a:avLst/>
          </a:prstGeom>
        </p:spPr>
      </p:pic>
      <p:sp>
        <p:nvSpPr>
          <p:cNvPr id="3" name="TextBox 2">
            <a:extLst>
              <a:ext uri="{FF2B5EF4-FFF2-40B4-BE49-F238E27FC236}">
                <a16:creationId xmlns:a16="http://schemas.microsoft.com/office/drawing/2014/main" id="{85DCBC6E-2D3B-8530-AA01-2078E03C9EBB}"/>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563919755"/>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99FF">
              <a:alpha val="5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Salts</a:t>
            </a:r>
          </a:p>
        </p:txBody>
      </p:sp>
      <p:pic>
        <p:nvPicPr>
          <p:cNvPr id="2" name="Picture 1"/>
          <p:cNvPicPr>
            <a:picLocks noChangeAspect="1"/>
          </p:cNvPicPr>
          <p:nvPr/>
        </p:nvPicPr>
        <p:blipFill>
          <a:blip r:embed="rId2"/>
          <a:stretch>
            <a:fillRect/>
          </a:stretch>
        </p:blipFill>
        <p:spPr>
          <a:xfrm>
            <a:off x="1609099" y="1218891"/>
            <a:ext cx="8973802" cy="4420217"/>
          </a:xfrm>
          <a:prstGeom prst="rect">
            <a:avLst/>
          </a:prstGeom>
        </p:spPr>
      </p:pic>
      <p:sp>
        <p:nvSpPr>
          <p:cNvPr id="3" name="TextBox 2">
            <a:extLst>
              <a:ext uri="{FF2B5EF4-FFF2-40B4-BE49-F238E27FC236}">
                <a16:creationId xmlns:a16="http://schemas.microsoft.com/office/drawing/2014/main" id="{0D8A16C5-F76B-D900-6A0B-2D7FAADFED94}"/>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2623838462"/>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99FF">
              <a:alpha val="5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Salts</a:t>
            </a:r>
          </a:p>
        </p:txBody>
      </p:sp>
      <p:pic>
        <p:nvPicPr>
          <p:cNvPr id="2" name="Picture 1"/>
          <p:cNvPicPr>
            <a:picLocks noChangeAspect="1"/>
          </p:cNvPicPr>
          <p:nvPr/>
        </p:nvPicPr>
        <p:blipFill>
          <a:blip r:embed="rId2"/>
          <a:stretch>
            <a:fillRect/>
          </a:stretch>
        </p:blipFill>
        <p:spPr>
          <a:xfrm>
            <a:off x="1836652" y="1189635"/>
            <a:ext cx="9688277" cy="4648849"/>
          </a:xfrm>
          <a:prstGeom prst="rect">
            <a:avLst/>
          </a:prstGeom>
        </p:spPr>
      </p:pic>
      <p:sp>
        <p:nvSpPr>
          <p:cNvPr id="3" name="TextBox 2">
            <a:extLst>
              <a:ext uri="{FF2B5EF4-FFF2-40B4-BE49-F238E27FC236}">
                <a16:creationId xmlns:a16="http://schemas.microsoft.com/office/drawing/2014/main" id="{D1459658-AA48-8989-22ED-2447EA947DC9}"/>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013643874"/>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99FF">
              <a:alpha val="5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Salts</a:t>
            </a:r>
          </a:p>
        </p:txBody>
      </p:sp>
      <p:pic>
        <p:nvPicPr>
          <p:cNvPr id="2" name="Picture 1"/>
          <p:cNvPicPr>
            <a:picLocks noChangeAspect="1"/>
          </p:cNvPicPr>
          <p:nvPr/>
        </p:nvPicPr>
        <p:blipFill>
          <a:blip r:embed="rId2"/>
          <a:stretch>
            <a:fillRect/>
          </a:stretch>
        </p:blipFill>
        <p:spPr>
          <a:xfrm>
            <a:off x="2076502" y="1113334"/>
            <a:ext cx="8783276" cy="4525006"/>
          </a:xfrm>
          <a:prstGeom prst="rect">
            <a:avLst/>
          </a:prstGeom>
        </p:spPr>
      </p:pic>
      <p:sp>
        <p:nvSpPr>
          <p:cNvPr id="3" name="TextBox 2">
            <a:extLst>
              <a:ext uri="{FF2B5EF4-FFF2-40B4-BE49-F238E27FC236}">
                <a16:creationId xmlns:a16="http://schemas.microsoft.com/office/drawing/2014/main" id="{6E6DE764-CF45-8243-4277-C0AD418525EA}"/>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2104737054"/>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99FF">
              <a:alpha val="5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Salts</a:t>
            </a:r>
          </a:p>
        </p:txBody>
      </p:sp>
      <p:pic>
        <p:nvPicPr>
          <p:cNvPr id="2" name="Picture 1"/>
          <p:cNvPicPr>
            <a:picLocks noChangeAspect="1"/>
          </p:cNvPicPr>
          <p:nvPr/>
        </p:nvPicPr>
        <p:blipFill>
          <a:blip r:embed="rId2"/>
          <a:stretch>
            <a:fillRect/>
          </a:stretch>
        </p:blipFill>
        <p:spPr>
          <a:xfrm>
            <a:off x="2284142" y="303679"/>
            <a:ext cx="9154803" cy="2410161"/>
          </a:xfrm>
          <a:prstGeom prst="rect">
            <a:avLst/>
          </a:prstGeom>
        </p:spPr>
      </p:pic>
      <p:pic>
        <p:nvPicPr>
          <p:cNvPr id="3" name="Picture 2"/>
          <p:cNvPicPr>
            <a:picLocks noChangeAspect="1"/>
          </p:cNvPicPr>
          <p:nvPr/>
        </p:nvPicPr>
        <p:blipFill>
          <a:blip r:embed="rId3"/>
          <a:stretch>
            <a:fillRect/>
          </a:stretch>
        </p:blipFill>
        <p:spPr>
          <a:xfrm>
            <a:off x="538228" y="2988878"/>
            <a:ext cx="7011378" cy="2857899"/>
          </a:xfrm>
          <a:prstGeom prst="rect">
            <a:avLst/>
          </a:prstGeom>
        </p:spPr>
      </p:pic>
      <p:pic>
        <p:nvPicPr>
          <p:cNvPr id="5" name="Picture 4"/>
          <p:cNvPicPr>
            <a:picLocks noChangeAspect="1"/>
          </p:cNvPicPr>
          <p:nvPr/>
        </p:nvPicPr>
        <p:blipFill>
          <a:blip r:embed="rId4"/>
          <a:stretch>
            <a:fillRect/>
          </a:stretch>
        </p:blipFill>
        <p:spPr>
          <a:xfrm>
            <a:off x="7653044" y="3580187"/>
            <a:ext cx="4201111" cy="1505160"/>
          </a:xfrm>
          <a:prstGeom prst="rect">
            <a:avLst/>
          </a:prstGeom>
        </p:spPr>
      </p:pic>
      <p:sp>
        <p:nvSpPr>
          <p:cNvPr id="6" name="TextBox 5">
            <a:extLst>
              <a:ext uri="{FF2B5EF4-FFF2-40B4-BE49-F238E27FC236}">
                <a16:creationId xmlns:a16="http://schemas.microsoft.com/office/drawing/2014/main" id="{977DA6FD-9551-2389-1588-6EB9FC1CE11B}"/>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5" action="ppaction://hlinksldjump"/>
              </a:rPr>
              <a:t>Jump back to title slide</a:t>
            </a:r>
            <a:endParaRPr lang="en-US" b="1" dirty="0"/>
          </a:p>
        </p:txBody>
      </p:sp>
    </p:spTree>
    <p:extLst>
      <p:ext uri="{BB962C8B-B14F-4D97-AF65-F5344CB8AC3E}">
        <p14:creationId xmlns:p14="http://schemas.microsoft.com/office/powerpoint/2010/main" val="3069131521"/>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99FF">
              <a:alpha val="5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Salts</a:t>
            </a:r>
          </a:p>
        </p:txBody>
      </p:sp>
      <p:pic>
        <p:nvPicPr>
          <p:cNvPr id="2" name="Picture 1"/>
          <p:cNvPicPr>
            <a:picLocks noChangeAspect="1"/>
          </p:cNvPicPr>
          <p:nvPr/>
        </p:nvPicPr>
        <p:blipFill>
          <a:blip r:embed="rId2"/>
          <a:stretch>
            <a:fillRect/>
          </a:stretch>
        </p:blipFill>
        <p:spPr>
          <a:xfrm>
            <a:off x="1747230" y="1147444"/>
            <a:ext cx="8697539" cy="4563112"/>
          </a:xfrm>
          <a:prstGeom prst="rect">
            <a:avLst/>
          </a:prstGeom>
        </p:spPr>
      </p:pic>
      <p:sp>
        <p:nvSpPr>
          <p:cNvPr id="3" name="TextBox 2">
            <a:extLst>
              <a:ext uri="{FF2B5EF4-FFF2-40B4-BE49-F238E27FC236}">
                <a16:creationId xmlns:a16="http://schemas.microsoft.com/office/drawing/2014/main" id="{25467A52-0F56-CFFC-F46E-1089D8737BA4}"/>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2307919959"/>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99FF">
              <a:alpha val="5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Salts</a:t>
            </a:r>
          </a:p>
        </p:txBody>
      </p:sp>
      <p:pic>
        <p:nvPicPr>
          <p:cNvPr id="2" name="Picture 1"/>
          <p:cNvPicPr>
            <a:picLocks noChangeAspect="1"/>
          </p:cNvPicPr>
          <p:nvPr/>
        </p:nvPicPr>
        <p:blipFill rotWithShape="1">
          <a:blip r:embed="rId2"/>
          <a:srcRect t="12049"/>
          <a:stretch/>
        </p:blipFill>
        <p:spPr>
          <a:xfrm>
            <a:off x="2723303" y="886082"/>
            <a:ext cx="6974143" cy="3335044"/>
          </a:xfrm>
          <a:prstGeom prst="rect">
            <a:avLst/>
          </a:prstGeom>
        </p:spPr>
      </p:pic>
      <p:pic>
        <p:nvPicPr>
          <p:cNvPr id="3" name="Picture 2"/>
          <p:cNvPicPr>
            <a:picLocks noChangeAspect="1"/>
          </p:cNvPicPr>
          <p:nvPr/>
        </p:nvPicPr>
        <p:blipFill rotWithShape="1">
          <a:blip r:embed="rId3"/>
          <a:srcRect l="-438" t="55800" r="438" b="-11575"/>
          <a:stretch/>
        </p:blipFill>
        <p:spPr>
          <a:xfrm>
            <a:off x="2407432" y="4327452"/>
            <a:ext cx="7290014" cy="1895746"/>
          </a:xfrm>
          <a:prstGeom prst="rect">
            <a:avLst/>
          </a:prstGeom>
        </p:spPr>
      </p:pic>
      <p:sp>
        <p:nvSpPr>
          <p:cNvPr id="5" name="TextBox 4">
            <a:extLst>
              <a:ext uri="{FF2B5EF4-FFF2-40B4-BE49-F238E27FC236}">
                <a16:creationId xmlns:a16="http://schemas.microsoft.com/office/drawing/2014/main" id="{96033262-0520-7964-F53B-9E63695FA528}"/>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4" action="ppaction://hlinksldjump"/>
              </a:rPr>
              <a:t>Jump back to title slide</a:t>
            </a:r>
            <a:endParaRPr lang="en-US" b="1" dirty="0"/>
          </a:p>
        </p:txBody>
      </p:sp>
    </p:spTree>
    <p:extLst>
      <p:ext uri="{BB962C8B-B14F-4D97-AF65-F5344CB8AC3E}">
        <p14:creationId xmlns:p14="http://schemas.microsoft.com/office/powerpoint/2010/main" val="2773822930"/>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99FF">
              <a:alpha val="5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Salts</a:t>
            </a:r>
          </a:p>
        </p:txBody>
      </p:sp>
      <p:pic>
        <p:nvPicPr>
          <p:cNvPr id="2" name="Picture 1"/>
          <p:cNvPicPr>
            <a:picLocks noChangeAspect="1"/>
          </p:cNvPicPr>
          <p:nvPr/>
        </p:nvPicPr>
        <p:blipFill rotWithShape="1">
          <a:blip r:embed="rId2"/>
          <a:srcRect t="4130"/>
          <a:stretch/>
        </p:blipFill>
        <p:spPr>
          <a:xfrm>
            <a:off x="2093095" y="1786270"/>
            <a:ext cx="9069066" cy="3744483"/>
          </a:xfrm>
          <a:prstGeom prst="rect">
            <a:avLst/>
          </a:prstGeom>
        </p:spPr>
      </p:pic>
      <p:sp>
        <p:nvSpPr>
          <p:cNvPr id="3" name="TextBox 2">
            <a:extLst>
              <a:ext uri="{FF2B5EF4-FFF2-40B4-BE49-F238E27FC236}">
                <a16:creationId xmlns:a16="http://schemas.microsoft.com/office/drawing/2014/main" id="{016E6881-ED1C-8874-E398-8194BC31174A}"/>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2960970640"/>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99FF">
              <a:alpha val="5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Salts</a:t>
            </a:r>
          </a:p>
        </p:txBody>
      </p:sp>
      <p:pic>
        <p:nvPicPr>
          <p:cNvPr id="2" name="Picture 1"/>
          <p:cNvPicPr>
            <a:picLocks noChangeAspect="1"/>
          </p:cNvPicPr>
          <p:nvPr/>
        </p:nvPicPr>
        <p:blipFill>
          <a:blip r:embed="rId2"/>
          <a:stretch>
            <a:fillRect/>
          </a:stretch>
        </p:blipFill>
        <p:spPr>
          <a:xfrm>
            <a:off x="2028870" y="1356932"/>
            <a:ext cx="8878539" cy="3867690"/>
          </a:xfrm>
          <a:prstGeom prst="rect">
            <a:avLst/>
          </a:prstGeom>
        </p:spPr>
      </p:pic>
      <p:sp>
        <p:nvSpPr>
          <p:cNvPr id="3" name="TextBox 2">
            <a:extLst>
              <a:ext uri="{FF2B5EF4-FFF2-40B4-BE49-F238E27FC236}">
                <a16:creationId xmlns:a16="http://schemas.microsoft.com/office/drawing/2014/main" id="{8D216614-B121-24EB-2759-5CAFE845844A}"/>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58591898"/>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99FF">
              <a:alpha val="5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Titrations</a:t>
            </a:r>
          </a:p>
        </p:txBody>
      </p:sp>
      <p:pic>
        <p:nvPicPr>
          <p:cNvPr id="2" name="Picture 1"/>
          <p:cNvPicPr>
            <a:picLocks noChangeAspect="1"/>
          </p:cNvPicPr>
          <p:nvPr/>
        </p:nvPicPr>
        <p:blipFill>
          <a:blip r:embed="rId2"/>
          <a:stretch>
            <a:fillRect/>
          </a:stretch>
        </p:blipFill>
        <p:spPr>
          <a:xfrm>
            <a:off x="2113994" y="1152207"/>
            <a:ext cx="7964011" cy="4553585"/>
          </a:xfrm>
          <a:prstGeom prst="rect">
            <a:avLst/>
          </a:prstGeom>
        </p:spPr>
      </p:pic>
      <p:sp>
        <p:nvSpPr>
          <p:cNvPr id="3" name="TextBox 2">
            <a:extLst>
              <a:ext uri="{FF2B5EF4-FFF2-40B4-BE49-F238E27FC236}">
                <a16:creationId xmlns:a16="http://schemas.microsoft.com/office/drawing/2014/main" id="{3ACA0C05-C1EE-EF87-30FC-CA950C3730E3}"/>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5252357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C000">
              <a:alpha val="6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Nuclear Chemistry</a:t>
            </a:r>
          </a:p>
        </p:txBody>
      </p:sp>
      <p:pic>
        <p:nvPicPr>
          <p:cNvPr id="3" name="Picture 2"/>
          <p:cNvPicPr>
            <a:picLocks noChangeAspect="1"/>
          </p:cNvPicPr>
          <p:nvPr/>
        </p:nvPicPr>
        <p:blipFill>
          <a:blip r:embed="rId2"/>
          <a:stretch>
            <a:fillRect/>
          </a:stretch>
        </p:blipFill>
        <p:spPr>
          <a:xfrm>
            <a:off x="1974026" y="156706"/>
            <a:ext cx="9823481" cy="5638038"/>
          </a:xfrm>
          <a:prstGeom prst="rect">
            <a:avLst/>
          </a:prstGeom>
        </p:spPr>
      </p:pic>
      <p:sp>
        <p:nvSpPr>
          <p:cNvPr id="2" name="TextBox 1">
            <a:extLst>
              <a:ext uri="{FF2B5EF4-FFF2-40B4-BE49-F238E27FC236}">
                <a16:creationId xmlns:a16="http://schemas.microsoft.com/office/drawing/2014/main" id="{CFAFC43E-2125-F344-1E0A-9C824C5BBA6A}"/>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2168040726"/>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99FF">
              <a:alpha val="5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Titrations</a:t>
            </a:r>
          </a:p>
        </p:txBody>
      </p:sp>
      <p:pic>
        <p:nvPicPr>
          <p:cNvPr id="2" name="Picture 1"/>
          <p:cNvPicPr>
            <a:picLocks noChangeAspect="1"/>
          </p:cNvPicPr>
          <p:nvPr/>
        </p:nvPicPr>
        <p:blipFill>
          <a:blip r:embed="rId2"/>
          <a:stretch>
            <a:fillRect/>
          </a:stretch>
        </p:blipFill>
        <p:spPr>
          <a:xfrm>
            <a:off x="300384" y="2362780"/>
            <a:ext cx="7716327" cy="4420217"/>
          </a:xfrm>
          <a:prstGeom prst="rect">
            <a:avLst/>
          </a:prstGeom>
        </p:spPr>
      </p:pic>
      <p:pic>
        <p:nvPicPr>
          <p:cNvPr id="3" name="Picture 2"/>
          <p:cNvPicPr>
            <a:picLocks noChangeAspect="1"/>
          </p:cNvPicPr>
          <p:nvPr/>
        </p:nvPicPr>
        <p:blipFill>
          <a:blip r:embed="rId3"/>
          <a:stretch>
            <a:fillRect/>
          </a:stretch>
        </p:blipFill>
        <p:spPr>
          <a:xfrm>
            <a:off x="6127896" y="341880"/>
            <a:ext cx="5763720" cy="2722249"/>
          </a:xfrm>
          <a:prstGeom prst="rect">
            <a:avLst/>
          </a:prstGeom>
        </p:spPr>
      </p:pic>
      <p:sp>
        <p:nvSpPr>
          <p:cNvPr id="5" name="TextBox 4">
            <a:extLst>
              <a:ext uri="{FF2B5EF4-FFF2-40B4-BE49-F238E27FC236}">
                <a16:creationId xmlns:a16="http://schemas.microsoft.com/office/drawing/2014/main" id="{31A93F2D-C7C5-F489-294F-BA2E4D87F8D5}"/>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4" action="ppaction://hlinksldjump"/>
              </a:rPr>
              <a:t>Jump back to title slide</a:t>
            </a:r>
            <a:endParaRPr lang="en-US" b="1" dirty="0"/>
          </a:p>
        </p:txBody>
      </p:sp>
    </p:spTree>
    <p:extLst>
      <p:ext uri="{BB962C8B-B14F-4D97-AF65-F5344CB8AC3E}">
        <p14:creationId xmlns:p14="http://schemas.microsoft.com/office/powerpoint/2010/main" val="2426920375"/>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99FF">
              <a:alpha val="5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Titrations</a:t>
            </a:r>
          </a:p>
        </p:txBody>
      </p:sp>
      <p:pic>
        <p:nvPicPr>
          <p:cNvPr id="2" name="Picture 1"/>
          <p:cNvPicPr>
            <a:picLocks noChangeAspect="1"/>
          </p:cNvPicPr>
          <p:nvPr/>
        </p:nvPicPr>
        <p:blipFill>
          <a:blip r:embed="rId2"/>
          <a:stretch>
            <a:fillRect/>
          </a:stretch>
        </p:blipFill>
        <p:spPr>
          <a:xfrm>
            <a:off x="188976" y="2562446"/>
            <a:ext cx="5467025" cy="3969796"/>
          </a:xfrm>
          <a:prstGeom prst="rect">
            <a:avLst/>
          </a:prstGeom>
        </p:spPr>
      </p:pic>
      <p:pic>
        <p:nvPicPr>
          <p:cNvPr id="3" name="Picture 2"/>
          <p:cNvPicPr>
            <a:picLocks noChangeAspect="1"/>
          </p:cNvPicPr>
          <p:nvPr/>
        </p:nvPicPr>
        <p:blipFill>
          <a:blip r:embed="rId3"/>
          <a:stretch>
            <a:fillRect/>
          </a:stretch>
        </p:blipFill>
        <p:spPr>
          <a:xfrm>
            <a:off x="5656001" y="257653"/>
            <a:ext cx="5814265" cy="3555900"/>
          </a:xfrm>
          <a:prstGeom prst="rect">
            <a:avLst/>
          </a:prstGeom>
        </p:spPr>
      </p:pic>
      <p:sp>
        <p:nvSpPr>
          <p:cNvPr id="5" name="TextBox 4">
            <a:extLst>
              <a:ext uri="{FF2B5EF4-FFF2-40B4-BE49-F238E27FC236}">
                <a16:creationId xmlns:a16="http://schemas.microsoft.com/office/drawing/2014/main" id="{4AC16FE9-BE01-4441-E3E7-859BC094504E}"/>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4" action="ppaction://hlinksldjump"/>
              </a:rPr>
              <a:t>Jump back to title slide</a:t>
            </a:r>
            <a:endParaRPr lang="en-US" b="1" dirty="0"/>
          </a:p>
        </p:txBody>
      </p:sp>
    </p:spTree>
    <p:extLst>
      <p:ext uri="{BB962C8B-B14F-4D97-AF65-F5344CB8AC3E}">
        <p14:creationId xmlns:p14="http://schemas.microsoft.com/office/powerpoint/2010/main" val="1872267527"/>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99FF">
              <a:alpha val="5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Titrations</a:t>
            </a:r>
          </a:p>
        </p:txBody>
      </p:sp>
      <p:pic>
        <p:nvPicPr>
          <p:cNvPr id="2" name="Picture 1"/>
          <p:cNvPicPr>
            <a:picLocks noChangeAspect="1"/>
          </p:cNvPicPr>
          <p:nvPr/>
        </p:nvPicPr>
        <p:blipFill>
          <a:blip r:embed="rId2"/>
          <a:stretch>
            <a:fillRect/>
          </a:stretch>
        </p:blipFill>
        <p:spPr>
          <a:xfrm>
            <a:off x="2104468" y="1199839"/>
            <a:ext cx="7983064" cy="4458322"/>
          </a:xfrm>
          <a:prstGeom prst="rect">
            <a:avLst/>
          </a:prstGeom>
        </p:spPr>
      </p:pic>
      <p:sp>
        <p:nvSpPr>
          <p:cNvPr id="3" name="TextBox 2">
            <a:extLst>
              <a:ext uri="{FF2B5EF4-FFF2-40B4-BE49-F238E27FC236}">
                <a16:creationId xmlns:a16="http://schemas.microsoft.com/office/drawing/2014/main" id="{F75E9C59-499C-983B-7526-E05B1727FC56}"/>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3713392689"/>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99FF">
              <a:alpha val="5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Titrations</a:t>
            </a:r>
          </a:p>
        </p:txBody>
      </p:sp>
      <p:pic>
        <p:nvPicPr>
          <p:cNvPr id="2" name="Picture 1"/>
          <p:cNvPicPr>
            <a:picLocks noChangeAspect="1"/>
          </p:cNvPicPr>
          <p:nvPr/>
        </p:nvPicPr>
        <p:blipFill>
          <a:blip r:embed="rId2"/>
          <a:stretch>
            <a:fillRect/>
          </a:stretch>
        </p:blipFill>
        <p:spPr>
          <a:xfrm>
            <a:off x="2123520" y="1204602"/>
            <a:ext cx="7944959" cy="4448796"/>
          </a:xfrm>
          <a:prstGeom prst="rect">
            <a:avLst/>
          </a:prstGeom>
        </p:spPr>
      </p:pic>
      <p:sp>
        <p:nvSpPr>
          <p:cNvPr id="3" name="TextBox 2">
            <a:extLst>
              <a:ext uri="{FF2B5EF4-FFF2-40B4-BE49-F238E27FC236}">
                <a16:creationId xmlns:a16="http://schemas.microsoft.com/office/drawing/2014/main" id="{48939660-27A1-8432-97F8-EDCD49606692}"/>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006865724"/>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99FF">
              <a:alpha val="5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Titrations</a:t>
            </a:r>
          </a:p>
        </p:txBody>
      </p:sp>
      <p:pic>
        <p:nvPicPr>
          <p:cNvPr id="2" name="Picture 1"/>
          <p:cNvPicPr>
            <a:picLocks noChangeAspect="1"/>
          </p:cNvPicPr>
          <p:nvPr/>
        </p:nvPicPr>
        <p:blipFill>
          <a:blip r:embed="rId2"/>
          <a:stretch>
            <a:fillRect/>
          </a:stretch>
        </p:blipFill>
        <p:spPr>
          <a:xfrm>
            <a:off x="2080652" y="1271286"/>
            <a:ext cx="8030696" cy="4315427"/>
          </a:xfrm>
          <a:prstGeom prst="rect">
            <a:avLst/>
          </a:prstGeom>
        </p:spPr>
      </p:pic>
      <p:sp>
        <p:nvSpPr>
          <p:cNvPr id="3" name="TextBox 2">
            <a:extLst>
              <a:ext uri="{FF2B5EF4-FFF2-40B4-BE49-F238E27FC236}">
                <a16:creationId xmlns:a16="http://schemas.microsoft.com/office/drawing/2014/main" id="{5D6AFA50-7FEC-B499-DE43-591DCE198D53}"/>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255813020"/>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99FF">
              <a:alpha val="5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Titrations</a:t>
            </a:r>
          </a:p>
        </p:txBody>
      </p:sp>
      <p:pic>
        <p:nvPicPr>
          <p:cNvPr id="2" name="Picture 1"/>
          <p:cNvPicPr>
            <a:picLocks noChangeAspect="1"/>
          </p:cNvPicPr>
          <p:nvPr/>
        </p:nvPicPr>
        <p:blipFill>
          <a:blip r:embed="rId2"/>
          <a:stretch>
            <a:fillRect/>
          </a:stretch>
        </p:blipFill>
        <p:spPr>
          <a:xfrm>
            <a:off x="2661758" y="1304628"/>
            <a:ext cx="6868484" cy="4248743"/>
          </a:xfrm>
          <a:prstGeom prst="rect">
            <a:avLst/>
          </a:prstGeom>
        </p:spPr>
      </p:pic>
      <p:sp>
        <p:nvSpPr>
          <p:cNvPr id="3" name="TextBox 2">
            <a:extLst>
              <a:ext uri="{FF2B5EF4-FFF2-40B4-BE49-F238E27FC236}">
                <a16:creationId xmlns:a16="http://schemas.microsoft.com/office/drawing/2014/main" id="{2826AE1A-CDC6-BA98-FE45-1327E0B8E9BC}"/>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5382913"/>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latin typeface="Impact" panose="020B0806030902050204" pitchFamily="34" charset="0"/>
              </a:rPr>
              <a:t>Unit #15 </a:t>
            </a:r>
            <a:br>
              <a:rPr lang="en-US" dirty="0">
                <a:latin typeface="Impact" panose="020B0806030902050204" pitchFamily="34" charset="0"/>
              </a:rPr>
            </a:br>
            <a:r>
              <a:rPr lang="en-US" dirty="0">
                <a:latin typeface="Impact" panose="020B0806030902050204" pitchFamily="34" charset="0"/>
              </a:rPr>
              <a:t>Redox (part of Summer Assignment always)</a:t>
            </a:r>
          </a:p>
        </p:txBody>
      </p:sp>
      <p:sp>
        <p:nvSpPr>
          <p:cNvPr id="3" name="Content Placeholder 2"/>
          <p:cNvSpPr>
            <a:spLocks noGrp="1"/>
          </p:cNvSpPr>
          <p:nvPr>
            <p:ph idx="1"/>
          </p:nvPr>
        </p:nvSpPr>
        <p:spPr/>
        <p:txBody>
          <a:bodyPr numCol="2">
            <a:normAutofit/>
          </a:bodyPr>
          <a:lstStyle/>
          <a:p>
            <a:r>
              <a:rPr lang="en-US" sz="4000" dirty="0"/>
              <a:t>Oxidation and Reduction</a:t>
            </a:r>
          </a:p>
          <a:p>
            <a:r>
              <a:rPr lang="en-US" sz="4000" dirty="0"/>
              <a:t>Oxidation number</a:t>
            </a:r>
          </a:p>
          <a:p>
            <a:r>
              <a:rPr lang="en-US" sz="4000" dirty="0"/>
              <a:t>Oxidation vs reduction</a:t>
            </a:r>
          </a:p>
          <a:p>
            <a:r>
              <a:rPr lang="en-US" sz="4000" dirty="0"/>
              <a:t>Writing half reactions</a:t>
            </a:r>
          </a:p>
          <a:p>
            <a:endParaRPr lang="en-US" sz="4000" dirty="0"/>
          </a:p>
          <a:p>
            <a:endParaRPr lang="en-US" sz="4000" dirty="0"/>
          </a:p>
          <a:p>
            <a:r>
              <a:rPr lang="en-US" sz="4000" dirty="0"/>
              <a:t>Balancing redox reactions in an acidic or basic solution </a:t>
            </a:r>
          </a:p>
        </p:txBody>
      </p:sp>
    </p:spTree>
    <p:extLst>
      <p:ext uri="{BB962C8B-B14F-4D97-AF65-F5344CB8AC3E}">
        <p14:creationId xmlns:p14="http://schemas.microsoft.com/office/powerpoint/2010/main" val="2566152922"/>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62251" y="754380"/>
            <a:ext cx="6580290" cy="4602247"/>
          </a:xfrm>
          <a:prstGeom prst="rect">
            <a:avLst/>
          </a:prstGeom>
        </p:spPr>
      </p:pic>
      <p:sp>
        <p:nvSpPr>
          <p:cNvPr id="5" name="Rectangle 4"/>
          <p:cNvSpPr/>
          <p:nvPr/>
        </p:nvSpPr>
        <p:spPr>
          <a:xfrm>
            <a:off x="0" y="0"/>
            <a:ext cx="1508760" cy="1508760"/>
          </a:xfrm>
          <a:prstGeom prst="rect">
            <a:avLst/>
          </a:prstGeom>
          <a:solidFill>
            <a:schemeClr val="bg1">
              <a:lumMod val="75000"/>
              <a:alpha val="5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Oxidation and Reduction</a:t>
            </a:r>
          </a:p>
        </p:txBody>
      </p:sp>
      <p:sp>
        <p:nvSpPr>
          <p:cNvPr id="2" name="TextBox 1">
            <a:extLst>
              <a:ext uri="{FF2B5EF4-FFF2-40B4-BE49-F238E27FC236}">
                <a16:creationId xmlns:a16="http://schemas.microsoft.com/office/drawing/2014/main" id="{0D004FFF-98E6-0AC9-84FD-BF7315935A08}"/>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712502907"/>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508760" cy="1508760"/>
          </a:xfrm>
          <a:prstGeom prst="rect">
            <a:avLst/>
          </a:prstGeom>
          <a:solidFill>
            <a:schemeClr val="bg1">
              <a:lumMod val="75000"/>
              <a:alpha val="5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Oxidation and Reduction</a:t>
            </a:r>
          </a:p>
        </p:txBody>
      </p:sp>
      <p:pic>
        <p:nvPicPr>
          <p:cNvPr id="2" name="Picture 1"/>
          <p:cNvPicPr>
            <a:picLocks noChangeAspect="1"/>
          </p:cNvPicPr>
          <p:nvPr/>
        </p:nvPicPr>
        <p:blipFill>
          <a:blip r:embed="rId2"/>
          <a:stretch>
            <a:fillRect/>
          </a:stretch>
        </p:blipFill>
        <p:spPr>
          <a:xfrm>
            <a:off x="1702544" y="415214"/>
            <a:ext cx="5919156" cy="4252478"/>
          </a:xfrm>
          <a:prstGeom prst="rect">
            <a:avLst/>
          </a:prstGeom>
        </p:spPr>
      </p:pic>
      <p:pic>
        <p:nvPicPr>
          <p:cNvPr id="3" name="Picture 2"/>
          <p:cNvPicPr>
            <a:picLocks noChangeAspect="1"/>
          </p:cNvPicPr>
          <p:nvPr/>
        </p:nvPicPr>
        <p:blipFill>
          <a:blip r:embed="rId3"/>
          <a:stretch>
            <a:fillRect/>
          </a:stretch>
        </p:blipFill>
        <p:spPr>
          <a:xfrm>
            <a:off x="7815485" y="499406"/>
            <a:ext cx="3153215" cy="2915057"/>
          </a:xfrm>
          <a:prstGeom prst="rect">
            <a:avLst/>
          </a:prstGeom>
        </p:spPr>
      </p:pic>
      <p:pic>
        <p:nvPicPr>
          <p:cNvPr id="6" name="Picture 5"/>
          <p:cNvPicPr>
            <a:picLocks noChangeAspect="1"/>
          </p:cNvPicPr>
          <p:nvPr/>
        </p:nvPicPr>
        <p:blipFill>
          <a:blip r:embed="rId4"/>
          <a:stretch>
            <a:fillRect/>
          </a:stretch>
        </p:blipFill>
        <p:spPr>
          <a:xfrm>
            <a:off x="8072266" y="3554617"/>
            <a:ext cx="2448267" cy="2896004"/>
          </a:xfrm>
          <a:prstGeom prst="rect">
            <a:avLst/>
          </a:prstGeom>
        </p:spPr>
      </p:pic>
      <p:pic>
        <p:nvPicPr>
          <p:cNvPr id="7" name="Picture 6"/>
          <p:cNvPicPr>
            <a:picLocks noChangeAspect="1"/>
          </p:cNvPicPr>
          <p:nvPr/>
        </p:nvPicPr>
        <p:blipFill>
          <a:blip r:embed="rId5"/>
          <a:stretch>
            <a:fillRect/>
          </a:stretch>
        </p:blipFill>
        <p:spPr>
          <a:xfrm>
            <a:off x="1702544" y="4708998"/>
            <a:ext cx="5519062" cy="1741623"/>
          </a:xfrm>
          <a:prstGeom prst="rect">
            <a:avLst/>
          </a:prstGeom>
        </p:spPr>
      </p:pic>
      <p:sp>
        <p:nvSpPr>
          <p:cNvPr id="4" name="TextBox 3">
            <a:extLst>
              <a:ext uri="{FF2B5EF4-FFF2-40B4-BE49-F238E27FC236}">
                <a16:creationId xmlns:a16="http://schemas.microsoft.com/office/drawing/2014/main" id="{F4AA4F0C-0F02-E1B6-E362-54E5261C99E2}"/>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6" action="ppaction://hlinksldjump"/>
              </a:rPr>
              <a:t>Jump back to title slide</a:t>
            </a:r>
            <a:endParaRPr lang="en-US" b="1" dirty="0"/>
          </a:p>
        </p:txBody>
      </p:sp>
    </p:spTree>
    <p:extLst>
      <p:ext uri="{BB962C8B-B14F-4D97-AF65-F5344CB8AC3E}">
        <p14:creationId xmlns:p14="http://schemas.microsoft.com/office/powerpoint/2010/main" val="1153587017"/>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508760" cy="1508760"/>
          </a:xfrm>
          <a:prstGeom prst="rect">
            <a:avLst/>
          </a:prstGeom>
          <a:solidFill>
            <a:schemeClr val="bg1">
              <a:lumMod val="75000"/>
              <a:alpha val="5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Half Reactions</a:t>
            </a:r>
          </a:p>
        </p:txBody>
      </p:sp>
      <p:pic>
        <p:nvPicPr>
          <p:cNvPr id="2" name="Picture 1"/>
          <p:cNvPicPr>
            <a:picLocks noChangeAspect="1"/>
          </p:cNvPicPr>
          <p:nvPr/>
        </p:nvPicPr>
        <p:blipFill>
          <a:blip r:embed="rId2"/>
          <a:stretch>
            <a:fillRect/>
          </a:stretch>
        </p:blipFill>
        <p:spPr>
          <a:xfrm>
            <a:off x="2799247" y="1054183"/>
            <a:ext cx="6740487" cy="4410952"/>
          </a:xfrm>
          <a:prstGeom prst="rect">
            <a:avLst/>
          </a:prstGeom>
        </p:spPr>
      </p:pic>
      <p:sp>
        <p:nvSpPr>
          <p:cNvPr id="3" name="TextBox 2">
            <a:extLst>
              <a:ext uri="{FF2B5EF4-FFF2-40B4-BE49-F238E27FC236}">
                <a16:creationId xmlns:a16="http://schemas.microsoft.com/office/drawing/2014/main" id="{72D59A0F-0386-4080-969B-D3CF4BFB55DB}"/>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3483164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72559"/>
          </a:xfrm>
        </p:spPr>
        <p:txBody>
          <a:bodyPr>
            <a:normAutofit/>
          </a:bodyPr>
          <a:lstStyle/>
          <a:p>
            <a:pPr algn="ctr"/>
            <a:r>
              <a:rPr lang="en-US" u="sng" dirty="0">
                <a:latin typeface="Impact" panose="020B0806030902050204" pitchFamily="34" charset="0"/>
              </a:rPr>
              <a:t>How to set up your composition notebook</a:t>
            </a:r>
          </a:p>
        </p:txBody>
      </p:sp>
      <p:sp>
        <p:nvSpPr>
          <p:cNvPr id="3" name="Content Placeholder 2"/>
          <p:cNvSpPr>
            <a:spLocks noGrp="1"/>
          </p:cNvSpPr>
          <p:nvPr>
            <p:ph idx="1"/>
          </p:nvPr>
        </p:nvSpPr>
        <p:spPr>
          <a:xfrm>
            <a:off x="142163" y="1137684"/>
            <a:ext cx="11872628" cy="5039279"/>
          </a:xfrm>
        </p:spPr>
        <p:txBody>
          <a:bodyPr>
            <a:normAutofit/>
          </a:bodyPr>
          <a:lstStyle/>
          <a:p>
            <a:pPr marL="0" indent="0" algn="ctr">
              <a:buNone/>
            </a:pPr>
            <a:r>
              <a:rPr lang="en-US" sz="4400" dirty="0"/>
              <a:t>Your notebook should look like this so far...</a:t>
            </a:r>
          </a:p>
        </p:txBody>
      </p:sp>
      <p:pic>
        <p:nvPicPr>
          <p:cNvPr id="1026" name="Picture 2" descr="Open Composition Book On White Stock Photo, Picture And Royalty Free Image.  Image 31759919."/>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4437" t="7025" r="4421" b="11125"/>
          <a:stretch/>
        </p:blipFill>
        <p:spPr bwMode="auto">
          <a:xfrm>
            <a:off x="6254547" y="2216315"/>
            <a:ext cx="5760243" cy="38677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oaring Spring Composition Notebooks | BLICK Art Materials"/>
          <p:cNvPicPr>
            <a:picLocks noChangeAspect="1" noChangeArrowheads="1"/>
          </p:cNvPicPr>
          <p:nvPr/>
        </p:nvPicPr>
        <p:blipFill rotWithShape="1">
          <a:blip r:embed="rId4">
            <a:extLst>
              <a:ext uri="{28A0092B-C50C-407E-A947-70E740481C1C}">
                <a14:useLocalDpi xmlns:a14="http://schemas.microsoft.com/office/drawing/2010/main" val="0"/>
              </a:ext>
            </a:extLst>
          </a:blip>
          <a:srcRect t="15071" b="18567"/>
          <a:stretch/>
        </p:blipFill>
        <p:spPr bwMode="auto">
          <a:xfrm>
            <a:off x="142162" y="2216315"/>
            <a:ext cx="5828351" cy="38677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a:srcRect l="1477" t="1542" r="1218" b="2300"/>
          <a:stretch/>
        </p:blipFill>
        <p:spPr>
          <a:xfrm>
            <a:off x="3236686" y="2699656"/>
            <a:ext cx="2318956" cy="3033487"/>
          </a:xfrm>
          <a:prstGeom prst="rect">
            <a:avLst/>
          </a:prstGeom>
          <a:ln>
            <a:solidFill>
              <a:schemeClr val="tx1"/>
            </a:solidFill>
          </a:ln>
        </p:spPr>
      </p:pic>
      <p:sp>
        <p:nvSpPr>
          <p:cNvPr id="6" name="TextBox 5"/>
          <p:cNvSpPr txBox="1"/>
          <p:nvPr/>
        </p:nvSpPr>
        <p:spPr>
          <a:xfrm>
            <a:off x="6560457" y="2583543"/>
            <a:ext cx="2801257" cy="338554"/>
          </a:xfrm>
          <a:prstGeom prst="rect">
            <a:avLst/>
          </a:prstGeom>
          <a:noFill/>
        </p:spPr>
        <p:txBody>
          <a:bodyPr wrap="square" rtlCol="0">
            <a:spAutoFit/>
          </a:bodyPr>
          <a:lstStyle/>
          <a:p>
            <a:pPr algn="ctr"/>
            <a:r>
              <a:rPr lang="en-US" sz="1600" b="1" u="sng" dirty="0">
                <a:latin typeface="Lucida Handwriting" panose="03010101010101010101" pitchFamily="66" charset="0"/>
              </a:rPr>
              <a:t>Safety Notes</a:t>
            </a:r>
          </a:p>
        </p:txBody>
      </p:sp>
      <p:sp>
        <p:nvSpPr>
          <p:cNvPr id="11" name="TextBox 10"/>
          <p:cNvSpPr txBox="1"/>
          <p:nvPr/>
        </p:nvSpPr>
        <p:spPr>
          <a:xfrm>
            <a:off x="3918857" y="6084104"/>
            <a:ext cx="1158074" cy="523220"/>
          </a:xfrm>
          <a:prstGeom prst="rect">
            <a:avLst/>
          </a:prstGeom>
          <a:noFill/>
        </p:spPr>
        <p:txBody>
          <a:bodyPr wrap="none" rtlCol="0">
            <a:spAutoFit/>
          </a:bodyPr>
          <a:lstStyle/>
          <a:p>
            <a:r>
              <a:rPr lang="en-US" sz="2800" b="1" dirty="0"/>
              <a:t>Page 1</a:t>
            </a:r>
          </a:p>
        </p:txBody>
      </p:sp>
      <p:sp>
        <p:nvSpPr>
          <p:cNvPr id="12" name="TextBox 11"/>
          <p:cNvSpPr txBox="1"/>
          <p:nvPr/>
        </p:nvSpPr>
        <p:spPr>
          <a:xfrm>
            <a:off x="7375091" y="6084104"/>
            <a:ext cx="1158074" cy="523220"/>
          </a:xfrm>
          <a:prstGeom prst="rect">
            <a:avLst/>
          </a:prstGeom>
          <a:noFill/>
        </p:spPr>
        <p:txBody>
          <a:bodyPr wrap="none" rtlCol="0">
            <a:spAutoFit/>
          </a:bodyPr>
          <a:lstStyle/>
          <a:p>
            <a:r>
              <a:rPr lang="en-US" sz="2800" b="1" dirty="0"/>
              <a:t>Page 2</a:t>
            </a:r>
          </a:p>
        </p:txBody>
      </p:sp>
      <p:sp>
        <p:nvSpPr>
          <p:cNvPr id="13" name="TextBox 12"/>
          <p:cNvSpPr txBox="1"/>
          <p:nvPr/>
        </p:nvSpPr>
        <p:spPr>
          <a:xfrm>
            <a:off x="10277680" y="6084104"/>
            <a:ext cx="1158074" cy="523220"/>
          </a:xfrm>
          <a:prstGeom prst="rect">
            <a:avLst/>
          </a:prstGeom>
          <a:noFill/>
        </p:spPr>
        <p:txBody>
          <a:bodyPr wrap="none" rtlCol="0">
            <a:spAutoFit/>
          </a:bodyPr>
          <a:lstStyle/>
          <a:p>
            <a:r>
              <a:rPr lang="en-US" sz="2800" b="1" dirty="0"/>
              <a:t>Page 3</a:t>
            </a:r>
          </a:p>
        </p:txBody>
      </p:sp>
      <p:sp>
        <p:nvSpPr>
          <p:cNvPr id="5" name="12-Point Star 4"/>
          <p:cNvSpPr/>
          <p:nvPr/>
        </p:nvSpPr>
        <p:spPr>
          <a:xfrm rot="20478835">
            <a:off x="6987854" y="3289179"/>
            <a:ext cx="1946463" cy="1854441"/>
          </a:xfrm>
          <a:prstGeom prst="star12">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chemeClr val="tx1"/>
                </a:solidFill>
                <a:latin typeface="Arial" panose="020B0604020202020204" pitchFamily="34" charset="0"/>
                <a:cs typeface="Arial" panose="020B0604020202020204" pitchFamily="34" charset="0"/>
              </a:rPr>
              <a:t>Should be notes on safety video and safety contract</a:t>
            </a:r>
          </a:p>
        </p:txBody>
      </p:sp>
    </p:spTree>
    <p:extLst>
      <p:ext uri="{BB962C8B-B14F-4D97-AF65-F5344CB8AC3E}">
        <p14:creationId xmlns:p14="http://schemas.microsoft.com/office/powerpoint/2010/main" val="41276378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C000">
              <a:alpha val="6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Nuclear Chemistry</a:t>
            </a:r>
          </a:p>
        </p:txBody>
      </p:sp>
      <p:pic>
        <p:nvPicPr>
          <p:cNvPr id="2" name="Picture 1"/>
          <p:cNvPicPr>
            <a:picLocks noChangeAspect="1"/>
          </p:cNvPicPr>
          <p:nvPr/>
        </p:nvPicPr>
        <p:blipFill>
          <a:blip r:embed="rId2"/>
          <a:stretch>
            <a:fillRect/>
          </a:stretch>
        </p:blipFill>
        <p:spPr>
          <a:xfrm>
            <a:off x="2353850" y="209100"/>
            <a:ext cx="8881604" cy="5564379"/>
          </a:xfrm>
          <a:prstGeom prst="rect">
            <a:avLst/>
          </a:prstGeom>
        </p:spPr>
      </p:pic>
      <p:sp>
        <p:nvSpPr>
          <p:cNvPr id="3" name="TextBox 2">
            <a:extLst>
              <a:ext uri="{FF2B5EF4-FFF2-40B4-BE49-F238E27FC236}">
                <a16:creationId xmlns:a16="http://schemas.microsoft.com/office/drawing/2014/main" id="{B9AA448C-B926-16CF-EBCA-EBC70F374678}"/>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2363007512"/>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508760" cy="1508760"/>
          </a:xfrm>
          <a:prstGeom prst="rect">
            <a:avLst/>
          </a:prstGeom>
          <a:solidFill>
            <a:schemeClr val="bg1">
              <a:lumMod val="75000"/>
              <a:alpha val="5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Oxidation Numbers</a:t>
            </a:r>
          </a:p>
        </p:txBody>
      </p:sp>
      <p:pic>
        <p:nvPicPr>
          <p:cNvPr id="2" name="Picture 1"/>
          <p:cNvPicPr>
            <a:picLocks noChangeAspect="1"/>
          </p:cNvPicPr>
          <p:nvPr/>
        </p:nvPicPr>
        <p:blipFill>
          <a:blip r:embed="rId2"/>
          <a:stretch>
            <a:fillRect/>
          </a:stretch>
        </p:blipFill>
        <p:spPr>
          <a:xfrm>
            <a:off x="172141" y="1826023"/>
            <a:ext cx="6457480" cy="4630150"/>
          </a:xfrm>
          <a:prstGeom prst="rect">
            <a:avLst/>
          </a:prstGeom>
        </p:spPr>
      </p:pic>
      <p:pic>
        <p:nvPicPr>
          <p:cNvPr id="3" name="Picture 2"/>
          <p:cNvPicPr>
            <a:picLocks noChangeAspect="1"/>
          </p:cNvPicPr>
          <p:nvPr/>
        </p:nvPicPr>
        <p:blipFill>
          <a:blip r:embed="rId3"/>
          <a:stretch>
            <a:fillRect/>
          </a:stretch>
        </p:blipFill>
        <p:spPr>
          <a:xfrm>
            <a:off x="5995225" y="781210"/>
            <a:ext cx="5993490" cy="3227264"/>
          </a:xfrm>
          <a:prstGeom prst="rect">
            <a:avLst/>
          </a:prstGeom>
        </p:spPr>
      </p:pic>
      <p:sp>
        <p:nvSpPr>
          <p:cNvPr id="4" name="TextBox 3">
            <a:extLst>
              <a:ext uri="{FF2B5EF4-FFF2-40B4-BE49-F238E27FC236}">
                <a16:creationId xmlns:a16="http://schemas.microsoft.com/office/drawing/2014/main" id="{DB959D6D-FACC-265F-33B7-69240307F50D}"/>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4" action="ppaction://hlinksldjump"/>
              </a:rPr>
              <a:t>Jump back to title slide</a:t>
            </a:r>
            <a:endParaRPr lang="en-US" b="1" dirty="0"/>
          </a:p>
        </p:txBody>
      </p:sp>
    </p:spTree>
    <p:extLst>
      <p:ext uri="{BB962C8B-B14F-4D97-AF65-F5344CB8AC3E}">
        <p14:creationId xmlns:p14="http://schemas.microsoft.com/office/powerpoint/2010/main" val="22327685"/>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508760" cy="1508760"/>
          </a:xfrm>
          <a:prstGeom prst="rect">
            <a:avLst/>
          </a:prstGeom>
          <a:solidFill>
            <a:schemeClr val="bg1">
              <a:lumMod val="75000"/>
              <a:alpha val="5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Oxidation Numbers</a:t>
            </a:r>
          </a:p>
        </p:txBody>
      </p:sp>
      <p:pic>
        <p:nvPicPr>
          <p:cNvPr id="2" name="Picture 1"/>
          <p:cNvPicPr>
            <a:picLocks noChangeAspect="1"/>
          </p:cNvPicPr>
          <p:nvPr/>
        </p:nvPicPr>
        <p:blipFill>
          <a:blip r:embed="rId2"/>
          <a:stretch>
            <a:fillRect/>
          </a:stretch>
        </p:blipFill>
        <p:spPr>
          <a:xfrm>
            <a:off x="2995618" y="922660"/>
            <a:ext cx="5319042" cy="3862443"/>
          </a:xfrm>
          <a:prstGeom prst="rect">
            <a:avLst/>
          </a:prstGeom>
        </p:spPr>
      </p:pic>
      <p:sp>
        <p:nvSpPr>
          <p:cNvPr id="3" name="TextBox 2">
            <a:extLst>
              <a:ext uri="{FF2B5EF4-FFF2-40B4-BE49-F238E27FC236}">
                <a16:creationId xmlns:a16="http://schemas.microsoft.com/office/drawing/2014/main" id="{2334240F-C577-5015-43D2-B13E0D54FAF6}"/>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280602098"/>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508760" cy="1508760"/>
          </a:xfrm>
          <a:prstGeom prst="rect">
            <a:avLst/>
          </a:prstGeom>
          <a:solidFill>
            <a:schemeClr val="bg1">
              <a:lumMod val="75000"/>
              <a:alpha val="5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Half Reactions, Balancing</a:t>
            </a:r>
          </a:p>
        </p:txBody>
      </p:sp>
      <p:pic>
        <p:nvPicPr>
          <p:cNvPr id="2" name="Picture 1"/>
          <p:cNvPicPr>
            <a:picLocks noChangeAspect="1"/>
          </p:cNvPicPr>
          <p:nvPr/>
        </p:nvPicPr>
        <p:blipFill>
          <a:blip r:embed="rId2"/>
          <a:stretch>
            <a:fillRect/>
          </a:stretch>
        </p:blipFill>
        <p:spPr>
          <a:xfrm>
            <a:off x="337168" y="2108250"/>
            <a:ext cx="5181130" cy="3533102"/>
          </a:xfrm>
          <a:prstGeom prst="rect">
            <a:avLst/>
          </a:prstGeom>
        </p:spPr>
      </p:pic>
      <p:pic>
        <p:nvPicPr>
          <p:cNvPr id="3" name="Picture 2"/>
          <p:cNvPicPr>
            <a:picLocks noChangeAspect="1"/>
          </p:cNvPicPr>
          <p:nvPr/>
        </p:nvPicPr>
        <p:blipFill>
          <a:blip r:embed="rId3"/>
          <a:stretch>
            <a:fillRect/>
          </a:stretch>
        </p:blipFill>
        <p:spPr>
          <a:xfrm>
            <a:off x="5791761" y="677801"/>
            <a:ext cx="5767189" cy="4372664"/>
          </a:xfrm>
          <a:prstGeom prst="rect">
            <a:avLst/>
          </a:prstGeom>
        </p:spPr>
      </p:pic>
      <p:sp>
        <p:nvSpPr>
          <p:cNvPr id="4" name="TextBox 3">
            <a:extLst>
              <a:ext uri="{FF2B5EF4-FFF2-40B4-BE49-F238E27FC236}">
                <a16:creationId xmlns:a16="http://schemas.microsoft.com/office/drawing/2014/main" id="{2EE2B68E-2B7F-5CCB-5F59-14C42CB3C36D}"/>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4" action="ppaction://hlinksldjump"/>
              </a:rPr>
              <a:t>Jump back to title slide</a:t>
            </a:r>
            <a:endParaRPr lang="en-US" b="1" dirty="0"/>
          </a:p>
        </p:txBody>
      </p:sp>
    </p:spTree>
    <p:extLst>
      <p:ext uri="{BB962C8B-B14F-4D97-AF65-F5344CB8AC3E}">
        <p14:creationId xmlns:p14="http://schemas.microsoft.com/office/powerpoint/2010/main" val="275323405"/>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508760" cy="1508760"/>
          </a:xfrm>
          <a:prstGeom prst="rect">
            <a:avLst/>
          </a:prstGeom>
          <a:solidFill>
            <a:schemeClr val="bg1">
              <a:lumMod val="75000"/>
              <a:alpha val="5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Half Reactions, Balancing</a:t>
            </a:r>
          </a:p>
        </p:txBody>
      </p:sp>
      <p:pic>
        <p:nvPicPr>
          <p:cNvPr id="2" name="Picture 1"/>
          <p:cNvPicPr>
            <a:picLocks noChangeAspect="1"/>
          </p:cNvPicPr>
          <p:nvPr/>
        </p:nvPicPr>
        <p:blipFill rotWithShape="1">
          <a:blip r:embed="rId2"/>
          <a:srcRect l="1995" r="3559" b="4762"/>
          <a:stretch/>
        </p:blipFill>
        <p:spPr>
          <a:xfrm>
            <a:off x="1616149" y="0"/>
            <a:ext cx="5082364" cy="2445488"/>
          </a:xfrm>
          <a:prstGeom prst="rect">
            <a:avLst/>
          </a:prstGeom>
        </p:spPr>
      </p:pic>
      <p:pic>
        <p:nvPicPr>
          <p:cNvPr id="3" name="Picture 2"/>
          <p:cNvPicPr>
            <a:picLocks noChangeAspect="1"/>
          </p:cNvPicPr>
          <p:nvPr/>
        </p:nvPicPr>
        <p:blipFill rotWithShape="1">
          <a:blip r:embed="rId3"/>
          <a:srcRect b="5188"/>
          <a:stretch/>
        </p:blipFill>
        <p:spPr>
          <a:xfrm>
            <a:off x="1307806" y="1532061"/>
            <a:ext cx="2100254" cy="1748762"/>
          </a:xfrm>
          <a:prstGeom prst="rect">
            <a:avLst/>
          </a:prstGeom>
        </p:spPr>
      </p:pic>
      <p:pic>
        <p:nvPicPr>
          <p:cNvPr id="4" name="Picture 3"/>
          <p:cNvPicPr>
            <a:picLocks noChangeAspect="1"/>
          </p:cNvPicPr>
          <p:nvPr/>
        </p:nvPicPr>
        <p:blipFill rotWithShape="1">
          <a:blip r:embed="rId4"/>
          <a:srcRect l="5174" t="5358" r="4080" b="7960"/>
          <a:stretch/>
        </p:blipFill>
        <p:spPr>
          <a:xfrm>
            <a:off x="292395" y="3355930"/>
            <a:ext cx="2647507" cy="1621125"/>
          </a:xfrm>
          <a:prstGeom prst="rect">
            <a:avLst/>
          </a:prstGeom>
        </p:spPr>
      </p:pic>
      <p:pic>
        <p:nvPicPr>
          <p:cNvPr id="6" name="Picture 5"/>
          <p:cNvPicPr>
            <a:picLocks noChangeAspect="1"/>
          </p:cNvPicPr>
          <p:nvPr/>
        </p:nvPicPr>
        <p:blipFill rotWithShape="1">
          <a:blip r:embed="rId5"/>
          <a:srcRect l="6867" t="14014" r="7633" b="12357"/>
          <a:stretch/>
        </p:blipFill>
        <p:spPr>
          <a:xfrm>
            <a:off x="191385" y="5127269"/>
            <a:ext cx="3434317" cy="1520456"/>
          </a:xfrm>
          <a:prstGeom prst="rect">
            <a:avLst/>
          </a:prstGeom>
        </p:spPr>
      </p:pic>
      <p:pic>
        <p:nvPicPr>
          <p:cNvPr id="7" name="Picture 6"/>
          <p:cNvPicPr>
            <a:picLocks noChangeAspect="1"/>
          </p:cNvPicPr>
          <p:nvPr/>
        </p:nvPicPr>
        <p:blipFill rotWithShape="1">
          <a:blip r:embed="rId6"/>
          <a:srcRect l="6675" t="12205" r="9107" b="10975"/>
          <a:stretch/>
        </p:blipFill>
        <p:spPr>
          <a:xfrm>
            <a:off x="6897464" y="170120"/>
            <a:ext cx="4234825" cy="1584251"/>
          </a:xfrm>
          <a:prstGeom prst="rect">
            <a:avLst/>
          </a:prstGeom>
        </p:spPr>
      </p:pic>
      <p:pic>
        <p:nvPicPr>
          <p:cNvPr id="8" name="Picture 7"/>
          <p:cNvPicPr>
            <a:picLocks noChangeAspect="1"/>
          </p:cNvPicPr>
          <p:nvPr/>
        </p:nvPicPr>
        <p:blipFill rotWithShape="1">
          <a:blip r:embed="rId7"/>
          <a:srcRect l="7265" t="9775" r="5928" b="8882"/>
          <a:stretch/>
        </p:blipFill>
        <p:spPr>
          <a:xfrm>
            <a:off x="7006856" y="1880476"/>
            <a:ext cx="4125433" cy="1552353"/>
          </a:xfrm>
          <a:prstGeom prst="rect">
            <a:avLst/>
          </a:prstGeom>
        </p:spPr>
      </p:pic>
      <p:pic>
        <p:nvPicPr>
          <p:cNvPr id="10" name="Picture 9"/>
          <p:cNvPicPr>
            <a:picLocks noChangeAspect="1"/>
          </p:cNvPicPr>
          <p:nvPr/>
        </p:nvPicPr>
        <p:blipFill>
          <a:blip r:embed="rId8"/>
          <a:stretch>
            <a:fillRect/>
          </a:stretch>
        </p:blipFill>
        <p:spPr>
          <a:xfrm>
            <a:off x="6068666" y="3599196"/>
            <a:ext cx="5682700" cy="2663381"/>
          </a:xfrm>
          <a:prstGeom prst="rect">
            <a:avLst/>
          </a:prstGeom>
        </p:spPr>
      </p:pic>
      <p:sp>
        <p:nvSpPr>
          <p:cNvPr id="9" name="TextBox 8">
            <a:extLst>
              <a:ext uri="{FF2B5EF4-FFF2-40B4-BE49-F238E27FC236}">
                <a16:creationId xmlns:a16="http://schemas.microsoft.com/office/drawing/2014/main" id="{10920404-A1DA-41B4-DEE4-EDB8EFA537DB}"/>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9" action="ppaction://hlinksldjump"/>
              </a:rPr>
              <a:t>Jump back to title slide</a:t>
            </a:r>
            <a:endParaRPr lang="en-US" b="1" dirty="0"/>
          </a:p>
        </p:txBody>
      </p:sp>
    </p:spTree>
    <p:extLst>
      <p:ext uri="{BB962C8B-B14F-4D97-AF65-F5344CB8AC3E}">
        <p14:creationId xmlns:p14="http://schemas.microsoft.com/office/powerpoint/2010/main" val="3914885745"/>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508760" cy="1508760"/>
          </a:xfrm>
          <a:prstGeom prst="rect">
            <a:avLst/>
          </a:prstGeom>
          <a:solidFill>
            <a:schemeClr val="bg1">
              <a:lumMod val="75000"/>
              <a:alpha val="5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Electro</a:t>
            </a:r>
            <a:br>
              <a:rPr lang="en-US" b="1" dirty="0">
                <a:solidFill>
                  <a:schemeClr val="tx1"/>
                </a:solidFill>
                <a:latin typeface="Arial" panose="020B0604020202020204" pitchFamily="34" charset="0"/>
                <a:cs typeface="Arial" panose="020B0604020202020204" pitchFamily="34" charset="0"/>
              </a:rPr>
            </a:br>
            <a:r>
              <a:rPr lang="en-US" b="1" dirty="0" err="1">
                <a:solidFill>
                  <a:schemeClr val="tx1"/>
                </a:solidFill>
                <a:latin typeface="Arial" panose="020B0604020202020204" pitchFamily="34" charset="0"/>
                <a:cs typeface="Arial" panose="020B0604020202020204" pitchFamily="34" charset="0"/>
              </a:rPr>
              <a:t>chem</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3913375"/>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508760" cy="1508760"/>
          </a:xfrm>
          <a:prstGeom prst="rect">
            <a:avLst/>
          </a:prstGeom>
          <a:solidFill>
            <a:schemeClr val="bg1">
              <a:lumMod val="75000"/>
              <a:alpha val="5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Electro</a:t>
            </a:r>
            <a:br>
              <a:rPr lang="en-US" b="1" dirty="0">
                <a:solidFill>
                  <a:schemeClr val="tx1"/>
                </a:solidFill>
                <a:latin typeface="Arial" panose="020B0604020202020204" pitchFamily="34" charset="0"/>
                <a:cs typeface="Arial" panose="020B0604020202020204" pitchFamily="34" charset="0"/>
              </a:rPr>
            </a:br>
            <a:r>
              <a:rPr lang="en-US" b="1" dirty="0" err="1">
                <a:solidFill>
                  <a:schemeClr val="tx1"/>
                </a:solidFill>
                <a:latin typeface="Arial" panose="020B0604020202020204" pitchFamily="34" charset="0"/>
                <a:cs typeface="Arial" panose="020B0604020202020204" pitchFamily="34" charset="0"/>
              </a:rPr>
              <a:t>chem</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494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C000">
              <a:alpha val="6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Radioactive particles</a:t>
            </a:r>
          </a:p>
        </p:txBody>
      </p:sp>
      <p:pic>
        <p:nvPicPr>
          <p:cNvPr id="3" name="Picture 2"/>
          <p:cNvPicPr>
            <a:picLocks noChangeAspect="1"/>
          </p:cNvPicPr>
          <p:nvPr/>
        </p:nvPicPr>
        <p:blipFill>
          <a:blip r:embed="rId2"/>
          <a:stretch>
            <a:fillRect/>
          </a:stretch>
        </p:blipFill>
        <p:spPr>
          <a:xfrm>
            <a:off x="1881962" y="167798"/>
            <a:ext cx="6305108" cy="2216993"/>
          </a:xfrm>
          <a:prstGeom prst="rect">
            <a:avLst/>
          </a:prstGeom>
        </p:spPr>
      </p:pic>
      <p:pic>
        <p:nvPicPr>
          <p:cNvPr id="5" name="Picture 4"/>
          <p:cNvPicPr>
            <a:picLocks noChangeAspect="1"/>
          </p:cNvPicPr>
          <p:nvPr/>
        </p:nvPicPr>
        <p:blipFill>
          <a:blip r:embed="rId3"/>
          <a:stretch>
            <a:fillRect/>
          </a:stretch>
        </p:blipFill>
        <p:spPr>
          <a:xfrm>
            <a:off x="6161791" y="2550421"/>
            <a:ext cx="5888707" cy="2287393"/>
          </a:xfrm>
          <a:prstGeom prst="rect">
            <a:avLst/>
          </a:prstGeom>
        </p:spPr>
      </p:pic>
      <p:pic>
        <p:nvPicPr>
          <p:cNvPr id="6" name="Picture 5"/>
          <p:cNvPicPr>
            <a:picLocks noChangeAspect="1"/>
          </p:cNvPicPr>
          <p:nvPr/>
        </p:nvPicPr>
        <p:blipFill>
          <a:blip r:embed="rId4"/>
          <a:stretch>
            <a:fillRect/>
          </a:stretch>
        </p:blipFill>
        <p:spPr>
          <a:xfrm>
            <a:off x="276446" y="4415417"/>
            <a:ext cx="5518298" cy="2252558"/>
          </a:xfrm>
          <a:prstGeom prst="rect">
            <a:avLst/>
          </a:prstGeom>
        </p:spPr>
      </p:pic>
      <p:sp>
        <p:nvSpPr>
          <p:cNvPr id="7" name="TextBox 6"/>
          <p:cNvSpPr txBox="1"/>
          <p:nvPr/>
        </p:nvSpPr>
        <p:spPr>
          <a:xfrm>
            <a:off x="652839" y="1800016"/>
            <a:ext cx="1711842" cy="584775"/>
          </a:xfrm>
          <a:prstGeom prst="rect">
            <a:avLst/>
          </a:prstGeom>
          <a:noFill/>
        </p:spPr>
        <p:txBody>
          <a:bodyPr wrap="square" rtlCol="0">
            <a:spAutoFit/>
          </a:bodyPr>
          <a:lstStyle/>
          <a:p>
            <a:r>
              <a:rPr lang="en-US" sz="3200" b="1" u="sng" dirty="0"/>
              <a:t>Alpha</a:t>
            </a:r>
          </a:p>
        </p:txBody>
      </p:sp>
      <p:sp>
        <p:nvSpPr>
          <p:cNvPr id="8" name="Rectangle 7"/>
          <p:cNvSpPr/>
          <p:nvPr/>
        </p:nvSpPr>
        <p:spPr>
          <a:xfrm>
            <a:off x="5034516" y="2674949"/>
            <a:ext cx="1055482" cy="646331"/>
          </a:xfrm>
          <a:prstGeom prst="rect">
            <a:avLst/>
          </a:prstGeom>
        </p:spPr>
        <p:txBody>
          <a:bodyPr wrap="none">
            <a:spAutoFit/>
          </a:bodyPr>
          <a:lstStyle/>
          <a:p>
            <a:r>
              <a:rPr lang="en-US" sz="3600" b="1" u="sng" dirty="0"/>
              <a:t>Beta</a:t>
            </a:r>
          </a:p>
        </p:txBody>
      </p:sp>
      <p:sp>
        <p:nvSpPr>
          <p:cNvPr id="9" name="Rectangle 8"/>
          <p:cNvSpPr/>
          <p:nvPr/>
        </p:nvSpPr>
        <p:spPr>
          <a:xfrm>
            <a:off x="276446" y="3769086"/>
            <a:ext cx="1685077" cy="646331"/>
          </a:xfrm>
          <a:prstGeom prst="rect">
            <a:avLst/>
          </a:prstGeom>
        </p:spPr>
        <p:txBody>
          <a:bodyPr wrap="none">
            <a:spAutoFit/>
          </a:bodyPr>
          <a:lstStyle/>
          <a:p>
            <a:r>
              <a:rPr lang="en-US" sz="3600" b="1" u="sng" dirty="0"/>
              <a:t>Gamma</a:t>
            </a:r>
          </a:p>
        </p:txBody>
      </p:sp>
      <p:sp>
        <p:nvSpPr>
          <p:cNvPr id="2" name="TextBox 1">
            <a:extLst>
              <a:ext uri="{FF2B5EF4-FFF2-40B4-BE49-F238E27FC236}">
                <a16:creationId xmlns:a16="http://schemas.microsoft.com/office/drawing/2014/main" id="{BDA5C20E-CEE6-4113-3AE3-6360E9D22A46}"/>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5" action="ppaction://hlinksldjump"/>
              </a:rPr>
              <a:t>Jump back to title slide</a:t>
            </a:r>
            <a:endParaRPr lang="en-US" b="1" dirty="0"/>
          </a:p>
        </p:txBody>
      </p:sp>
    </p:spTree>
    <p:extLst>
      <p:ext uri="{BB962C8B-B14F-4D97-AF65-F5344CB8AC3E}">
        <p14:creationId xmlns:p14="http://schemas.microsoft.com/office/powerpoint/2010/main" val="18144029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C000">
              <a:alpha val="6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Writing Nuclear Equations</a:t>
            </a:r>
          </a:p>
        </p:txBody>
      </p:sp>
      <p:sp>
        <p:nvSpPr>
          <p:cNvPr id="7" name="TextBox 6"/>
          <p:cNvSpPr txBox="1"/>
          <p:nvPr/>
        </p:nvSpPr>
        <p:spPr>
          <a:xfrm>
            <a:off x="1961523" y="901612"/>
            <a:ext cx="1711842" cy="584775"/>
          </a:xfrm>
          <a:prstGeom prst="rect">
            <a:avLst/>
          </a:prstGeom>
          <a:noFill/>
        </p:spPr>
        <p:txBody>
          <a:bodyPr wrap="square" rtlCol="0">
            <a:spAutoFit/>
          </a:bodyPr>
          <a:lstStyle/>
          <a:p>
            <a:r>
              <a:rPr lang="en-US" sz="3200" b="1" u="sng" dirty="0"/>
              <a:t>Alpha</a:t>
            </a:r>
          </a:p>
        </p:txBody>
      </p:sp>
      <p:sp>
        <p:nvSpPr>
          <p:cNvPr id="8" name="Rectangle 7"/>
          <p:cNvSpPr/>
          <p:nvPr/>
        </p:nvSpPr>
        <p:spPr>
          <a:xfrm>
            <a:off x="1961523" y="3122755"/>
            <a:ext cx="1055482" cy="646331"/>
          </a:xfrm>
          <a:prstGeom prst="rect">
            <a:avLst/>
          </a:prstGeom>
        </p:spPr>
        <p:txBody>
          <a:bodyPr wrap="none">
            <a:spAutoFit/>
          </a:bodyPr>
          <a:lstStyle/>
          <a:p>
            <a:r>
              <a:rPr lang="en-US" sz="3600" b="1" u="sng" dirty="0"/>
              <a:t>Beta</a:t>
            </a:r>
          </a:p>
        </p:txBody>
      </p:sp>
      <p:pic>
        <p:nvPicPr>
          <p:cNvPr id="2" name="Picture 1"/>
          <p:cNvPicPr>
            <a:picLocks noChangeAspect="1"/>
          </p:cNvPicPr>
          <p:nvPr/>
        </p:nvPicPr>
        <p:blipFill>
          <a:blip r:embed="rId2"/>
          <a:stretch>
            <a:fillRect/>
          </a:stretch>
        </p:blipFill>
        <p:spPr>
          <a:xfrm>
            <a:off x="3257949" y="173330"/>
            <a:ext cx="6598432" cy="1992280"/>
          </a:xfrm>
          <a:prstGeom prst="rect">
            <a:avLst/>
          </a:prstGeom>
        </p:spPr>
      </p:pic>
      <p:pic>
        <p:nvPicPr>
          <p:cNvPr id="10" name="Picture 9"/>
          <p:cNvPicPr>
            <a:picLocks noChangeAspect="1"/>
          </p:cNvPicPr>
          <p:nvPr/>
        </p:nvPicPr>
        <p:blipFill>
          <a:blip r:embed="rId3"/>
          <a:stretch>
            <a:fillRect/>
          </a:stretch>
        </p:blipFill>
        <p:spPr>
          <a:xfrm>
            <a:off x="3257949" y="2569263"/>
            <a:ext cx="6502803" cy="1936496"/>
          </a:xfrm>
          <a:prstGeom prst="rect">
            <a:avLst/>
          </a:prstGeom>
        </p:spPr>
      </p:pic>
      <p:sp>
        <p:nvSpPr>
          <p:cNvPr id="3" name="TextBox 2">
            <a:extLst>
              <a:ext uri="{FF2B5EF4-FFF2-40B4-BE49-F238E27FC236}">
                <a16:creationId xmlns:a16="http://schemas.microsoft.com/office/drawing/2014/main" id="{43D8ACE8-4087-309A-041F-C1BBEC960200}"/>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4" action="ppaction://hlinksldjump"/>
              </a:rPr>
              <a:t>Jump back to title slide</a:t>
            </a:r>
            <a:endParaRPr lang="en-US" b="1" dirty="0"/>
          </a:p>
        </p:txBody>
      </p:sp>
    </p:spTree>
    <p:extLst>
      <p:ext uri="{BB962C8B-B14F-4D97-AF65-F5344CB8AC3E}">
        <p14:creationId xmlns:p14="http://schemas.microsoft.com/office/powerpoint/2010/main" val="28247504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C000">
              <a:alpha val="6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Writing Nuclear Equations</a:t>
            </a:r>
          </a:p>
        </p:txBody>
      </p:sp>
      <p:pic>
        <p:nvPicPr>
          <p:cNvPr id="3" name="Picture 2"/>
          <p:cNvPicPr>
            <a:picLocks noChangeAspect="1"/>
          </p:cNvPicPr>
          <p:nvPr/>
        </p:nvPicPr>
        <p:blipFill>
          <a:blip r:embed="rId2"/>
          <a:stretch>
            <a:fillRect/>
          </a:stretch>
        </p:blipFill>
        <p:spPr>
          <a:xfrm>
            <a:off x="2147777" y="247206"/>
            <a:ext cx="9683073" cy="5372336"/>
          </a:xfrm>
          <a:prstGeom prst="rect">
            <a:avLst/>
          </a:prstGeom>
        </p:spPr>
      </p:pic>
      <p:sp>
        <p:nvSpPr>
          <p:cNvPr id="2" name="TextBox 1">
            <a:extLst>
              <a:ext uri="{FF2B5EF4-FFF2-40B4-BE49-F238E27FC236}">
                <a16:creationId xmlns:a16="http://schemas.microsoft.com/office/drawing/2014/main" id="{F69FE7A9-C4E5-D113-0EB8-88E0F053984C}"/>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2698793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C000">
              <a:alpha val="6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Decay Series</a:t>
            </a:r>
          </a:p>
        </p:txBody>
      </p:sp>
      <p:pic>
        <p:nvPicPr>
          <p:cNvPr id="2" name="Picture 1"/>
          <p:cNvPicPr>
            <a:picLocks noChangeAspect="1"/>
          </p:cNvPicPr>
          <p:nvPr/>
        </p:nvPicPr>
        <p:blipFill>
          <a:blip r:embed="rId2"/>
          <a:stretch>
            <a:fillRect/>
          </a:stretch>
        </p:blipFill>
        <p:spPr>
          <a:xfrm>
            <a:off x="2481634" y="272219"/>
            <a:ext cx="9081062" cy="6203009"/>
          </a:xfrm>
          <a:prstGeom prst="rect">
            <a:avLst/>
          </a:prstGeom>
        </p:spPr>
      </p:pic>
      <p:sp>
        <p:nvSpPr>
          <p:cNvPr id="3" name="TextBox 2">
            <a:extLst>
              <a:ext uri="{FF2B5EF4-FFF2-40B4-BE49-F238E27FC236}">
                <a16:creationId xmlns:a16="http://schemas.microsoft.com/office/drawing/2014/main" id="{B4EFA41C-966D-8941-B7DA-D041DE5D6851}"/>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28528885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C000">
              <a:alpha val="6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Decay Series</a:t>
            </a:r>
          </a:p>
        </p:txBody>
      </p:sp>
      <p:pic>
        <p:nvPicPr>
          <p:cNvPr id="3" name="Picture 2"/>
          <p:cNvPicPr>
            <a:picLocks noChangeAspect="1"/>
          </p:cNvPicPr>
          <p:nvPr/>
        </p:nvPicPr>
        <p:blipFill>
          <a:blip r:embed="rId2"/>
          <a:stretch>
            <a:fillRect/>
          </a:stretch>
        </p:blipFill>
        <p:spPr>
          <a:xfrm>
            <a:off x="3882282" y="392158"/>
            <a:ext cx="4932039" cy="6200028"/>
          </a:xfrm>
          <a:prstGeom prst="rect">
            <a:avLst/>
          </a:prstGeom>
        </p:spPr>
      </p:pic>
      <p:sp>
        <p:nvSpPr>
          <p:cNvPr id="2" name="TextBox 1">
            <a:extLst>
              <a:ext uri="{FF2B5EF4-FFF2-40B4-BE49-F238E27FC236}">
                <a16:creationId xmlns:a16="http://schemas.microsoft.com/office/drawing/2014/main" id="{9576A673-3CB2-35D3-AE64-278D57FB1DD7}"/>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3395692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C000">
              <a:alpha val="6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Half Life</a:t>
            </a:r>
          </a:p>
        </p:txBody>
      </p:sp>
      <p:pic>
        <p:nvPicPr>
          <p:cNvPr id="2" name="Picture 1"/>
          <p:cNvPicPr>
            <a:picLocks noChangeAspect="1"/>
          </p:cNvPicPr>
          <p:nvPr/>
        </p:nvPicPr>
        <p:blipFill rotWithShape="1">
          <a:blip r:embed="rId2"/>
          <a:srcRect t="1351"/>
          <a:stretch/>
        </p:blipFill>
        <p:spPr>
          <a:xfrm>
            <a:off x="2769556" y="754380"/>
            <a:ext cx="7992590" cy="5055917"/>
          </a:xfrm>
          <a:prstGeom prst="rect">
            <a:avLst/>
          </a:prstGeom>
        </p:spPr>
      </p:pic>
      <p:sp>
        <p:nvSpPr>
          <p:cNvPr id="3" name="TextBox 2">
            <a:extLst>
              <a:ext uri="{FF2B5EF4-FFF2-40B4-BE49-F238E27FC236}">
                <a16:creationId xmlns:a16="http://schemas.microsoft.com/office/drawing/2014/main" id="{BBFB2CA3-117A-D685-5494-7E3320D61B40}"/>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37113207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C000">
              <a:alpha val="6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Half Life</a:t>
            </a:r>
          </a:p>
        </p:txBody>
      </p:sp>
      <p:pic>
        <p:nvPicPr>
          <p:cNvPr id="3" name="Picture 2"/>
          <p:cNvPicPr>
            <a:picLocks noChangeAspect="1"/>
          </p:cNvPicPr>
          <p:nvPr/>
        </p:nvPicPr>
        <p:blipFill>
          <a:blip r:embed="rId2"/>
          <a:stretch>
            <a:fillRect/>
          </a:stretch>
        </p:blipFill>
        <p:spPr>
          <a:xfrm>
            <a:off x="2968331" y="441234"/>
            <a:ext cx="8022264" cy="5874505"/>
          </a:xfrm>
          <a:prstGeom prst="rect">
            <a:avLst/>
          </a:prstGeom>
        </p:spPr>
      </p:pic>
      <p:sp>
        <p:nvSpPr>
          <p:cNvPr id="2" name="TextBox 1">
            <a:extLst>
              <a:ext uri="{FF2B5EF4-FFF2-40B4-BE49-F238E27FC236}">
                <a16:creationId xmlns:a16="http://schemas.microsoft.com/office/drawing/2014/main" id="{D3D5B231-0F1F-C23E-97DC-A7BFC179B889}"/>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9766744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C000">
              <a:alpha val="6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Half Life</a:t>
            </a:r>
          </a:p>
        </p:txBody>
      </p:sp>
      <p:pic>
        <p:nvPicPr>
          <p:cNvPr id="2" name="Picture 1"/>
          <p:cNvPicPr>
            <a:picLocks noChangeAspect="1"/>
          </p:cNvPicPr>
          <p:nvPr/>
        </p:nvPicPr>
        <p:blipFill>
          <a:blip r:embed="rId2"/>
          <a:stretch>
            <a:fillRect/>
          </a:stretch>
        </p:blipFill>
        <p:spPr>
          <a:xfrm>
            <a:off x="2806995" y="388410"/>
            <a:ext cx="8186580" cy="6012295"/>
          </a:xfrm>
          <a:prstGeom prst="rect">
            <a:avLst/>
          </a:prstGeom>
        </p:spPr>
      </p:pic>
      <p:sp>
        <p:nvSpPr>
          <p:cNvPr id="3" name="TextBox 2">
            <a:extLst>
              <a:ext uri="{FF2B5EF4-FFF2-40B4-BE49-F238E27FC236}">
                <a16:creationId xmlns:a16="http://schemas.microsoft.com/office/drawing/2014/main" id="{A2CBB520-3BF0-DEFF-6E40-41EEDDE06B92}"/>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41329961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08760" cy="1508760"/>
          </a:xfrm>
          <a:prstGeom prst="rect">
            <a:avLst/>
          </a:prstGeom>
          <a:solidFill>
            <a:srgbClr val="FFC000">
              <a:alpha val="6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Half Life</a:t>
            </a:r>
          </a:p>
        </p:txBody>
      </p:sp>
      <p:pic>
        <p:nvPicPr>
          <p:cNvPr id="3" name="Picture 2"/>
          <p:cNvPicPr>
            <a:picLocks noChangeAspect="1"/>
          </p:cNvPicPr>
          <p:nvPr/>
        </p:nvPicPr>
        <p:blipFill>
          <a:blip r:embed="rId2"/>
          <a:stretch>
            <a:fillRect/>
          </a:stretch>
        </p:blipFill>
        <p:spPr>
          <a:xfrm>
            <a:off x="2973364" y="374459"/>
            <a:ext cx="7938807" cy="5760528"/>
          </a:xfrm>
          <a:prstGeom prst="rect">
            <a:avLst/>
          </a:prstGeom>
        </p:spPr>
      </p:pic>
      <p:sp>
        <p:nvSpPr>
          <p:cNvPr id="2" name="TextBox 1">
            <a:extLst>
              <a:ext uri="{FF2B5EF4-FFF2-40B4-BE49-F238E27FC236}">
                <a16:creationId xmlns:a16="http://schemas.microsoft.com/office/drawing/2014/main" id="{E643766F-9A7D-D705-D497-DCAA71BEC984}"/>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618560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72559"/>
          </a:xfrm>
        </p:spPr>
        <p:txBody>
          <a:bodyPr>
            <a:normAutofit/>
          </a:bodyPr>
          <a:lstStyle/>
          <a:p>
            <a:pPr algn="ctr"/>
            <a:r>
              <a:rPr lang="en-US" u="sng" dirty="0">
                <a:latin typeface="Impact" panose="020B0806030902050204" pitchFamily="34" charset="0"/>
              </a:rPr>
              <a:t>Add the N1 “Glue In” to page 3</a:t>
            </a:r>
          </a:p>
        </p:txBody>
      </p:sp>
      <p:sp>
        <p:nvSpPr>
          <p:cNvPr id="3" name="Content Placeholder 2"/>
          <p:cNvSpPr>
            <a:spLocks noGrp="1"/>
          </p:cNvSpPr>
          <p:nvPr>
            <p:ph idx="1"/>
          </p:nvPr>
        </p:nvSpPr>
        <p:spPr>
          <a:xfrm>
            <a:off x="177211" y="1137684"/>
            <a:ext cx="11837580" cy="5039279"/>
          </a:xfrm>
        </p:spPr>
        <p:txBody>
          <a:bodyPr>
            <a:normAutofit/>
          </a:bodyPr>
          <a:lstStyle/>
          <a:p>
            <a:pPr marL="0" indent="0" algn="ctr">
              <a:buNone/>
            </a:pPr>
            <a:r>
              <a:rPr lang="en-US" sz="4400" dirty="0"/>
              <a:t>Now your notebook should look like this!</a:t>
            </a:r>
          </a:p>
        </p:txBody>
      </p:sp>
      <p:pic>
        <p:nvPicPr>
          <p:cNvPr id="1026" name="Picture 2" descr="Open Composition Book On White Stock Photo, Picture And Royalty Free Image.  Image 31759919."/>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4437" t="7025" r="4421" b="11125"/>
          <a:stretch/>
        </p:blipFill>
        <p:spPr bwMode="auto">
          <a:xfrm>
            <a:off x="6254547" y="2216315"/>
            <a:ext cx="5760243" cy="38677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oaring Spring Composition Notebooks | BLICK Art Materials"/>
          <p:cNvPicPr>
            <a:picLocks noChangeAspect="1" noChangeArrowheads="1"/>
          </p:cNvPicPr>
          <p:nvPr/>
        </p:nvPicPr>
        <p:blipFill rotWithShape="1">
          <a:blip r:embed="rId4">
            <a:extLst>
              <a:ext uri="{28A0092B-C50C-407E-A947-70E740481C1C}">
                <a14:useLocalDpi xmlns:a14="http://schemas.microsoft.com/office/drawing/2010/main" val="0"/>
              </a:ext>
            </a:extLst>
          </a:blip>
          <a:srcRect t="15071" b="18567"/>
          <a:stretch/>
        </p:blipFill>
        <p:spPr bwMode="auto">
          <a:xfrm>
            <a:off x="142162" y="2216315"/>
            <a:ext cx="5828351" cy="38677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a:srcRect l="1477" t="1542" r="1218" b="2300"/>
          <a:stretch/>
        </p:blipFill>
        <p:spPr>
          <a:xfrm>
            <a:off x="3236686" y="2699656"/>
            <a:ext cx="2318956" cy="3033487"/>
          </a:xfrm>
          <a:prstGeom prst="rect">
            <a:avLst/>
          </a:prstGeom>
          <a:ln>
            <a:solidFill>
              <a:schemeClr val="tx1"/>
            </a:solidFill>
          </a:ln>
        </p:spPr>
      </p:pic>
      <p:sp>
        <p:nvSpPr>
          <p:cNvPr id="6" name="TextBox 5"/>
          <p:cNvSpPr txBox="1"/>
          <p:nvPr/>
        </p:nvSpPr>
        <p:spPr>
          <a:xfrm>
            <a:off x="6560457" y="2583543"/>
            <a:ext cx="2801257" cy="338554"/>
          </a:xfrm>
          <a:prstGeom prst="rect">
            <a:avLst/>
          </a:prstGeom>
          <a:noFill/>
        </p:spPr>
        <p:txBody>
          <a:bodyPr wrap="square" rtlCol="0">
            <a:spAutoFit/>
          </a:bodyPr>
          <a:lstStyle/>
          <a:p>
            <a:pPr algn="ctr"/>
            <a:r>
              <a:rPr lang="en-US" sz="1600" b="1" u="sng" dirty="0">
                <a:latin typeface="Lucida Handwriting" panose="03010101010101010101" pitchFamily="66" charset="0"/>
              </a:rPr>
              <a:t>Safety Notes</a:t>
            </a:r>
          </a:p>
        </p:txBody>
      </p:sp>
      <p:sp>
        <p:nvSpPr>
          <p:cNvPr id="11" name="TextBox 10"/>
          <p:cNvSpPr txBox="1"/>
          <p:nvPr/>
        </p:nvSpPr>
        <p:spPr>
          <a:xfrm>
            <a:off x="3918857" y="6084104"/>
            <a:ext cx="1158074" cy="523220"/>
          </a:xfrm>
          <a:prstGeom prst="rect">
            <a:avLst/>
          </a:prstGeom>
          <a:noFill/>
        </p:spPr>
        <p:txBody>
          <a:bodyPr wrap="none" rtlCol="0">
            <a:spAutoFit/>
          </a:bodyPr>
          <a:lstStyle/>
          <a:p>
            <a:r>
              <a:rPr lang="en-US" sz="2800" b="1" dirty="0"/>
              <a:t>Page 1</a:t>
            </a:r>
          </a:p>
        </p:txBody>
      </p:sp>
      <p:sp>
        <p:nvSpPr>
          <p:cNvPr id="12" name="TextBox 11"/>
          <p:cNvSpPr txBox="1"/>
          <p:nvPr/>
        </p:nvSpPr>
        <p:spPr>
          <a:xfrm>
            <a:off x="7375091" y="6084104"/>
            <a:ext cx="1158074" cy="523220"/>
          </a:xfrm>
          <a:prstGeom prst="rect">
            <a:avLst/>
          </a:prstGeom>
          <a:noFill/>
        </p:spPr>
        <p:txBody>
          <a:bodyPr wrap="none" rtlCol="0">
            <a:spAutoFit/>
          </a:bodyPr>
          <a:lstStyle/>
          <a:p>
            <a:r>
              <a:rPr lang="en-US" sz="2800" b="1" dirty="0"/>
              <a:t>Page 2</a:t>
            </a:r>
          </a:p>
        </p:txBody>
      </p:sp>
      <p:sp>
        <p:nvSpPr>
          <p:cNvPr id="13" name="TextBox 12"/>
          <p:cNvSpPr txBox="1"/>
          <p:nvPr/>
        </p:nvSpPr>
        <p:spPr>
          <a:xfrm>
            <a:off x="10277680" y="6084104"/>
            <a:ext cx="1158074" cy="523220"/>
          </a:xfrm>
          <a:prstGeom prst="rect">
            <a:avLst/>
          </a:prstGeom>
          <a:noFill/>
        </p:spPr>
        <p:txBody>
          <a:bodyPr wrap="none" rtlCol="0">
            <a:spAutoFit/>
          </a:bodyPr>
          <a:lstStyle/>
          <a:p>
            <a:r>
              <a:rPr lang="en-US" sz="2800" b="1" dirty="0"/>
              <a:t>Page 3</a:t>
            </a:r>
          </a:p>
        </p:txBody>
      </p:sp>
      <p:sp>
        <p:nvSpPr>
          <p:cNvPr id="5" name="12-Point Star 4"/>
          <p:cNvSpPr/>
          <p:nvPr/>
        </p:nvSpPr>
        <p:spPr>
          <a:xfrm rot="20478835">
            <a:off x="6987854" y="3289179"/>
            <a:ext cx="1946463" cy="1854441"/>
          </a:xfrm>
          <a:prstGeom prst="star12">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chemeClr val="tx1"/>
                </a:solidFill>
                <a:latin typeface="Arial" panose="020B0604020202020204" pitchFamily="34" charset="0"/>
                <a:cs typeface="Arial" panose="020B0604020202020204" pitchFamily="34" charset="0"/>
              </a:rPr>
              <a:t>Should be notes on safety video and safety contract</a:t>
            </a:r>
          </a:p>
        </p:txBody>
      </p:sp>
      <p:pic>
        <p:nvPicPr>
          <p:cNvPr id="8" name="Picture 7">
            <a:extLst>
              <a:ext uri="{FF2B5EF4-FFF2-40B4-BE49-F238E27FC236}">
                <a16:creationId xmlns:a16="http://schemas.microsoft.com/office/drawing/2014/main" id="{FC017A82-0E93-CBD9-C13B-EF21EA6FBAFA}"/>
              </a:ext>
            </a:extLst>
          </p:cNvPr>
          <p:cNvPicPr>
            <a:picLocks noChangeAspect="1"/>
          </p:cNvPicPr>
          <p:nvPr/>
        </p:nvPicPr>
        <p:blipFill>
          <a:blip r:embed="rId6"/>
          <a:stretch>
            <a:fillRect/>
          </a:stretch>
        </p:blipFill>
        <p:spPr>
          <a:xfrm>
            <a:off x="9473414" y="2494719"/>
            <a:ext cx="2248044" cy="3310979"/>
          </a:xfrm>
          <a:prstGeom prst="rect">
            <a:avLst/>
          </a:prstGeom>
        </p:spPr>
      </p:pic>
    </p:spTree>
    <p:extLst>
      <p:ext uri="{BB962C8B-B14F-4D97-AF65-F5344CB8AC3E}">
        <p14:creationId xmlns:p14="http://schemas.microsoft.com/office/powerpoint/2010/main" val="3587968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latin typeface="Impact" panose="020B0806030902050204" pitchFamily="34" charset="0"/>
              </a:rPr>
              <a:t>Unit #3 </a:t>
            </a:r>
            <a:br>
              <a:rPr lang="en-US" dirty="0">
                <a:latin typeface="Impact" panose="020B0806030902050204" pitchFamily="34" charset="0"/>
              </a:rPr>
            </a:br>
            <a:r>
              <a:rPr lang="en-US" dirty="0">
                <a:latin typeface="Impact" panose="020B0806030902050204" pitchFamily="34" charset="0"/>
              </a:rPr>
              <a:t>Electrons</a:t>
            </a:r>
          </a:p>
        </p:txBody>
      </p:sp>
      <p:sp>
        <p:nvSpPr>
          <p:cNvPr id="3" name="Content Placeholder 2"/>
          <p:cNvSpPr>
            <a:spLocks noGrp="1"/>
          </p:cNvSpPr>
          <p:nvPr>
            <p:ph idx="1"/>
          </p:nvPr>
        </p:nvSpPr>
        <p:spPr/>
        <p:txBody>
          <a:bodyPr numCol="2">
            <a:normAutofit/>
          </a:bodyPr>
          <a:lstStyle/>
          <a:p>
            <a:r>
              <a:rPr lang="en-US" sz="4000" dirty="0"/>
              <a:t>Quantum mechanical theory</a:t>
            </a:r>
          </a:p>
          <a:p>
            <a:r>
              <a:rPr lang="en-US" sz="4000" dirty="0"/>
              <a:t>Orbital diagrams</a:t>
            </a:r>
          </a:p>
          <a:p>
            <a:r>
              <a:rPr lang="en-US" sz="4000" dirty="0"/>
              <a:t>Writing electron configurations</a:t>
            </a:r>
          </a:p>
          <a:p>
            <a:r>
              <a:rPr lang="en-US" sz="4000" dirty="0"/>
              <a:t>Noble Gas configuration</a:t>
            </a:r>
          </a:p>
          <a:p>
            <a:r>
              <a:rPr lang="en-US" sz="4000" dirty="0"/>
              <a:t>Configuration of ions</a:t>
            </a:r>
          </a:p>
          <a:p>
            <a:r>
              <a:rPr lang="en-US" sz="4000" dirty="0"/>
              <a:t>Absorption and emission</a:t>
            </a:r>
          </a:p>
        </p:txBody>
      </p:sp>
    </p:spTree>
    <p:extLst>
      <p:ext uri="{BB962C8B-B14F-4D97-AF65-F5344CB8AC3E}">
        <p14:creationId xmlns:p14="http://schemas.microsoft.com/office/powerpoint/2010/main" val="39931816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508760" cy="1508760"/>
          </a:xfrm>
          <a:prstGeom prst="rect">
            <a:avLst/>
          </a:prstGeom>
          <a:solidFill>
            <a:srgbClr val="FFFF00">
              <a:alpha val="4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Quantum Mechanical Model</a:t>
            </a:r>
          </a:p>
        </p:txBody>
      </p:sp>
      <p:pic>
        <p:nvPicPr>
          <p:cNvPr id="2" name="Picture 1"/>
          <p:cNvPicPr>
            <a:picLocks noChangeAspect="1"/>
          </p:cNvPicPr>
          <p:nvPr/>
        </p:nvPicPr>
        <p:blipFill>
          <a:blip r:embed="rId2"/>
          <a:stretch>
            <a:fillRect/>
          </a:stretch>
        </p:blipFill>
        <p:spPr>
          <a:xfrm>
            <a:off x="3753657" y="996038"/>
            <a:ext cx="5896798" cy="4610743"/>
          </a:xfrm>
          <a:prstGeom prst="rect">
            <a:avLst/>
          </a:prstGeom>
        </p:spPr>
      </p:pic>
      <p:sp>
        <p:nvSpPr>
          <p:cNvPr id="3" name="TextBox 2">
            <a:extLst>
              <a:ext uri="{FF2B5EF4-FFF2-40B4-BE49-F238E27FC236}">
                <a16:creationId xmlns:a16="http://schemas.microsoft.com/office/drawing/2014/main" id="{8398FCAD-B59C-32FD-AFCE-CA518F582282}"/>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3922900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508760" cy="1508760"/>
          </a:xfrm>
          <a:prstGeom prst="rect">
            <a:avLst/>
          </a:prstGeom>
          <a:solidFill>
            <a:srgbClr val="FFFF00">
              <a:alpha val="4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Orbital Diagrams</a:t>
            </a:r>
          </a:p>
        </p:txBody>
      </p:sp>
      <p:pic>
        <p:nvPicPr>
          <p:cNvPr id="3" name="Picture 2"/>
          <p:cNvPicPr>
            <a:picLocks noChangeAspect="1"/>
          </p:cNvPicPr>
          <p:nvPr/>
        </p:nvPicPr>
        <p:blipFill>
          <a:blip r:embed="rId2"/>
          <a:stretch>
            <a:fillRect/>
          </a:stretch>
        </p:blipFill>
        <p:spPr>
          <a:xfrm>
            <a:off x="2881423" y="313412"/>
            <a:ext cx="8407990" cy="6125439"/>
          </a:xfrm>
          <a:prstGeom prst="rect">
            <a:avLst/>
          </a:prstGeom>
        </p:spPr>
      </p:pic>
      <p:sp>
        <p:nvSpPr>
          <p:cNvPr id="2" name="TextBox 1">
            <a:extLst>
              <a:ext uri="{FF2B5EF4-FFF2-40B4-BE49-F238E27FC236}">
                <a16:creationId xmlns:a16="http://schemas.microsoft.com/office/drawing/2014/main" id="{4EFFFBA6-AD59-472E-5156-1FDDFD0D1624}"/>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35392272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508760" cy="1508760"/>
          </a:xfrm>
          <a:prstGeom prst="rect">
            <a:avLst/>
          </a:prstGeom>
          <a:solidFill>
            <a:srgbClr val="FFFF00">
              <a:alpha val="4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Orbital Diagrams</a:t>
            </a:r>
          </a:p>
        </p:txBody>
      </p:sp>
      <p:pic>
        <p:nvPicPr>
          <p:cNvPr id="2" name="Picture 1"/>
          <p:cNvPicPr>
            <a:picLocks noChangeAspect="1"/>
          </p:cNvPicPr>
          <p:nvPr/>
        </p:nvPicPr>
        <p:blipFill>
          <a:blip r:embed="rId2"/>
          <a:stretch>
            <a:fillRect/>
          </a:stretch>
        </p:blipFill>
        <p:spPr>
          <a:xfrm>
            <a:off x="2535026" y="478800"/>
            <a:ext cx="7249537" cy="1562318"/>
          </a:xfrm>
          <a:prstGeom prst="rect">
            <a:avLst/>
          </a:prstGeom>
        </p:spPr>
      </p:pic>
      <p:pic>
        <p:nvPicPr>
          <p:cNvPr id="4" name="Picture 3"/>
          <p:cNvPicPr>
            <a:picLocks noChangeAspect="1"/>
          </p:cNvPicPr>
          <p:nvPr/>
        </p:nvPicPr>
        <p:blipFill>
          <a:blip r:embed="rId3"/>
          <a:stretch>
            <a:fillRect/>
          </a:stretch>
        </p:blipFill>
        <p:spPr>
          <a:xfrm>
            <a:off x="2535026" y="2351327"/>
            <a:ext cx="8230749" cy="1619476"/>
          </a:xfrm>
          <a:prstGeom prst="rect">
            <a:avLst/>
          </a:prstGeom>
        </p:spPr>
      </p:pic>
      <p:pic>
        <p:nvPicPr>
          <p:cNvPr id="6" name="Picture 5"/>
          <p:cNvPicPr>
            <a:picLocks noChangeAspect="1"/>
          </p:cNvPicPr>
          <p:nvPr/>
        </p:nvPicPr>
        <p:blipFill>
          <a:blip r:embed="rId4"/>
          <a:stretch>
            <a:fillRect/>
          </a:stretch>
        </p:blipFill>
        <p:spPr>
          <a:xfrm>
            <a:off x="2535026" y="4281012"/>
            <a:ext cx="8716591" cy="2038635"/>
          </a:xfrm>
          <a:prstGeom prst="rect">
            <a:avLst/>
          </a:prstGeom>
        </p:spPr>
      </p:pic>
      <p:sp>
        <p:nvSpPr>
          <p:cNvPr id="3" name="TextBox 2">
            <a:extLst>
              <a:ext uri="{FF2B5EF4-FFF2-40B4-BE49-F238E27FC236}">
                <a16:creationId xmlns:a16="http://schemas.microsoft.com/office/drawing/2014/main" id="{ACF2FFFD-EDE0-A566-960F-3E99A75547C0}"/>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5" action="ppaction://hlinksldjump"/>
              </a:rPr>
              <a:t>Jump back to title slide</a:t>
            </a:r>
            <a:endParaRPr lang="en-US" b="1" dirty="0"/>
          </a:p>
        </p:txBody>
      </p:sp>
    </p:spTree>
    <p:extLst>
      <p:ext uri="{BB962C8B-B14F-4D97-AF65-F5344CB8AC3E}">
        <p14:creationId xmlns:p14="http://schemas.microsoft.com/office/powerpoint/2010/main" val="33189671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508760" cy="1508760"/>
          </a:xfrm>
          <a:prstGeom prst="rect">
            <a:avLst/>
          </a:prstGeom>
          <a:solidFill>
            <a:srgbClr val="FFFF00">
              <a:alpha val="4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Writing Electron </a:t>
            </a:r>
            <a:r>
              <a:rPr lang="en-US" b="1" dirty="0" err="1">
                <a:solidFill>
                  <a:schemeClr val="tx1"/>
                </a:solidFill>
                <a:latin typeface="Arial" panose="020B0604020202020204" pitchFamily="34" charset="0"/>
                <a:cs typeface="Arial" panose="020B0604020202020204" pitchFamily="34" charset="0"/>
              </a:rPr>
              <a:t>Config</a:t>
            </a:r>
            <a:r>
              <a:rPr lang="en-US" b="1" dirty="0">
                <a:solidFill>
                  <a:schemeClr val="tx1"/>
                </a:solidFill>
                <a:latin typeface="Arial" panose="020B0604020202020204" pitchFamily="34" charset="0"/>
                <a:cs typeface="Arial" panose="020B0604020202020204" pitchFamily="34" charset="0"/>
              </a:rPr>
              <a:t>.</a:t>
            </a:r>
          </a:p>
        </p:txBody>
      </p:sp>
      <p:pic>
        <p:nvPicPr>
          <p:cNvPr id="3" name="Picture 2"/>
          <p:cNvPicPr>
            <a:picLocks noChangeAspect="1"/>
          </p:cNvPicPr>
          <p:nvPr/>
        </p:nvPicPr>
        <p:blipFill rotWithShape="1">
          <a:blip r:embed="rId2"/>
          <a:srcRect r="3020" b="2367"/>
          <a:stretch/>
        </p:blipFill>
        <p:spPr>
          <a:xfrm>
            <a:off x="2240754" y="272895"/>
            <a:ext cx="8508763" cy="6287393"/>
          </a:xfrm>
          <a:prstGeom prst="rect">
            <a:avLst/>
          </a:prstGeom>
        </p:spPr>
      </p:pic>
      <p:sp>
        <p:nvSpPr>
          <p:cNvPr id="2" name="TextBox 1">
            <a:extLst>
              <a:ext uri="{FF2B5EF4-FFF2-40B4-BE49-F238E27FC236}">
                <a16:creationId xmlns:a16="http://schemas.microsoft.com/office/drawing/2014/main" id="{1430F5B4-73A4-A4F3-5C9F-960F273C8275}"/>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8286825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508760" cy="1508760"/>
          </a:xfrm>
          <a:prstGeom prst="rect">
            <a:avLst/>
          </a:prstGeom>
          <a:solidFill>
            <a:srgbClr val="FFFF00">
              <a:alpha val="4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Noble Gas </a:t>
            </a:r>
            <a:r>
              <a:rPr lang="en-US" b="1" dirty="0" err="1">
                <a:solidFill>
                  <a:schemeClr val="tx1"/>
                </a:solidFill>
                <a:latin typeface="Arial" panose="020B0604020202020204" pitchFamily="34" charset="0"/>
                <a:cs typeface="Arial" panose="020B0604020202020204" pitchFamily="34" charset="0"/>
              </a:rPr>
              <a:t>Config</a:t>
            </a:r>
            <a:r>
              <a:rPr lang="en-US" b="1" dirty="0">
                <a:solidFill>
                  <a:schemeClr val="tx1"/>
                </a:solidFill>
                <a:latin typeface="Arial" panose="020B0604020202020204" pitchFamily="34" charset="0"/>
                <a:cs typeface="Arial" panose="020B0604020202020204" pitchFamily="34" charset="0"/>
              </a:rPr>
              <a:t>. </a:t>
            </a:r>
          </a:p>
        </p:txBody>
      </p:sp>
      <p:pic>
        <p:nvPicPr>
          <p:cNvPr id="2" name="Picture 1"/>
          <p:cNvPicPr>
            <a:picLocks noChangeAspect="1"/>
          </p:cNvPicPr>
          <p:nvPr/>
        </p:nvPicPr>
        <p:blipFill>
          <a:blip r:embed="rId2"/>
          <a:stretch>
            <a:fillRect/>
          </a:stretch>
        </p:blipFill>
        <p:spPr>
          <a:xfrm>
            <a:off x="1952735" y="375811"/>
            <a:ext cx="9849536" cy="5270077"/>
          </a:xfrm>
          <a:prstGeom prst="rect">
            <a:avLst/>
          </a:prstGeom>
        </p:spPr>
      </p:pic>
      <p:sp>
        <p:nvSpPr>
          <p:cNvPr id="3" name="TextBox 2">
            <a:extLst>
              <a:ext uri="{FF2B5EF4-FFF2-40B4-BE49-F238E27FC236}">
                <a16:creationId xmlns:a16="http://schemas.microsoft.com/office/drawing/2014/main" id="{04ABA272-796A-B413-9C2A-4FEE79A97338}"/>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36162176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508760" cy="1508760"/>
          </a:xfrm>
          <a:prstGeom prst="rect">
            <a:avLst/>
          </a:prstGeom>
          <a:solidFill>
            <a:srgbClr val="FFFF00">
              <a:alpha val="4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Arial" panose="020B0604020202020204" pitchFamily="34" charset="0"/>
                <a:cs typeface="Arial" panose="020B0604020202020204" pitchFamily="34" charset="0"/>
              </a:rPr>
              <a:t>Config</a:t>
            </a:r>
            <a:r>
              <a:rPr lang="en-US" b="1" dirty="0">
                <a:solidFill>
                  <a:schemeClr val="tx1"/>
                </a:solidFill>
                <a:latin typeface="Arial" panose="020B0604020202020204" pitchFamily="34" charset="0"/>
                <a:cs typeface="Arial" panose="020B0604020202020204" pitchFamily="34" charset="0"/>
              </a:rPr>
              <a:t>. of Ions</a:t>
            </a:r>
          </a:p>
        </p:txBody>
      </p:sp>
      <p:pic>
        <p:nvPicPr>
          <p:cNvPr id="3" name="Picture 2"/>
          <p:cNvPicPr>
            <a:picLocks noChangeAspect="1"/>
          </p:cNvPicPr>
          <p:nvPr/>
        </p:nvPicPr>
        <p:blipFill>
          <a:blip r:embed="rId2"/>
          <a:stretch>
            <a:fillRect/>
          </a:stretch>
        </p:blipFill>
        <p:spPr>
          <a:xfrm>
            <a:off x="2109465" y="482293"/>
            <a:ext cx="9650613" cy="4589438"/>
          </a:xfrm>
          <a:prstGeom prst="rect">
            <a:avLst/>
          </a:prstGeom>
        </p:spPr>
      </p:pic>
      <p:sp>
        <p:nvSpPr>
          <p:cNvPr id="2" name="TextBox 1">
            <a:extLst>
              <a:ext uri="{FF2B5EF4-FFF2-40B4-BE49-F238E27FC236}">
                <a16:creationId xmlns:a16="http://schemas.microsoft.com/office/drawing/2014/main" id="{282543A9-1458-EEED-A515-0F69BAF19867}"/>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5419996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508760" cy="1508760"/>
          </a:xfrm>
          <a:prstGeom prst="rect">
            <a:avLst/>
          </a:prstGeom>
          <a:solidFill>
            <a:srgbClr val="FFFF00">
              <a:alpha val="4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Absorption and Emission</a:t>
            </a:r>
          </a:p>
        </p:txBody>
      </p:sp>
      <p:pic>
        <p:nvPicPr>
          <p:cNvPr id="2" name="Picture 1"/>
          <p:cNvPicPr>
            <a:picLocks noChangeAspect="1"/>
          </p:cNvPicPr>
          <p:nvPr/>
        </p:nvPicPr>
        <p:blipFill>
          <a:blip r:embed="rId2"/>
          <a:stretch>
            <a:fillRect/>
          </a:stretch>
        </p:blipFill>
        <p:spPr>
          <a:xfrm>
            <a:off x="1680738" y="140459"/>
            <a:ext cx="4629728" cy="2188071"/>
          </a:xfrm>
          <a:prstGeom prst="rect">
            <a:avLst/>
          </a:prstGeom>
        </p:spPr>
      </p:pic>
      <p:pic>
        <p:nvPicPr>
          <p:cNvPr id="4" name="Picture 3"/>
          <p:cNvPicPr>
            <a:picLocks noChangeAspect="1"/>
          </p:cNvPicPr>
          <p:nvPr/>
        </p:nvPicPr>
        <p:blipFill>
          <a:blip r:embed="rId3"/>
          <a:stretch>
            <a:fillRect/>
          </a:stretch>
        </p:blipFill>
        <p:spPr>
          <a:xfrm>
            <a:off x="754380" y="2575315"/>
            <a:ext cx="3731878" cy="3974342"/>
          </a:xfrm>
          <a:prstGeom prst="rect">
            <a:avLst/>
          </a:prstGeom>
        </p:spPr>
      </p:pic>
      <p:pic>
        <p:nvPicPr>
          <p:cNvPr id="6" name="Picture 5"/>
          <p:cNvPicPr>
            <a:picLocks noChangeAspect="1"/>
          </p:cNvPicPr>
          <p:nvPr/>
        </p:nvPicPr>
        <p:blipFill>
          <a:blip r:embed="rId4"/>
          <a:stretch>
            <a:fillRect/>
          </a:stretch>
        </p:blipFill>
        <p:spPr>
          <a:xfrm>
            <a:off x="6919575" y="204254"/>
            <a:ext cx="4694714" cy="2618279"/>
          </a:xfrm>
          <a:prstGeom prst="rect">
            <a:avLst/>
          </a:prstGeom>
        </p:spPr>
      </p:pic>
      <p:pic>
        <p:nvPicPr>
          <p:cNvPr id="7" name="Picture 6"/>
          <p:cNvPicPr>
            <a:picLocks noChangeAspect="1"/>
          </p:cNvPicPr>
          <p:nvPr/>
        </p:nvPicPr>
        <p:blipFill>
          <a:blip r:embed="rId5"/>
          <a:stretch>
            <a:fillRect/>
          </a:stretch>
        </p:blipFill>
        <p:spPr>
          <a:xfrm>
            <a:off x="5345415" y="3170780"/>
            <a:ext cx="3148319" cy="3148319"/>
          </a:xfrm>
          <a:prstGeom prst="rect">
            <a:avLst/>
          </a:prstGeom>
        </p:spPr>
      </p:pic>
      <p:sp>
        <p:nvSpPr>
          <p:cNvPr id="3" name="TextBox 2">
            <a:extLst>
              <a:ext uri="{FF2B5EF4-FFF2-40B4-BE49-F238E27FC236}">
                <a16:creationId xmlns:a16="http://schemas.microsoft.com/office/drawing/2014/main" id="{A02EC42F-25F7-4073-E447-E8F561E8FEEB}"/>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6" action="ppaction://hlinksldjump"/>
              </a:rPr>
              <a:t>Jump back to title slide</a:t>
            </a:r>
            <a:endParaRPr lang="en-US" b="1" dirty="0"/>
          </a:p>
        </p:txBody>
      </p:sp>
    </p:spTree>
    <p:extLst>
      <p:ext uri="{BB962C8B-B14F-4D97-AF65-F5344CB8AC3E}">
        <p14:creationId xmlns:p14="http://schemas.microsoft.com/office/powerpoint/2010/main" val="17930659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latin typeface="Impact" panose="020B0806030902050204" pitchFamily="34" charset="0"/>
              </a:rPr>
              <a:t>Unit #4 </a:t>
            </a:r>
            <a:br>
              <a:rPr lang="en-US" dirty="0">
                <a:latin typeface="Impact" panose="020B0806030902050204" pitchFamily="34" charset="0"/>
              </a:rPr>
            </a:br>
            <a:r>
              <a:rPr lang="en-US" dirty="0">
                <a:latin typeface="Impact" panose="020B0806030902050204" pitchFamily="34" charset="0"/>
              </a:rPr>
              <a:t>Periodic Table</a:t>
            </a:r>
          </a:p>
        </p:txBody>
      </p:sp>
      <p:sp>
        <p:nvSpPr>
          <p:cNvPr id="3" name="Content Placeholder 2"/>
          <p:cNvSpPr>
            <a:spLocks noGrp="1"/>
          </p:cNvSpPr>
          <p:nvPr>
            <p:ph idx="1"/>
          </p:nvPr>
        </p:nvSpPr>
        <p:spPr/>
        <p:txBody>
          <a:bodyPr numCol="2">
            <a:normAutofit/>
          </a:bodyPr>
          <a:lstStyle/>
          <a:p>
            <a:r>
              <a:rPr lang="en-US" sz="4000" dirty="0"/>
              <a:t>Structure of the periodic table</a:t>
            </a:r>
          </a:p>
          <a:p>
            <a:r>
              <a:rPr lang="en-US" sz="4000" dirty="0"/>
              <a:t>Periodic trends</a:t>
            </a:r>
          </a:p>
        </p:txBody>
      </p:sp>
    </p:spTree>
    <p:extLst>
      <p:ext uri="{BB962C8B-B14F-4D97-AF65-F5344CB8AC3E}">
        <p14:creationId xmlns:p14="http://schemas.microsoft.com/office/powerpoint/2010/main" val="18242438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rgbClr val="92D050">
              <a:alpha val="5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Periodic Table Structure</a:t>
            </a:r>
          </a:p>
        </p:txBody>
      </p:sp>
      <p:pic>
        <p:nvPicPr>
          <p:cNvPr id="2" name="Picture 1"/>
          <p:cNvPicPr>
            <a:picLocks noChangeAspect="1"/>
          </p:cNvPicPr>
          <p:nvPr/>
        </p:nvPicPr>
        <p:blipFill>
          <a:blip r:embed="rId2"/>
          <a:stretch>
            <a:fillRect/>
          </a:stretch>
        </p:blipFill>
        <p:spPr>
          <a:xfrm>
            <a:off x="1860661" y="849086"/>
            <a:ext cx="9739581" cy="5432436"/>
          </a:xfrm>
          <a:prstGeom prst="rect">
            <a:avLst/>
          </a:prstGeom>
        </p:spPr>
      </p:pic>
      <p:sp>
        <p:nvSpPr>
          <p:cNvPr id="3" name="TextBox 2">
            <a:extLst>
              <a:ext uri="{FF2B5EF4-FFF2-40B4-BE49-F238E27FC236}">
                <a16:creationId xmlns:a16="http://schemas.microsoft.com/office/drawing/2014/main" id="{56E91E11-06A5-6A19-094D-BF6F1A858467}"/>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304919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2081" y="666426"/>
            <a:ext cx="11731728" cy="772559"/>
          </a:xfrm>
        </p:spPr>
        <p:txBody>
          <a:bodyPr>
            <a:noAutofit/>
          </a:bodyPr>
          <a:lstStyle/>
          <a:p>
            <a:pPr algn="ctr"/>
            <a:r>
              <a:rPr lang="en-US" sz="4000" dirty="0">
                <a:latin typeface="Impact" panose="020B0806030902050204" pitchFamily="34" charset="0"/>
              </a:rPr>
              <a:t>You MUST remember your Honors Chem material !!!  </a:t>
            </a:r>
            <a:br>
              <a:rPr lang="en-US" sz="4000" dirty="0">
                <a:latin typeface="Impact" panose="020B0806030902050204" pitchFamily="34" charset="0"/>
              </a:rPr>
            </a:br>
            <a:r>
              <a:rPr lang="en-US" sz="4000" dirty="0">
                <a:latin typeface="Impact" panose="020B0806030902050204" pitchFamily="34" charset="0"/>
              </a:rPr>
              <a:t>It is </a:t>
            </a:r>
            <a:r>
              <a:rPr lang="en-US" sz="4000" u="sng" dirty="0">
                <a:latin typeface="Impact" panose="020B0806030902050204" pitchFamily="34" charset="0"/>
              </a:rPr>
              <a:t>SO</a:t>
            </a:r>
            <a:r>
              <a:rPr lang="en-US" sz="4000" dirty="0">
                <a:latin typeface="Impact" panose="020B0806030902050204" pitchFamily="34" charset="0"/>
              </a:rPr>
              <a:t> important. </a:t>
            </a:r>
            <a:br>
              <a:rPr lang="en-US" sz="4000" dirty="0">
                <a:latin typeface="Impact" panose="020B0806030902050204" pitchFamily="34" charset="0"/>
              </a:rPr>
            </a:br>
            <a:r>
              <a:rPr lang="en-US" sz="4000" dirty="0">
                <a:latin typeface="Impact" panose="020B0806030902050204" pitchFamily="34" charset="0"/>
              </a:rPr>
              <a:t>You need to know it</a:t>
            </a:r>
            <a:r>
              <a:rPr lang="en-US" sz="4000" u="sng" dirty="0">
                <a:latin typeface="Impact" panose="020B0806030902050204" pitchFamily="34" charset="0"/>
              </a:rPr>
              <a:t> AND </a:t>
            </a:r>
            <a:r>
              <a:rPr lang="en-US" sz="4000" dirty="0">
                <a:latin typeface="Impact" panose="020B0806030902050204" pitchFamily="34" charset="0"/>
              </a:rPr>
              <a:t>be able to do it FAST !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27599763"/>
              </p:ext>
            </p:extLst>
          </p:nvPr>
        </p:nvGraphicFramePr>
        <p:xfrm>
          <a:off x="282081" y="1999796"/>
          <a:ext cx="11601896" cy="4632960"/>
        </p:xfrm>
        <a:graphic>
          <a:graphicData uri="http://schemas.openxmlformats.org/drawingml/2006/table">
            <a:tbl>
              <a:tblPr firstRow="1" bandRow="1">
                <a:tableStyleId>{5940675A-B579-460E-94D1-54222C63F5DA}</a:tableStyleId>
              </a:tblPr>
              <a:tblGrid>
                <a:gridCol w="5800948">
                  <a:extLst>
                    <a:ext uri="{9D8B030D-6E8A-4147-A177-3AD203B41FA5}">
                      <a16:colId xmlns:a16="http://schemas.microsoft.com/office/drawing/2014/main" val="3654377959"/>
                    </a:ext>
                  </a:extLst>
                </a:gridCol>
                <a:gridCol w="5800948">
                  <a:extLst>
                    <a:ext uri="{9D8B030D-6E8A-4147-A177-3AD203B41FA5}">
                      <a16:colId xmlns:a16="http://schemas.microsoft.com/office/drawing/2014/main" val="1018735557"/>
                    </a:ext>
                  </a:extLst>
                </a:gridCol>
              </a:tblGrid>
              <a:tr h="370840">
                <a:tc>
                  <a:txBody>
                    <a:bodyPr/>
                    <a:lstStyle/>
                    <a:p>
                      <a:r>
                        <a:rPr lang="en-US" sz="3200" dirty="0"/>
                        <a:t>#1 – Basics and Atomic Structure</a:t>
                      </a:r>
                    </a:p>
                  </a:txBody>
                  <a:tcPr>
                    <a:solidFill>
                      <a:schemeClr val="bg1"/>
                    </a:solidFill>
                  </a:tcPr>
                </a:tc>
                <a:tc>
                  <a:txBody>
                    <a:bodyPr/>
                    <a:lstStyle/>
                    <a:p>
                      <a:r>
                        <a:rPr lang="en-US" sz="3200" dirty="0"/>
                        <a:t>#8 – Advanced Chemical Ratios</a:t>
                      </a:r>
                    </a:p>
                  </a:txBody>
                  <a:tcPr>
                    <a:solidFill>
                      <a:schemeClr val="bg1"/>
                    </a:solidFill>
                  </a:tcPr>
                </a:tc>
                <a:extLst>
                  <a:ext uri="{0D108BD9-81ED-4DB2-BD59-A6C34878D82A}">
                    <a16:rowId xmlns:a16="http://schemas.microsoft.com/office/drawing/2014/main" val="1510879725"/>
                  </a:ext>
                </a:extLst>
              </a:tr>
              <a:tr h="370840">
                <a:tc>
                  <a:txBody>
                    <a:bodyPr/>
                    <a:lstStyle/>
                    <a:p>
                      <a:r>
                        <a:rPr lang="en-US" sz="3200" dirty="0"/>
                        <a:t>#2 – Nuclear Chemistry</a:t>
                      </a:r>
                    </a:p>
                  </a:txBody>
                  <a:tcPr>
                    <a:solidFill>
                      <a:schemeClr val="bg1"/>
                    </a:solidFill>
                  </a:tcPr>
                </a:tc>
                <a:tc>
                  <a:txBody>
                    <a:bodyPr/>
                    <a:lstStyle/>
                    <a:p>
                      <a:r>
                        <a:rPr lang="en-US" sz="3200" dirty="0"/>
                        <a:t>#9 – Gas Laws</a:t>
                      </a:r>
                    </a:p>
                  </a:txBody>
                  <a:tcPr>
                    <a:solidFill>
                      <a:schemeClr val="bg1"/>
                    </a:solidFill>
                  </a:tcPr>
                </a:tc>
                <a:extLst>
                  <a:ext uri="{0D108BD9-81ED-4DB2-BD59-A6C34878D82A}">
                    <a16:rowId xmlns:a16="http://schemas.microsoft.com/office/drawing/2014/main" val="388050546"/>
                  </a:ext>
                </a:extLst>
              </a:tr>
              <a:tr h="370840">
                <a:tc>
                  <a:txBody>
                    <a:bodyPr/>
                    <a:lstStyle/>
                    <a:p>
                      <a:r>
                        <a:rPr lang="en-US" sz="3200" dirty="0"/>
                        <a:t>#3 – Electrons</a:t>
                      </a:r>
                    </a:p>
                  </a:txBody>
                  <a:tcPr>
                    <a:solidFill>
                      <a:schemeClr val="bg1"/>
                    </a:solidFill>
                  </a:tcPr>
                </a:tc>
                <a:tc>
                  <a:txBody>
                    <a:bodyPr/>
                    <a:lstStyle/>
                    <a:p>
                      <a:r>
                        <a:rPr lang="en-US" sz="3200" dirty="0"/>
                        <a:t>#10 – Thermochemistry </a:t>
                      </a:r>
                    </a:p>
                  </a:txBody>
                  <a:tcPr>
                    <a:solidFill>
                      <a:schemeClr val="bg1"/>
                    </a:solidFill>
                  </a:tcPr>
                </a:tc>
                <a:extLst>
                  <a:ext uri="{0D108BD9-81ED-4DB2-BD59-A6C34878D82A}">
                    <a16:rowId xmlns:a16="http://schemas.microsoft.com/office/drawing/2014/main" val="3366006790"/>
                  </a:ext>
                </a:extLst>
              </a:tr>
              <a:tr h="370840">
                <a:tc>
                  <a:txBody>
                    <a:bodyPr/>
                    <a:lstStyle/>
                    <a:p>
                      <a:r>
                        <a:rPr lang="en-US" sz="3200" dirty="0"/>
                        <a:t>#4 – Periodic Table</a:t>
                      </a:r>
                    </a:p>
                  </a:txBody>
                  <a:tcPr>
                    <a:solidFill>
                      <a:schemeClr val="bg1"/>
                    </a:solidFill>
                  </a:tcPr>
                </a:tc>
                <a:tc>
                  <a:txBody>
                    <a:bodyPr/>
                    <a:lstStyle/>
                    <a:p>
                      <a:r>
                        <a:rPr lang="en-US" sz="3200" dirty="0"/>
                        <a:t>#11 – Solutions </a:t>
                      </a:r>
                    </a:p>
                  </a:txBody>
                  <a:tcPr>
                    <a:solidFill>
                      <a:schemeClr val="bg1"/>
                    </a:solidFill>
                  </a:tcPr>
                </a:tc>
                <a:extLst>
                  <a:ext uri="{0D108BD9-81ED-4DB2-BD59-A6C34878D82A}">
                    <a16:rowId xmlns:a16="http://schemas.microsoft.com/office/drawing/2014/main" val="3850496769"/>
                  </a:ext>
                </a:extLst>
              </a:tr>
              <a:tr h="370840">
                <a:tc>
                  <a:txBody>
                    <a:bodyPr/>
                    <a:lstStyle/>
                    <a:p>
                      <a:r>
                        <a:rPr lang="en-US" sz="3200" dirty="0"/>
                        <a:t>#5</a:t>
                      </a:r>
                      <a:r>
                        <a:rPr lang="en-US" sz="3200" baseline="0" dirty="0"/>
                        <a:t> – Bonding and Structure</a:t>
                      </a:r>
                      <a:endParaRPr lang="en-US" sz="3200" dirty="0"/>
                    </a:p>
                  </a:txBody>
                  <a:tcPr>
                    <a:solidFill>
                      <a:schemeClr val="bg1"/>
                    </a:solidFill>
                  </a:tcPr>
                </a:tc>
                <a:tc>
                  <a:txBody>
                    <a:bodyPr/>
                    <a:lstStyle/>
                    <a:p>
                      <a:r>
                        <a:rPr lang="en-US" sz="3200" dirty="0"/>
                        <a:t>#12 – Kinetics </a:t>
                      </a:r>
                    </a:p>
                  </a:txBody>
                  <a:tcPr>
                    <a:solidFill>
                      <a:schemeClr val="bg1"/>
                    </a:solidFill>
                  </a:tcPr>
                </a:tc>
                <a:extLst>
                  <a:ext uri="{0D108BD9-81ED-4DB2-BD59-A6C34878D82A}">
                    <a16:rowId xmlns:a16="http://schemas.microsoft.com/office/drawing/2014/main" val="1909454438"/>
                  </a:ext>
                </a:extLst>
              </a:tr>
              <a:tr h="370840">
                <a:tc>
                  <a:txBody>
                    <a:bodyPr/>
                    <a:lstStyle/>
                    <a:p>
                      <a:r>
                        <a:rPr lang="en-US" sz="3200" dirty="0"/>
                        <a:t>#6 – Reactions </a:t>
                      </a:r>
                    </a:p>
                  </a:txBody>
                  <a:tcPr>
                    <a:solidFill>
                      <a:schemeClr val="bg1"/>
                    </a:solidFill>
                  </a:tcPr>
                </a:tc>
                <a:tc>
                  <a:txBody>
                    <a:bodyPr/>
                    <a:lstStyle/>
                    <a:p>
                      <a:r>
                        <a:rPr lang="en-US" sz="3200" dirty="0"/>
                        <a:t>#13</a:t>
                      </a:r>
                      <a:r>
                        <a:rPr lang="en-US" sz="3200" baseline="0" dirty="0"/>
                        <a:t> – Equilibrium </a:t>
                      </a:r>
                      <a:endParaRPr lang="en-US" sz="3200" dirty="0"/>
                    </a:p>
                  </a:txBody>
                  <a:tcPr>
                    <a:solidFill>
                      <a:schemeClr val="bg1"/>
                    </a:solidFill>
                  </a:tcPr>
                </a:tc>
                <a:extLst>
                  <a:ext uri="{0D108BD9-81ED-4DB2-BD59-A6C34878D82A}">
                    <a16:rowId xmlns:a16="http://schemas.microsoft.com/office/drawing/2014/main" val="3378577997"/>
                  </a:ext>
                </a:extLst>
              </a:tr>
              <a:tr h="370840">
                <a:tc>
                  <a:txBody>
                    <a:bodyPr/>
                    <a:lstStyle/>
                    <a:p>
                      <a:r>
                        <a:rPr lang="en-US" sz="3200" dirty="0"/>
                        <a:t>#7 – Stoichiometry</a:t>
                      </a:r>
                    </a:p>
                  </a:txBody>
                  <a:tcPr>
                    <a:solidFill>
                      <a:schemeClr val="bg1"/>
                    </a:solidFill>
                  </a:tcPr>
                </a:tc>
                <a:tc>
                  <a:txBody>
                    <a:bodyPr/>
                    <a:lstStyle/>
                    <a:p>
                      <a:r>
                        <a:rPr lang="en-US" sz="3200" dirty="0"/>
                        <a:t>#14 – Acids and Bases</a:t>
                      </a:r>
                    </a:p>
                  </a:txBody>
                  <a:tcPr>
                    <a:solidFill>
                      <a:schemeClr val="bg1"/>
                    </a:solidFill>
                  </a:tcPr>
                </a:tc>
                <a:extLst>
                  <a:ext uri="{0D108BD9-81ED-4DB2-BD59-A6C34878D82A}">
                    <a16:rowId xmlns:a16="http://schemas.microsoft.com/office/drawing/2014/main" val="1740417322"/>
                  </a:ext>
                </a:extLst>
              </a:tr>
              <a:tr h="370840">
                <a:tc>
                  <a:txBody>
                    <a:bodyPr/>
                    <a:lstStyle/>
                    <a:p>
                      <a:endParaRPr lang="en-US" sz="3200" dirty="0"/>
                    </a:p>
                  </a:txBody>
                  <a:tcPr>
                    <a:solidFill>
                      <a:schemeClr val="bg1"/>
                    </a:solidFill>
                  </a:tcPr>
                </a:tc>
                <a:tc>
                  <a:txBody>
                    <a:bodyPr/>
                    <a:lstStyle/>
                    <a:p>
                      <a:r>
                        <a:rPr lang="en-US" sz="3200" dirty="0"/>
                        <a:t>#15 – Summer Assignment Topics</a:t>
                      </a:r>
                    </a:p>
                  </a:txBody>
                  <a:tcPr>
                    <a:solidFill>
                      <a:schemeClr val="bg1"/>
                    </a:solidFill>
                  </a:tcPr>
                </a:tc>
                <a:extLst>
                  <a:ext uri="{0D108BD9-81ED-4DB2-BD59-A6C34878D82A}">
                    <a16:rowId xmlns:a16="http://schemas.microsoft.com/office/drawing/2014/main" val="2268822543"/>
                  </a:ext>
                </a:extLst>
              </a:tr>
            </a:tbl>
          </a:graphicData>
        </a:graphic>
      </p:graphicFrame>
    </p:spTree>
    <p:extLst>
      <p:ext uri="{BB962C8B-B14F-4D97-AF65-F5344CB8AC3E}">
        <p14:creationId xmlns:p14="http://schemas.microsoft.com/office/powerpoint/2010/main" val="20557495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rgbClr val="92D050">
              <a:alpha val="5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Periodic Table Structure</a:t>
            </a:r>
          </a:p>
        </p:txBody>
      </p:sp>
      <p:pic>
        <p:nvPicPr>
          <p:cNvPr id="3" name="Picture 2"/>
          <p:cNvPicPr>
            <a:picLocks noChangeAspect="1"/>
          </p:cNvPicPr>
          <p:nvPr/>
        </p:nvPicPr>
        <p:blipFill>
          <a:blip r:embed="rId2"/>
          <a:stretch>
            <a:fillRect/>
          </a:stretch>
        </p:blipFill>
        <p:spPr>
          <a:xfrm>
            <a:off x="1771650" y="759013"/>
            <a:ext cx="10055154" cy="5651029"/>
          </a:xfrm>
          <a:prstGeom prst="rect">
            <a:avLst/>
          </a:prstGeom>
        </p:spPr>
      </p:pic>
      <p:sp>
        <p:nvSpPr>
          <p:cNvPr id="2" name="TextBox 1">
            <a:extLst>
              <a:ext uri="{FF2B5EF4-FFF2-40B4-BE49-F238E27FC236}">
                <a16:creationId xmlns:a16="http://schemas.microsoft.com/office/drawing/2014/main" id="{1DD8BD47-D373-09CF-BD45-94C1BE35F3A8}"/>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20601749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rgbClr val="92D050">
              <a:alpha val="5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Periodic Table Structure</a:t>
            </a:r>
          </a:p>
        </p:txBody>
      </p:sp>
      <p:pic>
        <p:nvPicPr>
          <p:cNvPr id="2" name="Picture 1"/>
          <p:cNvPicPr>
            <a:picLocks noChangeAspect="1"/>
          </p:cNvPicPr>
          <p:nvPr/>
        </p:nvPicPr>
        <p:blipFill rotWithShape="1">
          <a:blip r:embed="rId2"/>
          <a:srcRect b="1117"/>
          <a:stretch/>
        </p:blipFill>
        <p:spPr>
          <a:xfrm>
            <a:off x="3363432" y="595068"/>
            <a:ext cx="5609117" cy="5356697"/>
          </a:xfrm>
          <a:prstGeom prst="rect">
            <a:avLst/>
          </a:prstGeom>
          <a:ln w="38100">
            <a:solidFill>
              <a:schemeClr val="tx1"/>
            </a:solidFill>
          </a:ln>
        </p:spPr>
      </p:pic>
      <p:sp>
        <p:nvSpPr>
          <p:cNvPr id="3" name="TextBox 2">
            <a:extLst>
              <a:ext uri="{FF2B5EF4-FFF2-40B4-BE49-F238E27FC236}">
                <a16:creationId xmlns:a16="http://schemas.microsoft.com/office/drawing/2014/main" id="{FD1BA798-79EB-785E-DB5E-8AE34550B7C8}"/>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24012185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rgbClr val="92D050">
              <a:alpha val="5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Periodic Trends</a:t>
            </a:r>
          </a:p>
        </p:txBody>
      </p:sp>
      <p:pic>
        <p:nvPicPr>
          <p:cNvPr id="3" name="Picture 2"/>
          <p:cNvPicPr>
            <a:picLocks noChangeAspect="1"/>
          </p:cNvPicPr>
          <p:nvPr/>
        </p:nvPicPr>
        <p:blipFill>
          <a:blip r:embed="rId2"/>
          <a:stretch>
            <a:fillRect/>
          </a:stretch>
        </p:blipFill>
        <p:spPr>
          <a:xfrm>
            <a:off x="2490834" y="396178"/>
            <a:ext cx="8267667" cy="6127087"/>
          </a:xfrm>
          <a:prstGeom prst="rect">
            <a:avLst/>
          </a:prstGeom>
        </p:spPr>
      </p:pic>
      <p:sp>
        <p:nvSpPr>
          <p:cNvPr id="2" name="TextBox 1">
            <a:extLst>
              <a:ext uri="{FF2B5EF4-FFF2-40B4-BE49-F238E27FC236}">
                <a16:creationId xmlns:a16="http://schemas.microsoft.com/office/drawing/2014/main" id="{AE9BD5A3-AC1E-FEFF-695A-4E45022F567A}"/>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26618847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rgbClr val="92D050">
              <a:alpha val="5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Periodic Trends</a:t>
            </a:r>
          </a:p>
        </p:txBody>
      </p:sp>
      <p:pic>
        <p:nvPicPr>
          <p:cNvPr id="2" name="Picture 1"/>
          <p:cNvPicPr>
            <a:picLocks noChangeAspect="1"/>
          </p:cNvPicPr>
          <p:nvPr/>
        </p:nvPicPr>
        <p:blipFill>
          <a:blip r:embed="rId2"/>
          <a:stretch>
            <a:fillRect/>
          </a:stretch>
        </p:blipFill>
        <p:spPr>
          <a:xfrm>
            <a:off x="2552810" y="424120"/>
            <a:ext cx="8164064" cy="6058746"/>
          </a:xfrm>
          <a:prstGeom prst="rect">
            <a:avLst/>
          </a:prstGeom>
        </p:spPr>
      </p:pic>
      <p:sp>
        <p:nvSpPr>
          <p:cNvPr id="3" name="TextBox 2">
            <a:extLst>
              <a:ext uri="{FF2B5EF4-FFF2-40B4-BE49-F238E27FC236}">
                <a16:creationId xmlns:a16="http://schemas.microsoft.com/office/drawing/2014/main" id="{5156F5FF-DF86-B172-2D9B-D3776893997B}"/>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33986278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rgbClr val="92D050">
              <a:alpha val="5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Periodic Trends</a:t>
            </a:r>
          </a:p>
        </p:txBody>
      </p:sp>
      <p:pic>
        <p:nvPicPr>
          <p:cNvPr id="3" name="Picture 2"/>
          <p:cNvPicPr>
            <a:picLocks noChangeAspect="1"/>
          </p:cNvPicPr>
          <p:nvPr/>
        </p:nvPicPr>
        <p:blipFill>
          <a:blip r:embed="rId2"/>
          <a:stretch>
            <a:fillRect/>
          </a:stretch>
        </p:blipFill>
        <p:spPr>
          <a:xfrm>
            <a:off x="2499061" y="340431"/>
            <a:ext cx="8173591" cy="6144482"/>
          </a:xfrm>
          <a:prstGeom prst="rect">
            <a:avLst/>
          </a:prstGeom>
        </p:spPr>
      </p:pic>
      <p:sp>
        <p:nvSpPr>
          <p:cNvPr id="2" name="TextBox 1">
            <a:extLst>
              <a:ext uri="{FF2B5EF4-FFF2-40B4-BE49-F238E27FC236}">
                <a16:creationId xmlns:a16="http://schemas.microsoft.com/office/drawing/2014/main" id="{FE673355-B701-F1FB-48F6-78BB83D025F2}"/>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35310637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rgbClr val="92D050">
              <a:alpha val="5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Periodic Trends</a:t>
            </a:r>
          </a:p>
        </p:txBody>
      </p:sp>
      <p:pic>
        <p:nvPicPr>
          <p:cNvPr id="2" name="Picture 1"/>
          <p:cNvPicPr>
            <a:picLocks noChangeAspect="1"/>
          </p:cNvPicPr>
          <p:nvPr/>
        </p:nvPicPr>
        <p:blipFill>
          <a:blip r:embed="rId2"/>
          <a:stretch>
            <a:fillRect/>
          </a:stretch>
        </p:blipFill>
        <p:spPr>
          <a:xfrm>
            <a:off x="2724260" y="385337"/>
            <a:ext cx="8164064" cy="6087325"/>
          </a:xfrm>
          <a:prstGeom prst="rect">
            <a:avLst/>
          </a:prstGeom>
        </p:spPr>
      </p:pic>
      <p:sp>
        <p:nvSpPr>
          <p:cNvPr id="3" name="TextBox 2">
            <a:extLst>
              <a:ext uri="{FF2B5EF4-FFF2-40B4-BE49-F238E27FC236}">
                <a16:creationId xmlns:a16="http://schemas.microsoft.com/office/drawing/2014/main" id="{7B2CB2C0-15D0-AA24-BAA4-3519631086FB}"/>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4019483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rgbClr val="92D050">
              <a:alpha val="5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Periodic Trends</a:t>
            </a:r>
          </a:p>
        </p:txBody>
      </p:sp>
      <p:pic>
        <p:nvPicPr>
          <p:cNvPr id="3" name="Picture 2"/>
          <p:cNvPicPr>
            <a:picLocks noChangeAspect="1"/>
          </p:cNvPicPr>
          <p:nvPr/>
        </p:nvPicPr>
        <p:blipFill>
          <a:blip r:embed="rId2"/>
          <a:stretch>
            <a:fillRect/>
          </a:stretch>
        </p:blipFill>
        <p:spPr>
          <a:xfrm>
            <a:off x="2788213" y="395541"/>
            <a:ext cx="8183117" cy="6115904"/>
          </a:xfrm>
          <a:prstGeom prst="rect">
            <a:avLst/>
          </a:prstGeom>
        </p:spPr>
      </p:pic>
      <p:sp>
        <p:nvSpPr>
          <p:cNvPr id="2" name="TextBox 1">
            <a:extLst>
              <a:ext uri="{FF2B5EF4-FFF2-40B4-BE49-F238E27FC236}">
                <a16:creationId xmlns:a16="http://schemas.microsoft.com/office/drawing/2014/main" id="{919C8D1C-82CF-6413-6F5B-7E51718AEF2B}"/>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41472469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rgbClr val="92D050">
              <a:alpha val="5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Periodic Trends</a:t>
            </a:r>
          </a:p>
        </p:txBody>
      </p:sp>
      <p:pic>
        <p:nvPicPr>
          <p:cNvPr id="2" name="Picture 1"/>
          <p:cNvPicPr>
            <a:picLocks noChangeAspect="1"/>
          </p:cNvPicPr>
          <p:nvPr/>
        </p:nvPicPr>
        <p:blipFill>
          <a:blip r:embed="rId2"/>
          <a:stretch>
            <a:fillRect/>
          </a:stretch>
        </p:blipFill>
        <p:spPr>
          <a:xfrm>
            <a:off x="2590231" y="393501"/>
            <a:ext cx="8154538" cy="6087325"/>
          </a:xfrm>
          <a:prstGeom prst="rect">
            <a:avLst/>
          </a:prstGeom>
        </p:spPr>
      </p:pic>
      <p:sp>
        <p:nvSpPr>
          <p:cNvPr id="3" name="TextBox 2">
            <a:extLst>
              <a:ext uri="{FF2B5EF4-FFF2-40B4-BE49-F238E27FC236}">
                <a16:creationId xmlns:a16="http://schemas.microsoft.com/office/drawing/2014/main" id="{E311071A-5FC9-BA95-EABC-DA22AC3C7EE4}"/>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36170387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rgbClr val="92D050">
              <a:alpha val="5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Periodic Trends</a:t>
            </a:r>
          </a:p>
        </p:txBody>
      </p:sp>
      <p:pic>
        <p:nvPicPr>
          <p:cNvPr id="3" name="Picture 2"/>
          <p:cNvPicPr>
            <a:picLocks noChangeAspect="1"/>
          </p:cNvPicPr>
          <p:nvPr/>
        </p:nvPicPr>
        <p:blipFill>
          <a:blip r:embed="rId2"/>
          <a:stretch>
            <a:fillRect/>
          </a:stretch>
        </p:blipFill>
        <p:spPr>
          <a:xfrm>
            <a:off x="2807942" y="473783"/>
            <a:ext cx="8192643" cy="6106377"/>
          </a:xfrm>
          <a:prstGeom prst="rect">
            <a:avLst/>
          </a:prstGeom>
        </p:spPr>
      </p:pic>
      <p:sp>
        <p:nvSpPr>
          <p:cNvPr id="2" name="TextBox 1">
            <a:extLst>
              <a:ext uri="{FF2B5EF4-FFF2-40B4-BE49-F238E27FC236}">
                <a16:creationId xmlns:a16="http://schemas.microsoft.com/office/drawing/2014/main" id="{26042858-4AFD-FC82-27DB-D322E5168B28}"/>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38813716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rgbClr val="92D050">
              <a:alpha val="5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Periodic Trends</a:t>
            </a:r>
          </a:p>
        </p:txBody>
      </p:sp>
      <p:pic>
        <p:nvPicPr>
          <p:cNvPr id="3" name="Picture 2"/>
          <p:cNvPicPr>
            <a:picLocks noChangeAspect="1"/>
          </p:cNvPicPr>
          <p:nvPr/>
        </p:nvPicPr>
        <p:blipFill>
          <a:blip r:embed="rId2"/>
          <a:stretch>
            <a:fillRect/>
          </a:stretch>
        </p:blipFill>
        <p:spPr>
          <a:xfrm>
            <a:off x="2636493" y="322740"/>
            <a:ext cx="8192643" cy="6163535"/>
          </a:xfrm>
          <a:prstGeom prst="rect">
            <a:avLst/>
          </a:prstGeom>
        </p:spPr>
      </p:pic>
      <p:sp>
        <p:nvSpPr>
          <p:cNvPr id="2" name="TextBox 1">
            <a:extLst>
              <a:ext uri="{FF2B5EF4-FFF2-40B4-BE49-F238E27FC236}">
                <a16:creationId xmlns:a16="http://schemas.microsoft.com/office/drawing/2014/main" id="{F204BD12-766D-F65E-EA49-607175F66FED}"/>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234805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72559"/>
          </a:xfrm>
        </p:spPr>
        <p:txBody>
          <a:bodyPr>
            <a:normAutofit/>
          </a:bodyPr>
          <a:lstStyle/>
          <a:p>
            <a:pPr algn="ctr"/>
            <a:r>
              <a:rPr lang="en-US" u="sng" dirty="0">
                <a:latin typeface="Impact" panose="020B0806030902050204" pitchFamily="34" charset="0"/>
              </a:rPr>
              <a:t>Time for some self guided review !</a:t>
            </a:r>
          </a:p>
        </p:txBody>
      </p:sp>
      <p:sp>
        <p:nvSpPr>
          <p:cNvPr id="3" name="Content Placeholder 2"/>
          <p:cNvSpPr>
            <a:spLocks noGrp="1"/>
          </p:cNvSpPr>
          <p:nvPr>
            <p:ph idx="1"/>
          </p:nvPr>
        </p:nvSpPr>
        <p:spPr>
          <a:xfrm>
            <a:off x="182881" y="1137684"/>
            <a:ext cx="11831910" cy="5720316"/>
          </a:xfrm>
        </p:spPr>
        <p:txBody>
          <a:bodyPr>
            <a:normAutofit fontScale="92500" lnSpcReduction="10000"/>
          </a:bodyPr>
          <a:lstStyle/>
          <a:p>
            <a:pPr marL="393700" indent="-393700"/>
            <a:r>
              <a:rPr lang="en-US" sz="4400" dirty="0"/>
              <a:t>The rest of this PowerPoint has screen shots of key pieces of info from the Honors Chem Lectures. Your glue in has links to the full Honors Lectures if you want/need more detail. </a:t>
            </a:r>
          </a:p>
          <a:p>
            <a:pPr marL="393700" indent="-393700">
              <a:buClr>
                <a:schemeClr val="tx1"/>
              </a:buClr>
            </a:pPr>
            <a:r>
              <a:rPr lang="en-US" sz="4400" b="1" dirty="0">
                <a:solidFill>
                  <a:srgbClr val="FF0000"/>
                </a:solidFill>
              </a:rPr>
              <a:t>PLEASE</a:t>
            </a:r>
            <a:r>
              <a:rPr lang="en-US" sz="4400" dirty="0"/>
              <a:t> scroll through and review things as needed!</a:t>
            </a:r>
          </a:p>
          <a:p>
            <a:pPr marL="393700" indent="-393700"/>
            <a:r>
              <a:rPr lang="en-US" sz="4400" dirty="0"/>
              <a:t>When we start a new AP Chem chapter, </a:t>
            </a:r>
            <a:r>
              <a:rPr lang="en-US" sz="4400" b="1" dirty="0">
                <a:solidFill>
                  <a:srgbClr val="FF0000"/>
                </a:solidFill>
              </a:rPr>
              <a:t>PLEASE</a:t>
            </a:r>
            <a:r>
              <a:rPr lang="en-US" sz="4400" b="1" dirty="0"/>
              <a:t> </a:t>
            </a:r>
            <a:r>
              <a:rPr lang="en-US" sz="4400" dirty="0"/>
              <a:t>go back and review the Honors version of the chapter!</a:t>
            </a:r>
          </a:p>
          <a:p>
            <a:pPr marL="393700" indent="-393700"/>
            <a:r>
              <a:rPr lang="en-US" sz="4400" dirty="0">
                <a:sym typeface="Wingdings" panose="05000000000000000000" pitchFamily="2" charset="2"/>
              </a:rPr>
              <a:t>I cannot stress enough how important this is!</a:t>
            </a:r>
          </a:p>
          <a:p>
            <a:pPr marL="393700" indent="-393700"/>
            <a:r>
              <a:rPr lang="en-US" sz="4400" dirty="0">
                <a:sym typeface="Wingdings" panose="05000000000000000000" pitchFamily="2" charset="2"/>
              </a:rPr>
              <a:t>Make mature choices about what and when to review old material! </a:t>
            </a:r>
            <a:r>
              <a:rPr lang="en-US" sz="4400" b="1" dirty="0">
                <a:solidFill>
                  <a:srgbClr val="FF0000"/>
                </a:solidFill>
                <a:sym typeface="Wingdings" panose="05000000000000000000" pitchFamily="2" charset="2"/>
              </a:rPr>
              <a:t>Set yourself up for success! </a:t>
            </a:r>
          </a:p>
        </p:txBody>
      </p:sp>
    </p:spTree>
    <p:extLst>
      <p:ext uri="{BB962C8B-B14F-4D97-AF65-F5344CB8AC3E}">
        <p14:creationId xmlns:p14="http://schemas.microsoft.com/office/powerpoint/2010/main" val="6935965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rgbClr val="92D050">
              <a:alpha val="5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Periodic Trends</a:t>
            </a:r>
          </a:p>
        </p:txBody>
      </p:sp>
      <p:pic>
        <p:nvPicPr>
          <p:cNvPr id="3" name="Picture 2"/>
          <p:cNvPicPr>
            <a:picLocks noChangeAspect="1"/>
          </p:cNvPicPr>
          <p:nvPr/>
        </p:nvPicPr>
        <p:blipFill>
          <a:blip r:embed="rId2"/>
          <a:stretch>
            <a:fillRect/>
          </a:stretch>
        </p:blipFill>
        <p:spPr>
          <a:xfrm>
            <a:off x="2636493" y="322740"/>
            <a:ext cx="8192643" cy="6163535"/>
          </a:xfrm>
          <a:prstGeom prst="rect">
            <a:avLst/>
          </a:prstGeom>
        </p:spPr>
      </p:pic>
      <p:sp>
        <p:nvSpPr>
          <p:cNvPr id="2" name="TextBox 1">
            <a:extLst>
              <a:ext uri="{FF2B5EF4-FFF2-40B4-BE49-F238E27FC236}">
                <a16:creationId xmlns:a16="http://schemas.microsoft.com/office/drawing/2014/main" id="{DEA8329B-6014-68BF-2084-B64C6B37F0C3}"/>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20191190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rgbClr val="92D050">
              <a:alpha val="5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Periodic Trends</a:t>
            </a:r>
          </a:p>
        </p:txBody>
      </p:sp>
      <p:pic>
        <p:nvPicPr>
          <p:cNvPr id="2" name="Picture 1"/>
          <p:cNvPicPr>
            <a:picLocks noChangeAspect="1"/>
          </p:cNvPicPr>
          <p:nvPr/>
        </p:nvPicPr>
        <p:blipFill>
          <a:blip r:embed="rId2"/>
          <a:stretch>
            <a:fillRect/>
          </a:stretch>
        </p:blipFill>
        <p:spPr>
          <a:xfrm>
            <a:off x="2780048" y="341115"/>
            <a:ext cx="8183117" cy="6077798"/>
          </a:xfrm>
          <a:prstGeom prst="rect">
            <a:avLst/>
          </a:prstGeom>
        </p:spPr>
      </p:pic>
      <p:sp>
        <p:nvSpPr>
          <p:cNvPr id="3" name="TextBox 2">
            <a:extLst>
              <a:ext uri="{FF2B5EF4-FFF2-40B4-BE49-F238E27FC236}">
                <a16:creationId xmlns:a16="http://schemas.microsoft.com/office/drawing/2014/main" id="{0B515DF2-D505-7255-A54C-2C3A17FB8E26}"/>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5318091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rgbClr val="92D050">
              <a:alpha val="5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Periodic Trends</a:t>
            </a:r>
          </a:p>
        </p:txBody>
      </p:sp>
      <p:pic>
        <p:nvPicPr>
          <p:cNvPr id="3" name="Picture 2"/>
          <p:cNvPicPr>
            <a:picLocks noChangeAspect="1"/>
          </p:cNvPicPr>
          <p:nvPr/>
        </p:nvPicPr>
        <p:blipFill>
          <a:blip r:embed="rId2"/>
          <a:stretch>
            <a:fillRect/>
          </a:stretch>
        </p:blipFill>
        <p:spPr>
          <a:xfrm>
            <a:off x="2799778" y="374449"/>
            <a:ext cx="8192643" cy="6125430"/>
          </a:xfrm>
          <a:prstGeom prst="rect">
            <a:avLst/>
          </a:prstGeom>
        </p:spPr>
      </p:pic>
      <p:sp>
        <p:nvSpPr>
          <p:cNvPr id="2" name="TextBox 1">
            <a:extLst>
              <a:ext uri="{FF2B5EF4-FFF2-40B4-BE49-F238E27FC236}">
                <a16:creationId xmlns:a16="http://schemas.microsoft.com/office/drawing/2014/main" id="{C38F2456-CA67-B4C3-E814-1F0B711A3C11}"/>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26832517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alpha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latin typeface="Impact" panose="020B0806030902050204" pitchFamily="34" charset="0"/>
              </a:rPr>
              <a:t>Unit #5 </a:t>
            </a:r>
            <a:br>
              <a:rPr lang="en-US" dirty="0">
                <a:latin typeface="Impact" panose="020B0806030902050204" pitchFamily="34" charset="0"/>
              </a:rPr>
            </a:br>
            <a:r>
              <a:rPr lang="en-US" dirty="0">
                <a:latin typeface="Impact" panose="020B0806030902050204" pitchFamily="34" charset="0"/>
              </a:rPr>
              <a:t>Bonding and Structure</a:t>
            </a:r>
          </a:p>
        </p:txBody>
      </p:sp>
      <p:sp>
        <p:nvSpPr>
          <p:cNvPr id="3" name="Content Placeholder 2"/>
          <p:cNvSpPr>
            <a:spLocks noGrp="1"/>
          </p:cNvSpPr>
          <p:nvPr>
            <p:ph idx="1"/>
          </p:nvPr>
        </p:nvSpPr>
        <p:spPr/>
        <p:txBody>
          <a:bodyPr numCol="2">
            <a:normAutofit/>
          </a:bodyPr>
          <a:lstStyle/>
          <a:p>
            <a:r>
              <a:rPr lang="en-US" sz="4000" dirty="0"/>
              <a:t>Why bonds form</a:t>
            </a:r>
          </a:p>
          <a:p>
            <a:r>
              <a:rPr lang="en-US" sz="4000" dirty="0"/>
              <a:t>Types of bonds</a:t>
            </a:r>
          </a:p>
          <a:p>
            <a:r>
              <a:rPr lang="en-US" sz="4000" dirty="0"/>
              <a:t>Naming formulas</a:t>
            </a:r>
          </a:p>
          <a:p>
            <a:r>
              <a:rPr lang="en-US" sz="4000" dirty="0"/>
              <a:t>Writing neutral formulas</a:t>
            </a:r>
          </a:p>
          <a:p>
            <a:r>
              <a:rPr lang="en-US" sz="4000" dirty="0"/>
              <a:t>Lewis structures</a:t>
            </a:r>
          </a:p>
          <a:p>
            <a:r>
              <a:rPr lang="en-US" sz="4000" dirty="0"/>
              <a:t>VSPER</a:t>
            </a:r>
          </a:p>
          <a:p>
            <a:r>
              <a:rPr lang="en-US" sz="4000" dirty="0"/>
              <a:t>Hybridization</a:t>
            </a:r>
          </a:p>
          <a:p>
            <a:r>
              <a:rPr lang="en-US" sz="4000" dirty="0"/>
              <a:t>Polarity</a:t>
            </a:r>
          </a:p>
          <a:p>
            <a:r>
              <a:rPr lang="en-US" sz="4000" dirty="0"/>
              <a:t>Intermolecular forces</a:t>
            </a:r>
          </a:p>
        </p:txBody>
      </p:sp>
    </p:spTree>
    <p:extLst>
      <p:ext uri="{BB962C8B-B14F-4D97-AF65-F5344CB8AC3E}">
        <p14:creationId xmlns:p14="http://schemas.microsoft.com/office/powerpoint/2010/main" val="32587152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chemeClr val="accent1">
              <a:lumMod val="60000"/>
              <a:lumOff val="40000"/>
              <a:alpha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Why Bonds Form</a:t>
            </a:r>
          </a:p>
        </p:txBody>
      </p:sp>
      <p:pic>
        <p:nvPicPr>
          <p:cNvPr id="2" name="Picture 1"/>
          <p:cNvPicPr>
            <a:picLocks noChangeAspect="1"/>
          </p:cNvPicPr>
          <p:nvPr/>
        </p:nvPicPr>
        <p:blipFill>
          <a:blip r:embed="rId2"/>
          <a:stretch>
            <a:fillRect/>
          </a:stretch>
        </p:blipFill>
        <p:spPr>
          <a:xfrm>
            <a:off x="2409326" y="383455"/>
            <a:ext cx="8138931" cy="6055365"/>
          </a:xfrm>
          <a:prstGeom prst="rect">
            <a:avLst/>
          </a:prstGeom>
        </p:spPr>
      </p:pic>
      <p:sp>
        <p:nvSpPr>
          <p:cNvPr id="3" name="TextBox 2">
            <a:extLst>
              <a:ext uri="{FF2B5EF4-FFF2-40B4-BE49-F238E27FC236}">
                <a16:creationId xmlns:a16="http://schemas.microsoft.com/office/drawing/2014/main" id="{8C906C56-8F8C-70BA-6C10-BEA518769712}"/>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34700277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chemeClr val="accent1">
              <a:lumMod val="60000"/>
              <a:lumOff val="40000"/>
              <a:alpha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Types of Bonds</a:t>
            </a:r>
          </a:p>
        </p:txBody>
      </p:sp>
      <p:pic>
        <p:nvPicPr>
          <p:cNvPr id="3" name="Picture 2"/>
          <p:cNvPicPr>
            <a:picLocks noChangeAspect="1"/>
          </p:cNvPicPr>
          <p:nvPr/>
        </p:nvPicPr>
        <p:blipFill>
          <a:blip r:embed="rId2"/>
          <a:stretch>
            <a:fillRect/>
          </a:stretch>
        </p:blipFill>
        <p:spPr>
          <a:xfrm>
            <a:off x="213142" y="2193787"/>
            <a:ext cx="4031038" cy="2998699"/>
          </a:xfrm>
          <a:prstGeom prst="rect">
            <a:avLst/>
          </a:prstGeom>
        </p:spPr>
      </p:pic>
      <p:pic>
        <p:nvPicPr>
          <p:cNvPr id="4" name="Picture 3"/>
          <p:cNvPicPr>
            <a:picLocks noChangeAspect="1"/>
          </p:cNvPicPr>
          <p:nvPr/>
        </p:nvPicPr>
        <p:blipFill>
          <a:blip r:embed="rId3"/>
          <a:stretch>
            <a:fillRect/>
          </a:stretch>
        </p:blipFill>
        <p:spPr>
          <a:xfrm>
            <a:off x="4305089" y="2193787"/>
            <a:ext cx="3560877" cy="2743043"/>
          </a:xfrm>
          <a:prstGeom prst="rect">
            <a:avLst/>
          </a:prstGeom>
        </p:spPr>
      </p:pic>
      <p:pic>
        <p:nvPicPr>
          <p:cNvPr id="5" name="Picture 4"/>
          <p:cNvPicPr>
            <a:picLocks noChangeAspect="1"/>
          </p:cNvPicPr>
          <p:nvPr/>
        </p:nvPicPr>
        <p:blipFill>
          <a:blip r:embed="rId4"/>
          <a:stretch>
            <a:fillRect/>
          </a:stretch>
        </p:blipFill>
        <p:spPr>
          <a:xfrm>
            <a:off x="7926875" y="2198381"/>
            <a:ext cx="4069182" cy="2738449"/>
          </a:xfrm>
          <a:prstGeom prst="rect">
            <a:avLst/>
          </a:prstGeom>
        </p:spPr>
      </p:pic>
      <p:sp>
        <p:nvSpPr>
          <p:cNvPr id="2" name="TextBox 1">
            <a:extLst>
              <a:ext uri="{FF2B5EF4-FFF2-40B4-BE49-F238E27FC236}">
                <a16:creationId xmlns:a16="http://schemas.microsoft.com/office/drawing/2014/main" id="{90A5CDFA-E8CE-6A68-8C2F-DB95DF5B1187}"/>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5" action="ppaction://hlinksldjump"/>
              </a:rPr>
              <a:t>Jump back to title slide</a:t>
            </a:r>
            <a:endParaRPr lang="en-US" b="1" dirty="0"/>
          </a:p>
        </p:txBody>
      </p:sp>
    </p:spTree>
    <p:extLst>
      <p:ext uri="{BB962C8B-B14F-4D97-AF65-F5344CB8AC3E}">
        <p14:creationId xmlns:p14="http://schemas.microsoft.com/office/powerpoint/2010/main" val="37366134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chemeClr val="accent1">
              <a:lumMod val="60000"/>
              <a:lumOff val="40000"/>
              <a:alpha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Naming formulas</a:t>
            </a:r>
          </a:p>
        </p:txBody>
      </p:sp>
      <p:pic>
        <p:nvPicPr>
          <p:cNvPr id="2" name="Picture 1"/>
          <p:cNvPicPr>
            <a:picLocks noChangeAspect="1"/>
          </p:cNvPicPr>
          <p:nvPr/>
        </p:nvPicPr>
        <p:blipFill>
          <a:blip r:embed="rId2"/>
          <a:stretch>
            <a:fillRect/>
          </a:stretch>
        </p:blipFill>
        <p:spPr>
          <a:xfrm>
            <a:off x="1950765" y="688302"/>
            <a:ext cx="5114426" cy="3148909"/>
          </a:xfrm>
          <a:prstGeom prst="rect">
            <a:avLst/>
          </a:prstGeom>
        </p:spPr>
      </p:pic>
      <p:pic>
        <p:nvPicPr>
          <p:cNvPr id="6" name="Picture 5"/>
          <p:cNvPicPr>
            <a:picLocks noChangeAspect="1"/>
          </p:cNvPicPr>
          <p:nvPr/>
        </p:nvPicPr>
        <p:blipFill rotWithShape="1">
          <a:blip r:embed="rId3"/>
          <a:srcRect t="17199"/>
          <a:stretch/>
        </p:blipFill>
        <p:spPr>
          <a:xfrm>
            <a:off x="2130742" y="4000454"/>
            <a:ext cx="5013007" cy="2696016"/>
          </a:xfrm>
          <a:prstGeom prst="rect">
            <a:avLst/>
          </a:prstGeom>
        </p:spPr>
      </p:pic>
      <p:pic>
        <p:nvPicPr>
          <p:cNvPr id="7" name="Picture 6"/>
          <p:cNvPicPr>
            <a:picLocks noChangeAspect="1"/>
          </p:cNvPicPr>
          <p:nvPr/>
        </p:nvPicPr>
        <p:blipFill rotWithShape="1">
          <a:blip r:embed="rId4"/>
          <a:srcRect t="16322" r="12995"/>
          <a:stretch/>
        </p:blipFill>
        <p:spPr>
          <a:xfrm>
            <a:off x="7531080" y="1289689"/>
            <a:ext cx="4445928" cy="3078158"/>
          </a:xfrm>
          <a:prstGeom prst="rect">
            <a:avLst/>
          </a:prstGeom>
        </p:spPr>
      </p:pic>
      <p:sp>
        <p:nvSpPr>
          <p:cNvPr id="3" name="TextBox 2">
            <a:extLst>
              <a:ext uri="{FF2B5EF4-FFF2-40B4-BE49-F238E27FC236}">
                <a16:creationId xmlns:a16="http://schemas.microsoft.com/office/drawing/2014/main" id="{A267EA0E-CB78-7351-05BE-5D717C7289F9}"/>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5" action="ppaction://hlinksldjump"/>
              </a:rPr>
              <a:t>Jump back to title slide</a:t>
            </a:r>
            <a:endParaRPr lang="en-US" b="1" dirty="0"/>
          </a:p>
        </p:txBody>
      </p:sp>
    </p:spTree>
    <p:extLst>
      <p:ext uri="{BB962C8B-B14F-4D97-AF65-F5344CB8AC3E}">
        <p14:creationId xmlns:p14="http://schemas.microsoft.com/office/powerpoint/2010/main" val="17842223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chemeClr val="accent1">
              <a:lumMod val="60000"/>
              <a:lumOff val="40000"/>
              <a:alpha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Naming formulas</a:t>
            </a:r>
          </a:p>
        </p:txBody>
      </p:sp>
      <p:pic>
        <p:nvPicPr>
          <p:cNvPr id="3" name="Picture 2"/>
          <p:cNvPicPr>
            <a:picLocks noChangeAspect="1"/>
          </p:cNvPicPr>
          <p:nvPr/>
        </p:nvPicPr>
        <p:blipFill>
          <a:blip r:embed="rId2"/>
          <a:stretch>
            <a:fillRect/>
          </a:stretch>
        </p:blipFill>
        <p:spPr>
          <a:xfrm>
            <a:off x="1983422" y="339155"/>
            <a:ext cx="5486899" cy="3757650"/>
          </a:xfrm>
          <a:prstGeom prst="rect">
            <a:avLst/>
          </a:prstGeom>
        </p:spPr>
      </p:pic>
      <p:pic>
        <p:nvPicPr>
          <p:cNvPr id="4" name="Picture 3"/>
          <p:cNvPicPr>
            <a:picLocks noChangeAspect="1"/>
          </p:cNvPicPr>
          <p:nvPr/>
        </p:nvPicPr>
        <p:blipFill>
          <a:blip r:embed="rId3"/>
          <a:stretch>
            <a:fillRect/>
          </a:stretch>
        </p:blipFill>
        <p:spPr>
          <a:xfrm>
            <a:off x="2269865" y="4096805"/>
            <a:ext cx="4726927" cy="2405380"/>
          </a:xfrm>
          <a:prstGeom prst="rect">
            <a:avLst/>
          </a:prstGeom>
        </p:spPr>
      </p:pic>
      <p:sp>
        <p:nvSpPr>
          <p:cNvPr id="2" name="TextBox 1">
            <a:extLst>
              <a:ext uri="{FF2B5EF4-FFF2-40B4-BE49-F238E27FC236}">
                <a16:creationId xmlns:a16="http://schemas.microsoft.com/office/drawing/2014/main" id="{D8171918-4EDE-DD8A-FF47-88BFF4DA3972}"/>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4" action="ppaction://hlinksldjump"/>
              </a:rPr>
              <a:t>Jump back to title slide</a:t>
            </a:r>
            <a:endParaRPr lang="en-US" b="1" dirty="0"/>
          </a:p>
        </p:txBody>
      </p:sp>
    </p:spTree>
    <p:extLst>
      <p:ext uri="{BB962C8B-B14F-4D97-AF65-F5344CB8AC3E}">
        <p14:creationId xmlns:p14="http://schemas.microsoft.com/office/powerpoint/2010/main" val="26245191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chemeClr val="accent1">
              <a:lumMod val="60000"/>
              <a:lumOff val="40000"/>
              <a:alpha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Naming formulas</a:t>
            </a:r>
          </a:p>
        </p:txBody>
      </p:sp>
      <p:pic>
        <p:nvPicPr>
          <p:cNvPr id="2" name="Picture 1"/>
          <p:cNvPicPr>
            <a:picLocks noChangeAspect="1"/>
          </p:cNvPicPr>
          <p:nvPr/>
        </p:nvPicPr>
        <p:blipFill>
          <a:blip r:embed="rId2"/>
          <a:stretch>
            <a:fillRect/>
          </a:stretch>
        </p:blipFill>
        <p:spPr>
          <a:xfrm>
            <a:off x="2647468" y="1428471"/>
            <a:ext cx="6897063" cy="4001058"/>
          </a:xfrm>
          <a:prstGeom prst="rect">
            <a:avLst/>
          </a:prstGeom>
        </p:spPr>
      </p:pic>
      <p:sp>
        <p:nvSpPr>
          <p:cNvPr id="3" name="TextBox 2">
            <a:extLst>
              <a:ext uri="{FF2B5EF4-FFF2-40B4-BE49-F238E27FC236}">
                <a16:creationId xmlns:a16="http://schemas.microsoft.com/office/drawing/2014/main" id="{96B9AE76-D028-D5A8-F1B9-B83300CFAF72}"/>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42115093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chemeClr val="accent1">
              <a:lumMod val="60000"/>
              <a:lumOff val="40000"/>
              <a:alpha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Naming formulas</a:t>
            </a:r>
          </a:p>
        </p:txBody>
      </p:sp>
      <p:pic>
        <p:nvPicPr>
          <p:cNvPr id="3" name="Picture 2"/>
          <p:cNvPicPr>
            <a:picLocks noChangeAspect="1"/>
          </p:cNvPicPr>
          <p:nvPr/>
        </p:nvPicPr>
        <p:blipFill>
          <a:blip r:embed="rId2"/>
          <a:stretch>
            <a:fillRect/>
          </a:stretch>
        </p:blipFill>
        <p:spPr>
          <a:xfrm>
            <a:off x="2793741" y="759013"/>
            <a:ext cx="6963747" cy="5287113"/>
          </a:xfrm>
          <a:prstGeom prst="rect">
            <a:avLst/>
          </a:prstGeom>
        </p:spPr>
      </p:pic>
      <p:sp>
        <p:nvSpPr>
          <p:cNvPr id="2" name="TextBox 1">
            <a:extLst>
              <a:ext uri="{FF2B5EF4-FFF2-40B4-BE49-F238E27FC236}">
                <a16:creationId xmlns:a16="http://schemas.microsoft.com/office/drawing/2014/main" id="{79CC7E75-9947-0ECF-6940-CC35F31E97F2}"/>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297030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00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latin typeface="Impact" panose="020B0806030902050204" pitchFamily="34" charset="0"/>
              </a:rPr>
              <a:t>Unit #1 </a:t>
            </a:r>
            <a:br>
              <a:rPr lang="en-US" dirty="0">
                <a:latin typeface="Impact" panose="020B0806030902050204" pitchFamily="34" charset="0"/>
              </a:rPr>
            </a:br>
            <a:r>
              <a:rPr lang="en-US" dirty="0">
                <a:latin typeface="Impact" panose="020B0806030902050204" pitchFamily="34" charset="0"/>
              </a:rPr>
              <a:t>Chemistry Basics and Atomic Structure</a:t>
            </a:r>
          </a:p>
        </p:txBody>
      </p:sp>
      <p:sp>
        <p:nvSpPr>
          <p:cNvPr id="3" name="Content Placeholder 2"/>
          <p:cNvSpPr>
            <a:spLocks noGrp="1"/>
          </p:cNvSpPr>
          <p:nvPr>
            <p:ph idx="1"/>
          </p:nvPr>
        </p:nvSpPr>
        <p:spPr>
          <a:xfrm>
            <a:off x="838200" y="1825624"/>
            <a:ext cx="10515600" cy="4830669"/>
          </a:xfrm>
        </p:spPr>
        <p:txBody>
          <a:bodyPr numCol="2">
            <a:normAutofit/>
          </a:bodyPr>
          <a:lstStyle/>
          <a:p>
            <a:r>
              <a:rPr lang="en-US" sz="4000" dirty="0"/>
              <a:t>Scientific notation</a:t>
            </a:r>
          </a:p>
          <a:p>
            <a:r>
              <a:rPr lang="en-US" sz="4000" dirty="0"/>
              <a:t>Metric system</a:t>
            </a:r>
          </a:p>
          <a:p>
            <a:r>
              <a:rPr lang="en-US" sz="4000" dirty="0"/>
              <a:t>Dimensional analysis</a:t>
            </a:r>
          </a:p>
          <a:p>
            <a:r>
              <a:rPr lang="en-US" sz="4000" dirty="0"/>
              <a:t>Significant figures</a:t>
            </a:r>
          </a:p>
          <a:p>
            <a:r>
              <a:rPr lang="en-US" sz="4000" dirty="0"/>
              <a:t>Chemical/Physical properties/changes</a:t>
            </a:r>
          </a:p>
          <a:p>
            <a:r>
              <a:rPr lang="en-US" sz="4000" dirty="0"/>
              <a:t>Types of matter</a:t>
            </a:r>
          </a:p>
          <a:p>
            <a:r>
              <a:rPr lang="en-US" sz="4000" dirty="0"/>
              <a:t>Atomic numbers and Isotopes</a:t>
            </a:r>
          </a:p>
          <a:p>
            <a:r>
              <a:rPr lang="en-US" sz="4000" dirty="0"/>
              <a:t>Models of the atom</a:t>
            </a:r>
          </a:p>
          <a:p>
            <a:r>
              <a:rPr lang="en-US" sz="4000" dirty="0"/>
              <a:t>Average Atomic Mass Calculations</a:t>
            </a:r>
          </a:p>
        </p:txBody>
      </p:sp>
    </p:spTree>
    <p:extLst>
      <p:ext uri="{BB962C8B-B14F-4D97-AF65-F5344CB8AC3E}">
        <p14:creationId xmlns:p14="http://schemas.microsoft.com/office/powerpoint/2010/main" val="21530668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chemeClr val="accent1">
              <a:lumMod val="60000"/>
              <a:lumOff val="40000"/>
              <a:alpha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Neutral Formulas</a:t>
            </a:r>
          </a:p>
        </p:txBody>
      </p:sp>
      <p:pic>
        <p:nvPicPr>
          <p:cNvPr id="2" name="Picture 1"/>
          <p:cNvPicPr>
            <a:picLocks noChangeAspect="1"/>
          </p:cNvPicPr>
          <p:nvPr/>
        </p:nvPicPr>
        <p:blipFill>
          <a:blip r:embed="rId2"/>
          <a:stretch>
            <a:fillRect/>
          </a:stretch>
        </p:blipFill>
        <p:spPr>
          <a:xfrm>
            <a:off x="2207824" y="978687"/>
            <a:ext cx="8821381" cy="4982270"/>
          </a:xfrm>
          <a:prstGeom prst="rect">
            <a:avLst/>
          </a:prstGeom>
        </p:spPr>
      </p:pic>
      <p:sp>
        <p:nvSpPr>
          <p:cNvPr id="3" name="TextBox 2">
            <a:extLst>
              <a:ext uri="{FF2B5EF4-FFF2-40B4-BE49-F238E27FC236}">
                <a16:creationId xmlns:a16="http://schemas.microsoft.com/office/drawing/2014/main" id="{C2CEAB36-6C46-0293-3C63-118652D2515F}"/>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7591300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chemeClr val="accent1">
              <a:lumMod val="60000"/>
              <a:lumOff val="40000"/>
              <a:alpha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Neutral Formulas</a:t>
            </a:r>
          </a:p>
        </p:txBody>
      </p:sp>
      <p:pic>
        <p:nvPicPr>
          <p:cNvPr id="3" name="Picture 2"/>
          <p:cNvPicPr>
            <a:picLocks noChangeAspect="1"/>
          </p:cNvPicPr>
          <p:nvPr/>
        </p:nvPicPr>
        <p:blipFill>
          <a:blip r:embed="rId2"/>
          <a:stretch>
            <a:fillRect/>
          </a:stretch>
        </p:blipFill>
        <p:spPr>
          <a:xfrm>
            <a:off x="1699599" y="1028365"/>
            <a:ext cx="8792802" cy="4801270"/>
          </a:xfrm>
          <a:prstGeom prst="rect">
            <a:avLst/>
          </a:prstGeom>
        </p:spPr>
      </p:pic>
      <p:sp>
        <p:nvSpPr>
          <p:cNvPr id="2" name="TextBox 1">
            <a:extLst>
              <a:ext uri="{FF2B5EF4-FFF2-40B4-BE49-F238E27FC236}">
                <a16:creationId xmlns:a16="http://schemas.microsoft.com/office/drawing/2014/main" id="{BED50123-0AE9-908C-4126-F3CB6413B1FD}"/>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23111443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chemeClr val="accent1">
              <a:lumMod val="60000"/>
              <a:lumOff val="40000"/>
              <a:alpha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Neutral Formulas</a:t>
            </a:r>
          </a:p>
        </p:txBody>
      </p:sp>
      <p:pic>
        <p:nvPicPr>
          <p:cNvPr id="2" name="Picture 1"/>
          <p:cNvPicPr>
            <a:picLocks noChangeAspect="1"/>
          </p:cNvPicPr>
          <p:nvPr/>
        </p:nvPicPr>
        <p:blipFill>
          <a:blip r:embed="rId2"/>
          <a:stretch>
            <a:fillRect/>
          </a:stretch>
        </p:blipFill>
        <p:spPr>
          <a:xfrm>
            <a:off x="1756757" y="971207"/>
            <a:ext cx="8678486" cy="4915586"/>
          </a:xfrm>
          <a:prstGeom prst="rect">
            <a:avLst/>
          </a:prstGeom>
        </p:spPr>
      </p:pic>
      <p:sp>
        <p:nvSpPr>
          <p:cNvPr id="3" name="TextBox 2">
            <a:extLst>
              <a:ext uri="{FF2B5EF4-FFF2-40B4-BE49-F238E27FC236}">
                <a16:creationId xmlns:a16="http://schemas.microsoft.com/office/drawing/2014/main" id="{AC5596E2-7286-8091-7ACA-AF9FDB7C6032}"/>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38231125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chemeClr val="accent1">
              <a:lumMod val="60000"/>
              <a:lumOff val="40000"/>
              <a:alpha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Naming formulas</a:t>
            </a:r>
          </a:p>
        </p:txBody>
      </p:sp>
      <p:pic>
        <p:nvPicPr>
          <p:cNvPr id="3" name="Picture 2"/>
          <p:cNvPicPr>
            <a:picLocks noChangeAspect="1"/>
          </p:cNvPicPr>
          <p:nvPr/>
        </p:nvPicPr>
        <p:blipFill>
          <a:blip r:embed="rId2"/>
          <a:stretch>
            <a:fillRect/>
          </a:stretch>
        </p:blipFill>
        <p:spPr>
          <a:xfrm>
            <a:off x="1675783" y="975970"/>
            <a:ext cx="8840434" cy="4906060"/>
          </a:xfrm>
          <a:prstGeom prst="rect">
            <a:avLst/>
          </a:prstGeom>
        </p:spPr>
      </p:pic>
      <p:sp>
        <p:nvSpPr>
          <p:cNvPr id="2" name="TextBox 1">
            <a:extLst>
              <a:ext uri="{FF2B5EF4-FFF2-40B4-BE49-F238E27FC236}">
                <a16:creationId xmlns:a16="http://schemas.microsoft.com/office/drawing/2014/main" id="{CA32B824-43EB-2C34-2A57-12DFA2C72238}"/>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8590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chemeClr val="accent1">
              <a:lumMod val="60000"/>
              <a:lumOff val="40000"/>
              <a:alpha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Neutral Formulas</a:t>
            </a:r>
          </a:p>
        </p:txBody>
      </p:sp>
      <p:pic>
        <p:nvPicPr>
          <p:cNvPr id="2" name="Picture 1"/>
          <p:cNvPicPr>
            <a:picLocks noChangeAspect="1"/>
          </p:cNvPicPr>
          <p:nvPr/>
        </p:nvPicPr>
        <p:blipFill>
          <a:blip r:embed="rId2"/>
          <a:stretch>
            <a:fillRect/>
          </a:stretch>
        </p:blipFill>
        <p:spPr>
          <a:xfrm>
            <a:off x="1994182" y="1071217"/>
            <a:ext cx="8954750" cy="4944165"/>
          </a:xfrm>
          <a:prstGeom prst="rect">
            <a:avLst/>
          </a:prstGeom>
        </p:spPr>
      </p:pic>
      <p:sp>
        <p:nvSpPr>
          <p:cNvPr id="3" name="TextBox 2">
            <a:extLst>
              <a:ext uri="{FF2B5EF4-FFF2-40B4-BE49-F238E27FC236}">
                <a16:creationId xmlns:a16="http://schemas.microsoft.com/office/drawing/2014/main" id="{858F4EFB-3C49-A690-BDD1-332CBA5A54AB}"/>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7386255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chemeClr val="accent1">
              <a:lumMod val="60000"/>
              <a:lumOff val="40000"/>
              <a:alpha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Neutral Formulas</a:t>
            </a:r>
          </a:p>
        </p:txBody>
      </p:sp>
      <p:pic>
        <p:nvPicPr>
          <p:cNvPr id="3" name="Picture 2"/>
          <p:cNvPicPr>
            <a:picLocks noChangeAspect="1"/>
          </p:cNvPicPr>
          <p:nvPr/>
        </p:nvPicPr>
        <p:blipFill>
          <a:blip r:embed="rId2"/>
          <a:stretch>
            <a:fillRect/>
          </a:stretch>
        </p:blipFill>
        <p:spPr>
          <a:xfrm>
            <a:off x="2267013" y="981410"/>
            <a:ext cx="8849960" cy="4944165"/>
          </a:xfrm>
          <a:prstGeom prst="rect">
            <a:avLst/>
          </a:prstGeom>
        </p:spPr>
      </p:pic>
      <p:sp>
        <p:nvSpPr>
          <p:cNvPr id="2" name="TextBox 1">
            <a:extLst>
              <a:ext uri="{FF2B5EF4-FFF2-40B4-BE49-F238E27FC236}">
                <a16:creationId xmlns:a16="http://schemas.microsoft.com/office/drawing/2014/main" id="{415FCA85-F250-2793-BB70-661D799064C8}"/>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41665096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chemeClr val="accent1">
              <a:lumMod val="60000"/>
              <a:lumOff val="40000"/>
              <a:alpha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Lewis Structures</a:t>
            </a:r>
          </a:p>
        </p:txBody>
      </p:sp>
      <p:pic>
        <p:nvPicPr>
          <p:cNvPr id="2" name="Picture 1"/>
          <p:cNvPicPr>
            <a:picLocks noChangeAspect="1"/>
          </p:cNvPicPr>
          <p:nvPr/>
        </p:nvPicPr>
        <p:blipFill>
          <a:blip r:embed="rId2"/>
          <a:stretch>
            <a:fillRect/>
          </a:stretch>
        </p:blipFill>
        <p:spPr>
          <a:xfrm>
            <a:off x="2277845" y="896350"/>
            <a:ext cx="9612066" cy="5163271"/>
          </a:xfrm>
          <a:prstGeom prst="rect">
            <a:avLst/>
          </a:prstGeom>
        </p:spPr>
      </p:pic>
      <p:sp>
        <p:nvSpPr>
          <p:cNvPr id="3" name="TextBox 2">
            <a:extLst>
              <a:ext uri="{FF2B5EF4-FFF2-40B4-BE49-F238E27FC236}">
                <a16:creationId xmlns:a16="http://schemas.microsoft.com/office/drawing/2014/main" id="{F2FAE648-1D42-A344-E448-DE87E3A0554A}"/>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7989706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chemeClr val="accent1">
              <a:lumMod val="60000"/>
              <a:lumOff val="40000"/>
              <a:alpha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Lewis Structures</a:t>
            </a:r>
          </a:p>
        </p:txBody>
      </p:sp>
      <p:pic>
        <p:nvPicPr>
          <p:cNvPr id="3" name="Picture 2"/>
          <p:cNvPicPr>
            <a:picLocks noChangeAspect="1"/>
          </p:cNvPicPr>
          <p:nvPr/>
        </p:nvPicPr>
        <p:blipFill>
          <a:blip r:embed="rId2"/>
          <a:stretch>
            <a:fillRect/>
          </a:stretch>
        </p:blipFill>
        <p:spPr>
          <a:xfrm>
            <a:off x="2113874" y="906562"/>
            <a:ext cx="9678751" cy="5077534"/>
          </a:xfrm>
          <a:prstGeom prst="rect">
            <a:avLst/>
          </a:prstGeom>
        </p:spPr>
      </p:pic>
      <p:sp>
        <p:nvSpPr>
          <p:cNvPr id="2" name="TextBox 1">
            <a:extLst>
              <a:ext uri="{FF2B5EF4-FFF2-40B4-BE49-F238E27FC236}">
                <a16:creationId xmlns:a16="http://schemas.microsoft.com/office/drawing/2014/main" id="{B76304E7-5AC0-FBC6-B8BD-0BBD671AC86D}"/>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1788449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chemeClr val="accent1">
              <a:lumMod val="60000"/>
              <a:lumOff val="40000"/>
              <a:alpha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Lewis Structures</a:t>
            </a:r>
          </a:p>
        </p:txBody>
      </p:sp>
      <p:pic>
        <p:nvPicPr>
          <p:cNvPr id="2" name="Picture 1"/>
          <p:cNvPicPr>
            <a:picLocks noChangeAspect="1"/>
          </p:cNvPicPr>
          <p:nvPr/>
        </p:nvPicPr>
        <p:blipFill>
          <a:blip r:embed="rId2"/>
          <a:stretch>
            <a:fillRect/>
          </a:stretch>
        </p:blipFill>
        <p:spPr>
          <a:xfrm>
            <a:off x="2987461" y="191649"/>
            <a:ext cx="7995417" cy="2532413"/>
          </a:xfrm>
          <a:prstGeom prst="rect">
            <a:avLst/>
          </a:prstGeom>
        </p:spPr>
      </p:pic>
      <p:pic>
        <p:nvPicPr>
          <p:cNvPr id="4" name="Picture 3"/>
          <p:cNvPicPr>
            <a:picLocks noChangeAspect="1"/>
          </p:cNvPicPr>
          <p:nvPr/>
        </p:nvPicPr>
        <p:blipFill rotWithShape="1">
          <a:blip r:embed="rId3"/>
          <a:srcRect t="21062"/>
          <a:stretch/>
        </p:blipFill>
        <p:spPr>
          <a:xfrm>
            <a:off x="3019316" y="2620736"/>
            <a:ext cx="7963562" cy="1936183"/>
          </a:xfrm>
          <a:prstGeom prst="rect">
            <a:avLst/>
          </a:prstGeom>
        </p:spPr>
      </p:pic>
      <p:pic>
        <p:nvPicPr>
          <p:cNvPr id="5" name="Picture 4"/>
          <p:cNvPicPr>
            <a:picLocks noChangeAspect="1"/>
          </p:cNvPicPr>
          <p:nvPr/>
        </p:nvPicPr>
        <p:blipFill>
          <a:blip r:embed="rId4"/>
          <a:stretch>
            <a:fillRect/>
          </a:stretch>
        </p:blipFill>
        <p:spPr>
          <a:xfrm>
            <a:off x="3011152" y="4458727"/>
            <a:ext cx="7963562" cy="2000855"/>
          </a:xfrm>
          <a:prstGeom prst="rect">
            <a:avLst/>
          </a:prstGeom>
        </p:spPr>
      </p:pic>
      <p:sp>
        <p:nvSpPr>
          <p:cNvPr id="3" name="TextBox 2">
            <a:extLst>
              <a:ext uri="{FF2B5EF4-FFF2-40B4-BE49-F238E27FC236}">
                <a16:creationId xmlns:a16="http://schemas.microsoft.com/office/drawing/2014/main" id="{87C7059E-52C5-FE6C-A334-24C2E892604C}"/>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5" action="ppaction://hlinksldjump"/>
              </a:rPr>
              <a:t>Jump back to title slide</a:t>
            </a:r>
            <a:endParaRPr lang="en-US" b="1" dirty="0"/>
          </a:p>
        </p:txBody>
      </p:sp>
    </p:spTree>
    <p:extLst>
      <p:ext uri="{BB962C8B-B14F-4D97-AF65-F5344CB8AC3E}">
        <p14:creationId xmlns:p14="http://schemas.microsoft.com/office/powerpoint/2010/main" val="9324241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chemeClr val="accent1">
              <a:lumMod val="60000"/>
              <a:lumOff val="40000"/>
              <a:alpha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VSEPR</a:t>
            </a:r>
          </a:p>
        </p:txBody>
      </p:sp>
      <p:pic>
        <p:nvPicPr>
          <p:cNvPr id="3" name="Picture 2"/>
          <p:cNvPicPr>
            <a:picLocks noChangeAspect="1"/>
          </p:cNvPicPr>
          <p:nvPr/>
        </p:nvPicPr>
        <p:blipFill>
          <a:blip r:embed="rId2"/>
          <a:stretch>
            <a:fillRect/>
          </a:stretch>
        </p:blipFill>
        <p:spPr>
          <a:xfrm>
            <a:off x="2411285" y="1109354"/>
            <a:ext cx="8316486" cy="4410691"/>
          </a:xfrm>
          <a:prstGeom prst="rect">
            <a:avLst/>
          </a:prstGeom>
        </p:spPr>
      </p:pic>
      <p:sp>
        <p:nvSpPr>
          <p:cNvPr id="2" name="TextBox 1">
            <a:extLst>
              <a:ext uri="{FF2B5EF4-FFF2-40B4-BE49-F238E27FC236}">
                <a16:creationId xmlns:a16="http://schemas.microsoft.com/office/drawing/2014/main" id="{D589AB40-4BB9-A7F0-FE6C-C2135D9C3A23}"/>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2418394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489"/>
          <a:stretch/>
        </p:blipFill>
        <p:spPr>
          <a:xfrm>
            <a:off x="3113408" y="110611"/>
            <a:ext cx="9078592" cy="6747389"/>
          </a:xfrm>
          <a:prstGeom prst="rect">
            <a:avLst/>
          </a:prstGeom>
        </p:spPr>
      </p:pic>
      <p:sp>
        <p:nvSpPr>
          <p:cNvPr id="6" name="Rectangle 5"/>
          <p:cNvSpPr/>
          <p:nvPr/>
        </p:nvSpPr>
        <p:spPr>
          <a:xfrm>
            <a:off x="-4298" y="0"/>
            <a:ext cx="1508760" cy="1508760"/>
          </a:xfrm>
          <a:prstGeom prst="rect">
            <a:avLst/>
          </a:prstGeom>
          <a:solidFill>
            <a:srgbClr val="FF000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Scientific Notation</a:t>
            </a:r>
          </a:p>
        </p:txBody>
      </p:sp>
      <p:sp>
        <p:nvSpPr>
          <p:cNvPr id="2" name="TextBox 1">
            <a:extLst>
              <a:ext uri="{FF2B5EF4-FFF2-40B4-BE49-F238E27FC236}">
                <a16:creationId xmlns:a16="http://schemas.microsoft.com/office/drawing/2014/main" id="{94B70502-9AE0-8F57-1EDC-BC77D1AADDB0}"/>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27483834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chemeClr val="accent1">
              <a:lumMod val="60000"/>
              <a:lumOff val="40000"/>
              <a:alpha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VSEPR</a:t>
            </a:r>
          </a:p>
        </p:txBody>
      </p:sp>
      <p:pic>
        <p:nvPicPr>
          <p:cNvPr id="2" name="Picture 1"/>
          <p:cNvPicPr>
            <a:picLocks noChangeAspect="1"/>
          </p:cNvPicPr>
          <p:nvPr/>
        </p:nvPicPr>
        <p:blipFill>
          <a:blip r:embed="rId2"/>
          <a:stretch>
            <a:fillRect/>
          </a:stretch>
        </p:blipFill>
        <p:spPr>
          <a:xfrm>
            <a:off x="3006752" y="759013"/>
            <a:ext cx="6970005" cy="5565113"/>
          </a:xfrm>
          <a:prstGeom prst="rect">
            <a:avLst/>
          </a:prstGeom>
        </p:spPr>
      </p:pic>
      <p:sp>
        <p:nvSpPr>
          <p:cNvPr id="3" name="TextBox 2">
            <a:extLst>
              <a:ext uri="{FF2B5EF4-FFF2-40B4-BE49-F238E27FC236}">
                <a16:creationId xmlns:a16="http://schemas.microsoft.com/office/drawing/2014/main" id="{7B82CDF2-77BA-4F9A-2A18-2FB549BA5EF8}"/>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4920434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chemeClr val="accent1">
              <a:lumMod val="60000"/>
              <a:lumOff val="40000"/>
              <a:alpha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VSEPR</a:t>
            </a:r>
          </a:p>
        </p:txBody>
      </p:sp>
      <p:pic>
        <p:nvPicPr>
          <p:cNvPr id="3" name="Picture 2"/>
          <p:cNvPicPr>
            <a:picLocks noChangeAspect="1"/>
          </p:cNvPicPr>
          <p:nvPr/>
        </p:nvPicPr>
        <p:blipFill>
          <a:blip r:embed="rId2"/>
          <a:stretch>
            <a:fillRect/>
          </a:stretch>
        </p:blipFill>
        <p:spPr>
          <a:xfrm>
            <a:off x="3082875" y="759013"/>
            <a:ext cx="7201905" cy="5306165"/>
          </a:xfrm>
          <a:prstGeom prst="rect">
            <a:avLst/>
          </a:prstGeom>
        </p:spPr>
      </p:pic>
      <p:sp>
        <p:nvSpPr>
          <p:cNvPr id="2" name="TextBox 1">
            <a:extLst>
              <a:ext uri="{FF2B5EF4-FFF2-40B4-BE49-F238E27FC236}">
                <a16:creationId xmlns:a16="http://schemas.microsoft.com/office/drawing/2014/main" id="{8BDA8F87-A907-57F7-1FDD-ACE891F642F7}"/>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63254587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chemeClr val="accent1">
              <a:lumMod val="60000"/>
              <a:lumOff val="40000"/>
              <a:alpha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VSEPR</a:t>
            </a:r>
          </a:p>
        </p:txBody>
      </p:sp>
      <p:pic>
        <p:nvPicPr>
          <p:cNvPr id="2" name="Picture 1"/>
          <p:cNvPicPr>
            <a:picLocks noChangeAspect="1"/>
          </p:cNvPicPr>
          <p:nvPr/>
        </p:nvPicPr>
        <p:blipFill>
          <a:blip r:embed="rId2"/>
          <a:stretch>
            <a:fillRect/>
          </a:stretch>
        </p:blipFill>
        <p:spPr>
          <a:xfrm>
            <a:off x="2363064" y="942723"/>
            <a:ext cx="8387098" cy="4249763"/>
          </a:xfrm>
          <a:prstGeom prst="rect">
            <a:avLst/>
          </a:prstGeom>
        </p:spPr>
      </p:pic>
      <p:sp>
        <p:nvSpPr>
          <p:cNvPr id="3" name="TextBox 2">
            <a:extLst>
              <a:ext uri="{FF2B5EF4-FFF2-40B4-BE49-F238E27FC236}">
                <a16:creationId xmlns:a16="http://schemas.microsoft.com/office/drawing/2014/main" id="{D362E459-9054-D74B-85D4-42B042C5565D}"/>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41748193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chemeClr val="accent1">
              <a:lumMod val="60000"/>
              <a:lumOff val="40000"/>
              <a:alpha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VSEPR</a:t>
            </a:r>
          </a:p>
        </p:txBody>
      </p:sp>
      <p:pic>
        <p:nvPicPr>
          <p:cNvPr id="3" name="Picture 2"/>
          <p:cNvPicPr>
            <a:picLocks noChangeAspect="1"/>
          </p:cNvPicPr>
          <p:nvPr/>
        </p:nvPicPr>
        <p:blipFill rotWithShape="1">
          <a:blip r:embed="rId2"/>
          <a:srcRect t="11723"/>
          <a:stretch/>
        </p:blipFill>
        <p:spPr>
          <a:xfrm>
            <a:off x="1575921" y="940849"/>
            <a:ext cx="5249422" cy="5120336"/>
          </a:xfrm>
          <a:prstGeom prst="rect">
            <a:avLst/>
          </a:prstGeom>
        </p:spPr>
      </p:pic>
      <p:pic>
        <p:nvPicPr>
          <p:cNvPr id="4" name="Picture 3"/>
          <p:cNvPicPr>
            <a:picLocks noChangeAspect="1"/>
          </p:cNvPicPr>
          <p:nvPr/>
        </p:nvPicPr>
        <p:blipFill>
          <a:blip r:embed="rId3"/>
          <a:stretch>
            <a:fillRect/>
          </a:stretch>
        </p:blipFill>
        <p:spPr>
          <a:xfrm>
            <a:off x="6892504" y="1195584"/>
            <a:ext cx="4561989" cy="4806227"/>
          </a:xfrm>
          <a:prstGeom prst="rect">
            <a:avLst/>
          </a:prstGeom>
        </p:spPr>
      </p:pic>
      <p:sp>
        <p:nvSpPr>
          <p:cNvPr id="2" name="TextBox 1">
            <a:extLst>
              <a:ext uri="{FF2B5EF4-FFF2-40B4-BE49-F238E27FC236}">
                <a16:creationId xmlns:a16="http://schemas.microsoft.com/office/drawing/2014/main" id="{A791D7A0-801F-C4EC-AF92-79E14724189C}"/>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4" action="ppaction://hlinksldjump"/>
              </a:rPr>
              <a:t>Jump back to title slide</a:t>
            </a:r>
            <a:endParaRPr lang="en-US" b="1" dirty="0"/>
          </a:p>
        </p:txBody>
      </p:sp>
    </p:spTree>
    <p:extLst>
      <p:ext uri="{BB962C8B-B14F-4D97-AF65-F5344CB8AC3E}">
        <p14:creationId xmlns:p14="http://schemas.microsoft.com/office/powerpoint/2010/main" val="16522024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chemeClr val="accent1">
              <a:lumMod val="60000"/>
              <a:lumOff val="40000"/>
              <a:alpha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Hybrid- </a:t>
            </a:r>
            <a:r>
              <a:rPr lang="en-US" b="1" dirty="0" err="1">
                <a:solidFill>
                  <a:schemeClr val="tx1"/>
                </a:solidFill>
                <a:latin typeface="Arial" panose="020B0604020202020204" pitchFamily="34" charset="0"/>
                <a:cs typeface="Arial" panose="020B0604020202020204" pitchFamily="34" charset="0"/>
              </a:rPr>
              <a:t>ization</a:t>
            </a:r>
            <a:endParaRPr lang="en-US" b="1"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2144660" y="313970"/>
            <a:ext cx="4869700" cy="3417109"/>
          </a:xfrm>
          <a:prstGeom prst="rect">
            <a:avLst/>
          </a:prstGeom>
        </p:spPr>
      </p:pic>
      <p:pic>
        <p:nvPicPr>
          <p:cNvPr id="4" name="Picture 3"/>
          <p:cNvPicPr>
            <a:picLocks noChangeAspect="1"/>
          </p:cNvPicPr>
          <p:nvPr/>
        </p:nvPicPr>
        <p:blipFill>
          <a:blip r:embed="rId3"/>
          <a:stretch>
            <a:fillRect/>
          </a:stretch>
        </p:blipFill>
        <p:spPr>
          <a:xfrm>
            <a:off x="7273210" y="434725"/>
            <a:ext cx="4190420" cy="3175597"/>
          </a:xfrm>
          <a:prstGeom prst="rect">
            <a:avLst/>
          </a:prstGeom>
        </p:spPr>
      </p:pic>
      <p:pic>
        <p:nvPicPr>
          <p:cNvPr id="5" name="Picture 4"/>
          <p:cNvPicPr>
            <a:picLocks noChangeAspect="1"/>
          </p:cNvPicPr>
          <p:nvPr/>
        </p:nvPicPr>
        <p:blipFill>
          <a:blip r:embed="rId4"/>
          <a:stretch>
            <a:fillRect/>
          </a:stretch>
        </p:blipFill>
        <p:spPr>
          <a:xfrm>
            <a:off x="7633131" y="3821220"/>
            <a:ext cx="3971426" cy="2889823"/>
          </a:xfrm>
          <a:prstGeom prst="rect">
            <a:avLst/>
          </a:prstGeom>
        </p:spPr>
      </p:pic>
      <p:sp>
        <p:nvSpPr>
          <p:cNvPr id="3" name="TextBox 2">
            <a:extLst>
              <a:ext uri="{FF2B5EF4-FFF2-40B4-BE49-F238E27FC236}">
                <a16:creationId xmlns:a16="http://schemas.microsoft.com/office/drawing/2014/main" id="{59593676-70AF-A4EF-836D-220B8542A5D5}"/>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5" action="ppaction://hlinksldjump"/>
              </a:rPr>
              <a:t>Jump back to title slide</a:t>
            </a:r>
            <a:endParaRPr lang="en-US" b="1" dirty="0"/>
          </a:p>
        </p:txBody>
      </p:sp>
    </p:spTree>
    <p:extLst>
      <p:ext uri="{BB962C8B-B14F-4D97-AF65-F5344CB8AC3E}">
        <p14:creationId xmlns:p14="http://schemas.microsoft.com/office/powerpoint/2010/main" val="39653849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chemeClr val="accent1">
              <a:lumMod val="60000"/>
              <a:lumOff val="40000"/>
              <a:alpha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Polarity</a:t>
            </a:r>
          </a:p>
        </p:txBody>
      </p:sp>
      <p:pic>
        <p:nvPicPr>
          <p:cNvPr id="3" name="Picture 2"/>
          <p:cNvPicPr>
            <a:picLocks noChangeAspect="1"/>
          </p:cNvPicPr>
          <p:nvPr/>
        </p:nvPicPr>
        <p:blipFill>
          <a:blip r:embed="rId2"/>
          <a:stretch>
            <a:fillRect/>
          </a:stretch>
        </p:blipFill>
        <p:spPr>
          <a:xfrm>
            <a:off x="2563644" y="1003131"/>
            <a:ext cx="7511084" cy="4769578"/>
          </a:xfrm>
          <a:prstGeom prst="rect">
            <a:avLst/>
          </a:prstGeom>
        </p:spPr>
      </p:pic>
      <p:sp>
        <p:nvSpPr>
          <p:cNvPr id="2" name="TextBox 1">
            <a:extLst>
              <a:ext uri="{FF2B5EF4-FFF2-40B4-BE49-F238E27FC236}">
                <a16:creationId xmlns:a16="http://schemas.microsoft.com/office/drawing/2014/main" id="{8BD2B711-14AB-9BD9-5474-AEA634430E67}"/>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6349921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chemeClr val="accent1">
              <a:lumMod val="60000"/>
              <a:lumOff val="40000"/>
              <a:alpha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Polarity</a:t>
            </a:r>
          </a:p>
        </p:txBody>
      </p:sp>
      <p:pic>
        <p:nvPicPr>
          <p:cNvPr id="4" name="Picture 3"/>
          <p:cNvPicPr>
            <a:picLocks noChangeAspect="1"/>
          </p:cNvPicPr>
          <p:nvPr/>
        </p:nvPicPr>
        <p:blipFill>
          <a:blip r:embed="rId2"/>
          <a:stretch>
            <a:fillRect/>
          </a:stretch>
        </p:blipFill>
        <p:spPr>
          <a:xfrm>
            <a:off x="2699703" y="913992"/>
            <a:ext cx="6983139" cy="4484451"/>
          </a:xfrm>
          <a:prstGeom prst="rect">
            <a:avLst/>
          </a:prstGeom>
        </p:spPr>
      </p:pic>
      <p:sp>
        <p:nvSpPr>
          <p:cNvPr id="2" name="TextBox 1">
            <a:extLst>
              <a:ext uri="{FF2B5EF4-FFF2-40B4-BE49-F238E27FC236}">
                <a16:creationId xmlns:a16="http://schemas.microsoft.com/office/drawing/2014/main" id="{D0246B36-7804-DD9A-D8D5-CF1E21C49CD9}"/>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28448342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chemeClr val="accent1">
              <a:lumMod val="60000"/>
              <a:lumOff val="40000"/>
              <a:alpha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Polarity</a:t>
            </a:r>
          </a:p>
        </p:txBody>
      </p:sp>
      <p:pic>
        <p:nvPicPr>
          <p:cNvPr id="2" name="Picture 1"/>
          <p:cNvPicPr>
            <a:picLocks noChangeAspect="1"/>
          </p:cNvPicPr>
          <p:nvPr/>
        </p:nvPicPr>
        <p:blipFill>
          <a:blip r:embed="rId2"/>
          <a:stretch>
            <a:fillRect/>
          </a:stretch>
        </p:blipFill>
        <p:spPr>
          <a:xfrm>
            <a:off x="2560936" y="856844"/>
            <a:ext cx="7726065" cy="5156327"/>
          </a:xfrm>
          <a:prstGeom prst="rect">
            <a:avLst/>
          </a:prstGeom>
        </p:spPr>
      </p:pic>
      <p:sp>
        <p:nvSpPr>
          <p:cNvPr id="3" name="TextBox 2">
            <a:extLst>
              <a:ext uri="{FF2B5EF4-FFF2-40B4-BE49-F238E27FC236}">
                <a16:creationId xmlns:a16="http://schemas.microsoft.com/office/drawing/2014/main" id="{37B24D52-EE9E-7431-A10E-A2ECDF46459D}"/>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02403787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chemeClr val="accent1">
              <a:lumMod val="60000"/>
              <a:lumOff val="40000"/>
              <a:alpha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Polarity</a:t>
            </a:r>
          </a:p>
        </p:txBody>
      </p:sp>
      <p:pic>
        <p:nvPicPr>
          <p:cNvPr id="3" name="Picture 2"/>
          <p:cNvPicPr>
            <a:picLocks noChangeAspect="1"/>
          </p:cNvPicPr>
          <p:nvPr/>
        </p:nvPicPr>
        <p:blipFill>
          <a:blip r:embed="rId2"/>
          <a:stretch>
            <a:fillRect/>
          </a:stretch>
        </p:blipFill>
        <p:spPr>
          <a:xfrm>
            <a:off x="2814076" y="441811"/>
            <a:ext cx="8049748" cy="6039693"/>
          </a:xfrm>
          <a:prstGeom prst="rect">
            <a:avLst/>
          </a:prstGeom>
        </p:spPr>
      </p:pic>
      <p:sp>
        <p:nvSpPr>
          <p:cNvPr id="2" name="TextBox 1">
            <a:extLst>
              <a:ext uri="{FF2B5EF4-FFF2-40B4-BE49-F238E27FC236}">
                <a16:creationId xmlns:a16="http://schemas.microsoft.com/office/drawing/2014/main" id="{8CD648B5-FF49-98DA-9848-933C37653EC8}"/>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28018418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chemeClr val="accent1">
              <a:lumMod val="60000"/>
              <a:lumOff val="40000"/>
              <a:alpha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Polarity</a:t>
            </a:r>
          </a:p>
        </p:txBody>
      </p:sp>
      <p:pic>
        <p:nvPicPr>
          <p:cNvPr id="2" name="Picture 1"/>
          <p:cNvPicPr>
            <a:picLocks noChangeAspect="1"/>
          </p:cNvPicPr>
          <p:nvPr/>
        </p:nvPicPr>
        <p:blipFill>
          <a:blip r:embed="rId2"/>
          <a:stretch>
            <a:fillRect/>
          </a:stretch>
        </p:blipFill>
        <p:spPr>
          <a:xfrm>
            <a:off x="2598403" y="558157"/>
            <a:ext cx="8040222" cy="5953956"/>
          </a:xfrm>
          <a:prstGeom prst="rect">
            <a:avLst/>
          </a:prstGeom>
        </p:spPr>
      </p:pic>
      <p:sp>
        <p:nvSpPr>
          <p:cNvPr id="3" name="TextBox 2">
            <a:extLst>
              <a:ext uri="{FF2B5EF4-FFF2-40B4-BE49-F238E27FC236}">
                <a16:creationId xmlns:a16="http://schemas.microsoft.com/office/drawing/2014/main" id="{5E2C5F0D-FA95-3ACF-ABDC-9D332382E810}"/>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1202241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98" y="0"/>
            <a:ext cx="1508760" cy="1508760"/>
          </a:xfrm>
          <a:prstGeom prst="rect">
            <a:avLst/>
          </a:prstGeom>
          <a:solidFill>
            <a:srgbClr val="FF000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Metric System</a:t>
            </a:r>
          </a:p>
        </p:txBody>
      </p:sp>
      <p:pic>
        <p:nvPicPr>
          <p:cNvPr id="2" name="Picture 1"/>
          <p:cNvPicPr>
            <a:picLocks noChangeAspect="1"/>
          </p:cNvPicPr>
          <p:nvPr/>
        </p:nvPicPr>
        <p:blipFill rotWithShape="1">
          <a:blip r:embed="rId2"/>
          <a:srcRect b="1088"/>
          <a:stretch/>
        </p:blipFill>
        <p:spPr>
          <a:xfrm>
            <a:off x="3132461" y="18095"/>
            <a:ext cx="9059539" cy="6765477"/>
          </a:xfrm>
          <a:prstGeom prst="rect">
            <a:avLst/>
          </a:prstGeom>
        </p:spPr>
      </p:pic>
      <p:sp>
        <p:nvSpPr>
          <p:cNvPr id="3" name="TextBox 2">
            <a:extLst>
              <a:ext uri="{FF2B5EF4-FFF2-40B4-BE49-F238E27FC236}">
                <a16:creationId xmlns:a16="http://schemas.microsoft.com/office/drawing/2014/main" id="{F2460288-EBC5-2B2B-ADC6-83B08447B4D7}"/>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26702215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chemeClr val="accent1">
              <a:lumMod val="60000"/>
              <a:lumOff val="40000"/>
              <a:alpha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IMFs</a:t>
            </a:r>
          </a:p>
        </p:txBody>
      </p:sp>
      <p:pic>
        <p:nvPicPr>
          <p:cNvPr id="3" name="Picture 2"/>
          <p:cNvPicPr>
            <a:picLocks noChangeAspect="1"/>
          </p:cNvPicPr>
          <p:nvPr/>
        </p:nvPicPr>
        <p:blipFill>
          <a:blip r:embed="rId2"/>
          <a:stretch>
            <a:fillRect/>
          </a:stretch>
        </p:blipFill>
        <p:spPr>
          <a:xfrm>
            <a:off x="2514100" y="742575"/>
            <a:ext cx="7163800" cy="5372850"/>
          </a:xfrm>
          <a:prstGeom prst="rect">
            <a:avLst/>
          </a:prstGeom>
        </p:spPr>
      </p:pic>
      <p:sp>
        <p:nvSpPr>
          <p:cNvPr id="2" name="TextBox 1">
            <a:extLst>
              <a:ext uri="{FF2B5EF4-FFF2-40B4-BE49-F238E27FC236}">
                <a16:creationId xmlns:a16="http://schemas.microsoft.com/office/drawing/2014/main" id="{A2001A20-3703-81C7-BBFA-CD261116D6BF}"/>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388935267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chemeClr val="accent1">
              <a:lumMod val="60000"/>
              <a:lumOff val="40000"/>
              <a:alpha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IMFs</a:t>
            </a:r>
          </a:p>
        </p:txBody>
      </p:sp>
      <p:pic>
        <p:nvPicPr>
          <p:cNvPr id="2" name="Picture 1"/>
          <p:cNvPicPr>
            <a:picLocks noChangeAspect="1"/>
          </p:cNvPicPr>
          <p:nvPr/>
        </p:nvPicPr>
        <p:blipFill>
          <a:blip r:embed="rId2"/>
          <a:stretch>
            <a:fillRect/>
          </a:stretch>
        </p:blipFill>
        <p:spPr>
          <a:xfrm>
            <a:off x="245107" y="1795768"/>
            <a:ext cx="5928832" cy="4417254"/>
          </a:xfrm>
          <a:prstGeom prst="rect">
            <a:avLst/>
          </a:prstGeom>
        </p:spPr>
      </p:pic>
      <p:pic>
        <p:nvPicPr>
          <p:cNvPr id="4" name="Picture 3"/>
          <p:cNvPicPr>
            <a:picLocks noChangeAspect="1"/>
          </p:cNvPicPr>
          <p:nvPr/>
        </p:nvPicPr>
        <p:blipFill>
          <a:blip r:embed="rId3"/>
          <a:stretch>
            <a:fillRect/>
          </a:stretch>
        </p:blipFill>
        <p:spPr>
          <a:xfrm>
            <a:off x="6173939" y="1912796"/>
            <a:ext cx="5759587" cy="4183198"/>
          </a:xfrm>
          <a:prstGeom prst="rect">
            <a:avLst/>
          </a:prstGeom>
        </p:spPr>
      </p:pic>
      <p:sp>
        <p:nvSpPr>
          <p:cNvPr id="3" name="TextBox 2">
            <a:extLst>
              <a:ext uri="{FF2B5EF4-FFF2-40B4-BE49-F238E27FC236}">
                <a16:creationId xmlns:a16="http://schemas.microsoft.com/office/drawing/2014/main" id="{C7E7309B-B31D-D72E-B654-72E9950D4C0D}"/>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4" action="ppaction://hlinksldjump"/>
              </a:rPr>
              <a:t>Jump back to title slide</a:t>
            </a:r>
            <a:endParaRPr lang="en-US" b="1" dirty="0"/>
          </a:p>
        </p:txBody>
      </p:sp>
    </p:spTree>
    <p:extLst>
      <p:ext uri="{BB962C8B-B14F-4D97-AF65-F5344CB8AC3E}">
        <p14:creationId xmlns:p14="http://schemas.microsoft.com/office/powerpoint/2010/main" val="185404047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chemeClr val="accent1">
              <a:lumMod val="60000"/>
              <a:lumOff val="40000"/>
              <a:alpha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IMFs</a:t>
            </a:r>
          </a:p>
        </p:txBody>
      </p:sp>
      <p:pic>
        <p:nvPicPr>
          <p:cNvPr id="3" name="Picture 2"/>
          <p:cNvPicPr>
            <a:picLocks noChangeAspect="1"/>
          </p:cNvPicPr>
          <p:nvPr/>
        </p:nvPicPr>
        <p:blipFill>
          <a:blip r:embed="rId2"/>
          <a:stretch>
            <a:fillRect/>
          </a:stretch>
        </p:blipFill>
        <p:spPr>
          <a:xfrm>
            <a:off x="2518863" y="804496"/>
            <a:ext cx="7154273" cy="5249008"/>
          </a:xfrm>
          <a:prstGeom prst="rect">
            <a:avLst/>
          </a:prstGeom>
        </p:spPr>
      </p:pic>
      <p:sp>
        <p:nvSpPr>
          <p:cNvPr id="2" name="TextBox 1">
            <a:extLst>
              <a:ext uri="{FF2B5EF4-FFF2-40B4-BE49-F238E27FC236}">
                <a16:creationId xmlns:a16="http://schemas.microsoft.com/office/drawing/2014/main" id="{8549465C-C667-BDC4-3287-ECFBD0DC8ADB}"/>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38959464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chemeClr val="accent1">
              <a:lumMod val="60000"/>
              <a:lumOff val="40000"/>
              <a:alpha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IMFs</a:t>
            </a:r>
          </a:p>
        </p:txBody>
      </p:sp>
      <p:pic>
        <p:nvPicPr>
          <p:cNvPr id="2" name="Picture 1"/>
          <p:cNvPicPr>
            <a:picLocks noChangeAspect="1"/>
          </p:cNvPicPr>
          <p:nvPr/>
        </p:nvPicPr>
        <p:blipFill>
          <a:blip r:embed="rId2"/>
          <a:stretch>
            <a:fillRect/>
          </a:stretch>
        </p:blipFill>
        <p:spPr>
          <a:xfrm>
            <a:off x="2480758" y="737812"/>
            <a:ext cx="7230484" cy="5382376"/>
          </a:xfrm>
          <a:prstGeom prst="rect">
            <a:avLst/>
          </a:prstGeom>
        </p:spPr>
      </p:pic>
      <p:sp>
        <p:nvSpPr>
          <p:cNvPr id="3" name="TextBox 2">
            <a:extLst>
              <a:ext uri="{FF2B5EF4-FFF2-40B4-BE49-F238E27FC236}">
                <a16:creationId xmlns:a16="http://schemas.microsoft.com/office/drawing/2014/main" id="{60B637F1-EAA7-B96B-E30D-DB8CCD35D2ED}"/>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372430661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chemeClr val="accent1">
              <a:lumMod val="60000"/>
              <a:lumOff val="40000"/>
              <a:alpha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IMFs</a:t>
            </a:r>
          </a:p>
        </p:txBody>
      </p:sp>
      <p:pic>
        <p:nvPicPr>
          <p:cNvPr id="3" name="Picture 2"/>
          <p:cNvPicPr>
            <a:picLocks noChangeAspect="1"/>
          </p:cNvPicPr>
          <p:nvPr/>
        </p:nvPicPr>
        <p:blipFill>
          <a:blip r:embed="rId2"/>
          <a:stretch>
            <a:fillRect/>
          </a:stretch>
        </p:blipFill>
        <p:spPr>
          <a:xfrm>
            <a:off x="2542679" y="1080760"/>
            <a:ext cx="7106642" cy="4696480"/>
          </a:xfrm>
          <a:prstGeom prst="rect">
            <a:avLst/>
          </a:prstGeom>
        </p:spPr>
      </p:pic>
      <p:sp>
        <p:nvSpPr>
          <p:cNvPr id="2" name="TextBox 1">
            <a:extLst>
              <a:ext uri="{FF2B5EF4-FFF2-40B4-BE49-F238E27FC236}">
                <a16:creationId xmlns:a16="http://schemas.microsoft.com/office/drawing/2014/main" id="{4184D967-C421-F9FC-36AE-00792781872E}"/>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382837470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chemeClr val="accent1">
              <a:lumMod val="60000"/>
              <a:lumOff val="40000"/>
              <a:alpha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IMFs</a:t>
            </a:r>
          </a:p>
        </p:txBody>
      </p:sp>
      <p:pic>
        <p:nvPicPr>
          <p:cNvPr id="2" name="Picture 1"/>
          <p:cNvPicPr>
            <a:picLocks noChangeAspect="1"/>
          </p:cNvPicPr>
          <p:nvPr/>
        </p:nvPicPr>
        <p:blipFill>
          <a:blip r:embed="rId2"/>
          <a:stretch>
            <a:fillRect/>
          </a:stretch>
        </p:blipFill>
        <p:spPr>
          <a:xfrm>
            <a:off x="2899861" y="1604588"/>
            <a:ext cx="6399020" cy="4771719"/>
          </a:xfrm>
          <a:prstGeom prst="rect">
            <a:avLst/>
          </a:prstGeom>
        </p:spPr>
      </p:pic>
      <p:pic>
        <p:nvPicPr>
          <p:cNvPr id="4" name="Picture 3"/>
          <p:cNvPicPr>
            <a:picLocks noChangeAspect="1"/>
          </p:cNvPicPr>
          <p:nvPr/>
        </p:nvPicPr>
        <p:blipFill>
          <a:blip r:embed="rId3"/>
          <a:stretch>
            <a:fillRect/>
          </a:stretch>
        </p:blipFill>
        <p:spPr>
          <a:xfrm>
            <a:off x="4376432" y="521759"/>
            <a:ext cx="3502103" cy="881273"/>
          </a:xfrm>
          <a:prstGeom prst="rect">
            <a:avLst/>
          </a:prstGeom>
        </p:spPr>
      </p:pic>
      <p:sp>
        <p:nvSpPr>
          <p:cNvPr id="3" name="TextBox 2">
            <a:extLst>
              <a:ext uri="{FF2B5EF4-FFF2-40B4-BE49-F238E27FC236}">
                <a16:creationId xmlns:a16="http://schemas.microsoft.com/office/drawing/2014/main" id="{00E0574F-C632-1F76-CEF4-B9A55639CE95}"/>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4" action="ppaction://hlinksldjump"/>
              </a:rPr>
              <a:t>Jump back to title slide</a:t>
            </a:r>
            <a:endParaRPr lang="en-US" b="1" dirty="0"/>
          </a:p>
        </p:txBody>
      </p:sp>
    </p:spTree>
    <p:extLst>
      <p:ext uri="{BB962C8B-B14F-4D97-AF65-F5344CB8AC3E}">
        <p14:creationId xmlns:p14="http://schemas.microsoft.com/office/powerpoint/2010/main" val="171088692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33"/>
            <a:ext cx="1508760" cy="1508760"/>
          </a:xfrm>
          <a:prstGeom prst="rect">
            <a:avLst/>
          </a:prstGeom>
          <a:solidFill>
            <a:schemeClr val="accent1">
              <a:lumMod val="60000"/>
              <a:lumOff val="40000"/>
              <a:alpha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IMFs</a:t>
            </a:r>
          </a:p>
        </p:txBody>
      </p:sp>
      <p:pic>
        <p:nvPicPr>
          <p:cNvPr id="3" name="Picture 2"/>
          <p:cNvPicPr>
            <a:picLocks noChangeAspect="1"/>
          </p:cNvPicPr>
          <p:nvPr/>
        </p:nvPicPr>
        <p:blipFill>
          <a:blip r:embed="rId2"/>
          <a:stretch>
            <a:fillRect/>
          </a:stretch>
        </p:blipFill>
        <p:spPr>
          <a:xfrm>
            <a:off x="2495047" y="956917"/>
            <a:ext cx="7201905" cy="4944165"/>
          </a:xfrm>
          <a:prstGeom prst="rect">
            <a:avLst/>
          </a:prstGeom>
        </p:spPr>
      </p:pic>
      <p:sp>
        <p:nvSpPr>
          <p:cNvPr id="2" name="TextBox 1">
            <a:extLst>
              <a:ext uri="{FF2B5EF4-FFF2-40B4-BE49-F238E27FC236}">
                <a16:creationId xmlns:a16="http://schemas.microsoft.com/office/drawing/2014/main" id="{8C1FC876-F19C-B023-22A8-5B158BA0DAE3}"/>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41557196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7030A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latin typeface="Impact" panose="020B0806030902050204" pitchFamily="34" charset="0"/>
              </a:rPr>
              <a:t>Unit #6 </a:t>
            </a:r>
            <a:br>
              <a:rPr lang="en-US" dirty="0">
                <a:latin typeface="Impact" panose="020B0806030902050204" pitchFamily="34" charset="0"/>
              </a:rPr>
            </a:br>
            <a:r>
              <a:rPr lang="en-US" dirty="0">
                <a:latin typeface="Impact" panose="020B0806030902050204" pitchFamily="34" charset="0"/>
              </a:rPr>
              <a:t>Reactions</a:t>
            </a:r>
          </a:p>
        </p:txBody>
      </p:sp>
      <p:sp>
        <p:nvSpPr>
          <p:cNvPr id="3" name="Content Placeholder 2"/>
          <p:cNvSpPr>
            <a:spLocks noGrp="1"/>
          </p:cNvSpPr>
          <p:nvPr>
            <p:ph idx="1"/>
          </p:nvPr>
        </p:nvSpPr>
        <p:spPr/>
        <p:txBody>
          <a:bodyPr numCol="2">
            <a:normAutofit/>
          </a:bodyPr>
          <a:lstStyle/>
          <a:p>
            <a:r>
              <a:rPr lang="en-US" sz="4000" dirty="0"/>
              <a:t>Signs of a chemical reaction</a:t>
            </a:r>
          </a:p>
          <a:p>
            <a:r>
              <a:rPr lang="en-US" sz="4000" dirty="0"/>
              <a:t>Balancing equations</a:t>
            </a:r>
          </a:p>
          <a:p>
            <a:r>
              <a:rPr lang="en-US" sz="4000" dirty="0"/>
              <a:t>Types of reactions</a:t>
            </a:r>
          </a:p>
          <a:p>
            <a:r>
              <a:rPr lang="en-US" sz="4000" dirty="0"/>
              <a:t>Predicting products</a:t>
            </a:r>
          </a:p>
          <a:p>
            <a:r>
              <a:rPr lang="en-US" sz="4000" dirty="0"/>
              <a:t>Net ionic equations</a:t>
            </a:r>
          </a:p>
        </p:txBody>
      </p:sp>
    </p:spTree>
    <p:extLst>
      <p:ext uri="{BB962C8B-B14F-4D97-AF65-F5344CB8AC3E}">
        <p14:creationId xmlns:p14="http://schemas.microsoft.com/office/powerpoint/2010/main" val="247769715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41748" y="759013"/>
            <a:ext cx="7811590" cy="5601482"/>
          </a:xfrm>
          <a:prstGeom prst="rect">
            <a:avLst/>
          </a:prstGeom>
        </p:spPr>
      </p:pic>
      <p:sp>
        <p:nvSpPr>
          <p:cNvPr id="6" name="Rectangle 5"/>
          <p:cNvSpPr/>
          <p:nvPr/>
        </p:nvSpPr>
        <p:spPr>
          <a:xfrm>
            <a:off x="0" y="4633"/>
            <a:ext cx="1508760" cy="1508760"/>
          </a:xfrm>
          <a:prstGeom prst="rect">
            <a:avLst/>
          </a:prstGeom>
          <a:solidFill>
            <a:srgbClr val="7030A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Signs of a Reaction</a:t>
            </a:r>
          </a:p>
        </p:txBody>
      </p:sp>
      <p:sp>
        <p:nvSpPr>
          <p:cNvPr id="2" name="TextBox 1">
            <a:extLst>
              <a:ext uri="{FF2B5EF4-FFF2-40B4-BE49-F238E27FC236}">
                <a16:creationId xmlns:a16="http://schemas.microsoft.com/office/drawing/2014/main" id="{269866DC-0492-146D-D6B7-170CCCFE615C}"/>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314678150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25408" y="882505"/>
            <a:ext cx="7783011" cy="5325218"/>
          </a:xfrm>
          <a:prstGeom prst="rect">
            <a:avLst/>
          </a:prstGeom>
        </p:spPr>
      </p:pic>
      <p:sp>
        <p:nvSpPr>
          <p:cNvPr id="5" name="Rectangle 4"/>
          <p:cNvSpPr/>
          <p:nvPr/>
        </p:nvSpPr>
        <p:spPr>
          <a:xfrm>
            <a:off x="0" y="4633"/>
            <a:ext cx="1508760" cy="1508760"/>
          </a:xfrm>
          <a:prstGeom prst="rect">
            <a:avLst/>
          </a:prstGeom>
          <a:solidFill>
            <a:srgbClr val="7030A0">
              <a:alpha val="3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Balancing</a:t>
            </a:r>
          </a:p>
        </p:txBody>
      </p:sp>
      <p:sp>
        <p:nvSpPr>
          <p:cNvPr id="3" name="TextBox 2">
            <a:extLst>
              <a:ext uri="{FF2B5EF4-FFF2-40B4-BE49-F238E27FC236}">
                <a16:creationId xmlns:a16="http://schemas.microsoft.com/office/drawing/2014/main" id="{52E1FB74-EB4C-433C-4918-649EEC400235}"/>
              </a:ext>
            </a:extLst>
          </p:cNvPr>
          <p:cNvSpPr txBox="1"/>
          <p:nvPr/>
        </p:nvSpPr>
        <p:spPr>
          <a:xfrm>
            <a:off x="0" y="1508760"/>
            <a:ext cx="1504462" cy="646331"/>
          </a:xfrm>
          <a:prstGeom prst="rect">
            <a:avLst/>
          </a:prstGeom>
          <a:noFill/>
        </p:spPr>
        <p:txBody>
          <a:bodyPr wrap="square" rtlCol="0">
            <a:spAutoFit/>
          </a:bodyPr>
          <a:lstStyle/>
          <a:p>
            <a:pPr algn="ctr"/>
            <a:r>
              <a:rPr lang="en-US" b="1" dirty="0">
                <a:hlinkClick r:id="rId3" action="ppaction://hlinksldjump"/>
              </a:rPr>
              <a:t>Jump back to title slide</a:t>
            </a:r>
            <a:endParaRPr lang="en-US" b="1" dirty="0"/>
          </a:p>
        </p:txBody>
      </p:sp>
    </p:spTree>
    <p:extLst>
      <p:ext uri="{BB962C8B-B14F-4D97-AF65-F5344CB8AC3E}">
        <p14:creationId xmlns:p14="http://schemas.microsoft.com/office/powerpoint/2010/main" val="7430050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3322</TotalTime>
  <Words>2733</Words>
  <Application>Microsoft Office PowerPoint</Application>
  <PresentationFormat>Widescreen</PresentationFormat>
  <Paragraphs>728</Paragraphs>
  <Slides>305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305</vt:i4>
      </vt:variant>
    </vt:vector>
  </HeadingPairs>
  <TitlesOfParts>
    <vt:vector size="311" baseType="lpstr">
      <vt:lpstr>Arial</vt:lpstr>
      <vt:lpstr>Calibri</vt:lpstr>
      <vt:lpstr>Calibri Light</vt:lpstr>
      <vt:lpstr>Impact</vt:lpstr>
      <vt:lpstr>Lucida Handwriting</vt:lpstr>
      <vt:lpstr>Office Theme</vt:lpstr>
      <vt:lpstr>Video Instructions if Interested</vt:lpstr>
      <vt:lpstr>Crash Course: N1 - Honors Chem Review</vt:lpstr>
      <vt:lpstr>How to set up your composition notebook</vt:lpstr>
      <vt:lpstr>Add the N1 “Glue In” to page 3</vt:lpstr>
      <vt:lpstr>You MUST remember your Honors Chem material !!!   It is SO important.  You need to know it AND be able to do it FAST ! </vt:lpstr>
      <vt:lpstr>Time for some self guided review !</vt:lpstr>
      <vt:lpstr>Unit #1  Chemistry Basics and Atomic Structure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Unit #2  Nuclear Chemistry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Unit #3  Electrons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Unit #4  Periodic Table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Unit #5  Bonding and Structure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Unit #6  Reactions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Unit #7  Stoichiometry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Unit #8  Advanced Chemical Ratios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Unit #9  Gas Laws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Unit #10  Thermochemistry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Unit #11  Solutions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Unit #12  Kinetics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Unit #13  Equilibrium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Unit #14  Acids and Bases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Unit #15  Redox (part of Summer Assignment always)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SRVUSD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Farmer, Stephanie [DH]</dc:creator>
  <cp:lastModifiedBy>Farmer, Stephanie [DH]</cp:lastModifiedBy>
  <cp:revision>69</cp:revision>
  <dcterms:created xsi:type="dcterms:W3CDTF">2020-04-19T00:31:27Z</dcterms:created>
  <dcterms:modified xsi:type="dcterms:W3CDTF">2023-08-10T20:59:05Z</dcterms:modified>
</cp:coreProperties>
</file>