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8" r:id="rId4"/>
    <p:sldId id="273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7" r:id="rId20"/>
    <p:sldId id="309" r:id="rId21"/>
    <p:sldId id="310" r:id="rId22"/>
    <p:sldId id="311" r:id="rId23"/>
    <p:sldId id="312" r:id="rId24"/>
    <p:sldId id="259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260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261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4" r:id="rId55"/>
    <p:sldId id="340" r:id="rId56"/>
    <p:sldId id="341" r:id="rId57"/>
    <p:sldId id="342" r:id="rId58"/>
    <p:sldId id="343" r:id="rId59"/>
    <p:sldId id="262" r:id="rId60"/>
    <p:sldId id="345" r:id="rId61"/>
    <p:sldId id="346" r:id="rId62"/>
    <p:sldId id="347" r:id="rId63"/>
    <p:sldId id="348" r:id="rId64"/>
    <p:sldId id="349" r:id="rId65"/>
    <p:sldId id="350" r:id="rId66"/>
    <p:sldId id="351" r:id="rId67"/>
    <p:sldId id="352" r:id="rId68"/>
    <p:sldId id="353" r:id="rId69"/>
    <p:sldId id="354" r:id="rId70"/>
    <p:sldId id="355" r:id="rId71"/>
    <p:sldId id="356" r:id="rId72"/>
    <p:sldId id="357" r:id="rId73"/>
    <p:sldId id="358" r:id="rId74"/>
    <p:sldId id="359" r:id="rId75"/>
    <p:sldId id="360" r:id="rId76"/>
    <p:sldId id="364" r:id="rId77"/>
    <p:sldId id="365" r:id="rId78"/>
    <p:sldId id="362" r:id="rId79"/>
    <p:sldId id="363" r:id="rId80"/>
    <p:sldId id="361" r:id="rId81"/>
    <p:sldId id="366" r:id="rId82"/>
    <p:sldId id="367" r:id="rId83"/>
    <p:sldId id="368" r:id="rId84"/>
    <p:sldId id="369" r:id="rId85"/>
    <p:sldId id="370" r:id="rId86"/>
    <p:sldId id="371" r:id="rId87"/>
    <p:sldId id="372" r:id="rId88"/>
    <p:sldId id="373" r:id="rId89"/>
    <p:sldId id="374" r:id="rId90"/>
    <p:sldId id="375" r:id="rId91"/>
    <p:sldId id="376" r:id="rId92"/>
    <p:sldId id="377" r:id="rId93"/>
    <p:sldId id="263" r:id="rId94"/>
    <p:sldId id="378" r:id="rId95"/>
    <p:sldId id="379" r:id="rId96"/>
    <p:sldId id="380" r:id="rId97"/>
    <p:sldId id="381" r:id="rId98"/>
    <p:sldId id="382" r:id="rId99"/>
    <p:sldId id="384" r:id="rId100"/>
    <p:sldId id="386" r:id="rId101"/>
    <p:sldId id="385" r:id="rId102"/>
    <p:sldId id="389" r:id="rId103"/>
    <p:sldId id="390" r:id="rId104"/>
    <p:sldId id="391" r:id="rId105"/>
    <p:sldId id="392" r:id="rId106"/>
    <p:sldId id="387" r:id="rId107"/>
    <p:sldId id="383" r:id="rId108"/>
    <p:sldId id="388" r:id="rId109"/>
    <p:sldId id="393" r:id="rId110"/>
    <p:sldId id="395" r:id="rId111"/>
    <p:sldId id="278" r:id="rId112"/>
    <p:sldId id="264" r:id="rId113"/>
    <p:sldId id="396" r:id="rId114"/>
    <p:sldId id="397" r:id="rId115"/>
    <p:sldId id="398" r:id="rId116"/>
    <p:sldId id="399" r:id="rId117"/>
    <p:sldId id="400" r:id="rId118"/>
    <p:sldId id="401" r:id="rId119"/>
    <p:sldId id="279" r:id="rId120"/>
    <p:sldId id="265" r:id="rId121"/>
    <p:sldId id="280" r:id="rId122"/>
    <p:sldId id="266" r:id="rId123"/>
    <p:sldId id="281" r:id="rId124"/>
    <p:sldId id="267" r:id="rId125"/>
    <p:sldId id="282" r:id="rId126"/>
    <p:sldId id="268" r:id="rId127"/>
    <p:sldId id="283" r:id="rId128"/>
    <p:sldId id="269" r:id="rId129"/>
    <p:sldId id="284" r:id="rId130"/>
    <p:sldId id="270" r:id="rId131"/>
    <p:sldId id="285" r:id="rId132"/>
    <p:sldId id="271" r:id="rId133"/>
    <p:sldId id="286" r:id="rId134"/>
    <p:sldId id="272" r:id="rId135"/>
    <p:sldId id="287" r:id="rId1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9933FF"/>
    <a:srgbClr val="CC99FF"/>
    <a:srgbClr val="CCCCFF"/>
    <a:srgbClr val="CCC1DA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45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2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4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5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0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3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1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52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9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8FB3A-A740-4654-92AF-8C2BB69B617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9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8FB3A-A740-4654-92AF-8C2BB69B617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60643-1D2E-4DCF-8E53-091F8F9DE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9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5786" y="1942633"/>
            <a:ext cx="10015870" cy="2387600"/>
          </a:xfrm>
        </p:spPr>
        <p:txBody>
          <a:bodyPr>
            <a:normAutofit fontScale="90000"/>
          </a:bodyPr>
          <a:lstStyle/>
          <a:p>
            <a:r>
              <a:rPr lang="en-US" sz="7200" u="sng" dirty="0" smtClean="0">
                <a:latin typeface="Impact" panose="020B0806030902050204" pitchFamily="34" charset="0"/>
              </a:rPr>
              <a:t>Crash Course:</a:t>
            </a:r>
            <a:r>
              <a:rPr lang="en-US" sz="7200" dirty="0" smtClean="0">
                <a:latin typeface="Impact" panose="020B0806030902050204" pitchFamily="34" charset="0"/>
              </a:rPr>
              <a:t/>
            </a:r>
            <a:br>
              <a:rPr lang="en-US" sz="7200" dirty="0" smtClean="0">
                <a:latin typeface="Impact" panose="020B0806030902050204" pitchFamily="34" charset="0"/>
              </a:rPr>
            </a:br>
            <a:r>
              <a:rPr lang="en-US" sz="7200" dirty="0" smtClean="0">
                <a:latin typeface="Impact" panose="020B0806030902050204" pitchFamily="34" charset="0"/>
              </a:rPr>
              <a:t>N1 - </a:t>
            </a:r>
            <a:r>
              <a:rPr lang="en-US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Honors Chem Review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968" y="21266"/>
            <a:ext cx="12158519" cy="1508760"/>
            <a:chOff x="16968" y="21266"/>
            <a:chExt cx="12158519" cy="1508760"/>
          </a:xfrm>
        </p:grpSpPr>
        <p:sp>
          <p:nvSpPr>
            <p:cNvPr id="5" name="Rectangle 4"/>
            <p:cNvSpPr/>
            <p:nvPr/>
          </p:nvSpPr>
          <p:spPr>
            <a:xfrm>
              <a:off x="16968" y="21266"/>
              <a:ext cx="1508760" cy="150876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Basics and Atomic Structure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538812" y="21266"/>
              <a:ext cx="1508760" cy="1508760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Chemistry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60656" y="21266"/>
              <a:ext cx="1508760" cy="1508760"/>
            </a:xfrm>
            <a:prstGeom prst="rect">
              <a:avLst/>
            </a:prstGeom>
            <a:solidFill>
              <a:srgbClr val="FFFF00">
                <a:alpha val="45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Electrons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585429" y="21266"/>
              <a:ext cx="1508760" cy="1508760"/>
            </a:xfrm>
            <a:prstGeom prst="rect">
              <a:avLst/>
            </a:prstGeom>
            <a:solidFill>
              <a:srgbClr val="92D050">
                <a:alpha val="50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Periodic Table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2477" y="21266"/>
              <a:ext cx="1508760" cy="150876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Bonding and Structure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40592" y="21266"/>
              <a:ext cx="1508760" cy="1508760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Reactions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153126" y="21266"/>
              <a:ext cx="1508760" cy="1508760"/>
            </a:xfrm>
            <a:prstGeom prst="rect">
              <a:avLst/>
            </a:prstGeom>
            <a:solidFill>
              <a:srgbClr val="FF99FF">
                <a:alpha val="55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Stoich</a:t>
              </a:r>
              <a:r>
                <a:rPr lang="en-US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666727" y="21266"/>
              <a:ext cx="1508760" cy="1508760"/>
            </a:xfrm>
            <a:prstGeom prst="rect">
              <a:avLst/>
            </a:prstGeom>
            <a:solidFill>
              <a:schemeClr val="bg1">
                <a:lumMod val="65000"/>
                <a:alpha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3632" y="5334524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Chemical Ratios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35476" y="5334524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Laws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7320" y="5334524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82093" y="5334524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09141" y="5334524"/>
            <a:ext cx="1508760" cy="1508760"/>
          </a:xfrm>
          <a:prstGeom prst="rect">
            <a:avLst/>
          </a:prstGeom>
          <a:solidFill>
            <a:schemeClr val="accent5">
              <a:lumMod val="40000"/>
              <a:lumOff val="60000"/>
              <a:alpha val="6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2742" y="5334524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Equilibrium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49790" y="5334524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Acids and Bases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676838" y="5334524"/>
            <a:ext cx="1508760" cy="1508760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Redox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47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Dimensional Analysis</a:t>
            </a: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983" y="0"/>
            <a:ext cx="10401017" cy="569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5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535" y="912251"/>
            <a:ext cx="8916644" cy="4801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2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784" y="413916"/>
            <a:ext cx="7754432" cy="60301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6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15" y="447259"/>
            <a:ext cx="7840169" cy="59634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547" y="428206"/>
            <a:ext cx="8106906" cy="60015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3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401" y="338463"/>
            <a:ext cx="8118170" cy="61827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1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363" y="370823"/>
            <a:ext cx="8487960" cy="6087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2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87" y="361297"/>
            <a:ext cx="8516539" cy="61063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39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602" y="185285"/>
            <a:ext cx="4810796" cy="6487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6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57" y="66205"/>
            <a:ext cx="8859486" cy="67255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31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159" y="594917"/>
            <a:ext cx="8878539" cy="56681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4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Dimensional Analysis</a:t>
            </a: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037" y="0"/>
            <a:ext cx="9692165" cy="539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7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722" y="384438"/>
            <a:ext cx="8869013" cy="59730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4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19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#7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Stoichiometry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The mole</a:t>
            </a:r>
          </a:p>
          <a:p>
            <a:r>
              <a:rPr lang="en-US" sz="4000" dirty="0" smtClean="0"/>
              <a:t>Molar mass</a:t>
            </a:r>
          </a:p>
          <a:p>
            <a:r>
              <a:rPr lang="en-US" sz="4000" dirty="0" smtClean="0"/>
              <a:t>Molar conversions</a:t>
            </a:r>
          </a:p>
          <a:p>
            <a:r>
              <a:rPr lang="en-US" sz="4000" dirty="0" smtClean="0"/>
              <a:t>Mole ratio</a:t>
            </a:r>
          </a:p>
          <a:p>
            <a:r>
              <a:rPr lang="en-US" sz="4000" dirty="0" smtClean="0"/>
              <a:t>Stoichiometry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4064798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253" y="122885"/>
            <a:ext cx="9316750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3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944" y="551541"/>
            <a:ext cx="10222153" cy="568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6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490" y="754380"/>
            <a:ext cx="9117372" cy="507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6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754380"/>
            <a:ext cx="9380096" cy="523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8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312" y="754380"/>
            <a:ext cx="9651770" cy="53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2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99FF">
              <a:alpha val="5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03" y="754380"/>
            <a:ext cx="9738692" cy="540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56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Dimensional Analysis</a:t>
            </a: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666" y="0"/>
            <a:ext cx="9624500" cy="505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1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#8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Advanced Chemical Ratios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Limiting reagent stoichiometry</a:t>
            </a:r>
          </a:p>
          <a:p>
            <a:r>
              <a:rPr lang="en-US" sz="4000" dirty="0" smtClean="0"/>
              <a:t>Percent composition</a:t>
            </a:r>
          </a:p>
          <a:p>
            <a:r>
              <a:rPr lang="en-US" sz="4000" dirty="0" smtClean="0"/>
              <a:t>Empirical formulas</a:t>
            </a:r>
          </a:p>
          <a:p>
            <a:r>
              <a:rPr lang="en-US" sz="4000" dirty="0" smtClean="0"/>
              <a:t>Combustion </a:t>
            </a:r>
            <a:r>
              <a:rPr lang="en-US" sz="4000" dirty="0" smtClean="0"/>
              <a:t>analysis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608129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6985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#9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Gas Laws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KMT theory</a:t>
            </a:r>
          </a:p>
          <a:p>
            <a:r>
              <a:rPr lang="en-US" sz="4000" dirty="0" smtClean="0"/>
              <a:t>Basic gas law equations</a:t>
            </a:r>
          </a:p>
          <a:p>
            <a:r>
              <a:rPr lang="en-US" sz="4000" dirty="0" smtClean="0"/>
              <a:t>Ideal gas law equation</a:t>
            </a:r>
          </a:p>
          <a:p>
            <a:r>
              <a:rPr lang="en-US" sz="4000" dirty="0" smtClean="0"/>
              <a:t>Dalton’s law of partial </a:t>
            </a:r>
            <a:r>
              <a:rPr lang="en-US" sz="4000" dirty="0" smtClean="0"/>
              <a:t>pressures</a:t>
            </a:r>
          </a:p>
          <a:p>
            <a:r>
              <a:rPr lang="en-US" sz="4000" dirty="0" smtClean="0"/>
              <a:t>Gas stoichiometry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3154578" y="4338499"/>
            <a:ext cx="8771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latin typeface="Impact" panose="020B0806030902050204" pitchFamily="34" charset="0"/>
              </a:rPr>
              <a:t>**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80284" y="4974993"/>
            <a:ext cx="8771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latin typeface="Impact" panose="020B0806030902050204" pitchFamily="34" charset="0"/>
              </a:rPr>
              <a:t>**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2579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9558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#10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Thermochemistry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Specific heat</a:t>
            </a:r>
          </a:p>
          <a:p>
            <a:r>
              <a:rPr lang="en-US" sz="4000" dirty="0" smtClean="0"/>
              <a:t>Calorimetry</a:t>
            </a:r>
          </a:p>
          <a:p>
            <a:r>
              <a:rPr lang="en-US" sz="4000" dirty="0" smtClean="0"/>
              <a:t>Heating/cooling curves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3304" y="655712"/>
            <a:ext cx="5309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latin typeface="Impact" panose="020B0806030902050204" pitchFamily="34" charset="0"/>
              </a:rPr>
              <a:t>*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285691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2855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#11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Solutions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Solution vocabulary</a:t>
            </a:r>
          </a:p>
          <a:p>
            <a:r>
              <a:rPr lang="en-US" sz="4000" dirty="0" smtClean="0"/>
              <a:t>Solubility</a:t>
            </a:r>
          </a:p>
          <a:p>
            <a:r>
              <a:rPr lang="en-US" sz="4000" dirty="0" smtClean="0"/>
              <a:t>Solutions calculations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3146447" y="728284"/>
            <a:ext cx="5309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latin typeface="Impact" panose="020B0806030902050204" pitchFamily="34" charset="0"/>
              </a:rPr>
              <a:t>*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4062360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4562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#12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Kinetics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Rate affecting factors</a:t>
            </a:r>
          </a:p>
          <a:p>
            <a:r>
              <a:rPr lang="en-US" sz="4000" dirty="0" smtClean="0"/>
              <a:t>Rate expressions</a:t>
            </a:r>
          </a:p>
          <a:p>
            <a:r>
              <a:rPr lang="en-US" sz="4000" dirty="0" smtClean="0"/>
              <a:t>Average rates</a:t>
            </a:r>
          </a:p>
          <a:p>
            <a:r>
              <a:rPr lang="en-US" sz="4000" dirty="0" smtClean="0"/>
              <a:t>Instantaneous rates</a:t>
            </a:r>
          </a:p>
          <a:p>
            <a:r>
              <a:rPr lang="en-US" sz="4000" dirty="0" smtClean="0"/>
              <a:t>Rate laws</a:t>
            </a:r>
          </a:p>
          <a:p>
            <a:r>
              <a:rPr lang="en-US" sz="4000" dirty="0" smtClean="0"/>
              <a:t>Method of initial rates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2899704" y="742799"/>
            <a:ext cx="5309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latin typeface="Impact" panose="020B0806030902050204" pitchFamily="34" charset="0"/>
              </a:rPr>
              <a:t>*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33902212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603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Figures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16" y="121316"/>
            <a:ext cx="8920848" cy="2062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116" y="2183983"/>
            <a:ext cx="8920848" cy="2137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116" y="4321114"/>
            <a:ext cx="8920848" cy="213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5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#13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Equilibrium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Le </a:t>
            </a:r>
            <a:r>
              <a:rPr lang="en-US" sz="4000" dirty="0" err="1" smtClean="0"/>
              <a:t>Chatelier’s</a:t>
            </a:r>
            <a:r>
              <a:rPr lang="en-US" sz="4000" dirty="0" smtClean="0"/>
              <a:t> principle</a:t>
            </a:r>
          </a:p>
          <a:p>
            <a:r>
              <a:rPr lang="en-US" sz="4000" dirty="0" smtClean="0"/>
              <a:t>Equilibrium constant</a:t>
            </a:r>
          </a:p>
          <a:p>
            <a:r>
              <a:rPr lang="en-US" sz="4000" dirty="0" smtClean="0"/>
              <a:t>Equilibrium quotient</a:t>
            </a:r>
          </a:p>
          <a:p>
            <a:r>
              <a:rPr lang="en-US" sz="4000" dirty="0" smtClean="0"/>
              <a:t>ICE Tables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3596389" y="728285"/>
            <a:ext cx="5309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latin typeface="Impact" panose="020B0806030902050204" pitchFamily="34" charset="0"/>
              </a:rPr>
              <a:t>*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00111066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6348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#14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Acids and </a:t>
            </a:r>
            <a:r>
              <a:rPr lang="en-US" dirty="0" smtClean="0">
                <a:latin typeface="Impact" panose="020B0806030902050204" pitchFamily="34" charset="0"/>
              </a:rPr>
              <a:t>Bases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Acid Base concepts</a:t>
            </a:r>
          </a:p>
          <a:p>
            <a:r>
              <a:rPr lang="en-US" sz="4000" dirty="0" smtClean="0"/>
              <a:t>pH calculations</a:t>
            </a:r>
          </a:p>
          <a:p>
            <a:r>
              <a:rPr lang="en-US" sz="4000" dirty="0" smtClean="0"/>
              <a:t>Strong acids and bases</a:t>
            </a:r>
          </a:p>
          <a:p>
            <a:r>
              <a:rPr lang="en-US" sz="4000" dirty="0" smtClean="0"/>
              <a:t>Self ionization of water</a:t>
            </a:r>
          </a:p>
          <a:p>
            <a:r>
              <a:rPr lang="en-US" sz="4000" dirty="0" smtClean="0"/>
              <a:t>Weak acids and bases</a:t>
            </a:r>
          </a:p>
          <a:p>
            <a:r>
              <a:rPr lang="en-US" sz="4000" dirty="0" smtClean="0"/>
              <a:t>Salts</a:t>
            </a:r>
          </a:p>
          <a:p>
            <a:r>
              <a:rPr lang="en-US" sz="4000" dirty="0" smtClean="0"/>
              <a:t>Titrations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4684961" y="655713"/>
            <a:ext cx="5309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latin typeface="Impact" panose="020B0806030902050204" pitchFamily="34" charset="0"/>
              </a:rPr>
              <a:t>*</a:t>
            </a:r>
            <a:endParaRPr lang="en-US" sz="9600" dirty="0"/>
          </a:p>
        </p:txBody>
      </p:sp>
      <p:sp>
        <p:nvSpPr>
          <p:cNvPr id="5" name="Rectangle 4"/>
          <p:cNvSpPr/>
          <p:nvPr/>
        </p:nvSpPr>
        <p:spPr>
          <a:xfrm>
            <a:off x="5657418" y="4486417"/>
            <a:ext cx="8771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latin typeface="Impact" panose="020B0806030902050204" pitchFamily="34" charset="0"/>
              </a:rPr>
              <a:t>**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19154" y="5131876"/>
            <a:ext cx="8771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latin typeface="Impact" panose="020B0806030902050204" pitchFamily="34" charset="0"/>
              </a:rPr>
              <a:t>**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31695" y="1690688"/>
            <a:ext cx="8771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smtClean="0">
                <a:latin typeface="Impact" panose="020B0806030902050204" pitchFamily="34" charset="0"/>
              </a:rPr>
              <a:t>**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55776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5553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#15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Redox (part of Summer Assignment always)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Oxidation number</a:t>
            </a:r>
          </a:p>
          <a:p>
            <a:r>
              <a:rPr lang="en-US" sz="4000" dirty="0" smtClean="0"/>
              <a:t>Oxidation vs reduction</a:t>
            </a:r>
          </a:p>
          <a:p>
            <a:r>
              <a:rPr lang="en-US" sz="4000" dirty="0" smtClean="0"/>
              <a:t>Oxidizer vs reducer</a:t>
            </a:r>
          </a:p>
          <a:p>
            <a:r>
              <a:rPr lang="en-US" sz="4000" dirty="0" smtClean="0"/>
              <a:t>Writing half reactions</a:t>
            </a:r>
          </a:p>
          <a:p>
            <a:endParaRPr lang="en-US" sz="4000" dirty="0"/>
          </a:p>
          <a:p>
            <a:endParaRPr lang="en-US" sz="4000" dirty="0" smtClean="0"/>
          </a:p>
          <a:p>
            <a:r>
              <a:rPr lang="en-US" sz="4000" dirty="0" smtClean="0"/>
              <a:t>Balancing redox reactions in an acidic or basic solution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6615292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0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Figures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637" y="222752"/>
            <a:ext cx="9279963" cy="4009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217" y="4149272"/>
            <a:ext cx="9249383" cy="22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8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Figures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107" y="292817"/>
            <a:ext cx="9536743" cy="2833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6" y="3227988"/>
            <a:ext cx="9536743" cy="247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8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and Changes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091" y="0"/>
            <a:ext cx="9069066" cy="6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4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and Changes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169" y="101365"/>
            <a:ext cx="6291005" cy="34518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170" y="3553199"/>
            <a:ext cx="6248126" cy="30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6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Matter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927" y="151464"/>
            <a:ext cx="8973802" cy="670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Models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436" y="3918849"/>
            <a:ext cx="3350528" cy="2577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524" y="3918849"/>
            <a:ext cx="3069128" cy="2577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540" y="183939"/>
            <a:ext cx="4047460" cy="30622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7480" y="183939"/>
            <a:ext cx="3855867" cy="28270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33451" t="1124" r="391" b="79944"/>
          <a:stretch/>
        </p:blipFill>
        <p:spPr>
          <a:xfrm>
            <a:off x="206814" y="1715050"/>
            <a:ext cx="3615070" cy="7761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672" r="68882" b="36577"/>
          <a:stretch/>
        </p:blipFill>
        <p:spPr>
          <a:xfrm>
            <a:off x="396960" y="2178627"/>
            <a:ext cx="1700382" cy="257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b="13611"/>
          <a:stretch/>
        </p:blipFill>
        <p:spPr>
          <a:xfrm>
            <a:off x="1089042" y="3971415"/>
            <a:ext cx="4513046" cy="2524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47503" t="28970" r="18056" b="35241"/>
          <a:stretch/>
        </p:blipFill>
        <p:spPr>
          <a:xfrm>
            <a:off x="1815655" y="249874"/>
            <a:ext cx="1614659" cy="12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4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2559"/>
          </a:xfrm>
        </p:spPr>
        <p:txBody>
          <a:bodyPr>
            <a:normAutofit/>
          </a:bodyPr>
          <a:lstStyle/>
          <a:p>
            <a:r>
              <a:rPr lang="en-US" sz="3600" u="sng" dirty="0" smtClean="0">
                <a:latin typeface="Impact" panose="020B0806030902050204" pitchFamily="34" charset="0"/>
              </a:rPr>
              <a:t>*Note about remote learning impacts on topics covered</a:t>
            </a:r>
            <a:endParaRPr lang="en-US" sz="3600" u="sng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37684"/>
            <a:ext cx="11176591" cy="503927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March 2020 school transitioned to “Remote Learning” </a:t>
            </a:r>
          </a:p>
          <a:p>
            <a:r>
              <a:rPr lang="en-US" dirty="0" smtClean="0"/>
              <a:t>Due to the school closing in March 2020 some topics were not covered in as much detail as a normal year, or not covered at all. </a:t>
            </a:r>
          </a:p>
          <a:p>
            <a:r>
              <a:rPr lang="en-US" dirty="0" smtClean="0"/>
              <a:t>Therefore two years of Honors Chem students did not cover the topics needed to start AP Chem like normal. </a:t>
            </a:r>
          </a:p>
          <a:p>
            <a:r>
              <a:rPr lang="en-US" dirty="0" smtClean="0"/>
              <a:t>The missing topics were added to the Summer Assignments so you should be caught up. </a:t>
            </a:r>
          </a:p>
          <a:p>
            <a:r>
              <a:rPr lang="en-US" dirty="0" smtClean="0"/>
              <a:t>Items marked with a (*) were not covered in class during the 2019-2020 school year due to school closing in March 2020. </a:t>
            </a:r>
          </a:p>
          <a:p>
            <a:r>
              <a:rPr lang="en-US" dirty="0" smtClean="0"/>
              <a:t>Items marked with a (**) were not covered in the 2020-2021 school year due to “remote teaching” limiting what we could cover because of reduced instructional minutes.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3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Numbers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830" y="247023"/>
            <a:ext cx="8945223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1832"/>
            <a:ext cx="6273411" cy="4731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Numbers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411" y="1802394"/>
            <a:ext cx="5755325" cy="46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2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Mass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Calcs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112"/>
          <a:stretch/>
        </p:blipFill>
        <p:spPr>
          <a:xfrm>
            <a:off x="1938744" y="625772"/>
            <a:ext cx="9935221" cy="41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Mass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Calcs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188" y="290997"/>
            <a:ext cx="9385644" cy="500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5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#2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Nuclear </a:t>
            </a:r>
            <a:r>
              <a:rPr lang="en-US" dirty="0" smtClean="0">
                <a:latin typeface="Impact" panose="020B0806030902050204" pitchFamily="34" charset="0"/>
              </a:rPr>
              <a:t>Chemistry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Why things are radioactive</a:t>
            </a:r>
          </a:p>
          <a:p>
            <a:r>
              <a:rPr lang="en-US" sz="4000" dirty="0" smtClean="0"/>
              <a:t>Types of radioactive particles</a:t>
            </a:r>
          </a:p>
          <a:p>
            <a:r>
              <a:rPr lang="en-US" sz="4000" dirty="0" smtClean="0"/>
              <a:t>Writing and balancing nuclear equations</a:t>
            </a:r>
          </a:p>
          <a:p>
            <a:r>
              <a:rPr lang="en-US" sz="4000" dirty="0" smtClean="0"/>
              <a:t>Decay series</a:t>
            </a:r>
          </a:p>
          <a:p>
            <a:r>
              <a:rPr lang="en-US" sz="4000" dirty="0" smtClean="0"/>
              <a:t>Half Life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5287124" y="515648"/>
            <a:ext cx="101181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>
                <a:latin typeface="Impact" panose="020B0806030902050204" pitchFamily="34" charset="0"/>
              </a:rPr>
              <a:t>**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62502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Chemistry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26" y="156706"/>
            <a:ext cx="9823481" cy="56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4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Chemistry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50" y="209100"/>
            <a:ext cx="8881604" cy="556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Radioactive particles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62" y="167798"/>
            <a:ext cx="6305108" cy="2216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791" y="2550421"/>
            <a:ext cx="5888707" cy="2287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46" y="4415417"/>
            <a:ext cx="5518298" cy="2252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839" y="1800016"/>
            <a:ext cx="1711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Alpha</a:t>
            </a:r>
            <a:endParaRPr lang="en-US" sz="3200" b="1" u="sng" dirty="0"/>
          </a:p>
        </p:txBody>
      </p:sp>
      <p:sp>
        <p:nvSpPr>
          <p:cNvPr id="8" name="Rectangle 7"/>
          <p:cNvSpPr/>
          <p:nvPr/>
        </p:nvSpPr>
        <p:spPr>
          <a:xfrm>
            <a:off x="5034516" y="2674949"/>
            <a:ext cx="1055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 smtClean="0"/>
              <a:t>Beta</a:t>
            </a:r>
            <a:endParaRPr lang="en-US" sz="3600" b="1" u="sng" dirty="0"/>
          </a:p>
        </p:txBody>
      </p:sp>
      <p:sp>
        <p:nvSpPr>
          <p:cNvPr id="9" name="Rectangle 8"/>
          <p:cNvSpPr/>
          <p:nvPr/>
        </p:nvSpPr>
        <p:spPr>
          <a:xfrm>
            <a:off x="276446" y="3769086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 smtClean="0"/>
              <a:t>Gamma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18144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Nuclear Equations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1523" y="901612"/>
            <a:ext cx="1711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Alpha</a:t>
            </a:r>
            <a:endParaRPr lang="en-US" sz="3200" b="1" u="sng" dirty="0"/>
          </a:p>
        </p:txBody>
      </p:sp>
      <p:sp>
        <p:nvSpPr>
          <p:cNvPr id="8" name="Rectangle 7"/>
          <p:cNvSpPr/>
          <p:nvPr/>
        </p:nvSpPr>
        <p:spPr>
          <a:xfrm>
            <a:off x="1961523" y="3122755"/>
            <a:ext cx="1055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 smtClean="0"/>
              <a:t>Beta</a:t>
            </a:r>
            <a:endParaRPr lang="en-US" sz="36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949" y="173330"/>
            <a:ext cx="6598432" cy="1992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949" y="2569263"/>
            <a:ext cx="6502803" cy="193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Nuclear Equations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777" y="247206"/>
            <a:ext cx="9683073" cy="537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7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#1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Chemistry Basics and Atomic Structure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30669"/>
          </a:xfrm>
        </p:spPr>
        <p:txBody>
          <a:bodyPr numCol="2">
            <a:normAutofit/>
          </a:bodyPr>
          <a:lstStyle/>
          <a:p>
            <a:r>
              <a:rPr lang="en-US" sz="4000" dirty="0" smtClean="0"/>
              <a:t>Scientific notation</a:t>
            </a:r>
          </a:p>
          <a:p>
            <a:r>
              <a:rPr lang="en-US" sz="4000" dirty="0" smtClean="0"/>
              <a:t>Metric system</a:t>
            </a:r>
          </a:p>
          <a:p>
            <a:r>
              <a:rPr lang="en-US" sz="4000" dirty="0" smtClean="0"/>
              <a:t>Dimensional analysis</a:t>
            </a:r>
          </a:p>
          <a:p>
            <a:r>
              <a:rPr lang="en-US" sz="4000" dirty="0" smtClean="0"/>
              <a:t>Significant figures</a:t>
            </a:r>
          </a:p>
          <a:p>
            <a:r>
              <a:rPr lang="en-US" sz="4000" dirty="0" smtClean="0"/>
              <a:t>Chemical/Physical properties/changes</a:t>
            </a:r>
          </a:p>
          <a:p>
            <a:r>
              <a:rPr lang="en-US" sz="4000" dirty="0" smtClean="0"/>
              <a:t>Types of matter</a:t>
            </a:r>
          </a:p>
          <a:p>
            <a:r>
              <a:rPr lang="en-US" sz="4000" dirty="0" smtClean="0"/>
              <a:t>Atomic numbers and Isotopes</a:t>
            </a:r>
          </a:p>
          <a:p>
            <a:r>
              <a:rPr lang="en-US" sz="4000" dirty="0" smtClean="0"/>
              <a:t>Models of the atom</a:t>
            </a:r>
          </a:p>
          <a:p>
            <a:r>
              <a:rPr lang="en-US" sz="4000" dirty="0" smtClean="0"/>
              <a:t>Average Atomic Mass Calculations</a:t>
            </a:r>
          </a:p>
        </p:txBody>
      </p:sp>
    </p:spTree>
    <p:extLst>
      <p:ext uri="{BB962C8B-B14F-4D97-AF65-F5344CB8AC3E}">
        <p14:creationId xmlns:p14="http://schemas.microsoft.com/office/powerpoint/2010/main" val="21530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Series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634" y="272219"/>
            <a:ext cx="9081062" cy="62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 Series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282" y="392158"/>
            <a:ext cx="4932039" cy="620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Life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51"/>
          <a:stretch/>
        </p:blipFill>
        <p:spPr>
          <a:xfrm>
            <a:off x="2769556" y="754380"/>
            <a:ext cx="7992590" cy="50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Life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331" y="441234"/>
            <a:ext cx="8022264" cy="587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7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Life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995" y="388410"/>
            <a:ext cx="8186580" cy="601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9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C000">
              <a:alpha val="6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 Life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364" y="374459"/>
            <a:ext cx="7938807" cy="576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#3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Electrons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Quantum mechanical theory</a:t>
            </a:r>
          </a:p>
          <a:p>
            <a:r>
              <a:rPr lang="en-US" sz="4000" dirty="0" smtClean="0"/>
              <a:t>Orbital diagrams</a:t>
            </a:r>
          </a:p>
          <a:p>
            <a:r>
              <a:rPr lang="en-US" sz="4000" dirty="0"/>
              <a:t>Writing electron configurations</a:t>
            </a:r>
          </a:p>
          <a:p>
            <a:r>
              <a:rPr lang="en-US" sz="4000" dirty="0" smtClean="0"/>
              <a:t>Noble Gas configuration</a:t>
            </a:r>
          </a:p>
          <a:p>
            <a:r>
              <a:rPr lang="en-US" sz="4000" dirty="0" smtClean="0"/>
              <a:t>Configuration of ions</a:t>
            </a:r>
          </a:p>
          <a:p>
            <a:r>
              <a:rPr lang="en-US" sz="4000" dirty="0" smtClean="0"/>
              <a:t>Absorption and emission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9318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Mechanical Model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657" y="996038"/>
            <a:ext cx="5896798" cy="46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 Diagrams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423" y="313412"/>
            <a:ext cx="8407990" cy="612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2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Orbital Diagrams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026" y="478800"/>
            <a:ext cx="7249537" cy="1562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026" y="2351327"/>
            <a:ext cx="8230749" cy="1619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026" y="4281012"/>
            <a:ext cx="8716591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89"/>
          <a:stretch/>
        </p:blipFill>
        <p:spPr>
          <a:xfrm>
            <a:off x="3113408" y="110611"/>
            <a:ext cx="9078592" cy="6747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Notation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38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Electron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020" b="2367"/>
          <a:stretch/>
        </p:blipFill>
        <p:spPr>
          <a:xfrm>
            <a:off x="2240754" y="272895"/>
            <a:ext cx="8508763" cy="628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8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Noble Gas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735" y="375811"/>
            <a:ext cx="9849536" cy="527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of 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465" y="482293"/>
            <a:ext cx="9650613" cy="45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508760" cy="1508760"/>
          </a:xfrm>
          <a:prstGeom prst="rect">
            <a:avLst/>
          </a:prstGeom>
          <a:solidFill>
            <a:srgbClr val="FFFF00">
              <a:alpha val="45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Absorption and Emission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738" y="140459"/>
            <a:ext cx="4629728" cy="2188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" y="2575315"/>
            <a:ext cx="3731878" cy="3974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575" y="204254"/>
            <a:ext cx="4694714" cy="2618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415" y="3170780"/>
            <a:ext cx="3148319" cy="314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6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#4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Periodic Table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Structure of the periodic table</a:t>
            </a:r>
          </a:p>
          <a:p>
            <a:r>
              <a:rPr lang="en-US" sz="4000" dirty="0" smtClean="0"/>
              <a:t>Periodic trends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24243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Table Structure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661" y="849086"/>
            <a:ext cx="9739581" cy="54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1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Table Structure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759013"/>
            <a:ext cx="10055154" cy="565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Table Structure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117"/>
          <a:stretch/>
        </p:blipFill>
        <p:spPr>
          <a:xfrm>
            <a:off x="3363432" y="595068"/>
            <a:ext cx="5609117" cy="53566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12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34" y="396178"/>
            <a:ext cx="8267667" cy="61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8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810" y="424120"/>
            <a:ext cx="8164064" cy="60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 System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088"/>
          <a:stretch/>
        </p:blipFill>
        <p:spPr>
          <a:xfrm>
            <a:off x="3132461" y="18095"/>
            <a:ext cx="9059539" cy="676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061" y="340431"/>
            <a:ext cx="8173591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6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260" y="385337"/>
            <a:ext cx="8164064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213" y="395541"/>
            <a:ext cx="8183117" cy="61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4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231" y="393501"/>
            <a:ext cx="8154538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942" y="473783"/>
            <a:ext cx="8192643" cy="610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493" y="322740"/>
            <a:ext cx="8192643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0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493" y="322740"/>
            <a:ext cx="8192643" cy="61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1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048" y="341115"/>
            <a:ext cx="8183117" cy="60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0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92D050">
              <a:alpha val="5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Trends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778" y="374449"/>
            <a:ext cx="8192643" cy="61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5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#5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Bonding and Structure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Why bonds form</a:t>
            </a:r>
          </a:p>
          <a:p>
            <a:r>
              <a:rPr lang="en-US" sz="4000" dirty="0" smtClean="0"/>
              <a:t>Types of bonds</a:t>
            </a:r>
          </a:p>
          <a:p>
            <a:r>
              <a:rPr lang="en-US" sz="4000" dirty="0" smtClean="0"/>
              <a:t>Naming formulas</a:t>
            </a:r>
          </a:p>
          <a:p>
            <a:r>
              <a:rPr lang="en-US" sz="4000" dirty="0" smtClean="0"/>
              <a:t>Writing neutral formulas</a:t>
            </a:r>
          </a:p>
          <a:p>
            <a:r>
              <a:rPr lang="en-US" sz="4000" dirty="0" smtClean="0"/>
              <a:t>Lewis structures</a:t>
            </a:r>
          </a:p>
          <a:p>
            <a:r>
              <a:rPr lang="en-US" sz="4000" dirty="0" smtClean="0"/>
              <a:t>VSPER</a:t>
            </a:r>
          </a:p>
          <a:p>
            <a:r>
              <a:rPr lang="en-US" sz="4000" dirty="0" smtClean="0"/>
              <a:t>Hybridization</a:t>
            </a:r>
          </a:p>
          <a:p>
            <a:r>
              <a:rPr lang="en-US" sz="4000" dirty="0" smtClean="0"/>
              <a:t>Polarity</a:t>
            </a:r>
          </a:p>
          <a:p>
            <a:r>
              <a:rPr lang="en-US" sz="4000" dirty="0" smtClean="0"/>
              <a:t>Intermolecular forces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58715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 System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13" y="0"/>
            <a:ext cx="9040487" cy="67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2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Bonds Form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26" y="383455"/>
            <a:ext cx="8138931" cy="60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2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Bonds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42" y="2193787"/>
            <a:ext cx="4031038" cy="2998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089" y="2193787"/>
            <a:ext cx="3560877" cy="2743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875" y="2198381"/>
            <a:ext cx="4069182" cy="273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1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Naming formulas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65" y="688302"/>
            <a:ext cx="5114426" cy="3148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7199"/>
          <a:stretch/>
        </p:blipFill>
        <p:spPr>
          <a:xfrm>
            <a:off x="2130742" y="4000454"/>
            <a:ext cx="5013007" cy="2696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6322" r="12995"/>
          <a:stretch/>
        </p:blipFill>
        <p:spPr>
          <a:xfrm>
            <a:off x="7531080" y="1289689"/>
            <a:ext cx="4445928" cy="30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Naming formulas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422" y="339155"/>
            <a:ext cx="5486899" cy="3757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865" y="4096805"/>
            <a:ext cx="4726927" cy="240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Naming formulas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468" y="1428471"/>
            <a:ext cx="6897063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0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Naming formulas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741" y="759013"/>
            <a:ext cx="6963747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824" y="978687"/>
            <a:ext cx="8821381" cy="49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3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Formulas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599" y="1028365"/>
            <a:ext cx="8792802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57" y="971207"/>
            <a:ext cx="8678486" cy="49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Naming formulas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83" y="975970"/>
            <a:ext cx="8840434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Derived Units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671" y="0"/>
            <a:ext cx="8983329" cy="67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9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Formulas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182" y="1071217"/>
            <a:ext cx="8954750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Neutral Formulas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013" y="981410"/>
            <a:ext cx="8849960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0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Lewis Structures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845" y="896350"/>
            <a:ext cx="9612066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7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Lewis Structures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874" y="906562"/>
            <a:ext cx="9678751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4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Lewis Structures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461" y="191649"/>
            <a:ext cx="7995417" cy="25324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1062"/>
          <a:stretch/>
        </p:blipFill>
        <p:spPr>
          <a:xfrm>
            <a:off x="3019316" y="2620736"/>
            <a:ext cx="7963562" cy="1936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152" y="4458727"/>
            <a:ext cx="7963562" cy="200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2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VSEPR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285" y="1109354"/>
            <a:ext cx="8316486" cy="4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9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VSEPR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752" y="759013"/>
            <a:ext cx="6970005" cy="556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4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VSEPR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75" y="759013"/>
            <a:ext cx="7201905" cy="53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4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VSEPR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64" y="942723"/>
            <a:ext cx="8387098" cy="42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VSEPR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723"/>
          <a:stretch/>
        </p:blipFill>
        <p:spPr>
          <a:xfrm>
            <a:off x="1575921" y="940849"/>
            <a:ext cx="5249422" cy="5120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504" y="1195584"/>
            <a:ext cx="4561989" cy="48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0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Derived Units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250" y="141938"/>
            <a:ext cx="8954750" cy="67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Hybrid-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ization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660" y="313970"/>
            <a:ext cx="4869700" cy="3417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210" y="434725"/>
            <a:ext cx="4190420" cy="3175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131" y="3821220"/>
            <a:ext cx="3971426" cy="288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8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Polarity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644" y="1003131"/>
            <a:ext cx="7511084" cy="47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9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Polarity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03" y="913992"/>
            <a:ext cx="6983139" cy="448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3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Polarity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936" y="856844"/>
            <a:ext cx="7726065" cy="51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Polarity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076" y="441811"/>
            <a:ext cx="8049748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4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Polarity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403" y="558157"/>
            <a:ext cx="8040222" cy="59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4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100" y="742575"/>
            <a:ext cx="7163800" cy="537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07" y="1795768"/>
            <a:ext cx="5928832" cy="4417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939" y="1912796"/>
            <a:ext cx="5759587" cy="41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4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863" y="804496"/>
            <a:ext cx="7154273" cy="52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758" y="737812"/>
            <a:ext cx="7230484" cy="53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0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298" y="0"/>
            <a:ext cx="1508760" cy="150876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Dimensional Analysis</a:t>
            </a: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610" y="0"/>
            <a:ext cx="9431146" cy="604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9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679" y="1080760"/>
            <a:ext cx="7106642" cy="46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861" y="1604588"/>
            <a:ext cx="6399020" cy="4771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432" y="521759"/>
            <a:ext cx="3502103" cy="88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IMFs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047" y="956917"/>
            <a:ext cx="720190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Impact" panose="020B0806030902050204" pitchFamily="34" charset="0"/>
              </a:rPr>
              <a:t>Unit #6 </a:t>
            </a:r>
            <a:r>
              <a:rPr lang="en-US" dirty="0" smtClean="0">
                <a:latin typeface="Impact" panose="020B0806030902050204" pitchFamily="34" charset="0"/>
              </a:rPr>
              <a:t/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Reactions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4000" dirty="0" smtClean="0"/>
              <a:t>Signs of a chemical reaction</a:t>
            </a:r>
          </a:p>
          <a:p>
            <a:r>
              <a:rPr lang="en-US" sz="4000" dirty="0" smtClean="0"/>
              <a:t>Balancing </a:t>
            </a:r>
            <a:r>
              <a:rPr lang="en-US" sz="4000" dirty="0" smtClean="0"/>
              <a:t>equations</a:t>
            </a:r>
          </a:p>
          <a:p>
            <a:r>
              <a:rPr lang="en-US" sz="4000" dirty="0" smtClean="0"/>
              <a:t>Types of reactions</a:t>
            </a:r>
          </a:p>
          <a:p>
            <a:r>
              <a:rPr lang="en-US" sz="4000" dirty="0" smtClean="0"/>
              <a:t>Predicting </a:t>
            </a:r>
            <a:r>
              <a:rPr lang="en-US" sz="4000" dirty="0" smtClean="0"/>
              <a:t>products</a:t>
            </a:r>
          </a:p>
          <a:p>
            <a:r>
              <a:rPr lang="en-US" sz="4000" dirty="0" smtClean="0"/>
              <a:t>Net ionic equations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4776971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748" y="759013"/>
            <a:ext cx="7811590" cy="5601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7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408" y="882505"/>
            <a:ext cx="7783011" cy="53252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00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325" y="972106"/>
            <a:ext cx="7621064" cy="5029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46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705" y="723522"/>
            <a:ext cx="7630590" cy="54109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4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45" y="875127"/>
            <a:ext cx="9826897" cy="54263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6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806" y="1339222"/>
            <a:ext cx="9955014" cy="45535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33"/>
            <a:ext cx="1508760" cy="1508760"/>
          </a:xfrm>
          <a:prstGeom prst="rect">
            <a:avLst/>
          </a:prstGeom>
          <a:solidFill>
            <a:srgbClr val="7030A0">
              <a:alpha val="3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6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640</Words>
  <Application>Microsoft Office PowerPoint</Application>
  <PresentationFormat>Widescreen</PresentationFormat>
  <Paragraphs>242</Paragraphs>
  <Slides>135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40" baseType="lpstr">
      <vt:lpstr>Arial</vt:lpstr>
      <vt:lpstr>Calibri</vt:lpstr>
      <vt:lpstr>Calibri Light</vt:lpstr>
      <vt:lpstr>Impact</vt:lpstr>
      <vt:lpstr>Office Theme</vt:lpstr>
      <vt:lpstr>Crash Course: N1 - Honors Chem Review</vt:lpstr>
      <vt:lpstr>*Note about remote learning impacts on topics covered</vt:lpstr>
      <vt:lpstr>Unit #1  Chemistry Basics and Atomic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#2  Nuclear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#3  Electrons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#4  Periodic 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#5  Bonding and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#6 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#7  Stoichiometry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#8  Advanced Chemical Ratios</vt:lpstr>
      <vt:lpstr>PowerPoint Presentation</vt:lpstr>
      <vt:lpstr>Unit #9  Gas Laws</vt:lpstr>
      <vt:lpstr>PowerPoint Presentation</vt:lpstr>
      <vt:lpstr>Unit #10  Thermochemistry</vt:lpstr>
      <vt:lpstr>PowerPoint Presentation</vt:lpstr>
      <vt:lpstr>Unit #11  Solutions</vt:lpstr>
      <vt:lpstr>PowerPoint Presentation</vt:lpstr>
      <vt:lpstr>Unit #12  Kinetics</vt:lpstr>
      <vt:lpstr>PowerPoint Presentation</vt:lpstr>
      <vt:lpstr>Unit #13  Equilibrium</vt:lpstr>
      <vt:lpstr>PowerPoint Presentation</vt:lpstr>
      <vt:lpstr>Unit #14  Acids and Bases</vt:lpstr>
      <vt:lpstr>PowerPoint Presentation</vt:lpstr>
      <vt:lpstr>Unit #15  Redox (part of Summer Assignment always)</vt:lpstr>
      <vt:lpstr>PowerPoint Presentation</vt:lpstr>
    </vt:vector>
  </TitlesOfParts>
  <Company>SRVUSD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Farmer, Stephanie [DH]</dc:creator>
  <cp:lastModifiedBy>Farmer, Stephanie [DH]</cp:lastModifiedBy>
  <cp:revision>30</cp:revision>
  <dcterms:created xsi:type="dcterms:W3CDTF">2020-04-19T00:31:27Z</dcterms:created>
  <dcterms:modified xsi:type="dcterms:W3CDTF">2021-01-20T18:54:27Z</dcterms:modified>
</cp:coreProperties>
</file>