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309" r:id="rId3"/>
    <p:sldId id="314" r:id="rId4"/>
    <p:sldId id="308" r:id="rId5"/>
    <p:sldId id="311" r:id="rId6"/>
    <p:sldId id="312" r:id="rId7"/>
    <p:sldId id="284" r:id="rId8"/>
    <p:sldId id="286" r:id="rId9"/>
    <p:sldId id="267" r:id="rId10"/>
    <p:sldId id="316" r:id="rId11"/>
    <p:sldId id="330" r:id="rId12"/>
    <p:sldId id="331" r:id="rId13"/>
    <p:sldId id="332" r:id="rId14"/>
    <p:sldId id="333" r:id="rId15"/>
    <p:sldId id="287" r:id="rId16"/>
    <p:sldId id="313" r:id="rId17"/>
    <p:sldId id="290" r:id="rId18"/>
    <p:sldId id="327" r:id="rId19"/>
    <p:sldId id="306" r:id="rId20"/>
    <p:sldId id="328" r:id="rId21"/>
    <p:sldId id="307" r:id="rId22"/>
    <p:sldId id="317" r:id="rId23"/>
    <p:sldId id="329" r:id="rId24"/>
    <p:sldId id="272" r:id="rId25"/>
    <p:sldId id="259" r:id="rId26"/>
    <p:sldId id="299" r:id="rId27"/>
    <p:sldId id="289" r:id="rId28"/>
    <p:sldId id="270" r:id="rId29"/>
    <p:sldId id="292" r:id="rId30"/>
    <p:sldId id="315" r:id="rId31"/>
    <p:sldId id="262" r:id="rId32"/>
    <p:sldId id="293" r:id="rId33"/>
    <p:sldId id="304" r:id="rId34"/>
    <p:sldId id="296" r:id="rId35"/>
    <p:sldId id="320" r:id="rId36"/>
    <p:sldId id="321" r:id="rId37"/>
    <p:sldId id="302" r:id="rId38"/>
    <p:sldId id="322" r:id="rId39"/>
    <p:sldId id="323" r:id="rId40"/>
    <p:sldId id="324" r:id="rId41"/>
    <p:sldId id="325" r:id="rId42"/>
    <p:sldId id="319" r:id="rId43"/>
    <p:sldId id="318" r:id="rId44"/>
    <p:sldId id="303" r:id="rId45"/>
    <p:sldId id="297" r:id="rId46"/>
    <p:sldId id="305" r:id="rId47"/>
    <p:sldId id="31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59"/>
    <p:restoredTop sz="94586"/>
  </p:normalViewPr>
  <p:slideViewPr>
    <p:cSldViewPr snapToGrid="0" snapToObjects="1">
      <p:cViewPr varScale="1">
        <p:scale>
          <a:sx n="72" d="100"/>
          <a:sy n="72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7645C-9F72-9E43-860F-B51D3B2F53D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FBED-1406-F04A-8E1A-6BCCC032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496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A50D06-685C-C14C-B2F8-83C37BCBD441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0130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Answer: c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E8999B-5242-264A-BCBD-51A14685E1D2}" type="slidenum">
              <a:rPr lang="en-US" sz="1200">
                <a:latin typeface="Calibri" charset="0"/>
                <a:cs typeface="Arial" charset="0"/>
              </a:rPr>
              <a:pPr eaLnBrk="1" hangingPunct="1"/>
              <a:t>32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35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Answer: c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E8999B-5242-264A-BCBD-51A14685E1D2}" type="slidenum">
              <a:rPr lang="en-US" sz="1200">
                <a:latin typeface="Calibri" charset="0"/>
                <a:cs typeface="Arial" charset="0"/>
              </a:rPr>
              <a:pPr eaLnBrk="1" hangingPunct="1"/>
              <a:t>33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Answer: c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BA1DAE-EDF7-C943-8F98-F4A1F0A2BB05}" type="slidenum">
              <a:rPr lang="en-US" sz="1200">
                <a:latin typeface="Calibri" charset="0"/>
                <a:cs typeface="Arial" charset="0"/>
              </a:rPr>
              <a:pPr eaLnBrk="1" hangingPunct="1"/>
              <a:t>45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86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Answer: c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BA1DAE-EDF7-C943-8F98-F4A1F0A2BB05}" type="slidenum">
              <a:rPr lang="en-US" sz="1200">
                <a:latin typeface="Calibri" charset="0"/>
                <a:cs typeface="Arial" charset="0"/>
              </a:rPr>
              <a:pPr eaLnBrk="1" hangingPunct="1"/>
              <a:t>46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3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6249C8-C1B4-DA41-8A28-02B3B8503A1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1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944ED5-DAC0-A647-97EA-202A5A7D6FF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4393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691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878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123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DB3AA7-1466-FB4C-A813-0F60C5050E6D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365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05F973-87D2-2F4E-8F0E-E077BC612E9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1372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A50D06-685C-C14C-B2F8-83C37BCBD441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45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C529-7A6E-E943-AE71-8BF34650B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DC798-BC5D-5B47-9C08-3CE605ACA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3100-80B8-5846-A43D-A6600D08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BFC3-8197-F342-9AE9-AD7C2629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C3A2-BE0F-6645-BAE8-4862DDAD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E698-A338-0B45-82F9-5E32736F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84EF5-C91D-1243-9A42-77BA6D28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01B3-D61C-DE4C-818C-E8C42BA4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15FF-F29F-6149-AE9F-299E79D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2827-85F6-0642-A3A3-CE87D22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6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EB141-C983-414B-94BE-6C67FFBF4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6350F-9EFA-E74D-8406-1A989B526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9176-55D7-9643-94E1-30449CD4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F46C-7F3B-7941-9403-D66D5C0E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CC40-9387-3741-B0C9-ED9A040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37CA-AC2C-0F4A-B80D-2595145C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7E8-B454-D242-A0FC-63B9881DD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8DA6-FF01-C642-B6E5-BE26D2A0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0D23-2C72-984B-9073-6709535F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9B650-A6E6-5F4C-A0DF-77AD200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5ED0-49D0-AD48-8B8E-5A1F4E4E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E276-ECC3-C84A-AC17-710949AE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E099-6BBB-FD4C-A57E-AF63A3CC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92D6D-8791-C64E-BCD1-E8692C76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2E19-3C0A-3A4E-9A08-00D682B2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E15E-03F3-9D4C-B8AE-296449E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68EB-F880-1C42-9692-BB2E485EE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D49BD-0294-BF43-883A-4FD46F95F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E73D6-7506-D846-8710-F682B481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88EB-0870-B246-B037-A483B04A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09691-4BAF-0A48-9F0F-756DADD0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0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17CA-E994-1840-897C-F12BDAAF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AA27-D7E8-F642-AD5D-B7E25699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C103F-0CBA-2E4E-8E6F-5F0BCED66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48D83-C744-B64F-AF80-38E6F2F5F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299BC-DCB5-A943-B864-06FD45C67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55D47-1B3E-9245-97F1-42046162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A8B5C-AF2B-1B40-BAC3-0D3DD7C6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CBFDA-FEED-3C4F-8C02-7C48AD8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3129-FD57-8B46-B674-A49E5178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31655-A88A-0C45-ACA8-78C20221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622C5-DEF4-874C-83DC-76D83928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1B588-03D7-E84A-ADDC-EAC48F6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4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DAC72-6095-864C-8F92-CD4F2F4F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00A49-5B46-764F-B251-BC1C88BB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474D-F127-944F-99C4-62B8797D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50F8-F80F-954B-9215-90BBC7A8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F34D-DE8B-C141-9F9D-62A45092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1A76-DD02-A146-AD4A-6950AF3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0D21-01D5-6747-8F7D-B97FEA66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7C917-7A14-2645-A38A-DD7E79EB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B8B28-7346-DA43-A28A-0F4DBDF8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596-7313-3940-9480-9F6F438E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107D4-4AC0-6C4C-A7F6-5D55A7142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E7F3F-33B7-8F44-B55B-ACF8FC23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7A53E-06DC-424E-9A01-E2DC7180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0FE77-A3E7-5540-9205-021044EA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6203-6463-744F-9431-147F16B8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7BFC0-FAAB-294F-9126-DE6EADF7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3F962-34F5-9645-8984-25D47673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05E3-04DA-D741-A5B4-D9AB606E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5F0D-2F20-7140-A8DC-1C4B2F7DC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4D51D-B4FA-B947-BCBE-17300148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Mr6JO8JqBc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3.png"/><Relationship Id="rId5" Type="http://schemas.openxmlformats.org/officeDocument/2006/relationships/tags" Target="../tags/tag11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3.png"/><Relationship Id="rId5" Type="http://schemas.openxmlformats.org/officeDocument/2006/relationships/tags" Target="../tags/tag17.xml"/><Relationship Id="rId10" Type="http://schemas.openxmlformats.org/officeDocument/2006/relationships/image" Target="../media/image12.png"/><Relationship Id="rId4" Type="http://schemas.openxmlformats.org/officeDocument/2006/relationships/tags" Target="../tags/tag16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3.png"/><Relationship Id="rId5" Type="http://schemas.openxmlformats.org/officeDocument/2006/relationships/tags" Target="../tags/tag23.xml"/><Relationship Id="rId10" Type="http://schemas.openxmlformats.org/officeDocument/2006/relationships/image" Target="../media/image12.png"/><Relationship Id="rId4" Type="http://schemas.openxmlformats.org/officeDocument/2006/relationships/tags" Target="../tags/tag22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2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5.jpeg"/><Relationship Id="rId5" Type="http://schemas.openxmlformats.org/officeDocument/2006/relationships/tags" Target="../tags/tag29.xml"/><Relationship Id="rId15" Type="http://schemas.openxmlformats.org/officeDocument/2006/relationships/image" Target="../media/image26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7.png"/><Relationship Id="rId2" Type="http://schemas.openxmlformats.org/officeDocument/2006/relationships/tags" Target="../tags/tag34.xml"/><Relationship Id="rId16" Type="http://schemas.openxmlformats.org/officeDocument/2006/relationships/image" Target="../media/image11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5.jpeg"/><Relationship Id="rId5" Type="http://schemas.openxmlformats.org/officeDocument/2006/relationships/tags" Target="../tags/tag37.xml"/><Relationship Id="rId15" Type="http://schemas.openxmlformats.org/officeDocument/2006/relationships/image" Target="../media/image26.png"/><Relationship Id="rId10" Type="http://schemas.openxmlformats.org/officeDocument/2006/relationships/notesSlide" Target="../notesSlides/notesSlide12.xm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2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26.png"/><Relationship Id="rId2" Type="http://schemas.openxmlformats.org/officeDocument/2006/relationships/tags" Target="../tags/tag42.xml"/><Relationship Id="rId16" Type="http://schemas.openxmlformats.org/officeDocument/2006/relationships/image" Target="../media/image13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12.png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2.png"/><Relationship Id="rId3" Type="http://schemas.openxmlformats.org/officeDocument/2006/relationships/tags" Target="../tags/tag55.xml"/><Relationship Id="rId21" Type="http://schemas.openxmlformats.org/officeDocument/2006/relationships/image" Target="../media/image35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26.png"/><Relationship Id="rId2" Type="http://schemas.openxmlformats.org/officeDocument/2006/relationships/tags" Target="../tags/tag54.xml"/><Relationship Id="rId16" Type="http://schemas.openxmlformats.org/officeDocument/2006/relationships/image" Target="../media/image13.png"/><Relationship Id="rId20" Type="http://schemas.openxmlformats.org/officeDocument/2006/relationships/image" Target="../media/image34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38.png"/><Relationship Id="rId5" Type="http://schemas.openxmlformats.org/officeDocument/2006/relationships/tags" Target="../tags/tag57.xml"/><Relationship Id="rId15" Type="http://schemas.openxmlformats.org/officeDocument/2006/relationships/image" Target="../media/image12.png"/><Relationship Id="rId23" Type="http://schemas.openxmlformats.org/officeDocument/2006/relationships/image" Target="../media/image37.png"/><Relationship Id="rId10" Type="http://schemas.openxmlformats.org/officeDocument/2006/relationships/tags" Target="../tags/tag62.xml"/><Relationship Id="rId19" Type="http://schemas.openxmlformats.org/officeDocument/2006/relationships/image" Target="../media/image33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11.png"/><Relationship Id="rId2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2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26.png"/><Relationship Id="rId2" Type="http://schemas.openxmlformats.org/officeDocument/2006/relationships/tags" Target="../tags/tag66.xml"/><Relationship Id="rId16" Type="http://schemas.openxmlformats.org/officeDocument/2006/relationships/image" Target="../media/image13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image" Target="../media/image12.png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2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image" Target="../media/image26.png"/><Relationship Id="rId2" Type="http://schemas.openxmlformats.org/officeDocument/2006/relationships/tags" Target="../tags/tag78.xml"/><Relationship Id="rId16" Type="http://schemas.openxmlformats.org/officeDocument/2006/relationships/image" Target="../media/image13.png"/><Relationship Id="rId20" Type="http://schemas.openxmlformats.org/officeDocument/2006/relationships/image" Target="../media/image40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image" Target="../media/image12.png"/><Relationship Id="rId10" Type="http://schemas.openxmlformats.org/officeDocument/2006/relationships/tags" Target="../tags/tag86.xml"/><Relationship Id="rId19" Type="http://schemas.openxmlformats.org/officeDocument/2006/relationships/image" Target="../media/image39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2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26.png"/><Relationship Id="rId2" Type="http://schemas.openxmlformats.org/officeDocument/2006/relationships/tags" Target="../tags/tag90.xml"/><Relationship Id="rId16" Type="http://schemas.openxmlformats.org/officeDocument/2006/relationships/image" Target="../media/image13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12.png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image" Target="../media/image13.png"/><Relationship Id="rId2" Type="http://schemas.openxmlformats.org/officeDocument/2006/relationships/tags" Target="../tags/tag102.xml"/><Relationship Id="rId16" Type="http://schemas.openxmlformats.org/officeDocument/2006/relationships/image" Target="../media/image12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image" Target="../media/image11.png"/><Relationship Id="rId10" Type="http://schemas.openxmlformats.org/officeDocument/2006/relationships/tags" Target="../tags/tag110.xml"/><Relationship Id="rId19" Type="http://schemas.openxmlformats.org/officeDocument/2006/relationships/image" Target="../media/image32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11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32.png"/><Relationship Id="rId2" Type="http://schemas.openxmlformats.org/officeDocument/2006/relationships/tags" Target="../tags/tag114.xml"/><Relationship Id="rId16" Type="http://schemas.openxmlformats.org/officeDocument/2006/relationships/image" Target="../media/image26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15" Type="http://schemas.openxmlformats.org/officeDocument/2006/relationships/image" Target="../media/image13.png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11.png"/><Relationship Id="rId18" Type="http://schemas.openxmlformats.org/officeDocument/2006/relationships/image" Target="../media/image260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32.png"/><Relationship Id="rId2" Type="http://schemas.openxmlformats.org/officeDocument/2006/relationships/tags" Target="../tags/tag124.xml"/><Relationship Id="rId16" Type="http://schemas.openxmlformats.org/officeDocument/2006/relationships/image" Target="../media/image26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15" Type="http://schemas.openxmlformats.org/officeDocument/2006/relationships/image" Target="../media/image13.png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Mr6JO8JqB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1405248"/>
            <a:ext cx="9334500" cy="1492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N2 - THERMOCHEMISTRY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1749188" y="2840547"/>
            <a:ext cx="8693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 Quick Review</a:t>
            </a:r>
          </a:p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(and a little new stuff)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376EF-7C2F-98EF-5C01-2BEE376D48E0}"/>
              </a:ext>
            </a:extLst>
          </p:cNvPr>
          <p:cNvSpPr txBox="1"/>
          <p:nvPr/>
        </p:nvSpPr>
        <p:spPr>
          <a:xfrm>
            <a:off x="277837" y="6121355"/>
            <a:ext cx="982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Link to YouTube Presentation: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https://youtu.be/KMr6JO8JqBc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6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555549" y="1352601"/>
            <a:ext cx="11276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Particles in a warmer object have higher </a:t>
            </a:r>
            <a:r>
              <a:rPr lang="en-US" sz="3200" i="1" u="sng" dirty="0"/>
              <a:t>average</a:t>
            </a:r>
            <a:r>
              <a:rPr lang="en-US" sz="3200" dirty="0"/>
              <a:t> KE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Connecting KE to Temperature</a:t>
            </a:r>
          </a:p>
        </p:txBody>
      </p:sp>
      <p:pic>
        <p:nvPicPr>
          <p:cNvPr id="3074" name="Picture 2" descr="Average Kinetic Energy and Temperature | CK-12 Found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" y="2111426"/>
            <a:ext cx="6613716" cy="44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72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0809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 and Speed are NOT the same thing!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/>
              <p:nvPr/>
            </p:nvSpPr>
            <p:spPr>
              <a:xfrm>
                <a:off x="7207866" y="4485343"/>
                <a:ext cx="4428584" cy="19202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866" y="4485343"/>
                <a:ext cx="4428584" cy="19202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5549" y="1290788"/>
            <a:ext cx="11276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3200" b="1" dirty="0">
                <a:cs typeface="Arial" charset="0"/>
              </a:rPr>
              <a:t>Things at the same temperature have the same (average) kinetic energy, but not necessarily the same velocity!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CAD34D-F561-5B92-1DEB-26D128A0C4FA}"/>
              </a:ext>
            </a:extLst>
          </p:cNvPr>
          <p:cNvSpPr txBox="1">
            <a:spLocks/>
          </p:cNvSpPr>
          <p:nvPr/>
        </p:nvSpPr>
        <p:spPr>
          <a:xfrm>
            <a:off x="631825" y="2394628"/>
            <a:ext cx="11560175" cy="225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A sample of He and Ne are at 25°C.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Which element has the higher velocity?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BF80D3-4384-01F4-BA34-D6B8332F8ADC}"/>
              </a:ext>
            </a:extLst>
          </p:cNvPr>
          <p:cNvGrpSpPr/>
          <p:nvPr/>
        </p:nvGrpSpPr>
        <p:grpSpPr>
          <a:xfrm>
            <a:off x="562223" y="4161495"/>
            <a:ext cx="5760720" cy="2054860"/>
            <a:chOff x="580845" y="2359660"/>
            <a:chExt cx="5533777" cy="2054860"/>
          </a:xfrm>
        </p:grpSpPr>
        <p:pic>
          <p:nvPicPr>
            <p:cNvPr id="5" name="Picture 4" descr="answer-a.png">
              <a:extLst>
                <a:ext uri="{FF2B5EF4-FFF2-40B4-BE49-F238E27FC236}">
                  <a16:creationId xmlns:a16="http://schemas.microsoft.com/office/drawing/2014/main" id="{1ED4AC8B-3FF2-8405-D673-17C245BA130B}"/>
                </a:ext>
              </a:extLst>
            </p:cNvPr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6" name="Picture 5" descr="answer-b.png">
              <a:extLst>
                <a:ext uri="{FF2B5EF4-FFF2-40B4-BE49-F238E27FC236}">
                  <a16:creationId xmlns:a16="http://schemas.microsoft.com/office/drawing/2014/main" id="{61496B27-4C0A-6654-E185-D0CACC092CCC}"/>
                </a:ext>
              </a:extLst>
            </p:cNvPr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c.png">
              <a:extLst>
                <a:ext uri="{FF2B5EF4-FFF2-40B4-BE49-F238E27FC236}">
                  <a16:creationId xmlns:a16="http://schemas.microsoft.com/office/drawing/2014/main" id="{3E61C57F-84D2-23C4-FB34-939A54BC5972}"/>
                </a:ext>
              </a:extLst>
            </p:cNvPr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ECA31-1D59-F845-5D0E-B568C7DCBE0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He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DDEE32-5497-8C57-AFE9-1BA2EB657BE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DF81FB-D922-3ED2-E055-28CD93958D0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312448" y="3804920"/>
              <a:ext cx="4802174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They both are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5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0809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 and Speed are NOT the same thing!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/>
              <p:nvPr/>
            </p:nvSpPr>
            <p:spPr>
              <a:xfrm>
                <a:off x="7207866" y="4485343"/>
                <a:ext cx="4428584" cy="19202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866" y="4485343"/>
                <a:ext cx="4428584" cy="19202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5549" y="1290788"/>
            <a:ext cx="11276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3200" b="1" dirty="0">
                <a:cs typeface="Arial" charset="0"/>
              </a:rPr>
              <a:t>Things at the same temperature have the same (average) kinetic energy, but not necessarily the same velocity!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CAD34D-F561-5B92-1DEB-26D128A0C4FA}"/>
              </a:ext>
            </a:extLst>
          </p:cNvPr>
          <p:cNvSpPr txBox="1">
            <a:spLocks/>
          </p:cNvSpPr>
          <p:nvPr/>
        </p:nvSpPr>
        <p:spPr>
          <a:xfrm>
            <a:off x="631825" y="2394628"/>
            <a:ext cx="11560175" cy="225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A sample of He and Ne are at 25°C.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Which element has the higher velocity?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BF80D3-4384-01F4-BA34-D6B8332F8ADC}"/>
              </a:ext>
            </a:extLst>
          </p:cNvPr>
          <p:cNvGrpSpPr/>
          <p:nvPr/>
        </p:nvGrpSpPr>
        <p:grpSpPr>
          <a:xfrm>
            <a:off x="562223" y="4161495"/>
            <a:ext cx="5758366" cy="2054860"/>
            <a:chOff x="580845" y="2359660"/>
            <a:chExt cx="5533777" cy="2054860"/>
          </a:xfrm>
        </p:grpSpPr>
        <p:pic>
          <p:nvPicPr>
            <p:cNvPr id="5" name="Picture 4" descr="answer-a.png">
              <a:extLst>
                <a:ext uri="{FF2B5EF4-FFF2-40B4-BE49-F238E27FC236}">
                  <a16:creationId xmlns:a16="http://schemas.microsoft.com/office/drawing/2014/main" id="{1ED4AC8B-3FF2-8405-D673-17C245BA130B}"/>
                </a:ext>
              </a:extLst>
            </p:cNvPr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6" name="Picture 5" descr="answer-b.png">
              <a:extLst>
                <a:ext uri="{FF2B5EF4-FFF2-40B4-BE49-F238E27FC236}">
                  <a16:creationId xmlns:a16="http://schemas.microsoft.com/office/drawing/2014/main" id="{61496B27-4C0A-6654-E185-D0CACC092CCC}"/>
                </a:ext>
              </a:extLst>
            </p:cNvPr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c.png">
              <a:extLst>
                <a:ext uri="{FF2B5EF4-FFF2-40B4-BE49-F238E27FC236}">
                  <a16:creationId xmlns:a16="http://schemas.microsoft.com/office/drawing/2014/main" id="{3E61C57F-84D2-23C4-FB34-939A54BC5972}"/>
                </a:ext>
              </a:extLst>
            </p:cNvPr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ECA31-1D59-F845-5D0E-B568C7DCBE0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600" b="1" dirty="0">
                  <a:solidFill>
                    <a:srgbClr val="FF0000"/>
                  </a:solidFill>
                </a:rPr>
                <a:t>He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DDEE32-5497-8C57-AFE9-1BA2EB657BE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DF81FB-D922-3ED2-E055-28CD93958D0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312448" y="3804920"/>
              <a:ext cx="4802174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They both are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41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0809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 and Speed are NOT the same thing!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/>
              <p:nvPr/>
            </p:nvSpPr>
            <p:spPr>
              <a:xfrm>
                <a:off x="7207866" y="4485343"/>
                <a:ext cx="4428584" cy="19202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866" y="4485343"/>
                <a:ext cx="4428584" cy="19202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5549" y="1290788"/>
            <a:ext cx="11276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3200" b="1" dirty="0">
                <a:cs typeface="Arial" charset="0"/>
              </a:rPr>
              <a:t>Things at the same temperature have the same (average) kinetic energy, but not necessarily the same velocity!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CAD34D-F561-5B92-1DEB-26D128A0C4FA}"/>
              </a:ext>
            </a:extLst>
          </p:cNvPr>
          <p:cNvSpPr txBox="1">
            <a:spLocks/>
          </p:cNvSpPr>
          <p:nvPr/>
        </p:nvSpPr>
        <p:spPr>
          <a:xfrm>
            <a:off x="631825" y="2394628"/>
            <a:ext cx="11560175" cy="225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A sample of He and Ne are at 25°C.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Which element has the higher kinetic energy?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C73F62-ACE9-AF8B-094C-9F5E930D79A6}"/>
              </a:ext>
            </a:extLst>
          </p:cNvPr>
          <p:cNvGrpSpPr/>
          <p:nvPr/>
        </p:nvGrpSpPr>
        <p:grpSpPr>
          <a:xfrm>
            <a:off x="562223" y="4161495"/>
            <a:ext cx="5760720" cy="2054860"/>
            <a:chOff x="580845" y="2359660"/>
            <a:chExt cx="5533777" cy="2054860"/>
          </a:xfrm>
        </p:grpSpPr>
        <p:pic>
          <p:nvPicPr>
            <p:cNvPr id="10" name="Picture 9" descr="answer-a.png">
              <a:extLst>
                <a:ext uri="{FF2B5EF4-FFF2-40B4-BE49-F238E27FC236}">
                  <a16:creationId xmlns:a16="http://schemas.microsoft.com/office/drawing/2014/main" id="{CE74045C-EA6E-A54E-9DE8-0FD4DEFE9804}"/>
                </a:ext>
              </a:extLst>
            </p:cNvPr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1" name="Picture 10" descr="answer-b.png">
              <a:extLst>
                <a:ext uri="{FF2B5EF4-FFF2-40B4-BE49-F238E27FC236}">
                  <a16:creationId xmlns:a16="http://schemas.microsoft.com/office/drawing/2014/main" id="{E0F83250-B69E-6075-4AC6-877FAAC3B80F}"/>
                </a:ext>
              </a:extLst>
            </p:cNvPr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2" name="Picture 11" descr="answer-c.png">
              <a:extLst>
                <a:ext uri="{FF2B5EF4-FFF2-40B4-BE49-F238E27FC236}">
                  <a16:creationId xmlns:a16="http://schemas.microsoft.com/office/drawing/2014/main" id="{366D29B4-C784-EC9D-3557-DB6D6ABD729A}"/>
                </a:ext>
              </a:extLst>
            </p:cNvPr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486660-A135-62EA-28CE-46699F6181F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He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9A33A2-58D1-FF9F-9CCC-A4BC1062277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EDEBF6-B981-78D9-CCEB-0EB14B63638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312448" y="3804920"/>
              <a:ext cx="4802174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They both are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5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0809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 and Speed are NOT the same thing!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/>
              <p:nvPr/>
            </p:nvSpPr>
            <p:spPr>
              <a:xfrm>
                <a:off x="7207866" y="4485343"/>
                <a:ext cx="4428584" cy="19202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866" y="4485343"/>
                <a:ext cx="4428584" cy="19202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5549" y="1290788"/>
            <a:ext cx="11276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3200" b="1" dirty="0">
                <a:cs typeface="Arial" charset="0"/>
              </a:rPr>
              <a:t>Things at the same temperature have the same (average) kinetic energy, but not necessarily the same velocity!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CAD34D-F561-5B92-1DEB-26D128A0C4FA}"/>
              </a:ext>
            </a:extLst>
          </p:cNvPr>
          <p:cNvSpPr txBox="1">
            <a:spLocks/>
          </p:cNvSpPr>
          <p:nvPr/>
        </p:nvSpPr>
        <p:spPr>
          <a:xfrm>
            <a:off x="631825" y="2394628"/>
            <a:ext cx="11560175" cy="225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A sample of He and Ne are at 25°C.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Which element has the higher kinetic energy?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C85F10-5D51-D65A-B04C-C092F3A86CBF}"/>
              </a:ext>
            </a:extLst>
          </p:cNvPr>
          <p:cNvGrpSpPr/>
          <p:nvPr/>
        </p:nvGrpSpPr>
        <p:grpSpPr>
          <a:xfrm>
            <a:off x="562223" y="4161495"/>
            <a:ext cx="6090092" cy="2054860"/>
            <a:chOff x="562223" y="4161495"/>
            <a:chExt cx="6090092" cy="2054860"/>
          </a:xfrm>
        </p:grpSpPr>
        <p:pic>
          <p:nvPicPr>
            <p:cNvPr id="5" name="Picture 4" descr="answer-a.png">
              <a:extLst>
                <a:ext uri="{FF2B5EF4-FFF2-40B4-BE49-F238E27FC236}">
                  <a16:creationId xmlns:a16="http://schemas.microsoft.com/office/drawing/2014/main" id="{1ED4AC8B-3FF2-8405-D673-17C245BA130B}"/>
                </a:ext>
              </a:extLst>
            </p:cNvPr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62223" y="4161495"/>
              <a:ext cx="571140" cy="548640"/>
            </a:xfrm>
            <a:prstGeom prst="rect">
              <a:avLst/>
            </a:prstGeom>
          </p:spPr>
        </p:pic>
        <p:pic>
          <p:nvPicPr>
            <p:cNvPr id="6" name="Picture 5" descr="answer-b.png">
              <a:extLst>
                <a:ext uri="{FF2B5EF4-FFF2-40B4-BE49-F238E27FC236}">
                  <a16:creationId xmlns:a16="http://schemas.microsoft.com/office/drawing/2014/main" id="{61496B27-4C0A-6654-E185-D0CACC092CCC}"/>
                </a:ext>
              </a:extLst>
            </p:cNvPr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62223" y="4899365"/>
              <a:ext cx="571140" cy="548640"/>
            </a:xfrm>
            <a:prstGeom prst="rect">
              <a:avLst/>
            </a:prstGeom>
          </p:spPr>
        </p:pic>
        <p:pic>
          <p:nvPicPr>
            <p:cNvPr id="13" name="Picture 12" descr="answer-c.png">
              <a:extLst>
                <a:ext uri="{FF2B5EF4-FFF2-40B4-BE49-F238E27FC236}">
                  <a16:creationId xmlns:a16="http://schemas.microsoft.com/office/drawing/2014/main" id="{3E61C57F-84D2-23C4-FB34-939A54BC5972}"/>
                </a:ext>
              </a:extLst>
            </p:cNvPr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62223" y="5637235"/>
              <a:ext cx="571140" cy="5486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ECA31-1D59-F845-5D0E-B568C7DCBE0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346762" y="4210037"/>
              <a:ext cx="230587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He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DDEE32-5497-8C57-AFE9-1BA2EB657BE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346762" y="4862703"/>
              <a:ext cx="14143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DF81FB-D922-3ED2-E055-28CD93958D0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323828" y="5606755"/>
              <a:ext cx="532848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They both are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55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582866" y="1352600"/>
            <a:ext cx="10924771" cy="51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of conservation of energy, </a:t>
            </a: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of Thermodynamics</a:t>
            </a: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Energy cannot be created nor destroyed.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total energy content of the universe is constant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only transfer or convert energy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Amount of energy when starting must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equal energy at the end. 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Important Laws!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3C55D916-251C-53DB-A3C6-4F4ED995F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0357">
            <a:off x="10513172" y="472826"/>
            <a:ext cx="875390" cy="17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9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582866" y="1352600"/>
            <a:ext cx="10924771" cy="51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us to be creative with our measurements and calculations! Can measure things INDIRECTLY!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absorbed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  <a:endParaRPr lang="en-US" sz="3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Sometimes it is difficult to measure the system you are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interested in, but it might be easy to measure the surroundings! If you know info about one, you can determine the other!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Convenient! </a:t>
            </a:r>
          </a:p>
        </p:txBody>
      </p:sp>
    </p:spTree>
    <p:extLst>
      <p:ext uri="{BB962C8B-B14F-4D97-AF65-F5344CB8AC3E}">
        <p14:creationId xmlns:p14="http://schemas.microsoft.com/office/powerpoint/2010/main" val="792963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55549" y="1295400"/>
            <a:ext cx="1114187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3200" dirty="0">
              <a:latin typeface="Arial" charset="0"/>
            </a:endParaRPr>
          </a:p>
          <a:p>
            <a:pPr marL="0" indent="0">
              <a:buNone/>
            </a:pPr>
            <a:endParaRPr lang="en-US" sz="32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dirty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600" dirty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dirty="0">
                <a:latin typeface="Arial" charset="0"/>
              </a:rPr>
              <a:t>We study the </a:t>
            </a:r>
            <a:r>
              <a:rPr lang="en-US" sz="4000" u="sng" dirty="0">
                <a:latin typeface="Arial" charset="0"/>
              </a:rPr>
              <a:t>exchange</a:t>
            </a:r>
            <a:r>
              <a:rPr lang="en-US" sz="4000" dirty="0">
                <a:latin typeface="Arial" charset="0"/>
              </a:rPr>
              <a:t> of energy between 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the system and the surroundings.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System and Surroundings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B5768FB-F6FF-A8EC-465A-CE08F2269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4003"/>
              </p:ext>
            </p:extLst>
          </p:nvPr>
        </p:nvGraphicFramePr>
        <p:xfrm>
          <a:off x="555549" y="1810512"/>
          <a:ext cx="11080902" cy="2779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0451">
                  <a:extLst>
                    <a:ext uri="{9D8B030D-6E8A-4147-A177-3AD203B41FA5}">
                      <a16:colId xmlns:a16="http://schemas.microsoft.com/office/drawing/2014/main" val="440416331"/>
                    </a:ext>
                  </a:extLst>
                </a:gridCol>
                <a:gridCol w="5540451">
                  <a:extLst>
                    <a:ext uri="{9D8B030D-6E8A-4147-A177-3AD203B41FA5}">
                      <a16:colId xmlns:a16="http://schemas.microsoft.com/office/drawing/2014/main" val="2608493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System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Surroundings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4044"/>
                  </a:ext>
                </a:extLst>
              </a:tr>
              <a:tr h="2139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0231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432D60-5551-D444-B85B-563A39CD6C2F}"/>
              </a:ext>
            </a:extLst>
          </p:cNvPr>
          <p:cNvSpPr txBox="1"/>
          <p:nvPr/>
        </p:nvSpPr>
        <p:spPr>
          <a:xfrm>
            <a:off x="841248" y="2538782"/>
            <a:ext cx="50292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>
                <a:latin typeface="Arial" charset="0"/>
              </a:rPr>
              <a:t>The material or process which we are studying the energy changes within.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C683C-B242-88F1-05D4-3CFDCAA3BCDE}"/>
              </a:ext>
            </a:extLst>
          </p:cNvPr>
          <p:cNvSpPr txBox="1"/>
          <p:nvPr/>
        </p:nvSpPr>
        <p:spPr>
          <a:xfrm>
            <a:off x="6281940" y="2538782"/>
            <a:ext cx="5491675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>
                <a:latin typeface="Arial" charset="0"/>
              </a:rPr>
              <a:t>Everything else with which the system can exchange energy.</a:t>
            </a:r>
          </a:p>
        </p:txBody>
      </p:sp>
    </p:spTree>
    <p:extLst>
      <p:ext uri="{BB962C8B-B14F-4D97-AF65-F5344CB8AC3E}">
        <p14:creationId xmlns:p14="http://schemas.microsoft.com/office/powerpoint/2010/main" val="2784305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3DE2F8BD-1CB3-978A-BB00-940A1F51F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64330"/>
              </p:ext>
            </p:extLst>
          </p:nvPr>
        </p:nvGraphicFramePr>
        <p:xfrm>
          <a:off x="574531" y="1344517"/>
          <a:ext cx="11080902" cy="513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0451">
                  <a:extLst>
                    <a:ext uri="{9D8B030D-6E8A-4147-A177-3AD203B41FA5}">
                      <a16:colId xmlns:a16="http://schemas.microsoft.com/office/drawing/2014/main" val="440416331"/>
                    </a:ext>
                  </a:extLst>
                </a:gridCol>
                <a:gridCol w="5540451">
                  <a:extLst>
                    <a:ext uri="{9D8B030D-6E8A-4147-A177-3AD203B41FA5}">
                      <a16:colId xmlns:a16="http://schemas.microsoft.com/office/drawing/2014/main" val="2608493948"/>
                    </a:ext>
                  </a:extLst>
                </a:gridCol>
              </a:tblGrid>
              <a:tr h="62327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Endothermic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solidFill>
                          <a:srgbClr val="0070C0"/>
                        </a:solidFill>
                        <a:latin typeface="Arial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4044"/>
                  </a:ext>
                </a:extLst>
              </a:tr>
              <a:tr h="82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023116"/>
                  </a:ext>
                </a:extLst>
              </a:tr>
              <a:tr h="82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30724"/>
                  </a:ext>
                </a:extLst>
              </a:tr>
              <a:tr h="82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77609"/>
                  </a:ext>
                </a:extLst>
              </a:tr>
              <a:tr h="827162">
                <a:tc gridSpan="2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606060"/>
                  </a:ext>
                </a:extLst>
              </a:tr>
            </a:tbl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76710" y="2050787"/>
            <a:ext cx="5554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System absorbs energy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27714" y="2101999"/>
            <a:ext cx="56177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Surroundings release energy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Energy Change in Chemical Processes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E44DE94A-6C40-CB75-EE6A-1AC5525B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83" y="3629384"/>
            <a:ext cx="2516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/>
              <a:t>+ </a:t>
            </a:r>
            <a:r>
              <a:rPr lang="en-US" sz="4000" b="1" dirty="0" err="1">
                <a:latin typeface="Times New Roman" pitchFamily="18" charset="0"/>
              </a:rPr>
              <a:t>q</a:t>
            </a:r>
            <a:r>
              <a:rPr lang="en-US" sz="4000" b="1" baseline="-25000" dirty="0" err="1"/>
              <a:t>system</a:t>
            </a:r>
            <a:endParaRPr lang="en-US" sz="4000" b="1" baseline="-25000" dirty="0"/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01372867-40A2-9DF4-D3F7-EAC08FA3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051" y="3611655"/>
            <a:ext cx="2953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/>
              <a:t>- </a:t>
            </a:r>
            <a:r>
              <a:rPr lang="en-US" sz="4000" b="1" dirty="0" err="1">
                <a:latin typeface="Times New Roman" pitchFamily="18" charset="0"/>
              </a:rPr>
              <a:t>q</a:t>
            </a:r>
            <a:r>
              <a:rPr lang="en-US" sz="4000" b="1" baseline="-25000" dirty="0" err="1"/>
              <a:t>surroundings</a:t>
            </a:r>
            <a:endParaRPr lang="en-US" sz="4000" b="1" baseline="-25000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D8E40F0-B74D-FDEA-F6C5-3059759B4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32" y="3000012"/>
            <a:ext cx="5239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System energy increases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3778F4B-56DC-E46A-3896-7BDBC6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787" y="3009623"/>
            <a:ext cx="56177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Surrounding energy </a:t>
            </a:r>
            <a:r>
              <a:rPr lang="en-US" sz="3600" dirty="0" err="1"/>
              <a:t>decr</a:t>
            </a:r>
            <a:r>
              <a:rPr lang="en-US" sz="3600" dirty="0"/>
              <a:t>.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638756D5-6A3B-DF17-580C-49123DE1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32" y="4620263"/>
            <a:ext cx="110381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If you touch the container YOU feel cold – system is taking heat away from YOU! Your thermometer is in the SURROUNDNGS so the temperature it reads decreases! 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84CF290-14A5-8BB1-219E-9BFE30F14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0357">
            <a:off x="11056498" y="691804"/>
            <a:ext cx="710933" cy="14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5" grpId="0"/>
      <p:bldP spid="16" grpId="0"/>
      <p:bldP spid="11" grpId="0"/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Endothermi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032" t="6289" r="12893" b="15094"/>
          <a:stretch/>
        </p:blipFill>
        <p:spPr>
          <a:xfrm>
            <a:off x="338483" y="1875304"/>
            <a:ext cx="6315535" cy="4537022"/>
          </a:xfrm>
          <a:noFill/>
          <a:ln/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5549" y="209601"/>
            <a:ext cx="10779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Endothermic Reactions</a:t>
            </a:r>
          </a:p>
        </p:txBody>
      </p:sp>
      <p:pic>
        <p:nvPicPr>
          <p:cNvPr id="3074" name="Picture 2" descr="What are Endothermic Reactions? (with Examples &amp; Video)">
            <a:extLst>
              <a:ext uri="{FF2B5EF4-FFF2-40B4-BE49-F238E27FC236}">
                <a16:creationId xmlns:a16="http://schemas.microsoft.com/office/drawing/2014/main" id="{62F39C29-6FEC-C199-934B-8360D9F33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4" t="2507" r="12303" b="43161"/>
          <a:stretch/>
        </p:blipFill>
        <p:spPr bwMode="auto">
          <a:xfrm>
            <a:off x="7334681" y="2194560"/>
            <a:ext cx="4176655" cy="427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D5083E-B71E-241D-4404-87BD62BF6C81}"/>
              </a:ext>
            </a:extLst>
          </p:cNvPr>
          <p:cNvSpPr/>
          <p:nvPr/>
        </p:nvSpPr>
        <p:spPr>
          <a:xfrm>
            <a:off x="10986505" y="2082018"/>
            <a:ext cx="717453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D235CC9-C6A3-590E-A559-C141ED144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384" y="1089944"/>
            <a:ext cx="265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+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</a:rPr>
              <a:t>q</a:t>
            </a:r>
            <a:r>
              <a:rPr lang="en-US" sz="4800" b="1" baseline="-25000" dirty="0" err="1">
                <a:solidFill>
                  <a:srgbClr val="00B050"/>
                </a:solidFill>
              </a:rPr>
              <a:t>system</a:t>
            </a:r>
            <a:endParaRPr lang="en-US" sz="4800" b="1" baseline="-25000" dirty="0">
              <a:solidFill>
                <a:srgbClr val="00B050"/>
              </a:solidFill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D91D571D-7CFA-722E-65F7-3260A0A3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511" y="1747462"/>
            <a:ext cx="443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-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</a:rPr>
              <a:t>q</a:t>
            </a:r>
            <a:r>
              <a:rPr lang="en-US" sz="4800" b="1" baseline="-25000" dirty="0" err="1">
                <a:solidFill>
                  <a:srgbClr val="00B050"/>
                </a:solidFill>
              </a:rPr>
              <a:t>surroundings</a:t>
            </a:r>
            <a:endParaRPr lang="en-US" sz="4800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25018"/>
            <a:ext cx="9334500" cy="1234437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Impact" panose="020B0806030902050204" pitchFamily="34" charset="0"/>
              </a:rPr>
              <a:t>Reminder...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431320" y="996347"/>
            <a:ext cx="1154214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going to be WAY more words on these slides than you need to write down. WAY more than in my Honors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lecture slides. A huge part of AP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constantly going back and reviewing previous material, self studying, etc. So my slides are formatted so that when you come back to them you have a bit more “verbiage” there to help you!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COPY EVERYTHING DOWN DURING LECTURE!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think you need to add more detail after class, that is why we do annotations as a homework assignment after we’ve taken the notes! Listen to me talking, take down *notes* and review and add to your notes later.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not a PHOTOCOPIER! You are a NOTE TAKER!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4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3DE2F8BD-1CB3-978A-BB00-940A1F51F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09966"/>
              </p:ext>
            </p:extLst>
          </p:nvPr>
        </p:nvGraphicFramePr>
        <p:xfrm>
          <a:off x="574531" y="1344517"/>
          <a:ext cx="11080902" cy="513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0451">
                  <a:extLst>
                    <a:ext uri="{9D8B030D-6E8A-4147-A177-3AD203B41FA5}">
                      <a16:colId xmlns:a16="http://schemas.microsoft.com/office/drawing/2014/main" val="440416331"/>
                    </a:ext>
                  </a:extLst>
                </a:gridCol>
                <a:gridCol w="5540451">
                  <a:extLst>
                    <a:ext uri="{9D8B030D-6E8A-4147-A177-3AD203B41FA5}">
                      <a16:colId xmlns:a16="http://schemas.microsoft.com/office/drawing/2014/main" val="2608493948"/>
                    </a:ext>
                  </a:extLst>
                </a:gridCol>
              </a:tblGrid>
              <a:tr h="62327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Exothermic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solidFill>
                          <a:srgbClr val="0070C0"/>
                        </a:solidFill>
                        <a:latin typeface="Arial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4044"/>
                  </a:ext>
                </a:extLst>
              </a:tr>
              <a:tr h="82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023116"/>
                  </a:ext>
                </a:extLst>
              </a:tr>
              <a:tr h="82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30724"/>
                  </a:ext>
                </a:extLst>
              </a:tr>
              <a:tr h="82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77609"/>
                  </a:ext>
                </a:extLst>
              </a:tr>
              <a:tr h="827162">
                <a:tc gridSpan="2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606060"/>
                  </a:ext>
                </a:extLst>
              </a:tr>
            </a:tbl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76710" y="2050787"/>
            <a:ext cx="5554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System releases energy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27714" y="2101999"/>
            <a:ext cx="56177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Surroundings absorb energy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Energy Change in Chemical Processes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E44DE94A-6C40-CB75-EE6A-1AC5525B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83" y="3629384"/>
            <a:ext cx="2516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/>
              <a:t>- </a:t>
            </a:r>
            <a:r>
              <a:rPr lang="en-US" sz="4000" b="1" dirty="0" err="1">
                <a:latin typeface="Times New Roman" pitchFamily="18" charset="0"/>
              </a:rPr>
              <a:t>q</a:t>
            </a:r>
            <a:r>
              <a:rPr lang="en-US" sz="4000" b="1" baseline="-25000" dirty="0" err="1"/>
              <a:t>system</a:t>
            </a:r>
            <a:endParaRPr lang="en-US" sz="4000" b="1" baseline="-25000" dirty="0"/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01372867-40A2-9DF4-D3F7-EAC08FA3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051" y="3611655"/>
            <a:ext cx="2953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/>
              <a:t>+ </a:t>
            </a:r>
            <a:r>
              <a:rPr lang="en-US" sz="4000" b="1" dirty="0" err="1">
                <a:latin typeface="Times New Roman" pitchFamily="18" charset="0"/>
              </a:rPr>
              <a:t>q</a:t>
            </a:r>
            <a:r>
              <a:rPr lang="en-US" sz="4000" b="1" baseline="-25000" dirty="0" err="1"/>
              <a:t>surroundings</a:t>
            </a:r>
            <a:endParaRPr lang="en-US" sz="4000" b="1" baseline="-25000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D8E40F0-B74D-FDEA-F6C5-3059759B4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32" y="3000012"/>
            <a:ext cx="5239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System energy decreases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3778F4B-56DC-E46A-3896-7BDBC6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787" y="3009623"/>
            <a:ext cx="56177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Surrounding energy incr.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638756D5-6A3B-DF17-580C-49123DE1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32" y="4620263"/>
            <a:ext cx="110381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If you touch the container YOU feel hot – system is releasing heat towards YOU! Your thermometer is in the SURROUNDINGS so the temperature it reads increases! 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32E44A7-F793-1B6E-D04B-5BDCBD72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0357">
            <a:off x="11056498" y="691804"/>
            <a:ext cx="710933" cy="14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5" grpId="0"/>
      <p:bldP spid="16" grpId="0"/>
      <p:bldP spid="11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5549" y="209601"/>
            <a:ext cx="10779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Exothermic Reactions</a:t>
            </a:r>
          </a:p>
        </p:txBody>
      </p:sp>
      <p:pic>
        <p:nvPicPr>
          <p:cNvPr id="7" name="Picture 5" descr="Exothermi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409" t="6290" r="15158" b="15974"/>
          <a:stretch/>
        </p:blipFill>
        <p:spPr>
          <a:xfrm>
            <a:off x="213661" y="1989482"/>
            <a:ext cx="5914408" cy="4340979"/>
          </a:xfrm>
          <a:noFill/>
          <a:ln/>
        </p:spPr>
      </p:pic>
      <p:pic>
        <p:nvPicPr>
          <p:cNvPr id="9" name="Picture 2" descr="What are Endothermic Reactions? (with Examples &amp; Video)">
            <a:extLst>
              <a:ext uri="{FF2B5EF4-FFF2-40B4-BE49-F238E27FC236}">
                <a16:creationId xmlns:a16="http://schemas.microsoft.com/office/drawing/2014/main" id="{739D4A30-A9C8-E809-E5DF-F1152CE20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850" r="57142" b="44819"/>
          <a:stretch/>
        </p:blipFill>
        <p:spPr bwMode="auto">
          <a:xfrm>
            <a:off x="7158453" y="2056339"/>
            <a:ext cx="4176655" cy="427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930384" y="1089944"/>
            <a:ext cx="265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-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</a:rPr>
              <a:t>q</a:t>
            </a:r>
            <a:r>
              <a:rPr lang="en-US" sz="4800" b="1" baseline="-25000" dirty="0" err="1">
                <a:solidFill>
                  <a:srgbClr val="00B050"/>
                </a:solidFill>
              </a:rPr>
              <a:t>system</a:t>
            </a:r>
            <a:endParaRPr lang="en-US" sz="4800" b="1" baseline="-25000" dirty="0">
              <a:solidFill>
                <a:srgbClr val="00B05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65511" y="1747462"/>
            <a:ext cx="443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+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</a:rPr>
              <a:t>q</a:t>
            </a:r>
            <a:r>
              <a:rPr lang="en-US" sz="4800" b="1" baseline="-25000" dirty="0" err="1">
                <a:solidFill>
                  <a:srgbClr val="00B050"/>
                </a:solidFill>
              </a:rPr>
              <a:t>surroundings</a:t>
            </a:r>
            <a:endParaRPr lang="en-US" sz="4800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5549" y="1139826"/>
            <a:ext cx="51320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Particles will collide with each other.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Energy can be transferred during these collisions.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5549" y="3639296"/>
            <a:ext cx="529661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Some particles will slow down, some will speed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  <a:t>Heat transfers from </a:t>
            </a:r>
            <a:b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</a:br>
            <a:r>
              <a:rPr lang="en-US" sz="3600" b="1" dirty="0">
                <a:solidFill>
                  <a:srgbClr val="0070C0"/>
                </a:solidFill>
                <a:latin typeface="Calibri" panose="020F0502020204030204"/>
              </a:rPr>
              <a:t>HOT 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/>
                <a:sym typeface="Wingdings" panose="05000000000000000000" pitchFamily="2" charset="2"/>
              </a:rPr>
              <a:t> COLD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Heat Transfer</a:t>
            </a:r>
          </a:p>
        </p:txBody>
      </p:sp>
      <p:pic>
        <p:nvPicPr>
          <p:cNvPr id="4098" name="Picture 2" descr="Thermal conduction - Energy Education">
            <a:extLst>
              <a:ext uri="{FF2B5EF4-FFF2-40B4-BE49-F238E27FC236}">
                <a16:creationId xmlns:a16="http://schemas.microsoft.com/office/drawing/2014/main" id="{C19F9E55-EE2D-766B-B328-5CB12D99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96" y="1352601"/>
            <a:ext cx="5711958" cy="46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25065" y="4194294"/>
            <a:ext cx="111418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why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both substances is the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the end of a calorimetry experiment!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Heat Transfer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5065" y="1562202"/>
            <a:ext cx="113998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Eventually,</a:t>
            </a:r>
            <a:r>
              <a:rPr lang="en-US" sz="4000" dirty="0">
                <a:latin typeface="Calibri" panose="020F0502020204030204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/>
              </a:rPr>
              <a:t>thermal equilibrium</a:t>
            </a: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4000" dirty="0">
                <a:latin typeface="Calibri" panose="020F0502020204030204"/>
              </a:rPr>
              <a:t>is reached.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/>
              </a:rPr>
              <a:t>Average KE of both substances will be the same.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/>
              </a:rPr>
              <a:t>Temperatures are the same.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0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5549" y="1139826"/>
            <a:ext cx="112798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Measuring heat absorbed or released. </a:t>
            </a:r>
          </a:p>
          <a:p>
            <a:r>
              <a:rPr lang="en-US" sz="3600" dirty="0"/>
              <a:t>Usually by change in temp for a known mass of water.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55550" y="5353990"/>
            <a:ext cx="11141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 calorie</a:t>
            </a:r>
            <a:r>
              <a:rPr lang="en-US" sz="2800" b="1" dirty="0"/>
              <a:t> is the heat required to raise the temp of </a:t>
            </a:r>
            <a:r>
              <a:rPr lang="en-US" sz="2800" b="1" dirty="0">
                <a:solidFill>
                  <a:schemeClr val="accent1"/>
                </a:solidFill>
              </a:rPr>
              <a:t>1 gram of water by 1 </a:t>
            </a:r>
            <a:r>
              <a:rPr lang="en-US" sz="2800" b="1" dirty="0">
                <a:solidFill>
                  <a:schemeClr val="accent1"/>
                </a:solidFill>
                <a:sym typeface="Symbol" pitchFamily="18" charset="2"/>
              </a:rPr>
              <a:t>C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55548" y="5932233"/>
            <a:ext cx="11279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 BTU</a:t>
            </a:r>
            <a:r>
              <a:rPr lang="en-US" sz="2800" b="1" dirty="0"/>
              <a:t> is the heat required to raise the temp of </a:t>
            </a:r>
            <a:r>
              <a:rPr lang="en-US" sz="2800" b="1" dirty="0">
                <a:solidFill>
                  <a:schemeClr val="accent1"/>
                </a:solidFill>
              </a:rPr>
              <a:t>1 pound of water by 1 </a:t>
            </a:r>
            <a:r>
              <a:rPr lang="en-US" sz="2800" b="1" dirty="0">
                <a:solidFill>
                  <a:schemeClr val="accent1"/>
                </a:solidFill>
                <a:sym typeface="Symbol" pitchFamily="18" charset="2"/>
              </a:rPr>
              <a:t>F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Calorimetry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55548" y="2610031"/>
            <a:ext cx="113998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 are measuring the reaction energy INDIRECTLY – can’t measure the system but we CAN measure the surroundings easily!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6D64191-6644-B3DC-2E8F-D3EEFD07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50" y="3920455"/>
            <a:ext cx="11279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Water = Surroundings   (usually)</a:t>
            </a:r>
          </a:p>
        </p:txBody>
      </p:sp>
    </p:spTree>
    <p:extLst>
      <p:ext uri="{BB962C8B-B14F-4D97-AF65-F5344CB8AC3E}">
        <p14:creationId xmlns:p14="http://schemas.microsoft.com/office/powerpoint/2010/main" val="35484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6_09_Figur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0" b="3164"/>
          <a:stretch/>
        </p:blipFill>
        <p:spPr bwMode="auto">
          <a:xfrm>
            <a:off x="3808271" y="1297907"/>
            <a:ext cx="4824285" cy="512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Cheap Calorimeter – Coffee Cup!</a:t>
            </a:r>
          </a:p>
        </p:txBody>
      </p:sp>
    </p:spTree>
    <p:extLst>
      <p:ext uri="{BB962C8B-B14F-4D97-AF65-F5344CB8AC3E}">
        <p14:creationId xmlns:p14="http://schemas.microsoft.com/office/powerpoint/2010/main" val="2039352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55548" y="1352601"/>
            <a:ext cx="7798853" cy="321432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Used to measure </a:t>
            </a:r>
            <a:r>
              <a:rPr lang="en-US" sz="3200" dirty="0">
                <a:latin typeface="Symbol" charset="0"/>
              </a:rPr>
              <a:t>D</a:t>
            </a:r>
            <a:r>
              <a:rPr lang="en-US" sz="3200" i="1" dirty="0">
                <a:latin typeface="Arial" charset="0"/>
              </a:rPr>
              <a:t>E</a:t>
            </a:r>
            <a:r>
              <a:rPr lang="en-US" sz="3200" dirty="0">
                <a:latin typeface="Arial" charset="0"/>
              </a:rPr>
              <a:t> because it is a constant volume system.</a:t>
            </a:r>
          </a:p>
          <a:p>
            <a:pPr eaLnBrk="1" hangingPunct="1"/>
            <a:endParaRPr lang="en-US" sz="1400" dirty="0">
              <a:latin typeface="Arial" charset="0"/>
            </a:endParaRPr>
          </a:p>
          <a:p>
            <a:pPr eaLnBrk="1" hangingPunct="1"/>
            <a:r>
              <a:rPr lang="en-US" sz="3200" dirty="0">
                <a:latin typeface="Arial" charset="0"/>
              </a:rPr>
              <a:t>The heat capacity of the calorimeter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= amount of heat absorbed by the calorimeter for each degree rise in temperature = 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calorimeter constant</a:t>
            </a:r>
            <a:r>
              <a:rPr lang="en-US" sz="3200" b="1" dirty="0">
                <a:latin typeface="Arial" charset="0"/>
              </a:rPr>
              <a:t>.</a:t>
            </a:r>
            <a:endParaRPr lang="en-US" sz="3200" dirty="0">
              <a:latin typeface="Arial" charset="0"/>
            </a:endParaRPr>
          </a:p>
          <a:p>
            <a:pPr marL="457200" lvl="1" indent="0" eaLnBrk="1" hangingPunct="1">
              <a:buNone/>
            </a:pPr>
            <a:r>
              <a:rPr lang="en-US" sz="3200" b="1" i="1" dirty="0">
                <a:latin typeface="Arial" charset="0"/>
              </a:rPr>
              <a:t>         </a:t>
            </a:r>
            <a:r>
              <a:rPr lang="en-US" sz="3200" b="1" i="1" dirty="0" err="1">
                <a:latin typeface="Arial" charset="0"/>
              </a:rPr>
              <a:t>C</a:t>
            </a:r>
            <a:r>
              <a:rPr lang="en-US" sz="3200" b="1" baseline="-25000" dirty="0" err="1">
                <a:latin typeface="Arial" charset="0"/>
              </a:rPr>
              <a:t>cal</a:t>
            </a:r>
            <a:r>
              <a:rPr lang="en-US" sz="3200" b="1" dirty="0">
                <a:latin typeface="Arial" charset="0"/>
              </a:rPr>
              <a:t>,     kJ/ºC</a:t>
            </a:r>
          </a:p>
        </p:txBody>
      </p:sp>
      <p:pic>
        <p:nvPicPr>
          <p:cNvPr id="81923" name="Picture 1" descr="06_08_Figur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29"/>
          <a:stretch>
            <a:fillRect/>
          </a:stretch>
        </p:blipFill>
        <p:spPr bwMode="auto">
          <a:xfrm>
            <a:off x="8876939" y="533401"/>
            <a:ext cx="3013717" cy="42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Bomb Calorimeter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400" y="5370868"/>
            <a:ext cx="1167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C</a:t>
            </a:r>
            <a:r>
              <a:rPr lang="en-US" sz="3600" b="1" i="1" baseline="-25000" dirty="0" err="1">
                <a:solidFill>
                  <a:srgbClr val="FF0000"/>
                </a:solidFill>
              </a:rPr>
              <a:t>cal</a:t>
            </a:r>
            <a:r>
              <a:rPr lang="en-US" sz="3600" b="1" i="1" dirty="0">
                <a:solidFill>
                  <a:srgbClr val="FF0000"/>
                </a:solidFill>
              </a:rPr>
              <a:t> has different units! It is NOT J/</a:t>
            </a:r>
            <a:r>
              <a:rPr lang="en-US" sz="3600" b="1" i="1" dirty="0" err="1">
                <a:solidFill>
                  <a:srgbClr val="FF0000"/>
                </a:solidFill>
              </a:rPr>
              <a:t>g°C</a:t>
            </a:r>
            <a:r>
              <a:rPr lang="en-US" sz="3600" b="1" i="1" dirty="0">
                <a:solidFill>
                  <a:srgbClr val="FF0000"/>
                </a:solidFill>
              </a:rPr>
              <a:t>  because there is no mass portion! So NOT Q = </a:t>
            </a:r>
            <a:r>
              <a:rPr lang="en-US" sz="3600" b="1" i="1" dirty="0" err="1">
                <a:solidFill>
                  <a:srgbClr val="FF0000"/>
                </a:solidFill>
              </a:rPr>
              <a:t>mC∆T</a:t>
            </a:r>
            <a:r>
              <a:rPr lang="en-US" sz="3600" b="1" i="1" dirty="0">
                <a:solidFill>
                  <a:srgbClr val="FF0000"/>
                </a:solidFill>
              </a:rPr>
              <a:t>   ........ just Q = C∆T !</a:t>
            </a:r>
          </a:p>
        </p:txBody>
      </p:sp>
    </p:spTree>
    <p:extLst>
      <p:ext uri="{BB962C8B-B14F-4D97-AF65-F5344CB8AC3E}">
        <p14:creationId xmlns:p14="http://schemas.microsoft.com/office/powerpoint/2010/main" val="289197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92930" y="1058312"/>
            <a:ext cx="104316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Two trails to the top:</a:t>
            </a:r>
          </a:p>
          <a:p>
            <a:pPr marL="1200150" lvl="1" indent="-457200" eaLnBrk="1" hangingPunct="1">
              <a:buFontTx/>
              <a:buAutoNum type="arabicPeriod"/>
              <a:defRPr/>
            </a:pPr>
            <a:r>
              <a:rPr lang="en-US" sz="3200" dirty="0"/>
              <a:t>Long and winding</a:t>
            </a:r>
          </a:p>
          <a:p>
            <a:pPr marL="1200150" lvl="1" indent="-457200" eaLnBrk="1" hangingPunct="1">
              <a:buFontTx/>
              <a:buAutoNum type="arabicPeriod"/>
              <a:defRPr/>
            </a:pPr>
            <a:r>
              <a:rPr lang="en-US" sz="3200" dirty="0"/>
              <a:t>Short but steep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2400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sz="3600" b="1" dirty="0">
                <a:solidFill>
                  <a:srgbClr val="0070C0"/>
                </a:solidFill>
              </a:rPr>
              <a:t>Regardless of the trail, when you reach the top you will be 10,000 ft above the base.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92930" y="4259380"/>
            <a:ext cx="1107285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u="sng" dirty="0"/>
              <a:t>The elevation change</a:t>
            </a:r>
            <a:r>
              <a:rPr lang="en-US" sz="3200" b="1" dirty="0"/>
              <a:t> </a:t>
            </a:r>
            <a:r>
              <a:rPr lang="en-US" sz="3200" dirty="0"/>
              <a:t>is a state function.  It depends only on the starting and ending heights, not on which trail!</a:t>
            </a:r>
          </a:p>
          <a:p>
            <a:pPr eaLnBrk="1" hangingPunct="1"/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1" u="sng" dirty="0"/>
              <a:t>The time </a:t>
            </a:r>
            <a:r>
              <a:rPr lang="en-US" sz="3200" dirty="0"/>
              <a:t>it takes would NOT be a state function. </a:t>
            </a:r>
          </a:p>
        </p:txBody>
      </p:sp>
      <p:pic>
        <p:nvPicPr>
          <p:cNvPr id="23557" name="Picture 1" descr="06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6" b="2644"/>
          <a:stretch/>
        </p:blipFill>
        <p:spPr bwMode="auto">
          <a:xfrm>
            <a:off x="6770072" y="378510"/>
            <a:ext cx="5167391" cy="236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State Functions</a:t>
            </a:r>
          </a:p>
        </p:txBody>
      </p:sp>
    </p:spTree>
    <p:extLst>
      <p:ext uri="{BB962C8B-B14F-4D97-AF65-F5344CB8AC3E}">
        <p14:creationId xmlns:p14="http://schemas.microsoft.com/office/powerpoint/2010/main" val="290197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235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1352601"/>
            <a:ext cx="10995831" cy="685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Depend  ONLY on the 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state of the system</a:t>
            </a:r>
          </a:p>
        </p:txBody>
      </p:sp>
      <p:pic>
        <p:nvPicPr>
          <p:cNvPr id="35846" name="Picture 6" descr="ev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0022" y="2180362"/>
            <a:ext cx="3121359" cy="4142633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55550" y="2250881"/>
            <a:ext cx="6123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ENERGY</a:t>
            </a:r>
            <a:r>
              <a:rPr lang="en-US" sz="3600" b="1" dirty="0"/>
              <a:t> </a:t>
            </a:r>
            <a:r>
              <a:rPr lang="en-US" sz="3600" b="1" u="sng" dirty="0"/>
              <a:t>IS</a:t>
            </a:r>
            <a:r>
              <a:rPr lang="en-US" sz="3600" b="1" dirty="0"/>
              <a:t> A STATE FUNCTION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86594" y="3134264"/>
            <a:ext cx="73842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A person standing at the top of Mt. Everest has the same potential energy whether they got there by hiking up, or by falling down from a plane!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55550" y="5433419"/>
            <a:ext cx="6807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WORK</a:t>
            </a:r>
            <a:r>
              <a:rPr lang="en-US" sz="3600" b="1" dirty="0"/>
              <a:t> </a:t>
            </a:r>
            <a:r>
              <a:rPr lang="en-US" sz="3600" b="1" u="sng" dirty="0"/>
              <a:t>IS NOT</a:t>
            </a:r>
            <a:r>
              <a:rPr lang="en-US" sz="3600" b="1" dirty="0"/>
              <a:t> A STATE FUNCTION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5550" y="209601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State Functions</a:t>
            </a:r>
          </a:p>
        </p:txBody>
      </p:sp>
    </p:spTree>
    <p:extLst>
      <p:ext uri="{BB962C8B-B14F-4D97-AF65-F5344CB8AC3E}">
        <p14:creationId xmlns:p14="http://schemas.microsoft.com/office/powerpoint/2010/main" val="18787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481" y="2857500"/>
            <a:ext cx="95807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Practice Problems and Reminders on Specific Heat, Latent Heat, Molar Heat, and Calorimetry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C283686C-9D88-6CD5-E7EA-49A0665E3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0357">
            <a:off x="10645059" y="433577"/>
            <a:ext cx="875390" cy="17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96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25018"/>
            <a:ext cx="9334500" cy="1234437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Impact" panose="020B0806030902050204" pitchFamily="34" charset="0"/>
              </a:rPr>
              <a:t>Notes Requirements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46919" y="996347"/>
            <a:ext cx="121919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Highlighter line after KCQ boxes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separate next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Big, bold, obvious title and number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N2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Thermochem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Quick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Target 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NOT squish your notes! Do NOT write everything!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annotations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three different colors.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JUST highlighting everything!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KCQ boxes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added at the end of the notes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 = key terms. List them, don’t define them.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 = connection. Write a SPECIFIC connection to something you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already know from another class, a TV show, real life, etc.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 = two questions, one “higher level” not just a definition based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question. Do not have to answer them.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587093" y="1352601"/>
            <a:ext cx="8061721" cy="496881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3200" dirty="0">
                <a:latin typeface="Arial" charset="0"/>
              </a:rPr>
              <a:t>Measure of a substance</a:t>
            </a:r>
            <a:r>
              <a:rPr lang="ja-JP" altLang="en-US" sz="3200" dirty="0">
                <a:latin typeface="Arial" charset="0"/>
              </a:rPr>
              <a:t>’</a:t>
            </a:r>
            <a:r>
              <a:rPr lang="en-US" altLang="ja-JP" sz="3200" dirty="0">
                <a:latin typeface="Arial" charset="0"/>
              </a:rPr>
              <a:t>s </a:t>
            </a:r>
            <a:r>
              <a:rPr lang="en-US" altLang="ja-JP" sz="3200" b="1" i="1" dirty="0">
                <a:latin typeface="Arial" charset="0"/>
              </a:rPr>
              <a:t>intrinsic</a:t>
            </a:r>
            <a:r>
              <a:rPr lang="en-US" altLang="ja-JP" sz="3200" dirty="0">
                <a:latin typeface="Arial" charset="0"/>
              </a:rPr>
              <a:t> ability to absorb heat.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Specific heat capacity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- amount of heat energy required to raise the temp of one gram of a substance 1 °C.</a:t>
            </a:r>
          </a:p>
          <a:p>
            <a:pPr marL="457200" lvl="1" indent="0" eaLnBrk="1" hangingPunct="1">
              <a:buNone/>
            </a:pPr>
            <a:r>
              <a:rPr lang="en-US" sz="3200" b="1" i="1" dirty="0">
                <a:latin typeface="Arial" charset="0"/>
              </a:rPr>
              <a:t>     C</a:t>
            </a:r>
            <a:r>
              <a:rPr lang="en-US" sz="3200" b="1" i="1" baseline="-25000" dirty="0">
                <a:latin typeface="Arial" charset="0"/>
              </a:rPr>
              <a:t>s                </a:t>
            </a:r>
            <a:r>
              <a:rPr lang="en-US" sz="3200" dirty="0">
                <a:latin typeface="Arial" charset="0"/>
              </a:rPr>
              <a:t>Units </a:t>
            </a:r>
            <a:r>
              <a:rPr lang="en-US" sz="3200" b="1" dirty="0">
                <a:latin typeface="Arial" charset="0"/>
              </a:rPr>
              <a:t>J/(g ∙ °C)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Molar heat capacity</a:t>
            </a:r>
            <a:r>
              <a:rPr lang="en-US" sz="32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- amount of heat energy required to raise the temp of one mole of a substance 1 °C.</a:t>
            </a:r>
          </a:p>
        </p:txBody>
      </p:sp>
      <p:pic>
        <p:nvPicPr>
          <p:cNvPr id="64515" name="Picture 1" descr="06_04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"/>
          <a:stretch>
            <a:fillRect/>
          </a:stretch>
        </p:blipFill>
        <p:spPr bwMode="auto">
          <a:xfrm>
            <a:off x="8926589" y="314325"/>
            <a:ext cx="2956092" cy="622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Specific Heat Capacity</a:t>
            </a:r>
          </a:p>
        </p:txBody>
      </p:sp>
    </p:spTree>
    <p:extLst>
      <p:ext uri="{BB962C8B-B14F-4D97-AF65-F5344CB8AC3E}">
        <p14:creationId xmlns:p14="http://schemas.microsoft.com/office/powerpoint/2010/main" val="1244412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5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5670446"/>
              </p:ext>
            </p:extLst>
          </p:nvPr>
        </p:nvGraphicFramePr>
        <p:xfrm>
          <a:off x="3813457" y="1698222"/>
          <a:ext cx="3352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03040" progId="Equation.3">
                  <p:embed/>
                </p:oleObj>
              </mc:Choice>
              <mc:Fallback>
                <p:oleObj name="Equation" r:id="rId2" imgW="774360" imgH="203040" progId="Equation.3">
                  <p:embed/>
                  <p:pic>
                    <p:nvPicPr>
                      <p:cNvPr id="9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457" y="1698222"/>
                        <a:ext cx="3352800" cy="8794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01831" y="3939318"/>
            <a:ext cx="7686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en-US" sz="4000" b="1" dirty="0"/>
              <a:t> = Specific Heat Capacity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42472" y="2752424"/>
            <a:ext cx="7117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</a:rPr>
              <a:t>q</a:t>
            </a:r>
            <a:r>
              <a:rPr lang="en-US" sz="4000" b="1" dirty="0"/>
              <a:t> = Heat lost or gained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28681" y="4574614"/>
            <a:ext cx="7518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T</a:t>
            </a:r>
            <a:r>
              <a:rPr lang="en-US" sz="4000" b="1" dirty="0"/>
              <a:t> = Temperature change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547257" y="1926821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OR</a:t>
            </a:r>
          </a:p>
        </p:txBody>
      </p:sp>
      <p:graphicFrame>
        <p:nvGraphicFramePr>
          <p:cNvPr id="9227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3368834"/>
              </p:ext>
            </p:extLst>
          </p:nvPr>
        </p:nvGraphicFramePr>
        <p:xfrm>
          <a:off x="9147457" y="1241022"/>
          <a:ext cx="27432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393480" progId="Equation.3">
                  <p:embed/>
                </p:oleObj>
              </mc:Choice>
              <mc:Fallback>
                <p:oleObj name="Equation" r:id="rId4" imgW="647640" imgH="393480" progId="Equation.3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7457" y="1241022"/>
                        <a:ext cx="2743200" cy="166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5549" y="209601"/>
            <a:ext cx="10779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Calculations Involving Specific Heat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1942207-E6B7-4314-A850-E2456E26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32" y="3373383"/>
            <a:ext cx="7686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Times New Roman" pitchFamily="18" charset="0"/>
              </a:rPr>
              <a:t>m</a:t>
            </a:r>
            <a:r>
              <a:rPr lang="en-US" sz="4000" b="1"/>
              <a:t> </a:t>
            </a:r>
            <a:r>
              <a:rPr lang="en-US" sz="4000" b="1" dirty="0"/>
              <a:t>= Mass</a:t>
            </a:r>
          </a:p>
        </p:txBody>
      </p:sp>
    </p:spTree>
    <p:extLst>
      <p:ext uri="{BB962C8B-B14F-4D97-AF65-F5344CB8AC3E}">
        <p14:creationId xmlns:p14="http://schemas.microsoft.com/office/powerpoint/2010/main" val="10603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27024" y="301053"/>
            <a:ext cx="11560175" cy="2250545"/>
          </a:xfrm>
        </p:spPr>
        <p:txBody>
          <a:bodyPr>
            <a:noAutofit/>
          </a:bodyPr>
          <a:lstStyle/>
          <a:p>
            <a:r>
              <a:rPr lang="en-US" sz="3500" b="1" u="sng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Q#1</a:t>
            </a: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 Identical amounts of heat are applied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to 50 g blocks of lead, silver, and copper,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all at an initial temp of 25°C.  Which block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will have the largest increase in temp?</a:t>
            </a:r>
          </a:p>
        </p:txBody>
      </p:sp>
      <p:pic>
        <p:nvPicPr>
          <p:cNvPr id="6656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883649" y="384190"/>
            <a:ext cx="2900033" cy="6089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8432" y="2551598"/>
            <a:ext cx="7614249" cy="2792730"/>
            <a:chOff x="574172" y="2359660"/>
            <a:chExt cx="7614249" cy="2792730"/>
          </a:xfrm>
        </p:grpSpPr>
        <p:pic>
          <p:nvPicPr>
            <p:cNvPr id="8" name="Picture 7" descr="answer-a.png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9" name="Picture 8" descr="answer-b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c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1" name="Picture 10" descr="answer-d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Lead</a:t>
              </a:r>
            </a:p>
          </p:txBody>
        </p:sp>
        <p:sp>
          <p:nvSpPr>
            <p:cNvPr id="14" name="TextBox 13"/>
            <p:cNvSpPr txBox="1"/>
            <p:nvPr>
              <p:custDataLst>
                <p:tags r:id="rId6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Silver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7"/>
              </p:custDataLst>
            </p:nvPr>
          </p:nvSpPr>
          <p:spPr>
            <a:xfrm>
              <a:off x="1312448" y="3804920"/>
              <a:ext cx="1820893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Copper</a:t>
              </a:r>
            </a:p>
          </p:txBody>
        </p:sp>
        <p:sp>
          <p:nvSpPr>
            <p:cNvPr id="16" name="TextBox 15"/>
            <p:cNvSpPr txBox="1"/>
            <p:nvPr>
              <p:custDataLst>
                <p:tags r:id="rId8"/>
              </p:custDataLst>
            </p:nvPr>
          </p:nvSpPr>
          <p:spPr>
            <a:xfrm>
              <a:off x="1368982" y="4542790"/>
              <a:ext cx="681943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None, all will be at the same temp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87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883649" y="384190"/>
            <a:ext cx="2900033" cy="6089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6208" y="2482800"/>
                <a:ext cx="2690417" cy="2018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𝒎𝑪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𝒎𝑪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08" y="2482800"/>
                <a:ext cx="2690417" cy="20182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36697" y="4779525"/>
            <a:ext cx="323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Smallest C gives you largest ∆T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024" y="301053"/>
            <a:ext cx="11560175" cy="2250545"/>
          </a:xfrm>
        </p:spPr>
        <p:txBody>
          <a:bodyPr>
            <a:noAutofit/>
          </a:bodyPr>
          <a:lstStyle/>
          <a:p>
            <a:r>
              <a:rPr lang="en-US" sz="3500" b="1" u="sng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Q#1</a:t>
            </a: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 Identical amounts of heat are applied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to 50 g blocks of lead, silver, and copper,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all at an initial temp of 25°C.  Which block </a:t>
            </a:r>
            <a:b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500" dirty="0">
                <a:latin typeface="Arial" charset="0"/>
                <a:ea typeface="ヒラギノ角ゴ Pro W3" charset="0"/>
                <a:cs typeface="ヒラギノ角ゴ Pro W3" charset="0"/>
              </a:rPr>
              <a:t>will have the largest increase in temp?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8432" y="2600140"/>
            <a:ext cx="7614249" cy="2744188"/>
            <a:chOff x="574172" y="2408202"/>
            <a:chExt cx="7614249" cy="2744188"/>
          </a:xfrm>
        </p:grpSpPr>
        <p:pic>
          <p:nvPicPr>
            <p:cNvPr id="12" name="Picture 11" descr="answer-b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c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d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>
              <p:custDataLst>
                <p:tags r:id="rId5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Lead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6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Silver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12448" y="3804920"/>
              <a:ext cx="1820893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Copper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68982" y="4542790"/>
              <a:ext cx="681943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None, all will be at </a:t>
              </a:r>
              <a:br>
                <a:rPr lang="en-US" sz="3600" dirty="0"/>
              </a:br>
              <a:r>
                <a:rPr lang="en-US" sz="3600" dirty="0"/>
                <a:t>the same temp</a:t>
              </a:r>
            </a:p>
          </p:txBody>
        </p:sp>
      </p:grpSp>
      <p:pic>
        <p:nvPicPr>
          <p:cNvPr id="20" name="Picture 19" descr="answer-a.png">
            <a:extLst>
              <a:ext uri="{FF2B5EF4-FFF2-40B4-BE49-F238E27FC236}">
                <a16:creationId xmlns:a16="http://schemas.microsoft.com/office/drawing/2014/main" id="{1895EF82-E321-4EF1-AA20-8B709900B3D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95105" y="255159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Heating Curves and Latent Heat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379" y="5745940"/>
            <a:ext cx="382137" cy="58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351" y="1562202"/>
            <a:ext cx="8457953" cy="47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12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Heating Curves and Latent Heat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379" y="5745940"/>
            <a:ext cx="382137" cy="58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0" y="1352601"/>
            <a:ext cx="5720497" cy="3653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47" y="1352601"/>
            <a:ext cx="5322983" cy="46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Heating Curves and Latent Heat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379" y="5745940"/>
            <a:ext cx="382137" cy="58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15" y="1623760"/>
            <a:ext cx="7478169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4287" y="259307"/>
            <a:ext cx="11749177" cy="2005103"/>
          </a:xfrm>
          <a:prstGeom prst="rect">
            <a:avLst/>
          </a:prstGeom>
          <a:noFill/>
        </p:spPr>
        <p:txBody>
          <a:bodyPr vert="horz" rtlCol="0" anchor="t" anchorCtr="1">
            <a:no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Q#2</a:t>
            </a:r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Determine the energy required to convert 21.1 grams of ice at -6°C to steam at 100°C</a:t>
            </a: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" name="Picture 3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e.png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>
              <p:custDataLst>
                <p:tags r:id="rId8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63.8 kJ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1334477" y="3060868"/>
              <a:ext cx="183877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46.7 kJ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68.8 kJ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4542790"/>
              <a:ext cx="155732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8.82 kJ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12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9.35 kJ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860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4287" y="259307"/>
            <a:ext cx="11749177" cy="2005103"/>
          </a:xfrm>
          <a:prstGeom prst="rect">
            <a:avLst/>
          </a:prstGeom>
          <a:noFill/>
        </p:spPr>
        <p:txBody>
          <a:bodyPr vert="horz" rtlCol="0" anchor="t" anchorCtr="1">
            <a:no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Q#2</a:t>
            </a:r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Determine the energy required to convert 21.1 grams of ice at -6.00°C to steam at 100.°C</a:t>
            </a: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" name="Picture 3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e.png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>
              <p:custDataLst>
                <p:tags r:id="rId8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</a:rPr>
                <a:t>63.8 kJ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1334476" y="3060868"/>
              <a:ext cx="1702301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46.7 kJ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68.8 kJ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4542790"/>
              <a:ext cx="166779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8.82 kJ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12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9.35 kJ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5915" y="1863612"/>
            <a:ext cx="7948058" cy="529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33073" y="2729629"/>
            <a:ext cx="5891897" cy="456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00921" y="3600687"/>
            <a:ext cx="7972104" cy="444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03086" y="4454724"/>
            <a:ext cx="6036200" cy="468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50230" y="5243469"/>
            <a:ext cx="3883843" cy="541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55626" y="5260023"/>
            <a:ext cx="2164374" cy="468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97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Molar Heat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379" y="5745940"/>
            <a:ext cx="382137" cy="58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5549" y="1352601"/>
            <a:ext cx="10631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Energy required to raise the temp of one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MOLE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of a substance by one degree.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 =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nC∆T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4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217889"/>
            <a:ext cx="9334500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N2 - THERMOCHEMISTRY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887104" y="1666053"/>
            <a:ext cx="10345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 Quick Review </a:t>
            </a:r>
            <a:b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(and a little new stuff)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316173" y="4534468"/>
            <a:ext cx="11559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can remember my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Thermochem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topics from Honors Chem, and can apply the 1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Law of Thermodynamics to various problems.  </a:t>
            </a:r>
          </a:p>
        </p:txBody>
      </p:sp>
    </p:spTree>
    <p:extLst>
      <p:ext uri="{BB962C8B-B14F-4D97-AF65-F5344CB8AC3E}">
        <p14:creationId xmlns:p14="http://schemas.microsoft.com/office/powerpoint/2010/main" val="3256125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4287" y="715010"/>
            <a:ext cx="11749177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Q#3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sample of barium chloride is increased in temperature by 3.8C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when the sample absorbed 2.4 x 10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 of heat energy. Calculate the number of moles of barium chloride in the sample if its molar heat capacity is 75.1 J/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mol•K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" name="Picture 3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e.png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>
              <p:custDataLst>
                <p:tags r:id="rId8"/>
              </p:custDataLst>
            </p:nvPr>
          </p:nvSpPr>
          <p:spPr>
            <a:xfrm>
              <a:off x="1334477" y="2408202"/>
              <a:ext cx="3067077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6.8 x 10</a:t>
              </a:r>
              <a:r>
                <a:rPr kumimoji="0" lang="en-US" sz="3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1334476" y="3060868"/>
              <a:ext cx="2971543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4.7 x 10</a:t>
              </a:r>
              <a:r>
                <a:rPr kumimoji="0" lang="en-US" sz="3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4542790"/>
              <a:ext cx="1981694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0.84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12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3.7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869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4287" y="715010"/>
            <a:ext cx="11749177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Q#3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sample of barium chloride is increased in temperature by 3.8C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when the sample absorbed 2.4 x 10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 of heat energy. Calculate the number of mole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sof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barium chloride in the sample if its molar heat capacity is 75.1 J/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mol•K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" name="Picture 3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e.png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>
              <p:custDataLst>
                <p:tags r:id="rId8"/>
              </p:custDataLst>
            </p:nvPr>
          </p:nvSpPr>
          <p:spPr>
            <a:xfrm>
              <a:off x="1334477" y="2408202"/>
              <a:ext cx="283506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6.8 x 10</a:t>
              </a:r>
              <a:r>
                <a:rPr kumimoji="0" lang="en-US" sz="3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1334476" y="3060868"/>
              <a:ext cx="283506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4.7 x 10</a:t>
              </a:r>
              <a:r>
                <a:rPr kumimoji="0" lang="en-US" sz="3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4542790"/>
              <a:ext cx="28005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0.84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12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3.7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95081" y="2826033"/>
            <a:ext cx="6320475" cy="757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95081" y="4022655"/>
            <a:ext cx="3038899" cy="504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3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568197" y="1188219"/>
            <a:ext cx="11055606" cy="5106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charset="0"/>
              </a:rPr>
              <a:t>A block of metal at 55 °C is added to water at 25 °C.</a:t>
            </a:r>
          </a:p>
          <a:p>
            <a:r>
              <a:rPr lang="en-US" sz="3200" dirty="0">
                <a:latin typeface="Arial" charset="0"/>
              </a:rPr>
              <a:t>Thermal energy transfers heat from the metal to the water.</a:t>
            </a:r>
          </a:p>
          <a:p>
            <a:r>
              <a:rPr lang="en-US" sz="3200" dirty="0">
                <a:latin typeface="Arial" charset="0"/>
              </a:rPr>
              <a:t>The exact temperature change depends on: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3200" dirty="0">
                <a:latin typeface="Arial" charset="0"/>
              </a:rPr>
              <a:t> Mass of the metal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3200" dirty="0">
                <a:latin typeface="Arial" charset="0"/>
              </a:rPr>
              <a:t> Mass of water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3200" dirty="0">
                <a:latin typeface="Arial" charset="0"/>
              </a:rPr>
              <a:t>Specific heat capacities of the metal and of water</a:t>
            </a:r>
          </a:p>
        </p:txBody>
      </p:sp>
      <p:pic>
        <p:nvPicPr>
          <p:cNvPr id="44036" name="Picture 1" descr="avva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755"/>
          <a:stretch/>
        </p:blipFill>
        <p:spPr bwMode="auto">
          <a:xfrm>
            <a:off x="568197" y="5745940"/>
            <a:ext cx="11200869" cy="66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Thermal Energy Transfer (Calorimetry)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83589" y="4635225"/>
                <a:ext cx="4730269" cy="6615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𝑚𝑒𝑡𝑎𝑙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</m:oMath>
                  </m:oMathPara>
                </a14:m>
                <a:endParaRPr lang="en-US" sz="4400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589" y="4635225"/>
                <a:ext cx="4730269" cy="661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03081" y="4403955"/>
            <a:ext cx="3389837" cy="11240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Equal but OPPOSITE !!!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18064" y="4448271"/>
            <a:ext cx="3389837" cy="10940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if q = </a:t>
            </a:r>
            <a:r>
              <a:rPr lang="en-US" sz="3600" b="1" dirty="0" err="1">
                <a:solidFill>
                  <a:schemeClr val="tx1"/>
                </a:solidFill>
              </a:rPr>
              <a:t>mC∆T</a:t>
            </a:r>
            <a:r>
              <a:rPr lang="en-US" sz="360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081" y="5869378"/>
            <a:ext cx="265116" cy="458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379" y="5745940"/>
            <a:ext cx="382137" cy="58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uiExpand="1" build="p"/>
      <p:bldP spid="2" grpId="0" animBg="1"/>
      <p:bldP spid="3" grpId="0" animBg="1"/>
      <p:bldP spid="8" grpId="0" animBg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4287" y="715010"/>
            <a:ext cx="11749177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Q#4</a:t>
            </a:r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The temperature of a 700.0-g bar of iron decreases by 10.0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 when the iron is plunged into 500.0 g of water.  What is the temperature increase of the water, assuming that no heat is lost in the transfer?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</a:rPr>
              <a:t>Fe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= 0.45 J/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Symbol"/>
              </a:rPr>
              <a:t>C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" name="Picture 3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e.png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>
              <p:custDataLst>
                <p:tags r:id="rId8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3.0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2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1.5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3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1.7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4542790"/>
              <a:ext cx="132415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1.3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>
              <p:custDataLst>
                <p:tags r:id="rId12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 of the above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39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74129" y="2754332"/>
                <a:ext cx="7672550" cy="3447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3200" b="1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𝒘𝒂𝒕𝒆𝒓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𝑸𝒎𝒆𝒕𝒂𝒍</m:t>
                      </m:r>
                    </m:oMath>
                  </m:oMathPara>
                </a14:m>
                <a:endParaRPr lang="en-US" sz="3200" b="1" i="1" baseline="-250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US" sz="32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𝒎𝑪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𝒎𝑪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32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2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𝟕𝟎𝟎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℃ 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29" y="2754332"/>
                <a:ext cx="7672550" cy="34470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>
            <p:custDataLst>
              <p:tags r:id="rId2"/>
            </p:custDataLst>
          </p:nvPr>
        </p:nvSpPr>
        <p:spPr>
          <a:xfrm>
            <a:off x="224287" y="715010"/>
            <a:ext cx="11749177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Q#4</a:t>
            </a:r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The temperature of a 700.0-g bar of iron decreases by 10.0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 when the iron is plunged into 500.0 g of water.  What is the temperature increase of the water, assuming that no heat is lost in the transfer?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</a:rPr>
              <a:t>Fe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= 0.45 J/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Symbol"/>
              </a:rPr>
              <a:t>C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1" name="Picture 20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5" name="Picture 24" descr="answer-e.png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3.0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34476" y="3060868"/>
              <a:ext cx="221503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1.5</a:t>
              </a:r>
              <a:r>
                <a:rPr lang="en-US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1.7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4542790"/>
              <a:ext cx="132415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1.3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30" name="TextBox 29"/>
            <p:cNvSpPr txBox="1"/>
            <p:nvPr>
              <p:custDataLst>
                <p:tags r:id="rId12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 of the above</a:t>
              </a:r>
            </a:p>
          </p:txBody>
        </p:sp>
      </p:grpSp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6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61013" y="241540"/>
            <a:ext cx="11669973" cy="1680686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Q#5</a:t>
            </a:r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 50.0 g of water at 22 °C is mixed with 125 g of water initially at 36 ° C.  What is the final temperature of the water after mixing, assuming no heat is lost to the surroundings?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181" y="2908734"/>
            <a:ext cx="8033810" cy="3530600"/>
            <a:chOff x="574172" y="2359660"/>
            <a:chExt cx="8033810" cy="3530600"/>
          </a:xfrm>
        </p:grpSpPr>
        <p:pic>
          <p:nvPicPr>
            <p:cNvPr id="6" name="Picture 5" descr="answer-a.png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8" name="Picture 7" descr="answer-c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9" name="Picture 8" descr="answer-d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e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29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>
              <p:custDataLst>
                <p:tags r:id="rId7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42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13" name="TextBox 12"/>
            <p:cNvSpPr txBox="1"/>
            <p:nvPr>
              <p:custDataLst>
                <p:tags r:id="rId8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32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>
              <p:custDataLst>
                <p:tags r:id="rId9"/>
              </p:custDataLst>
            </p:nvPr>
          </p:nvSpPr>
          <p:spPr>
            <a:xfrm>
              <a:off x="1368982" y="4542790"/>
              <a:ext cx="132415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30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 of the above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837316" y="1886264"/>
            <a:ext cx="8011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 Math" panose="02040503050406030204" pitchFamily="18" charset="0"/>
              </a:rPr>
              <a:t>*THINK* - Use this to check your work! </a:t>
            </a:r>
            <a:br>
              <a:rPr lang="en-US" sz="2400" dirty="0">
                <a:latin typeface="Cambria Math" panose="02040503050406030204" pitchFamily="18" charset="0"/>
              </a:rPr>
            </a:br>
            <a:r>
              <a:rPr lang="en-US" sz="2400" dirty="0">
                <a:latin typeface="Cambria Math" panose="02040503050406030204" pitchFamily="18" charset="0"/>
              </a:rPr>
              <a:t>50g @ 22°C  and 125g @ 36°C with same C…</a:t>
            </a:r>
          </a:p>
          <a:p>
            <a:r>
              <a:rPr lang="en-US" sz="2400" dirty="0">
                <a:latin typeface="Cambria Math" panose="02040503050406030204" pitchFamily="18" charset="0"/>
              </a:rPr>
              <a:t>Won’t end exactly halfway. Will end closer to 36°C </a:t>
            </a:r>
            <a:br>
              <a:rPr lang="en-US" sz="2400" dirty="0">
                <a:latin typeface="Cambria Math" panose="02040503050406030204" pitchFamily="18" charset="0"/>
              </a:rPr>
            </a:br>
            <a:r>
              <a:rPr lang="en-US" sz="2400" dirty="0">
                <a:latin typeface="Cambria Math" panose="02040503050406030204" pitchFamily="18" charset="0"/>
              </a:rPr>
              <a:t>than 22°C. Cant end at 36°C or higher than 36°C…</a:t>
            </a:r>
          </a:p>
        </p:txBody>
      </p:sp>
    </p:spTree>
    <p:extLst>
      <p:ext uri="{BB962C8B-B14F-4D97-AF65-F5344CB8AC3E}">
        <p14:creationId xmlns:p14="http://schemas.microsoft.com/office/powerpoint/2010/main" val="24630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61013" y="224287"/>
            <a:ext cx="11669973" cy="1697939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Q#5</a:t>
            </a:r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 50.0 g of water at 22 °C is mixed with 125 g of water initially at 36 ° C.  What is the final temperature of the water after mixing, assuming no heat is lost to the surroundings?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181" y="2908734"/>
            <a:ext cx="8033810" cy="3530600"/>
            <a:chOff x="574172" y="2359660"/>
            <a:chExt cx="8033810" cy="3530600"/>
          </a:xfrm>
        </p:grpSpPr>
        <p:pic>
          <p:nvPicPr>
            <p:cNvPr id="6" name="Picture 5" descr="answer-a.png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8" name="Picture 7" descr="answer-c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9" name="Picture 8" descr="answer-d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e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29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>
              <p:custDataLst>
                <p:tags r:id="rId7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42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13" name="TextBox 12"/>
            <p:cNvSpPr txBox="1"/>
            <p:nvPr>
              <p:custDataLst>
                <p:tags r:id="rId8"/>
              </p:custDataLst>
            </p:nvPr>
          </p:nvSpPr>
          <p:spPr>
            <a:xfrm>
              <a:off x="1312448" y="3804920"/>
              <a:ext cx="200019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32</a:t>
              </a:r>
              <a:r>
                <a:rPr lang="en-US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9"/>
              </p:custDataLst>
            </p:nvPr>
          </p:nvSpPr>
          <p:spPr>
            <a:xfrm>
              <a:off x="1368982" y="4542790"/>
              <a:ext cx="132415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30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 of the above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04146" y="1794587"/>
                <a:ext cx="9424055" cy="4801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u="sng" dirty="0">
                    <a:latin typeface="Cambria Math" panose="02040503050406030204" pitchFamily="18" charset="0"/>
                  </a:rPr>
                  <a:t>*THINK* - Use this to check your work! </a:t>
                </a:r>
                <a:br>
                  <a:rPr lang="en-US" sz="2400" b="0" dirty="0">
                    <a:latin typeface="Cambria Math" panose="02040503050406030204" pitchFamily="18" charset="0"/>
                  </a:rPr>
                </a:br>
                <a:r>
                  <a:rPr lang="en-US" sz="2400" b="0" dirty="0">
                    <a:latin typeface="Cambria Math" panose="02040503050406030204" pitchFamily="18" charset="0"/>
                  </a:rPr>
                  <a:t>50g @ 22°C  and 125g @ 36°C with same C…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Won’t end exactly halfway. Will end closer to 36°C </a:t>
                </a:r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than 22°C. Cant end at 36°C or higher than 36°C…</a:t>
                </a:r>
              </a:p>
              <a:p>
                <a:endParaRPr lang="en-US" sz="24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3200" b="1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3200" b="1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𝒎𝑪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𝒎𝑪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2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𝟏𝟐𝟓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2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℃ 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46" y="1794587"/>
                <a:ext cx="9424055" cy="4801314"/>
              </a:xfrm>
              <a:prstGeom prst="rect">
                <a:avLst/>
              </a:prstGeom>
              <a:blipFill>
                <a:blip r:embed="rId18"/>
                <a:stretch>
                  <a:fillRect l="-1940" t="-1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YouTube Link to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hlinkClick r:id="rId2"/>
              </a:rPr>
              <a:t>https://youtu.be/KMr6JO8JqBc</a:t>
            </a:r>
            <a:r>
              <a:rPr lang="en-US" sz="360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789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83" y="25018"/>
            <a:ext cx="11760679" cy="1234437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Impact" panose="020B0806030902050204" pitchFamily="34" charset="0"/>
              </a:rPr>
              <a:t>Things to Remember from Honors Chem...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431320" y="996347"/>
            <a:ext cx="115421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are not comfortable, proficient, and QUICK at these then go back and review Honors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notes/videos/worksheets, etc. 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08" y="2025123"/>
            <a:ext cx="3475634" cy="269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6685"/>
          <a:stretch/>
        </p:blipFill>
        <p:spPr>
          <a:xfrm>
            <a:off x="5491785" y="2025123"/>
            <a:ext cx="3546369" cy="3130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215" y="3150077"/>
            <a:ext cx="3363110" cy="3363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614" y="3625613"/>
            <a:ext cx="3480257" cy="28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83" y="25018"/>
            <a:ext cx="11760679" cy="1234437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Impact" panose="020B0806030902050204" pitchFamily="34" charset="0"/>
              </a:rPr>
              <a:t>Things to Remember from Honors Chem...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431320" y="996347"/>
            <a:ext cx="11542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NEED TO WRITE DOWN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are not comfortable, proficient, and QUICK at these then go back and review Honors Chem notes/videos/worksheets, etc.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92550"/>
              </p:ext>
            </p:extLst>
          </p:nvPr>
        </p:nvGraphicFramePr>
        <p:xfrm>
          <a:off x="431320" y="2416329"/>
          <a:ext cx="11305756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2878">
                  <a:extLst>
                    <a:ext uri="{9D8B030D-6E8A-4147-A177-3AD203B41FA5}">
                      <a16:colId xmlns:a16="http://schemas.microsoft.com/office/drawing/2014/main" val="2092749763"/>
                    </a:ext>
                  </a:extLst>
                </a:gridCol>
                <a:gridCol w="5652878">
                  <a:extLst>
                    <a:ext uri="{9D8B030D-6E8A-4147-A177-3AD203B41FA5}">
                      <a16:colId xmlns:a16="http://schemas.microsoft.com/office/drawing/2014/main" val="4057367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Heat Calculations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mC∆T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Heats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the same concept, just with # moles of material not mass – UNITS!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Endothermic vs. Exothermic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absorbed, 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+ 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released, 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-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draw a reaction coordinate diagram for 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97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Calorimetry Calculations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absorbed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-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8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released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Heating Curve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Calculations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Heating/cooling q =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mC∆T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changes, q =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93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90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06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"/>
          <a:stretch>
            <a:fillRect/>
          </a:stretch>
        </p:blipFill>
        <p:spPr bwMode="auto">
          <a:xfrm>
            <a:off x="1828800" y="1352600"/>
            <a:ext cx="8534400" cy="50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Manifestations of Energy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87891E6E-8F0A-B99C-9320-328966606419}"/>
              </a:ext>
            </a:extLst>
          </p:cNvPr>
          <p:cNvSpPr/>
          <p:nvPr/>
        </p:nvSpPr>
        <p:spPr>
          <a:xfrm>
            <a:off x="738430" y="5146503"/>
            <a:ext cx="1090370" cy="98859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8AEA3-CB7B-95D0-8ECB-3201ACF558C6}"/>
              </a:ext>
            </a:extLst>
          </p:cNvPr>
          <p:cNvSpPr txBox="1"/>
          <p:nvPr/>
        </p:nvSpPr>
        <p:spPr>
          <a:xfrm>
            <a:off x="7695028" y="596435"/>
            <a:ext cx="4047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NEED TO WRITE DOWN</a:t>
            </a:r>
          </a:p>
        </p:txBody>
      </p:sp>
    </p:spTree>
    <p:extLst>
      <p:ext uri="{BB962C8B-B14F-4D97-AF65-F5344CB8AC3E}">
        <p14:creationId xmlns:p14="http://schemas.microsoft.com/office/powerpoint/2010/main" val="29697321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Some Forms of Energy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79269"/>
              </p:ext>
            </p:extLst>
          </p:nvPr>
        </p:nvGraphicFramePr>
        <p:xfrm>
          <a:off x="555550" y="1352601"/>
          <a:ext cx="10768942" cy="4904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4407">
                  <a:extLst>
                    <a:ext uri="{9D8B030D-6E8A-4147-A177-3AD203B41FA5}">
                      <a16:colId xmlns:a16="http://schemas.microsoft.com/office/drawing/2014/main" val="1900406979"/>
                    </a:ext>
                  </a:extLst>
                </a:gridCol>
                <a:gridCol w="5514535">
                  <a:extLst>
                    <a:ext uri="{9D8B030D-6E8A-4147-A177-3AD203B41FA5}">
                      <a16:colId xmlns:a16="http://schemas.microsoft.com/office/drawing/2014/main" val="1304017606"/>
                    </a:ext>
                  </a:extLst>
                </a:gridCol>
              </a:tblGrid>
              <a:tr h="1363303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Electrical 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latin typeface="Arial" charset="0"/>
                        </a:rPr>
                        <a:t>Kinetic energy 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dirty="0">
                          <a:latin typeface="Arial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" charset="0"/>
                        </a:rPr>
                        <a:t> flow of electrical charge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Heat or thermal energy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latin typeface="Arial" charset="0"/>
                        </a:rPr>
                        <a:t>Kinetic energy 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dirty="0">
                          <a:latin typeface="Arial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" charset="0"/>
                        </a:rPr>
                        <a:t> molecular motion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55964"/>
                  </a:ext>
                </a:extLst>
              </a:tr>
              <a:tr h="1474520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Light or radiant energy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latin typeface="Arial" charset="0"/>
                        </a:rPr>
                        <a:t>Kinetic energy 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dirty="0">
                          <a:latin typeface="Arial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" charset="0"/>
                        </a:rPr>
                        <a:t> energy transitions in atom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Nuclear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latin typeface="Arial" charset="0"/>
                        </a:rPr>
                        <a:t>Potential energy 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dirty="0">
                          <a:latin typeface="Arial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>
                          <a:latin typeface="Arial" charset="0"/>
                        </a:rPr>
                        <a:t>in the nucleus of atoms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058862"/>
                  </a:ext>
                </a:extLst>
              </a:tr>
              <a:tr h="1861045">
                <a:tc gridSpan="2"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Arial" charset="0"/>
                        </a:rPr>
                        <a:t>Chemical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latin typeface="Arial" charset="0"/>
                        </a:rPr>
                        <a:t>Potential energy 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2800" dirty="0">
                          <a:latin typeface="Arial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>
                          <a:latin typeface="Arial" charset="0"/>
                        </a:rPr>
                        <a:t>structure of the atoms, attachment between atoms, position of atoms</a:t>
                      </a:r>
                      <a:r>
                        <a:rPr lang="en-US" altLang="ja-JP" sz="2800" dirty="0">
                          <a:latin typeface="Arial" charset="0"/>
                        </a:rPr>
                        <a:t> relative to each other in the molecule, and/or the position of the molecule relative to the larger structure</a:t>
                      </a:r>
                      <a:endParaRPr lang="en-US" sz="2800" dirty="0">
                        <a:latin typeface="Arial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617802"/>
                  </a:ext>
                </a:extLst>
              </a:tr>
            </a:tbl>
          </a:graphicData>
        </a:graphic>
      </p:graphicFrame>
      <p:pic>
        <p:nvPicPr>
          <p:cNvPr id="5" name="Picture 4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36EF47FC-0554-658F-B650-EB46E3614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0357">
            <a:off x="10634968" y="379407"/>
            <a:ext cx="875390" cy="17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18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Calculating Kinetic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/>
              <p:nvPr/>
            </p:nvSpPr>
            <p:spPr>
              <a:xfrm>
                <a:off x="2227458" y="2720435"/>
                <a:ext cx="4428584" cy="19202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58" y="2720435"/>
                <a:ext cx="4428584" cy="19202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5549" y="1290788"/>
            <a:ext cx="11276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3200" b="1" dirty="0">
                <a:cs typeface="Arial" charset="0"/>
              </a:rPr>
              <a:t>Amount of kinetic energy an object has is </a:t>
            </a:r>
            <a:br>
              <a:rPr lang="en-US" sz="3200" b="1" dirty="0">
                <a:cs typeface="Arial" charset="0"/>
              </a:rPr>
            </a:br>
            <a:r>
              <a:rPr lang="en-US" sz="3200" b="1" dirty="0">
                <a:cs typeface="Arial" charset="0"/>
              </a:rPr>
              <a:t>directly proportional to its mass and velocity.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C36D00E-98D4-9828-7A60-9C3013DA0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58106"/>
              </p:ext>
            </p:extLst>
          </p:nvPr>
        </p:nvGraphicFramePr>
        <p:xfrm>
          <a:off x="7898947" y="2568035"/>
          <a:ext cx="3823049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5066">
                  <a:extLst>
                    <a:ext uri="{9D8B030D-6E8A-4147-A177-3AD203B41FA5}">
                      <a16:colId xmlns:a16="http://schemas.microsoft.com/office/drawing/2014/main" val="330450475"/>
                    </a:ext>
                  </a:extLst>
                </a:gridCol>
                <a:gridCol w="1697983">
                  <a:extLst>
                    <a:ext uri="{9D8B030D-6E8A-4147-A177-3AD203B41FA5}">
                      <a16:colId xmlns:a16="http://schemas.microsoft.com/office/drawing/2014/main" val="1612065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32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3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Kinetic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001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E20E07-E46D-74AD-5DA6-0B046C1EE595}"/>
                  </a:ext>
                </a:extLst>
              </p:cNvPr>
              <p:cNvSpPr txBox="1"/>
              <p:nvPr/>
            </p:nvSpPr>
            <p:spPr>
              <a:xfrm>
                <a:off x="10189259" y="3884135"/>
                <a:ext cx="1447191" cy="87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•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E20E07-E46D-74AD-5DA6-0B046C1E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259" y="3884135"/>
                <a:ext cx="1447191" cy="875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9828113-C0D1-63B6-F34E-7CF289E4D410}"/>
              </a:ext>
            </a:extLst>
          </p:cNvPr>
          <p:cNvSpPr txBox="1"/>
          <p:nvPr/>
        </p:nvSpPr>
        <p:spPr>
          <a:xfrm>
            <a:off x="4441750" y="5360103"/>
            <a:ext cx="69143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Arial" pitchFamily="34" charset="0"/>
                <a:ea typeface="ＭＳ Ｐゴシック" pitchFamily="-84" charset="-128"/>
              </a:rPr>
              <a:t>= amount of energy needed to move </a:t>
            </a:r>
            <a:br>
              <a:rPr lang="en-US" sz="3200" dirty="0">
                <a:latin typeface="Arial" pitchFamily="34" charset="0"/>
                <a:ea typeface="ＭＳ Ｐゴシック" pitchFamily="-84" charset="-128"/>
              </a:rPr>
            </a:br>
            <a:r>
              <a:rPr lang="en-US" sz="3200" dirty="0">
                <a:latin typeface="Arial" pitchFamily="34" charset="0"/>
                <a:ea typeface="ＭＳ Ｐゴシック" pitchFamily="-84" charset="-128"/>
              </a:rPr>
              <a:t>   a 1 kg mass at a speed of 1 m/s.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3F2273-2F9B-AFAA-4407-183E75DD0DF4}"/>
                  </a:ext>
                </a:extLst>
              </p:cNvPr>
              <p:cNvSpPr txBox="1"/>
              <p:nvPr/>
            </p:nvSpPr>
            <p:spPr>
              <a:xfrm>
                <a:off x="555549" y="5229818"/>
                <a:ext cx="3638175" cy="87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𝑱𝒐𝒖𝒍𝒆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• 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3F2273-2F9B-AFAA-4407-183E75DD0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49" y="5229818"/>
                <a:ext cx="3638175" cy="875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8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2543</Words>
  <Application>Microsoft Office PowerPoint</Application>
  <PresentationFormat>Widescreen</PresentationFormat>
  <Paragraphs>325</Paragraphs>
  <Slides>47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Courier New</vt:lpstr>
      <vt:lpstr>Impact</vt:lpstr>
      <vt:lpstr>Symbol</vt:lpstr>
      <vt:lpstr>Times New Roman</vt:lpstr>
      <vt:lpstr>Office Theme</vt:lpstr>
      <vt:lpstr>Equation</vt:lpstr>
      <vt:lpstr>N2 - THERMOCHEMISTRY</vt:lpstr>
      <vt:lpstr>Reminder...</vt:lpstr>
      <vt:lpstr>Notes Requirements</vt:lpstr>
      <vt:lpstr>N2 - THERMOCHEMISTRY</vt:lpstr>
      <vt:lpstr>Things to Remember from Honors Chem...</vt:lpstr>
      <vt:lpstr>Things to Remember from Honors Chem...</vt:lpstr>
      <vt:lpstr>Manifestations of Energy</vt:lpstr>
      <vt:lpstr>Some Forms of Energy</vt:lpstr>
      <vt:lpstr>Calculating Kinetic Energy</vt:lpstr>
      <vt:lpstr>Connecting KE to Temperature</vt:lpstr>
      <vt:lpstr>KE and Speed are NOT the same thing!</vt:lpstr>
      <vt:lpstr>KE and Speed are NOT the same thing!</vt:lpstr>
      <vt:lpstr>KE and Speed are NOT the same thing!</vt:lpstr>
      <vt:lpstr>KE and Speed are NOT the same thing!</vt:lpstr>
      <vt:lpstr>Important Laws!</vt:lpstr>
      <vt:lpstr>Convenient! </vt:lpstr>
      <vt:lpstr>System and Surroundings</vt:lpstr>
      <vt:lpstr>Energy Change in Chemical Processes</vt:lpstr>
      <vt:lpstr>PowerPoint Presentation</vt:lpstr>
      <vt:lpstr>Energy Change in Chemical Processes</vt:lpstr>
      <vt:lpstr>PowerPoint Presentation</vt:lpstr>
      <vt:lpstr>Heat Transfer</vt:lpstr>
      <vt:lpstr>Heat Transfer</vt:lpstr>
      <vt:lpstr>Calorimetry</vt:lpstr>
      <vt:lpstr>A Cheap Calorimeter – Coffee Cup!</vt:lpstr>
      <vt:lpstr>Bomb Calorimeter</vt:lpstr>
      <vt:lpstr>State Functions</vt:lpstr>
      <vt:lpstr>Depend  ONLY on the present state of the system</vt:lpstr>
      <vt:lpstr>Some Practice Problems and Reminders on Specific Heat, Latent Heat, Molar Heat, and Calorimetry</vt:lpstr>
      <vt:lpstr>Specific Heat Capacity</vt:lpstr>
      <vt:lpstr>PowerPoint Presentation</vt:lpstr>
      <vt:lpstr>Q#1 Identical amounts of heat are applied  to 50 g blocks of lead, silver, and copper,  all at an initial temp of 25°C.  Which block  will have the largest increase in temp?</vt:lpstr>
      <vt:lpstr>Q#1 Identical amounts of heat are applied  to 50 g blocks of lead, silver, and copper,  all at an initial temp of 25°C.  Which block  will have the largest increase in temp?</vt:lpstr>
      <vt:lpstr>Heating Curves and Latent Heat</vt:lpstr>
      <vt:lpstr>Heating Curves and Latent Heat</vt:lpstr>
      <vt:lpstr>Heating Curves and Latent Heat</vt:lpstr>
      <vt:lpstr>PowerPoint Presentation</vt:lpstr>
      <vt:lpstr>PowerPoint Presentation</vt:lpstr>
      <vt:lpstr>Molar Heat</vt:lpstr>
      <vt:lpstr>PowerPoint Presentation</vt:lpstr>
      <vt:lpstr>PowerPoint Presentation</vt:lpstr>
      <vt:lpstr>Thermal Energy Transfer (Calorimetry)</vt:lpstr>
      <vt:lpstr>PowerPoint Presentation</vt:lpstr>
      <vt:lpstr>PowerPoint Presentation</vt:lpstr>
      <vt:lpstr>Q#5 50.0 g of water at 22 °C is mixed with 125 g of water initially at 36 ° C.  What is the final temperature of the water after mixing, assuming no heat is lost to the surroundings?</vt:lpstr>
      <vt:lpstr>Q#5 50.0 g of water at 22 °C is mixed with 125 g of water initially at 36 ° C.  What is the final temperature of the water after mixing, assuming no heat is lost to the surroundings?</vt:lpstr>
      <vt:lpstr>YouTube Link to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THERMOCHEMISTRY</dc:title>
  <dc:creator>Microsoft Office User</dc:creator>
  <cp:lastModifiedBy>Farmer, Stephanie [DH]</cp:lastModifiedBy>
  <cp:revision>59</cp:revision>
  <dcterms:created xsi:type="dcterms:W3CDTF">2020-02-04T06:18:35Z</dcterms:created>
  <dcterms:modified xsi:type="dcterms:W3CDTF">2024-06-06T19:07:30Z</dcterms:modified>
</cp:coreProperties>
</file>