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2" r:id="rId2"/>
  </p:sldMasterIdLst>
  <p:notesMasterIdLst>
    <p:notesMasterId r:id="rId19"/>
  </p:notesMasterIdLst>
  <p:sldIdLst>
    <p:sldId id="325" r:id="rId3"/>
    <p:sldId id="326" r:id="rId4"/>
    <p:sldId id="305" r:id="rId5"/>
    <p:sldId id="327" r:id="rId6"/>
    <p:sldId id="328" r:id="rId7"/>
    <p:sldId id="329" r:id="rId8"/>
    <p:sldId id="330" r:id="rId9"/>
    <p:sldId id="277" r:id="rId10"/>
    <p:sldId id="321" r:id="rId11"/>
    <p:sldId id="331" r:id="rId12"/>
    <p:sldId id="332" r:id="rId13"/>
    <p:sldId id="333" r:id="rId14"/>
    <p:sldId id="334" r:id="rId15"/>
    <p:sldId id="336" r:id="rId16"/>
    <p:sldId id="337" r:id="rId17"/>
    <p:sldId id="335" r:id="rId18"/>
  </p:sldIdLst>
  <p:sldSz cx="12192000" cy="6858000"/>
  <p:notesSz cx="6858000" cy="9144000"/>
  <p:defaultTextStyle>
    <a:defPPr>
      <a:defRPr lang="en-US"/>
    </a:defPPr>
    <a:lvl1pPr algn="l" rtl="0" fontAlgn="base">
      <a:spcBef>
        <a:spcPct val="0"/>
      </a:spcBef>
      <a:spcAft>
        <a:spcPct val="0"/>
      </a:spcAft>
      <a:defRPr sz="2800" kern="1200">
        <a:solidFill>
          <a:schemeClr val="tx1"/>
        </a:solidFill>
        <a:latin typeface="Comic Sans MS" pitchFamily="66" charset="0"/>
        <a:ea typeface="+mn-ea"/>
        <a:cs typeface="+mn-cs"/>
      </a:defRPr>
    </a:lvl1pPr>
    <a:lvl2pPr marL="457200" algn="l" rtl="0" fontAlgn="base">
      <a:spcBef>
        <a:spcPct val="0"/>
      </a:spcBef>
      <a:spcAft>
        <a:spcPct val="0"/>
      </a:spcAft>
      <a:defRPr sz="2800" kern="1200">
        <a:solidFill>
          <a:schemeClr val="tx1"/>
        </a:solidFill>
        <a:latin typeface="Comic Sans MS" pitchFamily="66" charset="0"/>
        <a:ea typeface="+mn-ea"/>
        <a:cs typeface="+mn-cs"/>
      </a:defRPr>
    </a:lvl2pPr>
    <a:lvl3pPr marL="914400" algn="l" rtl="0" fontAlgn="base">
      <a:spcBef>
        <a:spcPct val="0"/>
      </a:spcBef>
      <a:spcAft>
        <a:spcPct val="0"/>
      </a:spcAft>
      <a:defRPr sz="2800" kern="1200">
        <a:solidFill>
          <a:schemeClr val="tx1"/>
        </a:solidFill>
        <a:latin typeface="Comic Sans MS" pitchFamily="66" charset="0"/>
        <a:ea typeface="+mn-ea"/>
        <a:cs typeface="+mn-cs"/>
      </a:defRPr>
    </a:lvl3pPr>
    <a:lvl4pPr marL="1371600" algn="l" rtl="0" fontAlgn="base">
      <a:spcBef>
        <a:spcPct val="0"/>
      </a:spcBef>
      <a:spcAft>
        <a:spcPct val="0"/>
      </a:spcAft>
      <a:defRPr sz="2800" kern="1200">
        <a:solidFill>
          <a:schemeClr val="tx1"/>
        </a:solidFill>
        <a:latin typeface="Comic Sans MS" pitchFamily="66" charset="0"/>
        <a:ea typeface="+mn-ea"/>
        <a:cs typeface="+mn-cs"/>
      </a:defRPr>
    </a:lvl4pPr>
    <a:lvl5pPr marL="1828800" algn="l" rtl="0" fontAlgn="base">
      <a:spcBef>
        <a:spcPct val="0"/>
      </a:spcBef>
      <a:spcAft>
        <a:spcPct val="0"/>
      </a:spcAft>
      <a:defRPr sz="2800" kern="1200">
        <a:solidFill>
          <a:schemeClr val="tx1"/>
        </a:solidFill>
        <a:latin typeface="Comic Sans MS" pitchFamily="66" charset="0"/>
        <a:ea typeface="+mn-ea"/>
        <a:cs typeface="+mn-cs"/>
      </a:defRPr>
    </a:lvl5pPr>
    <a:lvl6pPr marL="2286000" algn="l" defTabSz="914400" rtl="0" eaLnBrk="1" latinLnBrk="0" hangingPunct="1">
      <a:defRPr sz="2800" kern="1200">
        <a:solidFill>
          <a:schemeClr val="tx1"/>
        </a:solidFill>
        <a:latin typeface="Comic Sans MS" pitchFamily="66" charset="0"/>
        <a:ea typeface="+mn-ea"/>
        <a:cs typeface="+mn-cs"/>
      </a:defRPr>
    </a:lvl6pPr>
    <a:lvl7pPr marL="2743200" algn="l" defTabSz="914400" rtl="0" eaLnBrk="1" latinLnBrk="0" hangingPunct="1">
      <a:defRPr sz="2800" kern="1200">
        <a:solidFill>
          <a:schemeClr val="tx1"/>
        </a:solidFill>
        <a:latin typeface="Comic Sans MS" pitchFamily="66" charset="0"/>
        <a:ea typeface="+mn-ea"/>
        <a:cs typeface="+mn-cs"/>
      </a:defRPr>
    </a:lvl7pPr>
    <a:lvl8pPr marL="3200400" algn="l" defTabSz="914400" rtl="0" eaLnBrk="1" latinLnBrk="0" hangingPunct="1">
      <a:defRPr sz="2800" kern="1200">
        <a:solidFill>
          <a:schemeClr val="tx1"/>
        </a:solidFill>
        <a:latin typeface="Comic Sans MS" pitchFamily="66" charset="0"/>
        <a:ea typeface="+mn-ea"/>
        <a:cs typeface="+mn-cs"/>
      </a:defRPr>
    </a:lvl8pPr>
    <a:lvl9pPr marL="3657600" algn="l" defTabSz="914400" rtl="0" eaLnBrk="1" latinLnBrk="0" hangingPunct="1">
      <a:defRPr sz="28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a:srgbClr val="000000"/>
    <a:srgbClr val="FF9300"/>
    <a:srgbClr val="99FF99"/>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1"/>
    <p:restoredTop sz="94519"/>
  </p:normalViewPr>
  <p:slideViewPr>
    <p:cSldViewPr>
      <p:cViewPr varScale="1">
        <p:scale>
          <a:sx n="68" d="100"/>
          <a:sy n="68" d="100"/>
        </p:scale>
        <p:origin x="90" y="49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1741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CAB2F5CD-B0B9-49B9-ACB9-31CAC42B68AF}" type="slidenum">
              <a:rPr lang="en-US"/>
              <a:pPr/>
              <a:t>‹#›</a:t>
            </a:fld>
            <a:endParaRPr lang="en-US"/>
          </a:p>
        </p:txBody>
      </p:sp>
    </p:spTree>
    <p:extLst>
      <p:ext uri="{BB962C8B-B14F-4D97-AF65-F5344CB8AC3E}">
        <p14:creationId xmlns:p14="http://schemas.microsoft.com/office/powerpoint/2010/main" val="16093724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4875C0A-EB03-C940-A1F1-F6A8CA3029E2}"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2835068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13</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35001138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14</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3436927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15</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3333941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16</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2364625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3</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4</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3503004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5</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4097006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6</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3906226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CA9F5D-042B-3B44-BA58-E7568A8A2F30}" type="slidenum">
              <a:rPr lang="en-US" sz="1200"/>
              <a:pPr eaLnBrk="1" hangingPunct="1"/>
              <a:t>7</a:t>
            </a:fld>
            <a:endParaRPr lang="en-US" sz="1200"/>
          </a:p>
        </p:txBody>
      </p:sp>
      <p:sp>
        <p:nvSpPr>
          <p:cNvPr id="105474" name="Rectangle 2"/>
          <p:cNvSpPr>
            <a:spLocks noGrp="1" noRot="1" noChangeAspect="1" noChangeArrowheads="1" noTextEdit="1"/>
          </p:cNvSpPr>
          <p:nvPr>
            <p:ph type="sldImg"/>
          </p:nvPr>
        </p:nvSpPr>
        <p:spPr>
          <a:xfrm>
            <a:off x="381000" y="685800"/>
            <a:ext cx="6096000" cy="3429000"/>
          </a:xfrm>
          <a:ln/>
        </p:spPr>
      </p:sp>
      <p:sp>
        <p:nvSpPr>
          <p:cNvPr id="10547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extLst>
      <p:ext uri="{BB962C8B-B14F-4D97-AF65-F5344CB8AC3E}">
        <p14:creationId xmlns:p14="http://schemas.microsoft.com/office/powerpoint/2010/main" val="2570966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2" tIns="45716" rIns="91432" bIns="45716"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835011AC-569F-094B-893E-8EA83F3622EE}" type="slidenum">
              <a:rPr lang="en-US" sz="1200"/>
              <a:pPr algn="r" eaLnBrk="1" hangingPunct="1"/>
              <a:t>9</a:t>
            </a:fld>
            <a:endParaRPr lang="en-US" sz="1200"/>
          </a:p>
        </p:txBody>
      </p:sp>
      <p:sp>
        <p:nvSpPr>
          <p:cNvPr id="125954" name="Rectangle 2"/>
          <p:cNvSpPr>
            <a:spLocks noGrp="1" noRot="1" noChangeAspect="1" noChangeArrowheads="1" noTextEdit="1"/>
          </p:cNvSpPr>
          <p:nvPr>
            <p:ph type="sldImg"/>
          </p:nvPr>
        </p:nvSpPr>
        <p:spPr>
          <a:xfrm>
            <a:off x="381000" y="685800"/>
            <a:ext cx="6096000" cy="3429000"/>
          </a:xfrm>
          <a:ln/>
        </p:spPr>
      </p:sp>
      <p:sp>
        <p:nvSpPr>
          <p:cNvPr id="125955"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n-US" sz="18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noTextEdit="1"/>
          </p:cNvSpPr>
          <p:nvPr>
            <p:ph type="sldImg"/>
          </p:nvPr>
        </p:nvSpPr>
        <p:spPr>
          <a:xfrm>
            <a:off x="381000" y="685800"/>
            <a:ext cx="6096000" cy="3429000"/>
          </a:xfrm>
          <a:ln/>
        </p:spPr>
      </p:sp>
      <p:sp>
        <p:nvSpPr>
          <p:cNvPr id="111618" name="Notes Placeholder 2"/>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ea typeface="ヒラギノ角ゴ Pro W3" charset="0"/>
                <a:cs typeface="ヒラギノ角ゴ Pro W3" charset="0"/>
              </a:rPr>
              <a:t>Answer: e</a:t>
            </a:r>
          </a:p>
        </p:txBody>
      </p:sp>
      <p:sp>
        <p:nvSpPr>
          <p:cNvPr id="111619" name="Slide Number Placeholder 3"/>
          <p:cNvSpPr>
            <a:spLocks noGrp="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521DB29-7B66-2545-A1EE-0EC350DFA7A7}" type="slidenum">
              <a:rPr lang="en-US" sz="1200">
                <a:latin typeface="Calibri" charset="0"/>
                <a:cs typeface="Arial" charset="0"/>
              </a:rPr>
              <a:pPr eaLnBrk="1" hangingPunct="1"/>
              <a:t>11</a:t>
            </a:fld>
            <a:endParaRPr lang="en-US" sz="1200">
              <a:latin typeface="Calibri" charset="0"/>
              <a:cs typeface="Arial" charset="0"/>
            </a:endParaRPr>
          </a:p>
        </p:txBody>
      </p:sp>
    </p:spTree>
    <p:extLst>
      <p:ext uri="{BB962C8B-B14F-4D97-AF65-F5344CB8AC3E}">
        <p14:creationId xmlns:p14="http://schemas.microsoft.com/office/powerpoint/2010/main" val="2354834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noTextEdit="1"/>
          </p:cNvSpPr>
          <p:nvPr>
            <p:ph type="sldImg"/>
          </p:nvPr>
        </p:nvSpPr>
        <p:spPr>
          <a:xfrm>
            <a:off x="381000" y="685800"/>
            <a:ext cx="6096000" cy="3429000"/>
          </a:xfrm>
          <a:ln/>
        </p:spPr>
      </p:sp>
      <p:sp>
        <p:nvSpPr>
          <p:cNvPr id="111618" name="Notes Placeholder 2"/>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ea typeface="ヒラギノ角ゴ Pro W3" charset="0"/>
                <a:cs typeface="ヒラギノ角ゴ Pro W3" charset="0"/>
              </a:rPr>
              <a:t>Answer: e</a:t>
            </a:r>
          </a:p>
        </p:txBody>
      </p:sp>
      <p:sp>
        <p:nvSpPr>
          <p:cNvPr id="111619" name="Slide Number Placeholder 3"/>
          <p:cNvSpPr>
            <a:spLocks noGrp="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521DB29-7B66-2545-A1EE-0EC350DFA7A7}" type="slidenum">
              <a:rPr lang="en-US" sz="1200">
                <a:latin typeface="Calibri" charset="0"/>
                <a:cs typeface="Arial" charset="0"/>
              </a:rPr>
              <a:pPr eaLnBrk="1" hangingPunct="1"/>
              <a:t>12</a:t>
            </a:fld>
            <a:endParaRPr lang="en-US" sz="1200">
              <a:latin typeface="Calibri" charset="0"/>
              <a:cs typeface="Arial" charset="0"/>
            </a:endParaRPr>
          </a:p>
        </p:txBody>
      </p:sp>
    </p:spTree>
    <p:extLst>
      <p:ext uri="{BB962C8B-B14F-4D97-AF65-F5344CB8AC3E}">
        <p14:creationId xmlns:p14="http://schemas.microsoft.com/office/powerpoint/2010/main" val="2863104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4C529-7A6E-E943-AE71-8BF34650B9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BDC798-BC5D-5B47-9C08-3CE605ACA8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5F3100-80B8-5846-A43D-A6600D089BF7}"/>
              </a:ext>
            </a:extLst>
          </p:cNvPr>
          <p:cNvSpPr>
            <a:spLocks noGrp="1"/>
          </p:cNvSpPr>
          <p:nvPr>
            <p:ph type="dt" sz="half" idx="10"/>
          </p:nvPr>
        </p:nvSpPr>
        <p:spPr/>
        <p:txBody>
          <a:bodyPr/>
          <a:lstStyle/>
          <a:p>
            <a:fld id="{AE7DE44E-2662-174B-9D75-73A0C879E632}" type="datetimeFigureOut">
              <a:rPr lang="en-US" smtClean="0"/>
              <a:t>5/13/2021</a:t>
            </a:fld>
            <a:endParaRPr lang="en-US"/>
          </a:p>
        </p:txBody>
      </p:sp>
      <p:sp>
        <p:nvSpPr>
          <p:cNvPr id="5" name="Footer Placeholder 4">
            <a:extLst>
              <a:ext uri="{FF2B5EF4-FFF2-40B4-BE49-F238E27FC236}">
                <a16:creationId xmlns:a16="http://schemas.microsoft.com/office/drawing/2014/main" id="{67B1BFC3-8197-F342-9AE9-AD7C262958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AEC3A2-BE0F-6645-BAE8-4862DDAD29DB}"/>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2916115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337CA-AC2C-0F4A-B80D-2595145C2E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BEA7E8-B454-D242-A0FC-63B9881DD8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7B8DA6-FF01-C642-B6E5-BE26D2A0B1BC}"/>
              </a:ext>
            </a:extLst>
          </p:cNvPr>
          <p:cNvSpPr>
            <a:spLocks noGrp="1"/>
          </p:cNvSpPr>
          <p:nvPr>
            <p:ph type="dt" sz="half" idx="10"/>
          </p:nvPr>
        </p:nvSpPr>
        <p:spPr/>
        <p:txBody>
          <a:bodyPr/>
          <a:lstStyle/>
          <a:p>
            <a:fld id="{AE7DE44E-2662-174B-9D75-73A0C879E632}" type="datetimeFigureOut">
              <a:rPr lang="en-US" smtClean="0"/>
              <a:t>5/13/2021</a:t>
            </a:fld>
            <a:endParaRPr lang="en-US"/>
          </a:p>
        </p:txBody>
      </p:sp>
      <p:sp>
        <p:nvSpPr>
          <p:cNvPr id="5" name="Footer Placeholder 4">
            <a:extLst>
              <a:ext uri="{FF2B5EF4-FFF2-40B4-BE49-F238E27FC236}">
                <a16:creationId xmlns:a16="http://schemas.microsoft.com/office/drawing/2014/main" id="{ECB50D23-2C72-984B-9073-6709535FEF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59B650-A6E6-5F4C-A0DF-77AD2003CC6B}"/>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397107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55ED0-49D0-AD48-8B8E-5A1F4E4EF1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B6E276-ECC3-C84A-AC17-710949AEA2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BEE099-6BBB-FD4C-A57E-AF63A3CC07D2}"/>
              </a:ext>
            </a:extLst>
          </p:cNvPr>
          <p:cNvSpPr>
            <a:spLocks noGrp="1"/>
          </p:cNvSpPr>
          <p:nvPr>
            <p:ph type="dt" sz="half" idx="10"/>
          </p:nvPr>
        </p:nvSpPr>
        <p:spPr/>
        <p:txBody>
          <a:bodyPr/>
          <a:lstStyle/>
          <a:p>
            <a:fld id="{AE7DE44E-2662-174B-9D75-73A0C879E632}" type="datetimeFigureOut">
              <a:rPr lang="en-US" smtClean="0"/>
              <a:t>5/13/2021</a:t>
            </a:fld>
            <a:endParaRPr lang="en-US"/>
          </a:p>
        </p:txBody>
      </p:sp>
      <p:sp>
        <p:nvSpPr>
          <p:cNvPr id="5" name="Footer Placeholder 4">
            <a:extLst>
              <a:ext uri="{FF2B5EF4-FFF2-40B4-BE49-F238E27FC236}">
                <a16:creationId xmlns:a16="http://schemas.microsoft.com/office/drawing/2014/main" id="{6E292D6D-8791-C64E-BCD1-E8692C76CA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D92E19-3C0A-3A4E-9A08-00D682B24549}"/>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31414188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1E15E-03F3-9D4C-B8AE-296449EAFD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4768EB-F880-1C42-9692-BB2E485EE7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CD49BD-0294-BF43-883A-4FD46F95FE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AE73D6-7506-D846-8710-F682B4812215}"/>
              </a:ext>
            </a:extLst>
          </p:cNvPr>
          <p:cNvSpPr>
            <a:spLocks noGrp="1"/>
          </p:cNvSpPr>
          <p:nvPr>
            <p:ph type="dt" sz="half" idx="10"/>
          </p:nvPr>
        </p:nvSpPr>
        <p:spPr/>
        <p:txBody>
          <a:bodyPr/>
          <a:lstStyle/>
          <a:p>
            <a:fld id="{AE7DE44E-2662-174B-9D75-73A0C879E632}" type="datetimeFigureOut">
              <a:rPr lang="en-US" smtClean="0"/>
              <a:t>5/13/2021</a:t>
            </a:fld>
            <a:endParaRPr lang="en-US"/>
          </a:p>
        </p:txBody>
      </p:sp>
      <p:sp>
        <p:nvSpPr>
          <p:cNvPr id="6" name="Footer Placeholder 5">
            <a:extLst>
              <a:ext uri="{FF2B5EF4-FFF2-40B4-BE49-F238E27FC236}">
                <a16:creationId xmlns:a16="http://schemas.microsoft.com/office/drawing/2014/main" id="{DC6D88EB-0870-B246-B037-A483B04AA4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409691-4BAF-0A48-9F0F-756DADD0DD0B}"/>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22646414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A17CA-E994-1840-897C-F12BDAAF0A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11AA27-D7E8-F642-AD5D-B7E25699CE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2C103F-0CBA-2E4E-8E6F-5F0BCED66D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548D83-C744-B64F-AF80-38E6F2F5F1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4299BC-DCB5-A943-B864-06FD45C679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055D47-1B3E-9245-97F1-420461623AFC}"/>
              </a:ext>
            </a:extLst>
          </p:cNvPr>
          <p:cNvSpPr>
            <a:spLocks noGrp="1"/>
          </p:cNvSpPr>
          <p:nvPr>
            <p:ph type="dt" sz="half" idx="10"/>
          </p:nvPr>
        </p:nvSpPr>
        <p:spPr/>
        <p:txBody>
          <a:bodyPr/>
          <a:lstStyle/>
          <a:p>
            <a:fld id="{AE7DE44E-2662-174B-9D75-73A0C879E632}" type="datetimeFigureOut">
              <a:rPr lang="en-US" smtClean="0"/>
              <a:t>5/13/2021</a:t>
            </a:fld>
            <a:endParaRPr lang="en-US"/>
          </a:p>
        </p:txBody>
      </p:sp>
      <p:sp>
        <p:nvSpPr>
          <p:cNvPr id="8" name="Footer Placeholder 7">
            <a:extLst>
              <a:ext uri="{FF2B5EF4-FFF2-40B4-BE49-F238E27FC236}">
                <a16:creationId xmlns:a16="http://schemas.microsoft.com/office/drawing/2014/main" id="{A71A8B5C-AF2B-1B40-BAC3-0D3DD7C622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6CBFDA-FEED-3C4F-8C02-7C48AD8EF8A1}"/>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29814982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C3129-FD57-8B46-B674-A49E5178E9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031655-A88A-0C45-ACA8-78C2022186C5}"/>
              </a:ext>
            </a:extLst>
          </p:cNvPr>
          <p:cNvSpPr>
            <a:spLocks noGrp="1"/>
          </p:cNvSpPr>
          <p:nvPr>
            <p:ph type="dt" sz="half" idx="10"/>
          </p:nvPr>
        </p:nvSpPr>
        <p:spPr/>
        <p:txBody>
          <a:bodyPr/>
          <a:lstStyle/>
          <a:p>
            <a:fld id="{AE7DE44E-2662-174B-9D75-73A0C879E632}" type="datetimeFigureOut">
              <a:rPr lang="en-US" smtClean="0"/>
              <a:t>5/13/2021</a:t>
            </a:fld>
            <a:endParaRPr lang="en-US"/>
          </a:p>
        </p:txBody>
      </p:sp>
      <p:sp>
        <p:nvSpPr>
          <p:cNvPr id="4" name="Footer Placeholder 3">
            <a:extLst>
              <a:ext uri="{FF2B5EF4-FFF2-40B4-BE49-F238E27FC236}">
                <a16:creationId xmlns:a16="http://schemas.microsoft.com/office/drawing/2014/main" id="{B6F622C5-DEF4-874C-83DC-76D8392831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81B588-03D7-E84A-ADDC-EAC48F6FE1B5}"/>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11061752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6DAC72-6095-864C-8F92-CD4F2F4F2329}"/>
              </a:ext>
            </a:extLst>
          </p:cNvPr>
          <p:cNvSpPr>
            <a:spLocks noGrp="1"/>
          </p:cNvSpPr>
          <p:nvPr>
            <p:ph type="dt" sz="half" idx="10"/>
          </p:nvPr>
        </p:nvSpPr>
        <p:spPr/>
        <p:txBody>
          <a:bodyPr/>
          <a:lstStyle/>
          <a:p>
            <a:fld id="{AE7DE44E-2662-174B-9D75-73A0C879E632}" type="datetimeFigureOut">
              <a:rPr lang="en-US" smtClean="0"/>
              <a:t>5/13/2021</a:t>
            </a:fld>
            <a:endParaRPr lang="en-US"/>
          </a:p>
        </p:txBody>
      </p:sp>
      <p:sp>
        <p:nvSpPr>
          <p:cNvPr id="3" name="Footer Placeholder 2">
            <a:extLst>
              <a:ext uri="{FF2B5EF4-FFF2-40B4-BE49-F238E27FC236}">
                <a16:creationId xmlns:a16="http://schemas.microsoft.com/office/drawing/2014/main" id="{56000A49-5B46-764F-B251-BC1C88BB4F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EC474D-F127-944F-99C4-62B8797D5993}"/>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4037278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250F8-F80F-954B-9215-90BBC7A813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17F34D-DE8B-C141-9F9D-62A4509216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E71A76-DD02-A146-AD4A-6950AF37B2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C70D21-01D5-6747-8F7D-B97FEA66D20F}"/>
              </a:ext>
            </a:extLst>
          </p:cNvPr>
          <p:cNvSpPr>
            <a:spLocks noGrp="1"/>
          </p:cNvSpPr>
          <p:nvPr>
            <p:ph type="dt" sz="half" idx="10"/>
          </p:nvPr>
        </p:nvSpPr>
        <p:spPr/>
        <p:txBody>
          <a:bodyPr/>
          <a:lstStyle/>
          <a:p>
            <a:fld id="{AE7DE44E-2662-174B-9D75-73A0C879E632}" type="datetimeFigureOut">
              <a:rPr lang="en-US" smtClean="0"/>
              <a:t>5/13/2021</a:t>
            </a:fld>
            <a:endParaRPr lang="en-US"/>
          </a:p>
        </p:txBody>
      </p:sp>
      <p:sp>
        <p:nvSpPr>
          <p:cNvPr id="6" name="Footer Placeholder 5">
            <a:extLst>
              <a:ext uri="{FF2B5EF4-FFF2-40B4-BE49-F238E27FC236}">
                <a16:creationId xmlns:a16="http://schemas.microsoft.com/office/drawing/2014/main" id="{F097C917-7A14-2645-A38A-DD7E79EB65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7B8B28-7346-DA43-A28A-0F4DBDF8F75C}"/>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5166092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40596-7313-3940-9480-9F6F438EFF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2107D4-4AC0-6C4C-A7F6-5D55A7142F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5CE7F3F-33B7-8F44-B55B-ACF8FC23CC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27A53E-06DC-424E-9A01-E2DC7180A0AA}"/>
              </a:ext>
            </a:extLst>
          </p:cNvPr>
          <p:cNvSpPr>
            <a:spLocks noGrp="1"/>
          </p:cNvSpPr>
          <p:nvPr>
            <p:ph type="dt" sz="half" idx="10"/>
          </p:nvPr>
        </p:nvSpPr>
        <p:spPr/>
        <p:txBody>
          <a:bodyPr/>
          <a:lstStyle/>
          <a:p>
            <a:fld id="{AE7DE44E-2662-174B-9D75-73A0C879E632}" type="datetimeFigureOut">
              <a:rPr lang="en-US" smtClean="0"/>
              <a:t>5/13/2021</a:t>
            </a:fld>
            <a:endParaRPr lang="en-US"/>
          </a:p>
        </p:txBody>
      </p:sp>
      <p:sp>
        <p:nvSpPr>
          <p:cNvPr id="6" name="Footer Placeholder 5">
            <a:extLst>
              <a:ext uri="{FF2B5EF4-FFF2-40B4-BE49-F238E27FC236}">
                <a16:creationId xmlns:a16="http://schemas.microsoft.com/office/drawing/2014/main" id="{42C0FE77-A3E7-5540-9205-021044EAD8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C06203-6463-744F-9431-147F16B80FF1}"/>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4806831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9E698-A338-0B45-82F9-5E32736F64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184EF5-C91D-1243-9A42-77BA6D2843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FD01B3-D61C-DE4C-818C-E8C42BA4E23F}"/>
              </a:ext>
            </a:extLst>
          </p:cNvPr>
          <p:cNvSpPr>
            <a:spLocks noGrp="1"/>
          </p:cNvSpPr>
          <p:nvPr>
            <p:ph type="dt" sz="half" idx="10"/>
          </p:nvPr>
        </p:nvSpPr>
        <p:spPr/>
        <p:txBody>
          <a:bodyPr/>
          <a:lstStyle/>
          <a:p>
            <a:fld id="{AE7DE44E-2662-174B-9D75-73A0C879E632}" type="datetimeFigureOut">
              <a:rPr lang="en-US" smtClean="0"/>
              <a:t>5/13/2021</a:t>
            </a:fld>
            <a:endParaRPr lang="en-US"/>
          </a:p>
        </p:txBody>
      </p:sp>
      <p:sp>
        <p:nvSpPr>
          <p:cNvPr id="5" name="Footer Placeholder 4">
            <a:extLst>
              <a:ext uri="{FF2B5EF4-FFF2-40B4-BE49-F238E27FC236}">
                <a16:creationId xmlns:a16="http://schemas.microsoft.com/office/drawing/2014/main" id="{1EEE15FF-F29F-6149-AE9F-299E79D81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842827-85F6-0642-A3A3-CE87D222DDA0}"/>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3792903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7EB141-C983-414B-94BE-6C67FFBF41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636350F-9EFA-E74D-8406-1A989B5263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3F9176-55D7-9643-94E1-30449CD4914F}"/>
              </a:ext>
            </a:extLst>
          </p:cNvPr>
          <p:cNvSpPr>
            <a:spLocks noGrp="1"/>
          </p:cNvSpPr>
          <p:nvPr>
            <p:ph type="dt" sz="half" idx="10"/>
          </p:nvPr>
        </p:nvSpPr>
        <p:spPr/>
        <p:txBody>
          <a:bodyPr/>
          <a:lstStyle/>
          <a:p>
            <a:fld id="{AE7DE44E-2662-174B-9D75-73A0C879E632}" type="datetimeFigureOut">
              <a:rPr lang="en-US" smtClean="0"/>
              <a:t>5/13/2021</a:t>
            </a:fld>
            <a:endParaRPr lang="en-US"/>
          </a:p>
        </p:txBody>
      </p:sp>
      <p:sp>
        <p:nvSpPr>
          <p:cNvPr id="5" name="Footer Placeholder 4">
            <a:extLst>
              <a:ext uri="{FF2B5EF4-FFF2-40B4-BE49-F238E27FC236}">
                <a16:creationId xmlns:a16="http://schemas.microsoft.com/office/drawing/2014/main" id="{B1CEF46C-7F3B-7941-9403-D66D5C0E8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83CC40-9387-3741-B0C9-ED9A040241E3}"/>
              </a:ext>
            </a:extLst>
          </p:cNvPr>
          <p:cNvSpPr>
            <a:spLocks noGrp="1"/>
          </p:cNvSpPr>
          <p:nvPr>
            <p:ph type="sldNum" sz="quarter" idx="12"/>
          </p:nvPr>
        </p:nvSpPr>
        <p:spPr/>
        <p:txBody>
          <a:bodyPr/>
          <a:lstStyle/>
          <a:p>
            <a:fld id="{CD93E19A-236F-B84E-99A4-F263B855785E}" type="slidenum">
              <a:rPr lang="en-US" smtClean="0"/>
              <a:t>‹#›</a:t>
            </a:fld>
            <a:endParaRPr lang="en-US"/>
          </a:p>
        </p:txBody>
      </p:sp>
    </p:spTree>
    <p:extLst>
      <p:ext uri="{BB962C8B-B14F-4D97-AF65-F5344CB8AC3E}">
        <p14:creationId xmlns:p14="http://schemas.microsoft.com/office/powerpoint/2010/main" val="3429494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300"/>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fontAlgn="base">
        <a:spcBef>
          <a:spcPct val="0"/>
        </a:spcBef>
        <a:spcAft>
          <a:spcPct val="0"/>
        </a:spcAft>
        <a:defRPr sz="36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2pPr>
      <a:lvl3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3pPr>
      <a:lvl4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4pPr>
      <a:lvl5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5pPr>
      <a:lvl6pPr marL="4572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6pPr>
      <a:lvl7pPr marL="9144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7pPr>
      <a:lvl8pPr marL="13716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8pPr>
      <a:lvl9pPr marL="18288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9pPr>
    </p:titleStyle>
    <p:bodyStyle>
      <a:lvl1pPr marL="342900" indent="-3429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27BFC0-FAAB-294F-9126-DE6EADF710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43F962-34F5-9645-8984-25D476736A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0205E3-04DA-D741-A5B4-D9AB606E03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7DE44E-2662-174B-9D75-73A0C879E632}" type="datetimeFigureOut">
              <a:rPr lang="en-US" smtClean="0"/>
              <a:t>5/13/2021</a:t>
            </a:fld>
            <a:endParaRPr lang="en-US"/>
          </a:p>
        </p:txBody>
      </p:sp>
      <p:sp>
        <p:nvSpPr>
          <p:cNvPr id="5" name="Footer Placeholder 4">
            <a:extLst>
              <a:ext uri="{FF2B5EF4-FFF2-40B4-BE49-F238E27FC236}">
                <a16:creationId xmlns:a16="http://schemas.microsoft.com/office/drawing/2014/main" id="{B52C5F0D-2F20-7140-A8DC-1C4B2F7DC2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E4D51D-B4FA-B947-BCBE-17300148BB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3E19A-236F-B84E-99A4-F263B855785E}" type="slidenum">
              <a:rPr lang="en-US" smtClean="0"/>
              <a:t>‹#›</a:t>
            </a:fld>
            <a:endParaRPr lang="en-US"/>
          </a:p>
        </p:txBody>
      </p:sp>
    </p:spTree>
    <p:extLst>
      <p:ext uri="{BB962C8B-B14F-4D97-AF65-F5344CB8AC3E}">
        <p14:creationId xmlns:p14="http://schemas.microsoft.com/office/powerpoint/2010/main" val="309597259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image" Target="../media/image6.pn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notesSlide" Target="../notesSlides/notesSlide8.xml"/><Relationship Id="rId17" Type="http://schemas.openxmlformats.org/officeDocument/2006/relationships/image" Target="../media/image10.png"/><Relationship Id="rId2" Type="http://schemas.openxmlformats.org/officeDocument/2006/relationships/tags" Target="../tags/tag2.xml"/><Relationship Id="rId16" Type="http://schemas.openxmlformats.org/officeDocument/2006/relationships/image" Target="../media/image9.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slideLayout" Target="../slideLayouts/slideLayout2.xml"/><Relationship Id="rId5" Type="http://schemas.openxmlformats.org/officeDocument/2006/relationships/tags" Target="../tags/tag5.xml"/><Relationship Id="rId15" Type="http://schemas.openxmlformats.org/officeDocument/2006/relationships/image" Target="../media/image8.png"/><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image" Target="../media/image7.png"/></Relationships>
</file>

<file path=ppt/slides/_rels/slide12.xml.rels><?xml version="1.0" encoding="UTF-8" standalone="yes"?>
<Relationships xmlns="http://schemas.openxmlformats.org/package/2006/relationships"><Relationship Id="rId8" Type="http://schemas.openxmlformats.org/officeDocument/2006/relationships/tags" Target="../tags/tag18.xml"/><Relationship Id="rId13" Type="http://schemas.openxmlformats.org/officeDocument/2006/relationships/image" Target="../media/image6.png"/><Relationship Id="rId18" Type="http://schemas.openxmlformats.org/officeDocument/2006/relationships/image" Target="../media/image11.png"/><Relationship Id="rId3" Type="http://schemas.openxmlformats.org/officeDocument/2006/relationships/tags" Target="../tags/tag13.xml"/><Relationship Id="rId7" Type="http://schemas.openxmlformats.org/officeDocument/2006/relationships/tags" Target="../tags/tag17.xml"/><Relationship Id="rId12" Type="http://schemas.openxmlformats.org/officeDocument/2006/relationships/notesSlide" Target="../notesSlides/notesSlide9.xml"/><Relationship Id="rId17" Type="http://schemas.openxmlformats.org/officeDocument/2006/relationships/image" Target="../media/image10.png"/><Relationship Id="rId2" Type="http://schemas.openxmlformats.org/officeDocument/2006/relationships/tags" Target="../tags/tag12.xml"/><Relationship Id="rId16" Type="http://schemas.openxmlformats.org/officeDocument/2006/relationships/image" Target="../media/image9.png"/><Relationship Id="rId1" Type="http://schemas.openxmlformats.org/officeDocument/2006/relationships/tags" Target="../tags/tag11.xml"/><Relationship Id="rId6" Type="http://schemas.openxmlformats.org/officeDocument/2006/relationships/tags" Target="../tags/tag16.xml"/><Relationship Id="rId11" Type="http://schemas.openxmlformats.org/officeDocument/2006/relationships/slideLayout" Target="../slideLayouts/slideLayout2.xml"/><Relationship Id="rId5" Type="http://schemas.openxmlformats.org/officeDocument/2006/relationships/tags" Target="../tags/tag15.xml"/><Relationship Id="rId15" Type="http://schemas.openxmlformats.org/officeDocument/2006/relationships/image" Target="../media/image8.png"/><Relationship Id="rId10" Type="http://schemas.openxmlformats.org/officeDocument/2006/relationships/tags" Target="../tags/tag20.xml"/><Relationship Id="rId4" Type="http://schemas.openxmlformats.org/officeDocument/2006/relationships/tags" Target="../tags/tag14.xml"/><Relationship Id="rId9" Type="http://schemas.openxmlformats.org/officeDocument/2006/relationships/tags" Target="../tags/tag19.xml"/><Relationship Id="rId1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microsoft.com/office/2007/relationships/hdphoto" Target="../media/hdphoto2.wdp"/></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microsoft.com/office/2007/relationships/hdphoto" Target="../media/hdphoto3.wdp"/></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microsoft.com/office/2007/relationships/hdphoto" Target="../media/hdphoto3.wdp"/></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371600" y="851559"/>
            <a:ext cx="9448799" cy="2023753"/>
          </a:xfrm>
        </p:spPr>
        <p:txBody>
          <a:bodyPr>
            <a:normAutofit fontScale="90000"/>
          </a:bodyPr>
          <a:lstStyle/>
          <a:p>
            <a:pPr algn="ctr"/>
            <a:r>
              <a:rPr lang="en-US" sz="8000" u="sng" dirty="0" smtClean="0">
                <a:latin typeface="Impact" panose="020B0806030902050204" pitchFamily="34" charset="0"/>
              </a:rPr>
              <a:t>N3 - THERMOCHEMISTRY</a:t>
            </a:r>
            <a:endParaRPr lang="en-US" sz="8000" u="sng" dirty="0">
              <a:latin typeface="Impact" panose="020B0806030902050204" pitchFamily="34" charset="0"/>
            </a:endParaRPr>
          </a:p>
        </p:txBody>
      </p:sp>
      <p:sp>
        <p:nvSpPr>
          <p:cNvPr id="2" name="TextBox 1">
            <a:extLst>
              <a:ext uri="{FF2B5EF4-FFF2-40B4-BE49-F238E27FC236}">
                <a16:creationId xmlns:a16="http://schemas.microsoft.com/office/drawing/2014/main" id="{EB67DC9B-EEAE-F64D-A8B6-FF023D9B83FE}"/>
              </a:ext>
            </a:extLst>
          </p:cNvPr>
          <p:cNvSpPr txBox="1"/>
          <p:nvPr/>
        </p:nvSpPr>
        <p:spPr>
          <a:xfrm>
            <a:off x="2088355" y="2855939"/>
            <a:ext cx="8015287"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Heat of Formation</a:t>
            </a:r>
            <a:endParaRPr kumimoji="0" lang="en-US" sz="6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 name="Frame 3"/>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538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46111" name="Group 31"/>
          <p:cNvGraphicFramePr>
            <a:graphicFrameLocks noGrp="1"/>
          </p:cNvGraphicFramePr>
          <p:nvPr>
            <p:ph sz="half" idx="1"/>
            <p:extLst>
              <p:ext uri="{D42A27DB-BD31-4B8C-83A1-F6EECF244321}">
                <p14:modId xmlns:p14="http://schemas.microsoft.com/office/powerpoint/2010/main" val="211291776"/>
              </p:ext>
            </p:extLst>
          </p:nvPr>
        </p:nvGraphicFramePr>
        <p:xfrm>
          <a:off x="555550" y="1081086"/>
          <a:ext cx="10950650" cy="3505200"/>
        </p:xfrm>
        <a:graphic>
          <a:graphicData uri="http://schemas.openxmlformats.org/drawingml/2006/table">
            <a:tbl>
              <a:tblPr/>
              <a:tblGrid>
                <a:gridCol w="10950650">
                  <a:extLst>
                    <a:ext uri="{9D8B030D-6E8A-4147-A177-3AD203B41FA5}">
                      <a16:colId xmlns:a16="http://schemas.microsoft.com/office/drawing/2014/main" val="20000"/>
                    </a:ext>
                  </a:extLst>
                </a:gridCol>
              </a:tblGrid>
              <a:tr h="1066800">
                <a:tc>
                  <a:txBody>
                    <a:bodyPr/>
                    <a:lstStyle/>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32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The numbers can vary slightly based on the appendix used. Always use numbers given to you in the problem, otherwise look them up and don’t stress if they don’t exactly match someone else’s </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32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32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sym typeface="Symbol" pitchFamily="18" charset="2"/>
                        </a:rPr>
                        <a:t>One H</a:t>
                      </a:r>
                      <a:r>
                        <a:rPr kumimoji="0" lang="en-US" sz="3200" b="0" i="0" u="none" strike="noStrike" cap="none" normalizeH="0" baseline="-25000" dirty="0" smtClean="0">
                          <a:ln>
                            <a:noFill/>
                          </a:ln>
                          <a:solidFill>
                            <a:srgbClr val="000000"/>
                          </a:solidFill>
                          <a:effectLst/>
                          <a:latin typeface="Arial" panose="020B0604020202020204" pitchFamily="34" charset="0"/>
                          <a:cs typeface="Arial" panose="020B0604020202020204" pitchFamily="34" charset="0"/>
                          <a:sym typeface="Symbol" pitchFamily="18" charset="2"/>
                        </a:rPr>
                        <a:t>2</a:t>
                      </a:r>
                      <a:r>
                        <a:rPr kumimoji="0" lang="en-US" sz="32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sym typeface="Symbol" pitchFamily="18" charset="2"/>
                        </a:rPr>
                        <a:t>O was gas, one was liquid! Phase matters! </a:t>
                      </a:r>
                      <a:br>
                        <a:rPr kumimoji="0" lang="en-US" sz="32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sym typeface="Symbol" pitchFamily="18" charset="2"/>
                        </a:rPr>
                      </a:br>
                      <a:r>
                        <a:rPr kumimoji="0" lang="en-US" sz="3200" b="1" i="0" u="none" strike="noStrike" cap="none" normalizeH="0" baseline="0" dirty="0" smtClean="0">
                          <a:ln>
                            <a:noFill/>
                          </a:ln>
                          <a:solidFill>
                            <a:srgbClr val="0070C0"/>
                          </a:solidFill>
                          <a:effectLst/>
                          <a:latin typeface="Arial" panose="020B0604020202020204" pitchFamily="34" charset="0"/>
                          <a:cs typeface="Arial" panose="020B0604020202020204" pitchFamily="34" charset="0"/>
                          <a:sym typeface="Symbol" pitchFamily="18" charset="2"/>
                        </a:rPr>
                        <a:t>Be careful!</a:t>
                      </a:r>
                      <a:endParaRPr kumimoji="0" lang="en-US" sz="3200" b="1" i="0" u="none" strike="noStrike" cap="none" normalizeH="0" baseline="0" dirty="0">
                        <a:ln>
                          <a:noFill/>
                        </a:ln>
                        <a:solidFill>
                          <a:srgbClr val="0070C0"/>
                        </a:solidFill>
                        <a:effectLst/>
                        <a:latin typeface="Arial" panose="020B0604020202020204" pitchFamily="34" charset="0"/>
                        <a:cs typeface="Arial" panose="020B0604020202020204" pitchFamily="34" charset="0"/>
                        <a:sym typeface="Symbol" pitchFamily="18" charset="2"/>
                      </a:endParaRPr>
                    </a:p>
                  </a:txBody>
                  <a:tcPr anchor="ctr" horzOverflow="overflow">
                    <a:lnL cap="flat">
                      <a:noFill/>
                    </a:lnL>
                    <a:lnR>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1" name="Frame 10"/>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anose="020F0502020204030204"/>
              <a:ea typeface="+mn-ea"/>
              <a:cs typeface="+mn-cs"/>
            </a:endParaRPr>
          </a:p>
        </p:txBody>
      </p:sp>
      <p:sp>
        <p:nvSpPr>
          <p:cNvPr id="12" name="Rectangle 2"/>
          <p:cNvSpPr txBox="1">
            <a:spLocks noChangeArrowheads="1"/>
          </p:cNvSpPr>
          <p:nvPr/>
        </p:nvSpPr>
        <p:spPr>
          <a:xfrm>
            <a:off x="555550" y="209601"/>
            <a:ext cx="11407850" cy="86389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3600" b="1" u="sng" dirty="0" smtClean="0">
                <a:solidFill>
                  <a:srgbClr val="000000"/>
                </a:solidFill>
                <a:latin typeface="Arial" panose="020B0604020202020204" pitchFamily="34" charset="0"/>
                <a:cs typeface="Arial" panose="020B0604020202020204" pitchFamily="34" charset="0"/>
              </a:rPr>
              <a:t>Notice anything about the #’s on last two slides?</a:t>
            </a:r>
            <a:endParaRPr lang="en-US" sz="3600"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06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0593" name="Title 1"/>
          <p:cNvSpPr>
            <a:spLocks noGrp="1"/>
          </p:cNvSpPr>
          <p:nvPr>
            <p:ph type="title"/>
          </p:nvPr>
        </p:nvSpPr>
        <p:spPr>
          <a:xfrm>
            <a:off x="228600" y="228600"/>
            <a:ext cx="11734800" cy="1828800"/>
          </a:xfrm>
        </p:spPr>
        <p:txBody>
          <a:bodyPr/>
          <a:lstStyle/>
          <a:p>
            <a:pPr algn="l"/>
            <a:r>
              <a:rPr lang="en-US" sz="3200" b="0" dirty="0">
                <a:solidFill>
                  <a:srgbClr val="000000"/>
                </a:solidFill>
                <a:effectLst/>
                <a:latin typeface="Arial" charset="0"/>
                <a:ea typeface="ヒラギノ角ゴ Pro W3" charset="0"/>
                <a:cs typeface="ヒラギノ角ゴ Pro W3" charset="0"/>
              </a:rPr>
              <a:t>Ethanol is used as an additive in many fuels today.  </a:t>
            </a:r>
            <a:r>
              <a:rPr lang="en-US" sz="3200" b="0" dirty="0" smtClean="0">
                <a:solidFill>
                  <a:srgbClr val="000000"/>
                </a:solidFill>
                <a:effectLst/>
                <a:latin typeface="Arial" charset="0"/>
                <a:ea typeface="ヒラギノ角ゴ Pro W3" charset="0"/>
                <a:cs typeface="ヒラギノ角ゴ Pro W3" charset="0"/>
              </a:rPr>
              <a:t/>
            </a:r>
            <a:br>
              <a:rPr lang="en-US" sz="3200" b="0" dirty="0" smtClean="0">
                <a:solidFill>
                  <a:srgbClr val="000000"/>
                </a:solidFill>
                <a:effectLst/>
                <a:latin typeface="Arial" charset="0"/>
                <a:ea typeface="ヒラギノ角ゴ Pro W3" charset="0"/>
                <a:cs typeface="ヒラギノ角ゴ Pro W3" charset="0"/>
              </a:rPr>
            </a:br>
            <a:r>
              <a:rPr lang="en-US" sz="3200" b="0" dirty="0" smtClean="0">
                <a:solidFill>
                  <a:srgbClr val="000000"/>
                </a:solidFill>
                <a:effectLst/>
                <a:latin typeface="Arial" charset="0"/>
                <a:ea typeface="ヒラギノ角ゴ Pro W3" charset="0"/>
                <a:cs typeface="ヒラギノ角ゴ Pro W3" charset="0"/>
              </a:rPr>
              <a:t>What </a:t>
            </a:r>
            <a:r>
              <a:rPr lang="en-US" sz="3200" b="0" dirty="0">
                <a:solidFill>
                  <a:srgbClr val="000000"/>
                </a:solidFill>
                <a:effectLst/>
                <a:latin typeface="Arial" charset="0"/>
                <a:ea typeface="ヒラギノ角ゴ Pro W3" charset="0"/>
                <a:cs typeface="ヒラギノ角ゴ Pro W3" charset="0"/>
              </a:rPr>
              <a:t>is </a:t>
            </a:r>
            <a:r>
              <a:rPr lang="en-US" sz="3200" b="0" dirty="0" err="1">
                <a:solidFill>
                  <a:srgbClr val="000000"/>
                </a:solidFill>
                <a:effectLst/>
                <a:latin typeface="Arial" charset="0"/>
                <a:ea typeface="ヒラギノ角ゴ Pro W3" charset="0"/>
              </a:rPr>
              <a:t>Δ</a:t>
            </a:r>
            <a:r>
              <a:rPr lang="en-US" sz="3200" b="0" i="1" dirty="0" err="1">
                <a:solidFill>
                  <a:srgbClr val="000000"/>
                </a:solidFill>
                <a:effectLst/>
                <a:latin typeface="Arial" charset="0"/>
                <a:ea typeface="ヒラギノ角ゴ Pro W3" charset="0"/>
              </a:rPr>
              <a:t>H</a:t>
            </a:r>
            <a:r>
              <a:rPr lang="en-US" sz="3200" b="0" dirty="0" err="1">
                <a:solidFill>
                  <a:srgbClr val="000000"/>
                </a:solidFill>
                <a:effectLst/>
                <a:latin typeface="Arial" charset="0"/>
                <a:ea typeface="ヒラギノ角ゴ Pro W3" charset="0"/>
              </a:rPr>
              <a:t>º</a:t>
            </a:r>
            <a:r>
              <a:rPr lang="en-US" sz="3200" b="0" baseline="-25000" dirty="0" err="1">
                <a:solidFill>
                  <a:srgbClr val="000000"/>
                </a:solidFill>
                <a:effectLst/>
                <a:latin typeface="Arial" charset="0"/>
                <a:ea typeface="ヒラギノ角ゴ Pro W3" charset="0"/>
              </a:rPr>
              <a:t>rxn</a:t>
            </a:r>
            <a:r>
              <a:rPr lang="en-US" sz="3200" b="0" dirty="0">
                <a:solidFill>
                  <a:srgbClr val="000000"/>
                </a:solidFill>
                <a:effectLst/>
                <a:latin typeface="Arial" charset="0"/>
                <a:ea typeface="ヒラギノ角ゴ Pro W3" charset="0"/>
              </a:rPr>
              <a:t> (kJ) for the combustion of ethanol?</a:t>
            </a:r>
            <a:r>
              <a:rPr lang="en-US" sz="3200" b="0" dirty="0">
                <a:solidFill>
                  <a:srgbClr val="000000"/>
                </a:solidFill>
                <a:effectLst/>
                <a:latin typeface="Arial" charset="0"/>
                <a:ea typeface="ヒラギノ角ゴ Pro W3" charset="0"/>
                <a:cs typeface="ヒラギノ角ゴ Pro W3" charset="0"/>
              </a:rPr>
              <a:t/>
            </a:r>
            <a:br>
              <a:rPr lang="en-US" sz="3200" b="0" dirty="0">
                <a:solidFill>
                  <a:srgbClr val="000000"/>
                </a:solidFill>
                <a:effectLst/>
                <a:latin typeface="Arial" charset="0"/>
                <a:ea typeface="ヒラギノ角ゴ Pro W3" charset="0"/>
                <a:cs typeface="ヒラギノ角ゴ Pro W3" charset="0"/>
              </a:rPr>
            </a:br>
            <a:r>
              <a:rPr lang="en-US" sz="3200" dirty="0" smtClean="0">
                <a:solidFill>
                  <a:srgbClr val="000000"/>
                </a:solidFill>
                <a:effectLst/>
                <a:latin typeface="Arial" charset="0"/>
                <a:ea typeface="ヒラギノ角ゴ Pro W3" charset="0"/>
                <a:cs typeface="ヒラギノ角ゴ Pro W3" charset="0"/>
              </a:rPr>
              <a:t>2 </a:t>
            </a:r>
            <a:r>
              <a:rPr lang="en-US" sz="3200" dirty="0">
                <a:solidFill>
                  <a:srgbClr val="000000"/>
                </a:solidFill>
                <a:effectLst/>
                <a:latin typeface="Arial" charset="0"/>
                <a:ea typeface="ヒラギノ角ゴ Pro W3" charset="0"/>
                <a:cs typeface="ヒラギノ角ゴ Pro W3" charset="0"/>
              </a:rPr>
              <a:t>C</a:t>
            </a:r>
            <a:r>
              <a:rPr lang="en-US" sz="3200" baseline="-25000" dirty="0">
                <a:solidFill>
                  <a:srgbClr val="000000"/>
                </a:solidFill>
                <a:effectLst/>
                <a:latin typeface="Arial" charset="0"/>
                <a:ea typeface="ヒラギノ角ゴ Pro W3" charset="0"/>
                <a:cs typeface="ヒラギノ角ゴ Pro W3" charset="0"/>
              </a:rPr>
              <a:t>2</a:t>
            </a:r>
            <a:r>
              <a:rPr lang="en-US" sz="3200" dirty="0">
                <a:solidFill>
                  <a:srgbClr val="000000"/>
                </a:solidFill>
                <a:effectLst/>
                <a:latin typeface="Arial" charset="0"/>
                <a:ea typeface="ヒラギノ角ゴ Pro W3" charset="0"/>
                <a:cs typeface="ヒラギノ角ゴ Pro W3" charset="0"/>
              </a:rPr>
              <a:t>H</a:t>
            </a:r>
            <a:r>
              <a:rPr lang="en-US" sz="3200" baseline="-25000" dirty="0">
                <a:solidFill>
                  <a:srgbClr val="000000"/>
                </a:solidFill>
                <a:effectLst/>
                <a:latin typeface="Arial" charset="0"/>
                <a:ea typeface="ヒラギノ角ゴ Pro W3" charset="0"/>
                <a:cs typeface="ヒラギノ角ゴ Pro W3" charset="0"/>
              </a:rPr>
              <a:t>5</a:t>
            </a:r>
            <a:r>
              <a:rPr lang="en-US" sz="3200" dirty="0">
                <a:solidFill>
                  <a:srgbClr val="000000"/>
                </a:solidFill>
                <a:effectLst/>
                <a:latin typeface="Arial" charset="0"/>
                <a:ea typeface="ヒラギノ角ゴ Pro W3" charset="0"/>
                <a:cs typeface="ヒラギノ角ゴ Pro W3" charset="0"/>
              </a:rPr>
              <a:t>OH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l</a:t>
            </a:r>
            <a:r>
              <a:rPr lang="en-US" sz="600" i="1" dirty="0">
                <a:solidFill>
                  <a:srgbClr val="000000"/>
                </a:solidFill>
                <a:effectLst/>
                <a:latin typeface="Arial" charset="0"/>
                <a:ea typeface="ヒラギノ角ゴ Pro W3" charset="0"/>
                <a:cs typeface="ヒラギノ角ゴ Pro W3" charset="0"/>
              </a:rPr>
              <a:t> </a:t>
            </a:r>
            <a:r>
              <a:rPr lang="en-US" sz="1800" dirty="0">
                <a:solidFill>
                  <a:srgbClr val="000000"/>
                </a:solidFill>
                <a:effectLst/>
                <a:latin typeface="Arial" charset="0"/>
                <a:ea typeface="ヒラギノ角ゴ Pro W3" charset="0"/>
                <a:cs typeface="ヒラギノ角ゴ Pro W3" charset="0"/>
              </a:rPr>
              <a:t>)</a:t>
            </a:r>
            <a:r>
              <a:rPr lang="en-US" sz="3200" dirty="0">
                <a:solidFill>
                  <a:srgbClr val="000000"/>
                </a:solidFill>
                <a:effectLst/>
                <a:latin typeface="Arial" charset="0"/>
                <a:ea typeface="ヒラギノ角ゴ Pro W3" charset="0"/>
                <a:cs typeface="ヒラギノ角ゴ Pro W3" charset="0"/>
              </a:rPr>
              <a:t> + 6 O</a:t>
            </a:r>
            <a:r>
              <a:rPr lang="en-US" sz="3200" baseline="-25000" dirty="0">
                <a:solidFill>
                  <a:srgbClr val="000000"/>
                </a:solidFill>
                <a:effectLst/>
                <a:latin typeface="Arial" charset="0"/>
                <a:ea typeface="ヒラギノ角ゴ Pro W3" charset="0"/>
                <a:cs typeface="ヒラギノ角ゴ Pro W3" charset="0"/>
              </a:rPr>
              <a:t>2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g</a:t>
            </a:r>
            <a:r>
              <a:rPr lang="en-US" sz="1800" dirty="0">
                <a:solidFill>
                  <a:srgbClr val="000000"/>
                </a:solidFill>
                <a:effectLst/>
                <a:latin typeface="Arial" charset="0"/>
                <a:ea typeface="ヒラギノ角ゴ Pro W3" charset="0"/>
                <a:cs typeface="ヒラギノ角ゴ Pro W3" charset="0"/>
              </a:rPr>
              <a:t>)</a:t>
            </a:r>
            <a:r>
              <a:rPr lang="en-US" sz="3200" dirty="0">
                <a:solidFill>
                  <a:srgbClr val="000000"/>
                </a:solidFill>
                <a:effectLst/>
                <a:latin typeface="Arial" charset="0"/>
                <a:ea typeface="ヒラギノ角ゴ Pro W3" charset="0"/>
                <a:cs typeface="ヒラギノ角ゴ Pro W3" charset="0"/>
              </a:rPr>
              <a:t> → 4 CO</a:t>
            </a:r>
            <a:r>
              <a:rPr lang="en-US" sz="3200" baseline="-25000" dirty="0">
                <a:solidFill>
                  <a:srgbClr val="000000"/>
                </a:solidFill>
                <a:effectLst/>
                <a:latin typeface="Arial" charset="0"/>
                <a:ea typeface="ヒラギノ角ゴ Pro W3" charset="0"/>
                <a:cs typeface="ヒラギノ角ゴ Pro W3" charset="0"/>
              </a:rPr>
              <a:t>2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g</a:t>
            </a:r>
            <a:r>
              <a:rPr lang="en-US" sz="1800" dirty="0">
                <a:solidFill>
                  <a:srgbClr val="000000"/>
                </a:solidFill>
                <a:effectLst/>
                <a:latin typeface="Arial" charset="0"/>
                <a:ea typeface="ヒラギノ角ゴ Pro W3" charset="0"/>
                <a:cs typeface="ヒラギノ角ゴ Pro W3" charset="0"/>
              </a:rPr>
              <a:t>)</a:t>
            </a:r>
            <a:r>
              <a:rPr lang="en-US" sz="3200" dirty="0">
                <a:solidFill>
                  <a:srgbClr val="000000"/>
                </a:solidFill>
                <a:effectLst/>
                <a:latin typeface="Arial" charset="0"/>
                <a:ea typeface="ヒラギノ角ゴ Pro W3" charset="0"/>
                <a:cs typeface="ヒラギノ角ゴ Pro W3" charset="0"/>
              </a:rPr>
              <a:t> + 6 H</a:t>
            </a:r>
            <a:r>
              <a:rPr lang="en-US" sz="3200" baseline="-25000" dirty="0">
                <a:solidFill>
                  <a:srgbClr val="000000"/>
                </a:solidFill>
                <a:effectLst/>
                <a:latin typeface="Arial" charset="0"/>
                <a:ea typeface="ヒラギノ角ゴ Pro W3" charset="0"/>
                <a:cs typeface="ヒラギノ角ゴ Pro W3" charset="0"/>
              </a:rPr>
              <a:t>2</a:t>
            </a:r>
            <a:r>
              <a:rPr lang="en-US" sz="3200" dirty="0">
                <a:solidFill>
                  <a:srgbClr val="000000"/>
                </a:solidFill>
                <a:effectLst/>
                <a:latin typeface="Arial" charset="0"/>
                <a:ea typeface="ヒラギノ角ゴ Pro W3" charset="0"/>
                <a:cs typeface="ヒラギノ角ゴ Pro W3" charset="0"/>
              </a:rPr>
              <a:t>O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l</a:t>
            </a:r>
            <a:r>
              <a:rPr lang="en-US" sz="600" i="1" dirty="0">
                <a:solidFill>
                  <a:srgbClr val="000000"/>
                </a:solidFill>
                <a:effectLst/>
                <a:latin typeface="Arial" charset="0"/>
                <a:ea typeface="ヒラギノ角ゴ Pro W3" charset="0"/>
                <a:cs typeface="ヒラギノ角ゴ Pro W3" charset="0"/>
              </a:rPr>
              <a:t> </a:t>
            </a:r>
            <a:r>
              <a:rPr lang="en-US" sz="1800" dirty="0">
                <a:solidFill>
                  <a:srgbClr val="000000"/>
                </a:solidFill>
                <a:effectLst/>
                <a:latin typeface="Arial" charset="0"/>
                <a:ea typeface="ヒラギノ角ゴ Pro W3" charset="0"/>
                <a:cs typeface="ヒラギノ角ゴ Pro W3" charset="0"/>
              </a:rPr>
              <a:t>)</a:t>
            </a:r>
            <a:endParaRPr lang="en-US" sz="3200" dirty="0">
              <a:solidFill>
                <a:srgbClr val="000000"/>
              </a:solidFill>
              <a:effectLst/>
              <a:latin typeface="Arial" charset="0"/>
              <a:ea typeface="ヒラギノ角ゴ Pro W3" charset="0"/>
              <a:cs typeface="ヒラギノ角ゴ Pro W3" charset="0"/>
            </a:endParaRPr>
          </a:p>
        </p:txBody>
      </p:sp>
      <p:graphicFrame>
        <p:nvGraphicFramePr>
          <p:cNvPr id="6" name="Group 1042"/>
          <p:cNvGraphicFramePr>
            <a:graphicFrameLocks noGrp="1"/>
          </p:cNvGraphicFramePr>
          <p:nvPr>
            <p:ph idx="1"/>
            <p:extLst>
              <p:ext uri="{D42A27DB-BD31-4B8C-83A1-F6EECF244321}">
                <p14:modId xmlns:p14="http://schemas.microsoft.com/office/powerpoint/2010/main" val="3587906455"/>
              </p:ext>
            </p:extLst>
          </p:nvPr>
        </p:nvGraphicFramePr>
        <p:xfrm>
          <a:off x="9177210" y="1625144"/>
          <a:ext cx="2549674" cy="2120900"/>
        </p:xfrm>
        <a:graphic>
          <a:graphicData uri="http://schemas.openxmlformats.org/drawingml/2006/table">
            <a:tbl>
              <a:tblPr/>
              <a:tblGrid>
                <a:gridCol w="1447800">
                  <a:extLst>
                    <a:ext uri="{9D8B030D-6E8A-4147-A177-3AD203B41FA5}">
                      <a16:colId xmlns:a16="http://schemas.microsoft.com/office/drawing/2014/main" val="20000"/>
                    </a:ext>
                  </a:extLst>
                </a:gridCol>
                <a:gridCol w="1101874">
                  <a:extLst>
                    <a:ext uri="{9D8B030D-6E8A-4147-A177-3AD203B41FA5}">
                      <a16:colId xmlns:a16="http://schemas.microsoft.com/office/drawing/2014/main" val="20001"/>
                    </a:ext>
                  </a:extLst>
                </a:gridCol>
              </a:tblGrid>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Arial" charset="0"/>
                          <a:ea typeface="ヒラギノ角ゴ Pro W3" charset="0"/>
                          <a:cs typeface="ヒラギノ角ゴ Pro W3" charset="0"/>
                        </a:rPr>
                        <a:t> </a:t>
                      </a:r>
                      <a:r>
                        <a:rPr kumimoji="0" lang="en-US" sz="2000" b="1" i="0" u="none" strike="noStrike" cap="none" normalizeH="0" baseline="0" dirty="0" smtClean="0">
                          <a:ln>
                            <a:noFill/>
                          </a:ln>
                          <a:solidFill>
                            <a:srgbClr val="000000"/>
                          </a:solidFill>
                          <a:effectLst/>
                          <a:latin typeface="Arial" charset="0"/>
                          <a:ea typeface="ヒラギノ角ゴ Pro W3" charset="0"/>
                          <a:cs typeface="ヒラギノ角ゴ Pro W3" charset="0"/>
                        </a:rPr>
                        <a:t>Formula</a:t>
                      </a:r>
                      <a:endParaRPr kumimoji="0" lang="en-US" sz="2000" b="1" i="0" u="none" strike="noStrike" cap="none" normalizeH="0" baseline="0" dirty="0">
                        <a:ln>
                          <a:noFill/>
                        </a:ln>
                        <a:solidFill>
                          <a:srgbClr val="000000"/>
                        </a:solidFill>
                        <a:effectLst/>
                        <a:latin typeface="Arial" charset="0"/>
                        <a:ea typeface="ヒラギノ角ゴ Pro W3" charset="0"/>
                        <a:cs typeface="ヒラギノ角ゴ Pro W3" charset="0"/>
                      </a:endParaRPr>
                    </a:p>
                  </a:txBody>
                  <a:tcPr marT="45706" marB="457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a:ln>
                            <a:noFill/>
                          </a:ln>
                          <a:solidFill>
                            <a:srgbClr val="000000"/>
                          </a:solidFill>
                          <a:effectLst/>
                          <a:latin typeface="Arial" charset="0"/>
                          <a:ea typeface="ヒラギノ角ゴ Pro W3" charset="0"/>
                          <a:cs typeface="ヒラギノ角ゴ Pro W3" charset="0"/>
                        </a:rPr>
                        <a:t>Δ</a:t>
                      </a:r>
                      <a:r>
                        <a:rPr kumimoji="0" lang="en-US" sz="2000" b="1" i="1" u="none" strike="noStrike" cap="none" normalizeH="0" baseline="0" dirty="0" err="1">
                          <a:ln>
                            <a:noFill/>
                          </a:ln>
                          <a:solidFill>
                            <a:srgbClr val="000000"/>
                          </a:solidFill>
                          <a:effectLst/>
                          <a:latin typeface="Arial" charset="0"/>
                          <a:ea typeface="ヒラギノ角ゴ Pro W3" charset="0"/>
                          <a:cs typeface="ヒラギノ角ゴ Pro W3" charset="0"/>
                        </a:rPr>
                        <a:t>H</a:t>
                      </a:r>
                      <a:r>
                        <a:rPr kumimoji="0" lang="en-US" sz="2000" b="1" i="0" u="none" strike="noStrike" cap="none" normalizeH="0" baseline="0" dirty="0" err="1">
                          <a:ln>
                            <a:noFill/>
                          </a:ln>
                          <a:solidFill>
                            <a:srgbClr val="000000"/>
                          </a:solidFill>
                          <a:effectLst/>
                          <a:latin typeface="Arial" charset="0"/>
                          <a:ea typeface="ヒラギノ角ゴ Pro W3" charset="0"/>
                          <a:cs typeface="ヒラギノ角ゴ Pro W3" charset="0"/>
                        </a:rPr>
                        <a:t>º</a:t>
                      </a:r>
                      <a:r>
                        <a:rPr kumimoji="0" lang="en-US" sz="2000" b="1" i="1" u="none" strike="noStrike" cap="none" normalizeH="0" baseline="-30000" dirty="0" err="1">
                          <a:ln>
                            <a:noFill/>
                          </a:ln>
                          <a:solidFill>
                            <a:srgbClr val="000000"/>
                          </a:solidFill>
                          <a:effectLst/>
                          <a:latin typeface="Arial" charset="0"/>
                          <a:ea typeface="ヒラギノ角ゴ Pro W3" charset="0"/>
                          <a:cs typeface="ヒラギノ角ゴ Pro W3" charset="0"/>
                        </a:rPr>
                        <a:t>f</a:t>
                      </a:r>
                      <a:r>
                        <a:rPr kumimoji="0" lang="en-US" sz="2000" b="1" i="0" u="none" strike="noStrike" cap="none" normalizeH="0" baseline="-30000" dirty="0">
                          <a:ln>
                            <a:noFill/>
                          </a:ln>
                          <a:solidFill>
                            <a:srgbClr val="000000"/>
                          </a:solidFill>
                          <a:effectLst/>
                          <a:latin typeface="Arial" charset="0"/>
                          <a:ea typeface="ヒラギノ角ゴ Pro W3" charset="0"/>
                          <a:cs typeface="ヒラギノ角ゴ Pro W3" charset="0"/>
                        </a:rPr>
                        <a:t>  </a:t>
                      </a:r>
                      <a:endPar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endParaRPr>
                    </a:p>
                  </a:txBody>
                  <a:tcPr marT="45706" marB="457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extLst>
                  <a:ext uri="{0D108BD9-81ED-4DB2-BD59-A6C34878D82A}">
                    <a16:rowId xmlns:a16="http://schemas.microsoft.com/office/drawing/2014/main" val="10000"/>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C</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H</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5</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OH (</a:t>
                      </a:r>
                      <a:r>
                        <a:rPr kumimoji="0" lang="en-US" sz="2000" b="0" i="1" u="none" strike="noStrike" cap="none" normalizeH="0" baseline="0" dirty="0">
                          <a:ln>
                            <a:noFill/>
                          </a:ln>
                          <a:solidFill>
                            <a:srgbClr val="000000"/>
                          </a:solidFill>
                          <a:effectLst/>
                          <a:latin typeface="Arial" charset="0"/>
                          <a:ea typeface="ヒラギノ角ゴ Pro W3" charset="0"/>
                          <a:cs typeface="ヒラギノ角ゴ Pro W3" charset="0"/>
                        </a:rPr>
                        <a:t>l</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–277.6</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CO</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 (</a:t>
                      </a:r>
                      <a:r>
                        <a:rPr kumimoji="0" lang="en-US" sz="2000" b="0" i="1" u="none" strike="noStrike" cap="none" normalizeH="0" baseline="0" dirty="0">
                          <a:ln>
                            <a:noFill/>
                          </a:ln>
                          <a:solidFill>
                            <a:srgbClr val="000000"/>
                          </a:solidFill>
                          <a:effectLst/>
                          <a:latin typeface="Arial" charset="0"/>
                          <a:ea typeface="ヒラギノ角ゴ Pro W3" charset="0"/>
                          <a:cs typeface="ヒラギノ角ゴ Pro W3" charset="0"/>
                        </a:rPr>
                        <a:t>g</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–393.5</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H</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O (</a:t>
                      </a:r>
                      <a:r>
                        <a:rPr kumimoji="0" lang="en-US" sz="2000" b="0" i="1" u="none" strike="noStrike" cap="none" normalizeH="0" baseline="0" dirty="0">
                          <a:ln>
                            <a:noFill/>
                          </a:ln>
                          <a:solidFill>
                            <a:srgbClr val="000000"/>
                          </a:solidFill>
                          <a:effectLst/>
                          <a:latin typeface="Arial" charset="0"/>
                          <a:ea typeface="ヒラギノ角ゴ Pro W3" charset="0"/>
                          <a:cs typeface="ヒラギノ角ゴ Pro W3" charset="0"/>
                        </a:rPr>
                        <a:t>g</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–241.8</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ea typeface="ヒラギノ角ゴ Pro W3" charset="0"/>
                          <a:cs typeface="ヒラギノ角ゴ Pro W3" charset="0"/>
                        </a:rPr>
                        <a:t>H</a:t>
                      </a:r>
                      <a:r>
                        <a:rPr kumimoji="0" lang="en-US" sz="2000" b="0" i="0" u="none" strike="noStrike" cap="none" normalizeH="0" baseline="-3000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a:ln>
                            <a:noFill/>
                          </a:ln>
                          <a:solidFill>
                            <a:srgbClr val="000000"/>
                          </a:solidFill>
                          <a:effectLst/>
                          <a:latin typeface="Arial" charset="0"/>
                          <a:ea typeface="ヒラギノ角ゴ Pro W3" charset="0"/>
                          <a:cs typeface="ヒラギノ角ゴ Pro W3" charset="0"/>
                        </a:rPr>
                        <a:t>O (</a:t>
                      </a:r>
                      <a:r>
                        <a:rPr kumimoji="0" lang="en-US" sz="2000" b="0" i="1" u="none" strike="noStrike" cap="none" normalizeH="0" baseline="0">
                          <a:ln>
                            <a:noFill/>
                          </a:ln>
                          <a:solidFill>
                            <a:srgbClr val="000000"/>
                          </a:solidFill>
                          <a:effectLst/>
                          <a:latin typeface="Arial" charset="0"/>
                          <a:ea typeface="ヒラギノ角ゴ Pro W3" charset="0"/>
                          <a:cs typeface="ヒラギノ角ゴ Pro W3" charset="0"/>
                        </a:rPr>
                        <a:t>l</a:t>
                      </a:r>
                      <a:r>
                        <a:rPr kumimoji="0" lang="en-US" sz="2000" b="0" i="0" u="none" strike="noStrike" cap="none" normalizeH="0" baseline="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–285.8</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 name="Frame 4"/>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grpSp>
        <p:nvGrpSpPr>
          <p:cNvPr id="18" name="Group 17"/>
          <p:cNvGrpSpPr/>
          <p:nvPr/>
        </p:nvGrpSpPr>
        <p:grpSpPr>
          <a:xfrm>
            <a:off x="580845" y="2777490"/>
            <a:ext cx="8033810" cy="3530600"/>
            <a:chOff x="574172" y="2359660"/>
            <a:chExt cx="8033810" cy="3530600"/>
          </a:xfrm>
        </p:grpSpPr>
        <p:pic>
          <p:nvPicPr>
            <p:cNvPr id="19" name="Picture 18" descr="answer-a.png"/>
            <p:cNvPicPr>
              <a:picLocks/>
            </p:cNvPicPr>
            <p:nvPr>
              <p:custDataLst>
                <p:tags r:id="rId1"/>
              </p:custDataLst>
            </p:nvPr>
          </p:nvPicPr>
          <p:blipFill>
            <a:blip r:embed="rId13" cstate="print"/>
            <a:stretch>
              <a:fillRect/>
            </a:stretch>
          </p:blipFill>
          <p:spPr>
            <a:xfrm>
              <a:off x="580845" y="2359660"/>
              <a:ext cx="548640" cy="548640"/>
            </a:xfrm>
            <a:prstGeom prst="rect">
              <a:avLst/>
            </a:prstGeom>
          </p:spPr>
        </p:pic>
        <p:pic>
          <p:nvPicPr>
            <p:cNvPr id="20" name="Picture 19" descr="answer-b.png"/>
            <p:cNvPicPr>
              <a:picLocks/>
            </p:cNvPicPr>
            <p:nvPr>
              <p:custDataLst>
                <p:tags r:id="rId2"/>
              </p:custDataLst>
            </p:nvPr>
          </p:nvPicPr>
          <p:blipFill>
            <a:blip r:embed="rId14" cstate="print"/>
            <a:stretch>
              <a:fillRect/>
            </a:stretch>
          </p:blipFill>
          <p:spPr>
            <a:xfrm>
              <a:off x="580845" y="3097530"/>
              <a:ext cx="548640" cy="548640"/>
            </a:xfrm>
            <a:prstGeom prst="rect">
              <a:avLst/>
            </a:prstGeom>
          </p:spPr>
        </p:pic>
        <p:pic>
          <p:nvPicPr>
            <p:cNvPr id="21" name="Picture 20" descr="answer-c.png"/>
            <p:cNvPicPr>
              <a:picLocks/>
            </p:cNvPicPr>
            <p:nvPr>
              <p:custDataLst>
                <p:tags r:id="rId3"/>
              </p:custDataLst>
            </p:nvPr>
          </p:nvPicPr>
          <p:blipFill>
            <a:blip r:embed="rId15" cstate="print"/>
            <a:stretch>
              <a:fillRect/>
            </a:stretch>
          </p:blipFill>
          <p:spPr>
            <a:xfrm>
              <a:off x="580845" y="3835400"/>
              <a:ext cx="548640" cy="548640"/>
            </a:xfrm>
            <a:prstGeom prst="rect">
              <a:avLst/>
            </a:prstGeom>
          </p:spPr>
        </p:pic>
        <p:pic>
          <p:nvPicPr>
            <p:cNvPr id="22" name="Picture 21" descr="answer-d.png"/>
            <p:cNvPicPr>
              <a:picLocks/>
            </p:cNvPicPr>
            <p:nvPr>
              <p:custDataLst>
                <p:tags r:id="rId4"/>
              </p:custDataLst>
            </p:nvPr>
          </p:nvPicPr>
          <p:blipFill>
            <a:blip r:embed="rId16" cstate="print"/>
            <a:stretch>
              <a:fillRect/>
            </a:stretch>
          </p:blipFill>
          <p:spPr>
            <a:xfrm>
              <a:off x="574172" y="4573270"/>
              <a:ext cx="548640" cy="548640"/>
            </a:xfrm>
            <a:prstGeom prst="rect">
              <a:avLst/>
            </a:prstGeom>
          </p:spPr>
        </p:pic>
        <p:pic>
          <p:nvPicPr>
            <p:cNvPr id="23" name="Picture 22" descr="answer-e.png"/>
            <p:cNvPicPr>
              <a:picLocks/>
            </p:cNvPicPr>
            <p:nvPr>
              <p:custDataLst>
                <p:tags r:id="rId5"/>
              </p:custDataLst>
            </p:nvPr>
          </p:nvPicPr>
          <p:blipFill>
            <a:blip r:embed="rId17" cstate="print"/>
            <a:stretch>
              <a:fillRect/>
            </a:stretch>
          </p:blipFill>
          <p:spPr>
            <a:xfrm>
              <a:off x="580845" y="5311140"/>
              <a:ext cx="548640" cy="548640"/>
            </a:xfrm>
            <a:prstGeom prst="rect">
              <a:avLst/>
            </a:prstGeom>
          </p:spPr>
        </p:pic>
        <p:sp>
          <p:nvSpPr>
            <p:cNvPr id="24" name="TextBox 23"/>
            <p:cNvSpPr txBox="1"/>
            <p:nvPr>
              <p:custDataLst>
                <p:tags r:id="rId6"/>
              </p:custDataLst>
            </p:nvPr>
          </p:nvSpPr>
          <p:spPr>
            <a:xfrm>
              <a:off x="1334477" y="2408202"/>
              <a:ext cx="2215035" cy="451556"/>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- 401.7</a:t>
              </a:r>
              <a:endParaRPr lang="en-US" sz="3600" dirty="0">
                <a:solidFill>
                  <a:prstClr val="black"/>
                </a:solidFill>
                <a:latin typeface="Calibri" panose="020F0502020204030204"/>
              </a:endParaRPr>
            </a:p>
          </p:txBody>
        </p:sp>
        <p:sp>
          <p:nvSpPr>
            <p:cNvPr id="25" name="TextBox 24"/>
            <p:cNvSpPr txBox="1"/>
            <p:nvPr>
              <p:custDataLst>
                <p:tags r:id="rId7"/>
              </p:custDataLst>
            </p:nvPr>
          </p:nvSpPr>
          <p:spPr>
            <a:xfrm>
              <a:off x="1334477" y="3060868"/>
              <a:ext cx="1591830"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+ 401.7</a:t>
              </a:r>
              <a:endParaRPr lang="en-US" sz="3600" dirty="0">
                <a:solidFill>
                  <a:prstClr val="black"/>
                </a:solidFill>
                <a:latin typeface="Calibri" panose="020F0502020204030204"/>
              </a:endParaRPr>
            </a:p>
          </p:txBody>
        </p:sp>
        <p:sp>
          <p:nvSpPr>
            <p:cNvPr id="26" name="TextBox 25"/>
            <p:cNvSpPr txBox="1"/>
            <p:nvPr>
              <p:custDataLst>
                <p:tags r:id="rId8"/>
              </p:custDataLst>
            </p:nvPr>
          </p:nvSpPr>
          <p:spPr>
            <a:xfrm>
              <a:off x="1312448" y="3804920"/>
              <a:ext cx="1613859"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- 2469</a:t>
              </a:r>
              <a:endParaRPr lang="en-US" sz="3600" dirty="0">
                <a:solidFill>
                  <a:prstClr val="black"/>
                </a:solidFill>
                <a:latin typeface="Calibri" panose="020F0502020204030204"/>
              </a:endParaRPr>
            </a:p>
          </p:txBody>
        </p:sp>
        <p:sp>
          <p:nvSpPr>
            <p:cNvPr id="27" name="TextBox 26"/>
            <p:cNvSpPr txBox="1"/>
            <p:nvPr>
              <p:custDataLst>
                <p:tags r:id="rId9"/>
              </p:custDataLst>
            </p:nvPr>
          </p:nvSpPr>
          <p:spPr>
            <a:xfrm>
              <a:off x="1368982" y="4542790"/>
              <a:ext cx="1557325"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+ 2734</a:t>
              </a:r>
              <a:endParaRPr lang="en-US" sz="3600" dirty="0">
                <a:solidFill>
                  <a:prstClr val="black"/>
                </a:solidFill>
                <a:latin typeface="Calibri" panose="020F0502020204030204"/>
              </a:endParaRPr>
            </a:p>
          </p:txBody>
        </p:sp>
        <p:sp>
          <p:nvSpPr>
            <p:cNvPr id="28" name="TextBox 27"/>
            <p:cNvSpPr txBox="1"/>
            <p:nvPr>
              <p:custDataLst>
                <p:tags r:id="rId10"/>
              </p:custDataLst>
            </p:nvPr>
          </p:nvSpPr>
          <p:spPr>
            <a:xfrm>
              <a:off x="1368982" y="5280660"/>
              <a:ext cx="7239000"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srgbClr val="000000"/>
                  </a:solidFill>
                  <a:latin typeface="Calibri" panose="020F0502020204030204"/>
                </a:rPr>
                <a:t>- 2734</a:t>
              </a:r>
              <a:endParaRPr lang="en-US" sz="3600" dirty="0">
                <a:solidFill>
                  <a:srgbClr val="000000"/>
                </a:solidFill>
                <a:latin typeface="Calibri" panose="020F0502020204030204"/>
              </a:endParaRPr>
            </a:p>
          </p:txBody>
        </p:sp>
      </p:grpSp>
    </p:spTree>
    <p:extLst>
      <p:ext uri="{BB962C8B-B14F-4D97-AF65-F5344CB8AC3E}">
        <p14:creationId xmlns:p14="http://schemas.microsoft.com/office/powerpoint/2010/main" val="696837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0593" name="Title 1"/>
          <p:cNvSpPr>
            <a:spLocks noGrp="1"/>
          </p:cNvSpPr>
          <p:nvPr>
            <p:ph type="title"/>
          </p:nvPr>
        </p:nvSpPr>
        <p:spPr>
          <a:xfrm>
            <a:off x="228600" y="228600"/>
            <a:ext cx="11734800" cy="1828800"/>
          </a:xfrm>
        </p:spPr>
        <p:txBody>
          <a:bodyPr/>
          <a:lstStyle/>
          <a:p>
            <a:pPr algn="l"/>
            <a:r>
              <a:rPr lang="en-US" sz="3200" b="0" dirty="0">
                <a:solidFill>
                  <a:srgbClr val="000000"/>
                </a:solidFill>
                <a:effectLst/>
                <a:latin typeface="Arial" charset="0"/>
                <a:ea typeface="ヒラギノ角ゴ Pro W3" charset="0"/>
                <a:cs typeface="ヒラギノ角ゴ Pro W3" charset="0"/>
              </a:rPr>
              <a:t>Ethanol is used as an additive in many fuels today.  </a:t>
            </a:r>
            <a:r>
              <a:rPr lang="en-US" sz="3200" b="0" dirty="0" smtClean="0">
                <a:solidFill>
                  <a:srgbClr val="000000"/>
                </a:solidFill>
                <a:effectLst/>
                <a:latin typeface="Arial" charset="0"/>
                <a:ea typeface="ヒラギノ角ゴ Pro W3" charset="0"/>
                <a:cs typeface="ヒラギノ角ゴ Pro W3" charset="0"/>
              </a:rPr>
              <a:t/>
            </a:r>
            <a:br>
              <a:rPr lang="en-US" sz="3200" b="0" dirty="0" smtClean="0">
                <a:solidFill>
                  <a:srgbClr val="000000"/>
                </a:solidFill>
                <a:effectLst/>
                <a:latin typeface="Arial" charset="0"/>
                <a:ea typeface="ヒラギノ角ゴ Pro W3" charset="0"/>
                <a:cs typeface="ヒラギノ角ゴ Pro W3" charset="0"/>
              </a:rPr>
            </a:br>
            <a:r>
              <a:rPr lang="en-US" sz="3200" b="0" dirty="0" smtClean="0">
                <a:solidFill>
                  <a:srgbClr val="000000"/>
                </a:solidFill>
                <a:effectLst/>
                <a:latin typeface="Arial" charset="0"/>
                <a:ea typeface="ヒラギノ角ゴ Pro W3" charset="0"/>
                <a:cs typeface="ヒラギノ角ゴ Pro W3" charset="0"/>
              </a:rPr>
              <a:t>What </a:t>
            </a:r>
            <a:r>
              <a:rPr lang="en-US" sz="3200" b="0" dirty="0">
                <a:solidFill>
                  <a:srgbClr val="000000"/>
                </a:solidFill>
                <a:effectLst/>
                <a:latin typeface="Arial" charset="0"/>
                <a:ea typeface="ヒラギノ角ゴ Pro W3" charset="0"/>
                <a:cs typeface="ヒラギノ角ゴ Pro W3" charset="0"/>
              </a:rPr>
              <a:t>is </a:t>
            </a:r>
            <a:r>
              <a:rPr lang="en-US" sz="3200" b="0" dirty="0" err="1">
                <a:solidFill>
                  <a:srgbClr val="000000"/>
                </a:solidFill>
                <a:effectLst/>
                <a:latin typeface="Arial" charset="0"/>
                <a:ea typeface="ヒラギノ角ゴ Pro W3" charset="0"/>
              </a:rPr>
              <a:t>Δ</a:t>
            </a:r>
            <a:r>
              <a:rPr lang="en-US" sz="3200" b="0" i="1" dirty="0" err="1">
                <a:solidFill>
                  <a:srgbClr val="000000"/>
                </a:solidFill>
                <a:effectLst/>
                <a:latin typeface="Arial" charset="0"/>
                <a:ea typeface="ヒラギノ角ゴ Pro W3" charset="0"/>
              </a:rPr>
              <a:t>H</a:t>
            </a:r>
            <a:r>
              <a:rPr lang="en-US" sz="3200" b="0" dirty="0" err="1">
                <a:solidFill>
                  <a:srgbClr val="000000"/>
                </a:solidFill>
                <a:effectLst/>
                <a:latin typeface="Arial" charset="0"/>
                <a:ea typeface="ヒラギノ角ゴ Pro W3" charset="0"/>
              </a:rPr>
              <a:t>º</a:t>
            </a:r>
            <a:r>
              <a:rPr lang="en-US" sz="3200" b="0" baseline="-25000" dirty="0" err="1">
                <a:solidFill>
                  <a:srgbClr val="000000"/>
                </a:solidFill>
                <a:effectLst/>
                <a:latin typeface="Arial" charset="0"/>
                <a:ea typeface="ヒラギノ角ゴ Pro W3" charset="0"/>
              </a:rPr>
              <a:t>rxn</a:t>
            </a:r>
            <a:r>
              <a:rPr lang="en-US" sz="3200" b="0" dirty="0">
                <a:solidFill>
                  <a:srgbClr val="000000"/>
                </a:solidFill>
                <a:effectLst/>
                <a:latin typeface="Arial" charset="0"/>
                <a:ea typeface="ヒラギノ角ゴ Pro W3" charset="0"/>
              </a:rPr>
              <a:t> (kJ) for the combustion of ethanol?</a:t>
            </a:r>
            <a:r>
              <a:rPr lang="en-US" sz="3200" b="0" dirty="0">
                <a:solidFill>
                  <a:srgbClr val="000000"/>
                </a:solidFill>
                <a:effectLst/>
                <a:latin typeface="Arial" charset="0"/>
                <a:ea typeface="ヒラギノ角ゴ Pro W3" charset="0"/>
                <a:cs typeface="ヒラギノ角ゴ Pro W3" charset="0"/>
              </a:rPr>
              <a:t/>
            </a:r>
            <a:br>
              <a:rPr lang="en-US" sz="3200" b="0" dirty="0">
                <a:solidFill>
                  <a:srgbClr val="000000"/>
                </a:solidFill>
                <a:effectLst/>
                <a:latin typeface="Arial" charset="0"/>
                <a:ea typeface="ヒラギノ角ゴ Pro W3" charset="0"/>
                <a:cs typeface="ヒラギノ角ゴ Pro W3" charset="0"/>
              </a:rPr>
            </a:br>
            <a:r>
              <a:rPr lang="en-US" sz="3200" dirty="0" smtClean="0">
                <a:solidFill>
                  <a:srgbClr val="000000"/>
                </a:solidFill>
                <a:effectLst/>
                <a:latin typeface="Arial" charset="0"/>
                <a:ea typeface="ヒラギノ角ゴ Pro W3" charset="0"/>
                <a:cs typeface="ヒラギノ角ゴ Pro W3" charset="0"/>
              </a:rPr>
              <a:t>2 </a:t>
            </a:r>
            <a:r>
              <a:rPr lang="en-US" sz="3200" dirty="0">
                <a:solidFill>
                  <a:srgbClr val="000000"/>
                </a:solidFill>
                <a:effectLst/>
                <a:latin typeface="Arial" charset="0"/>
                <a:ea typeface="ヒラギノ角ゴ Pro W3" charset="0"/>
                <a:cs typeface="ヒラギノ角ゴ Pro W3" charset="0"/>
              </a:rPr>
              <a:t>C</a:t>
            </a:r>
            <a:r>
              <a:rPr lang="en-US" sz="3200" baseline="-25000" dirty="0">
                <a:solidFill>
                  <a:srgbClr val="000000"/>
                </a:solidFill>
                <a:effectLst/>
                <a:latin typeface="Arial" charset="0"/>
                <a:ea typeface="ヒラギノ角ゴ Pro W3" charset="0"/>
                <a:cs typeface="ヒラギノ角ゴ Pro W3" charset="0"/>
              </a:rPr>
              <a:t>2</a:t>
            </a:r>
            <a:r>
              <a:rPr lang="en-US" sz="3200" dirty="0">
                <a:solidFill>
                  <a:srgbClr val="000000"/>
                </a:solidFill>
                <a:effectLst/>
                <a:latin typeface="Arial" charset="0"/>
                <a:ea typeface="ヒラギノ角ゴ Pro W3" charset="0"/>
                <a:cs typeface="ヒラギノ角ゴ Pro W3" charset="0"/>
              </a:rPr>
              <a:t>H</a:t>
            </a:r>
            <a:r>
              <a:rPr lang="en-US" sz="3200" baseline="-25000" dirty="0">
                <a:solidFill>
                  <a:srgbClr val="000000"/>
                </a:solidFill>
                <a:effectLst/>
                <a:latin typeface="Arial" charset="0"/>
                <a:ea typeface="ヒラギノ角ゴ Pro W3" charset="0"/>
                <a:cs typeface="ヒラギノ角ゴ Pro W3" charset="0"/>
              </a:rPr>
              <a:t>5</a:t>
            </a:r>
            <a:r>
              <a:rPr lang="en-US" sz="3200" dirty="0">
                <a:solidFill>
                  <a:srgbClr val="000000"/>
                </a:solidFill>
                <a:effectLst/>
                <a:latin typeface="Arial" charset="0"/>
                <a:ea typeface="ヒラギノ角ゴ Pro W3" charset="0"/>
                <a:cs typeface="ヒラギノ角ゴ Pro W3" charset="0"/>
              </a:rPr>
              <a:t>OH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l</a:t>
            </a:r>
            <a:r>
              <a:rPr lang="en-US" sz="600" i="1" dirty="0">
                <a:solidFill>
                  <a:srgbClr val="000000"/>
                </a:solidFill>
                <a:effectLst/>
                <a:latin typeface="Arial" charset="0"/>
                <a:ea typeface="ヒラギノ角ゴ Pro W3" charset="0"/>
                <a:cs typeface="ヒラギノ角ゴ Pro W3" charset="0"/>
              </a:rPr>
              <a:t> </a:t>
            </a:r>
            <a:r>
              <a:rPr lang="en-US" sz="1800" dirty="0">
                <a:solidFill>
                  <a:srgbClr val="000000"/>
                </a:solidFill>
                <a:effectLst/>
                <a:latin typeface="Arial" charset="0"/>
                <a:ea typeface="ヒラギノ角ゴ Pro W3" charset="0"/>
                <a:cs typeface="ヒラギノ角ゴ Pro W3" charset="0"/>
              </a:rPr>
              <a:t>)</a:t>
            </a:r>
            <a:r>
              <a:rPr lang="en-US" sz="3200" dirty="0">
                <a:solidFill>
                  <a:srgbClr val="000000"/>
                </a:solidFill>
                <a:effectLst/>
                <a:latin typeface="Arial" charset="0"/>
                <a:ea typeface="ヒラギノ角ゴ Pro W3" charset="0"/>
                <a:cs typeface="ヒラギノ角ゴ Pro W3" charset="0"/>
              </a:rPr>
              <a:t> + 6 O</a:t>
            </a:r>
            <a:r>
              <a:rPr lang="en-US" sz="3200" baseline="-25000" dirty="0">
                <a:solidFill>
                  <a:srgbClr val="000000"/>
                </a:solidFill>
                <a:effectLst/>
                <a:latin typeface="Arial" charset="0"/>
                <a:ea typeface="ヒラギノ角ゴ Pro W3" charset="0"/>
                <a:cs typeface="ヒラギノ角ゴ Pro W3" charset="0"/>
              </a:rPr>
              <a:t>2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g</a:t>
            </a:r>
            <a:r>
              <a:rPr lang="en-US" sz="1800" dirty="0">
                <a:solidFill>
                  <a:srgbClr val="000000"/>
                </a:solidFill>
                <a:effectLst/>
                <a:latin typeface="Arial" charset="0"/>
                <a:ea typeface="ヒラギノ角ゴ Pro W3" charset="0"/>
                <a:cs typeface="ヒラギノ角ゴ Pro W3" charset="0"/>
              </a:rPr>
              <a:t>)</a:t>
            </a:r>
            <a:r>
              <a:rPr lang="en-US" sz="3200" dirty="0">
                <a:solidFill>
                  <a:srgbClr val="000000"/>
                </a:solidFill>
                <a:effectLst/>
                <a:latin typeface="Arial" charset="0"/>
                <a:ea typeface="ヒラギノ角ゴ Pro W3" charset="0"/>
                <a:cs typeface="ヒラギノ角ゴ Pro W3" charset="0"/>
              </a:rPr>
              <a:t> → 4 CO</a:t>
            </a:r>
            <a:r>
              <a:rPr lang="en-US" sz="3200" baseline="-25000" dirty="0">
                <a:solidFill>
                  <a:srgbClr val="000000"/>
                </a:solidFill>
                <a:effectLst/>
                <a:latin typeface="Arial" charset="0"/>
                <a:ea typeface="ヒラギノ角ゴ Pro W3" charset="0"/>
                <a:cs typeface="ヒラギノ角ゴ Pro W3" charset="0"/>
              </a:rPr>
              <a:t>2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g</a:t>
            </a:r>
            <a:r>
              <a:rPr lang="en-US" sz="1800" dirty="0">
                <a:solidFill>
                  <a:srgbClr val="000000"/>
                </a:solidFill>
                <a:effectLst/>
                <a:latin typeface="Arial" charset="0"/>
                <a:ea typeface="ヒラギノ角ゴ Pro W3" charset="0"/>
                <a:cs typeface="ヒラギノ角ゴ Pro W3" charset="0"/>
              </a:rPr>
              <a:t>)</a:t>
            </a:r>
            <a:r>
              <a:rPr lang="en-US" sz="3200" dirty="0">
                <a:solidFill>
                  <a:srgbClr val="000000"/>
                </a:solidFill>
                <a:effectLst/>
                <a:latin typeface="Arial" charset="0"/>
                <a:ea typeface="ヒラギノ角ゴ Pro W3" charset="0"/>
                <a:cs typeface="ヒラギノ角ゴ Pro W3" charset="0"/>
              </a:rPr>
              <a:t> + 6 H</a:t>
            </a:r>
            <a:r>
              <a:rPr lang="en-US" sz="3200" baseline="-25000" dirty="0">
                <a:solidFill>
                  <a:srgbClr val="000000"/>
                </a:solidFill>
                <a:effectLst/>
                <a:latin typeface="Arial" charset="0"/>
                <a:ea typeface="ヒラギノ角ゴ Pro W3" charset="0"/>
                <a:cs typeface="ヒラギノ角ゴ Pro W3" charset="0"/>
              </a:rPr>
              <a:t>2</a:t>
            </a:r>
            <a:r>
              <a:rPr lang="en-US" sz="3200" dirty="0">
                <a:solidFill>
                  <a:srgbClr val="000000"/>
                </a:solidFill>
                <a:effectLst/>
                <a:latin typeface="Arial" charset="0"/>
                <a:ea typeface="ヒラギノ角ゴ Pro W3" charset="0"/>
                <a:cs typeface="ヒラギノ角ゴ Pro W3" charset="0"/>
              </a:rPr>
              <a:t>O </a:t>
            </a:r>
            <a:r>
              <a:rPr lang="en-US" sz="1800" dirty="0">
                <a:solidFill>
                  <a:srgbClr val="000000"/>
                </a:solidFill>
                <a:effectLst/>
                <a:latin typeface="Arial" charset="0"/>
                <a:ea typeface="ヒラギノ角ゴ Pro W3" charset="0"/>
                <a:cs typeface="ヒラギノ角ゴ Pro W3" charset="0"/>
              </a:rPr>
              <a:t>(</a:t>
            </a:r>
            <a:r>
              <a:rPr lang="en-US" sz="1800" i="1" dirty="0">
                <a:solidFill>
                  <a:srgbClr val="000000"/>
                </a:solidFill>
                <a:effectLst/>
                <a:latin typeface="Arial" charset="0"/>
                <a:ea typeface="ヒラギノ角ゴ Pro W3" charset="0"/>
                <a:cs typeface="ヒラギノ角ゴ Pro W3" charset="0"/>
              </a:rPr>
              <a:t>l</a:t>
            </a:r>
            <a:r>
              <a:rPr lang="en-US" sz="600" i="1" dirty="0">
                <a:solidFill>
                  <a:srgbClr val="000000"/>
                </a:solidFill>
                <a:effectLst/>
                <a:latin typeface="Arial" charset="0"/>
                <a:ea typeface="ヒラギノ角ゴ Pro W3" charset="0"/>
                <a:cs typeface="ヒラギノ角ゴ Pro W3" charset="0"/>
              </a:rPr>
              <a:t> </a:t>
            </a:r>
            <a:r>
              <a:rPr lang="en-US" sz="1800" dirty="0">
                <a:solidFill>
                  <a:srgbClr val="000000"/>
                </a:solidFill>
                <a:effectLst/>
                <a:latin typeface="Arial" charset="0"/>
                <a:ea typeface="ヒラギノ角ゴ Pro W3" charset="0"/>
                <a:cs typeface="ヒラギノ角ゴ Pro W3" charset="0"/>
              </a:rPr>
              <a:t>)</a:t>
            </a:r>
            <a:endParaRPr lang="en-US" sz="3200" dirty="0">
              <a:solidFill>
                <a:srgbClr val="000000"/>
              </a:solidFill>
              <a:effectLst/>
              <a:latin typeface="Arial" charset="0"/>
              <a:ea typeface="ヒラギノ角ゴ Pro W3" charset="0"/>
              <a:cs typeface="ヒラギノ角ゴ Pro W3" charset="0"/>
            </a:endParaRPr>
          </a:p>
        </p:txBody>
      </p:sp>
      <p:graphicFrame>
        <p:nvGraphicFramePr>
          <p:cNvPr id="6" name="Group 1042"/>
          <p:cNvGraphicFramePr>
            <a:graphicFrameLocks noGrp="1"/>
          </p:cNvGraphicFramePr>
          <p:nvPr>
            <p:ph idx="1"/>
            <p:extLst>
              <p:ext uri="{D42A27DB-BD31-4B8C-83A1-F6EECF244321}">
                <p14:modId xmlns:p14="http://schemas.microsoft.com/office/powerpoint/2010/main" val="3587906455"/>
              </p:ext>
            </p:extLst>
          </p:nvPr>
        </p:nvGraphicFramePr>
        <p:xfrm>
          <a:off x="9177210" y="1625144"/>
          <a:ext cx="2549674" cy="2120900"/>
        </p:xfrm>
        <a:graphic>
          <a:graphicData uri="http://schemas.openxmlformats.org/drawingml/2006/table">
            <a:tbl>
              <a:tblPr/>
              <a:tblGrid>
                <a:gridCol w="1447800">
                  <a:extLst>
                    <a:ext uri="{9D8B030D-6E8A-4147-A177-3AD203B41FA5}">
                      <a16:colId xmlns:a16="http://schemas.microsoft.com/office/drawing/2014/main" val="20000"/>
                    </a:ext>
                  </a:extLst>
                </a:gridCol>
                <a:gridCol w="1101874">
                  <a:extLst>
                    <a:ext uri="{9D8B030D-6E8A-4147-A177-3AD203B41FA5}">
                      <a16:colId xmlns:a16="http://schemas.microsoft.com/office/drawing/2014/main" val="20001"/>
                    </a:ext>
                  </a:extLst>
                </a:gridCol>
              </a:tblGrid>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Arial" charset="0"/>
                          <a:ea typeface="ヒラギノ角ゴ Pro W3" charset="0"/>
                          <a:cs typeface="ヒラギノ角ゴ Pro W3" charset="0"/>
                        </a:rPr>
                        <a:t> </a:t>
                      </a:r>
                      <a:r>
                        <a:rPr kumimoji="0" lang="en-US" sz="2000" b="1" i="0" u="none" strike="noStrike" cap="none" normalizeH="0" baseline="0" dirty="0" smtClean="0">
                          <a:ln>
                            <a:noFill/>
                          </a:ln>
                          <a:solidFill>
                            <a:srgbClr val="000000"/>
                          </a:solidFill>
                          <a:effectLst/>
                          <a:latin typeface="Arial" charset="0"/>
                          <a:ea typeface="ヒラギノ角ゴ Pro W3" charset="0"/>
                          <a:cs typeface="ヒラギノ角ゴ Pro W3" charset="0"/>
                        </a:rPr>
                        <a:t>Formula</a:t>
                      </a:r>
                      <a:endParaRPr kumimoji="0" lang="en-US" sz="2000" b="1" i="0" u="none" strike="noStrike" cap="none" normalizeH="0" baseline="0" dirty="0">
                        <a:ln>
                          <a:noFill/>
                        </a:ln>
                        <a:solidFill>
                          <a:srgbClr val="000000"/>
                        </a:solidFill>
                        <a:effectLst/>
                        <a:latin typeface="Arial" charset="0"/>
                        <a:ea typeface="ヒラギノ角ゴ Pro W3" charset="0"/>
                        <a:cs typeface="ヒラギノ角ゴ Pro W3" charset="0"/>
                      </a:endParaRPr>
                    </a:p>
                  </a:txBody>
                  <a:tcPr marT="45706" marB="457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a:ln>
                            <a:noFill/>
                          </a:ln>
                          <a:solidFill>
                            <a:srgbClr val="000000"/>
                          </a:solidFill>
                          <a:effectLst/>
                          <a:latin typeface="Arial" charset="0"/>
                          <a:ea typeface="ヒラギノ角ゴ Pro W3" charset="0"/>
                          <a:cs typeface="ヒラギノ角ゴ Pro W3" charset="0"/>
                        </a:rPr>
                        <a:t>Δ</a:t>
                      </a:r>
                      <a:r>
                        <a:rPr kumimoji="0" lang="en-US" sz="2000" b="1" i="1" u="none" strike="noStrike" cap="none" normalizeH="0" baseline="0" dirty="0" err="1">
                          <a:ln>
                            <a:noFill/>
                          </a:ln>
                          <a:solidFill>
                            <a:srgbClr val="000000"/>
                          </a:solidFill>
                          <a:effectLst/>
                          <a:latin typeface="Arial" charset="0"/>
                          <a:ea typeface="ヒラギノ角ゴ Pro W3" charset="0"/>
                          <a:cs typeface="ヒラギノ角ゴ Pro W3" charset="0"/>
                        </a:rPr>
                        <a:t>H</a:t>
                      </a:r>
                      <a:r>
                        <a:rPr kumimoji="0" lang="en-US" sz="2000" b="1" i="0" u="none" strike="noStrike" cap="none" normalizeH="0" baseline="0" dirty="0" err="1">
                          <a:ln>
                            <a:noFill/>
                          </a:ln>
                          <a:solidFill>
                            <a:srgbClr val="000000"/>
                          </a:solidFill>
                          <a:effectLst/>
                          <a:latin typeface="Arial" charset="0"/>
                          <a:ea typeface="ヒラギノ角ゴ Pro W3" charset="0"/>
                          <a:cs typeface="ヒラギノ角ゴ Pro W3" charset="0"/>
                        </a:rPr>
                        <a:t>º</a:t>
                      </a:r>
                      <a:r>
                        <a:rPr kumimoji="0" lang="en-US" sz="2000" b="1" i="1" u="none" strike="noStrike" cap="none" normalizeH="0" baseline="-30000" dirty="0" err="1">
                          <a:ln>
                            <a:noFill/>
                          </a:ln>
                          <a:solidFill>
                            <a:srgbClr val="000000"/>
                          </a:solidFill>
                          <a:effectLst/>
                          <a:latin typeface="Arial" charset="0"/>
                          <a:ea typeface="ヒラギノ角ゴ Pro W3" charset="0"/>
                          <a:cs typeface="ヒラギノ角ゴ Pro W3" charset="0"/>
                        </a:rPr>
                        <a:t>f</a:t>
                      </a:r>
                      <a:r>
                        <a:rPr kumimoji="0" lang="en-US" sz="2000" b="1" i="0" u="none" strike="noStrike" cap="none" normalizeH="0" baseline="-30000" dirty="0">
                          <a:ln>
                            <a:noFill/>
                          </a:ln>
                          <a:solidFill>
                            <a:srgbClr val="000000"/>
                          </a:solidFill>
                          <a:effectLst/>
                          <a:latin typeface="Arial" charset="0"/>
                          <a:ea typeface="ヒラギノ角ゴ Pro W3" charset="0"/>
                          <a:cs typeface="ヒラギノ角ゴ Pro W3" charset="0"/>
                        </a:rPr>
                        <a:t>  </a:t>
                      </a:r>
                      <a:endPar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endParaRPr>
                    </a:p>
                  </a:txBody>
                  <a:tcPr marT="45706" marB="457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extLst>
                  <a:ext uri="{0D108BD9-81ED-4DB2-BD59-A6C34878D82A}">
                    <a16:rowId xmlns:a16="http://schemas.microsoft.com/office/drawing/2014/main" val="10000"/>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C</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H</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5</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OH (</a:t>
                      </a:r>
                      <a:r>
                        <a:rPr kumimoji="0" lang="en-US" sz="2000" b="0" i="1" u="none" strike="noStrike" cap="none" normalizeH="0" baseline="0" dirty="0">
                          <a:ln>
                            <a:noFill/>
                          </a:ln>
                          <a:solidFill>
                            <a:srgbClr val="000000"/>
                          </a:solidFill>
                          <a:effectLst/>
                          <a:latin typeface="Arial" charset="0"/>
                          <a:ea typeface="ヒラギノ角ゴ Pro W3" charset="0"/>
                          <a:cs typeface="ヒラギノ角ゴ Pro W3" charset="0"/>
                        </a:rPr>
                        <a:t>l</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–277.6</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CO</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 (</a:t>
                      </a:r>
                      <a:r>
                        <a:rPr kumimoji="0" lang="en-US" sz="2000" b="0" i="1" u="none" strike="noStrike" cap="none" normalizeH="0" baseline="0" dirty="0">
                          <a:ln>
                            <a:noFill/>
                          </a:ln>
                          <a:solidFill>
                            <a:srgbClr val="000000"/>
                          </a:solidFill>
                          <a:effectLst/>
                          <a:latin typeface="Arial" charset="0"/>
                          <a:ea typeface="ヒラギノ角ゴ Pro W3" charset="0"/>
                          <a:cs typeface="ヒラギノ角ゴ Pro W3" charset="0"/>
                        </a:rPr>
                        <a:t>g</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–393.5</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H</a:t>
                      </a:r>
                      <a:r>
                        <a:rPr kumimoji="0" lang="en-US" sz="2000" b="0" i="0" u="none" strike="noStrike" cap="none" normalizeH="0" baseline="-30000" dirty="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O (</a:t>
                      </a:r>
                      <a:r>
                        <a:rPr kumimoji="0" lang="en-US" sz="2000" b="0" i="1" u="none" strike="noStrike" cap="none" normalizeH="0" baseline="0" dirty="0">
                          <a:ln>
                            <a:noFill/>
                          </a:ln>
                          <a:solidFill>
                            <a:srgbClr val="000000"/>
                          </a:solidFill>
                          <a:effectLst/>
                          <a:latin typeface="Arial" charset="0"/>
                          <a:ea typeface="ヒラギノ角ゴ Pro W3" charset="0"/>
                          <a:cs typeface="ヒラギノ角ゴ Pro W3" charset="0"/>
                        </a:rPr>
                        <a:t>g</a:t>
                      </a: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–241.8</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ea typeface="ヒラギノ角ゴ Pro W3" charset="0"/>
                          <a:cs typeface="ヒラギノ角ゴ Pro W3" charset="0"/>
                        </a:rPr>
                        <a:t>H</a:t>
                      </a:r>
                      <a:r>
                        <a:rPr kumimoji="0" lang="en-US" sz="2000" b="0" i="0" u="none" strike="noStrike" cap="none" normalizeH="0" baseline="-30000">
                          <a:ln>
                            <a:noFill/>
                          </a:ln>
                          <a:solidFill>
                            <a:srgbClr val="000000"/>
                          </a:solidFill>
                          <a:effectLst/>
                          <a:latin typeface="Arial" charset="0"/>
                          <a:ea typeface="ヒラギノ角ゴ Pro W3" charset="0"/>
                          <a:cs typeface="ヒラギノ角ゴ Pro W3" charset="0"/>
                        </a:rPr>
                        <a:t>2</a:t>
                      </a:r>
                      <a:r>
                        <a:rPr kumimoji="0" lang="en-US" sz="2000" b="0" i="0" u="none" strike="noStrike" cap="none" normalizeH="0" baseline="0">
                          <a:ln>
                            <a:noFill/>
                          </a:ln>
                          <a:solidFill>
                            <a:srgbClr val="000000"/>
                          </a:solidFill>
                          <a:effectLst/>
                          <a:latin typeface="Arial" charset="0"/>
                          <a:ea typeface="ヒラギノ角ゴ Pro W3" charset="0"/>
                          <a:cs typeface="ヒラギノ角ゴ Pro W3" charset="0"/>
                        </a:rPr>
                        <a:t>O (</a:t>
                      </a:r>
                      <a:r>
                        <a:rPr kumimoji="0" lang="en-US" sz="2000" b="0" i="1" u="none" strike="noStrike" cap="none" normalizeH="0" baseline="0">
                          <a:ln>
                            <a:noFill/>
                          </a:ln>
                          <a:solidFill>
                            <a:srgbClr val="000000"/>
                          </a:solidFill>
                          <a:effectLst/>
                          <a:latin typeface="Arial" charset="0"/>
                          <a:ea typeface="ヒラギノ角ゴ Pro W3" charset="0"/>
                          <a:cs typeface="ヒラギノ角ゴ Pro W3" charset="0"/>
                        </a:rPr>
                        <a:t>l</a:t>
                      </a:r>
                      <a:r>
                        <a:rPr kumimoji="0" lang="en-US" sz="2000" b="0" i="0" u="none" strike="noStrike" cap="none" normalizeH="0" baseline="0">
                          <a:ln>
                            <a:noFill/>
                          </a:ln>
                          <a:solidFill>
                            <a:srgbClr val="000000"/>
                          </a:solidFill>
                          <a:effectLst/>
                          <a:latin typeface="Arial" charset="0"/>
                          <a:ea typeface="ヒラギノ角ゴ Pro W3" charset="0"/>
                          <a:cs typeface="ヒラギノ角ゴ Pro W3" charset="0"/>
                        </a:rPr>
                        <a:t>)</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Arial" charset="0"/>
                          <a:ea typeface="ヒラギノ角ゴ Pro W3" charset="0"/>
                          <a:cs typeface="ヒラギノ角ゴ Pro W3" charset="0"/>
                        </a:rPr>
                        <a:t>–285.8</a:t>
                      </a:r>
                    </a:p>
                  </a:txBody>
                  <a:tcPr marT="45706" marB="4570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 name="Frame 4"/>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grpSp>
        <p:nvGrpSpPr>
          <p:cNvPr id="18" name="Group 17"/>
          <p:cNvGrpSpPr/>
          <p:nvPr/>
        </p:nvGrpSpPr>
        <p:grpSpPr>
          <a:xfrm>
            <a:off x="580845" y="2777490"/>
            <a:ext cx="8033810" cy="3530600"/>
            <a:chOff x="574172" y="2359660"/>
            <a:chExt cx="8033810" cy="3530600"/>
          </a:xfrm>
        </p:grpSpPr>
        <p:pic>
          <p:nvPicPr>
            <p:cNvPr id="19" name="Picture 18" descr="answer-a.png"/>
            <p:cNvPicPr>
              <a:picLocks/>
            </p:cNvPicPr>
            <p:nvPr>
              <p:custDataLst>
                <p:tags r:id="rId1"/>
              </p:custDataLst>
            </p:nvPr>
          </p:nvPicPr>
          <p:blipFill>
            <a:blip r:embed="rId13" cstate="print"/>
            <a:stretch>
              <a:fillRect/>
            </a:stretch>
          </p:blipFill>
          <p:spPr>
            <a:xfrm>
              <a:off x="580845" y="2359660"/>
              <a:ext cx="548640" cy="548640"/>
            </a:xfrm>
            <a:prstGeom prst="rect">
              <a:avLst/>
            </a:prstGeom>
          </p:spPr>
        </p:pic>
        <p:pic>
          <p:nvPicPr>
            <p:cNvPr id="20" name="Picture 19" descr="answer-b.png"/>
            <p:cNvPicPr>
              <a:picLocks/>
            </p:cNvPicPr>
            <p:nvPr>
              <p:custDataLst>
                <p:tags r:id="rId2"/>
              </p:custDataLst>
            </p:nvPr>
          </p:nvPicPr>
          <p:blipFill>
            <a:blip r:embed="rId14" cstate="print"/>
            <a:stretch>
              <a:fillRect/>
            </a:stretch>
          </p:blipFill>
          <p:spPr>
            <a:xfrm>
              <a:off x="580845" y="3097530"/>
              <a:ext cx="548640" cy="548640"/>
            </a:xfrm>
            <a:prstGeom prst="rect">
              <a:avLst/>
            </a:prstGeom>
          </p:spPr>
        </p:pic>
        <p:pic>
          <p:nvPicPr>
            <p:cNvPr id="21" name="Picture 20" descr="answer-c.png"/>
            <p:cNvPicPr>
              <a:picLocks/>
            </p:cNvPicPr>
            <p:nvPr>
              <p:custDataLst>
                <p:tags r:id="rId3"/>
              </p:custDataLst>
            </p:nvPr>
          </p:nvPicPr>
          <p:blipFill>
            <a:blip r:embed="rId15" cstate="print"/>
            <a:stretch>
              <a:fillRect/>
            </a:stretch>
          </p:blipFill>
          <p:spPr>
            <a:xfrm>
              <a:off x="580845" y="3835400"/>
              <a:ext cx="548640" cy="548640"/>
            </a:xfrm>
            <a:prstGeom prst="rect">
              <a:avLst/>
            </a:prstGeom>
          </p:spPr>
        </p:pic>
        <p:pic>
          <p:nvPicPr>
            <p:cNvPr id="22" name="Picture 21" descr="answer-d.png"/>
            <p:cNvPicPr>
              <a:picLocks/>
            </p:cNvPicPr>
            <p:nvPr>
              <p:custDataLst>
                <p:tags r:id="rId4"/>
              </p:custDataLst>
            </p:nvPr>
          </p:nvPicPr>
          <p:blipFill>
            <a:blip r:embed="rId16" cstate="print"/>
            <a:stretch>
              <a:fillRect/>
            </a:stretch>
          </p:blipFill>
          <p:spPr>
            <a:xfrm>
              <a:off x="574172" y="4573270"/>
              <a:ext cx="548640" cy="548640"/>
            </a:xfrm>
            <a:prstGeom prst="rect">
              <a:avLst/>
            </a:prstGeom>
          </p:spPr>
        </p:pic>
        <p:pic>
          <p:nvPicPr>
            <p:cNvPr id="23" name="Picture 22" descr="answer-e.png"/>
            <p:cNvPicPr>
              <a:picLocks/>
            </p:cNvPicPr>
            <p:nvPr>
              <p:custDataLst>
                <p:tags r:id="rId5"/>
              </p:custDataLst>
            </p:nvPr>
          </p:nvPicPr>
          <p:blipFill>
            <a:blip r:embed="rId17" cstate="print"/>
            <a:stretch>
              <a:fillRect/>
            </a:stretch>
          </p:blipFill>
          <p:spPr>
            <a:xfrm>
              <a:off x="580845" y="5311140"/>
              <a:ext cx="548640" cy="548640"/>
            </a:xfrm>
            <a:prstGeom prst="rect">
              <a:avLst/>
            </a:prstGeom>
          </p:spPr>
        </p:pic>
        <p:sp>
          <p:nvSpPr>
            <p:cNvPr id="24" name="TextBox 23"/>
            <p:cNvSpPr txBox="1"/>
            <p:nvPr>
              <p:custDataLst>
                <p:tags r:id="rId6"/>
              </p:custDataLst>
            </p:nvPr>
          </p:nvSpPr>
          <p:spPr>
            <a:xfrm>
              <a:off x="1334477" y="2408202"/>
              <a:ext cx="2215035" cy="451556"/>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- 401.7</a:t>
              </a:r>
              <a:endParaRPr lang="en-US" sz="3600" dirty="0">
                <a:solidFill>
                  <a:prstClr val="black"/>
                </a:solidFill>
                <a:latin typeface="Calibri" panose="020F0502020204030204"/>
              </a:endParaRPr>
            </a:p>
          </p:txBody>
        </p:sp>
        <p:sp>
          <p:nvSpPr>
            <p:cNvPr id="25" name="TextBox 24"/>
            <p:cNvSpPr txBox="1"/>
            <p:nvPr>
              <p:custDataLst>
                <p:tags r:id="rId7"/>
              </p:custDataLst>
            </p:nvPr>
          </p:nvSpPr>
          <p:spPr>
            <a:xfrm>
              <a:off x="1334477" y="3060868"/>
              <a:ext cx="1591830"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+ 401.7</a:t>
              </a:r>
              <a:endParaRPr lang="en-US" sz="3600" dirty="0">
                <a:solidFill>
                  <a:prstClr val="black"/>
                </a:solidFill>
                <a:latin typeface="Calibri" panose="020F0502020204030204"/>
              </a:endParaRPr>
            </a:p>
          </p:txBody>
        </p:sp>
        <p:sp>
          <p:nvSpPr>
            <p:cNvPr id="26" name="TextBox 25"/>
            <p:cNvSpPr txBox="1"/>
            <p:nvPr>
              <p:custDataLst>
                <p:tags r:id="rId8"/>
              </p:custDataLst>
            </p:nvPr>
          </p:nvSpPr>
          <p:spPr>
            <a:xfrm>
              <a:off x="1312448" y="3804920"/>
              <a:ext cx="1613859"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- 2469</a:t>
              </a:r>
              <a:endParaRPr lang="en-US" sz="3600" dirty="0">
                <a:solidFill>
                  <a:prstClr val="black"/>
                </a:solidFill>
                <a:latin typeface="Calibri" panose="020F0502020204030204"/>
              </a:endParaRPr>
            </a:p>
          </p:txBody>
        </p:sp>
        <p:sp>
          <p:nvSpPr>
            <p:cNvPr id="27" name="TextBox 26"/>
            <p:cNvSpPr txBox="1"/>
            <p:nvPr>
              <p:custDataLst>
                <p:tags r:id="rId9"/>
              </p:custDataLst>
            </p:nvPr>
          </p:nvSpPr>
          <p:spPr>
            <a:xfrm>
              <a:off x="1368982" y="4542790"/>
              <a:ext cx="1557325" cy="609600"/>
            </a:xfrm>
            <a:prstGeom prst="rect">
              <a:avLst/>
            </a:prstGeom>
            <a:noFill/>
          </p:spPr>
          <p:txBody>
            <a:bodyPr vert="horz" rtlCol="0" anchor="ctr" anchorCtr="0">
              <a:noAutofit/>
            </a:bodyPr>
            <a:lstStyle/>
            <a:p>
              <a:pPr fontAlgn="auto">
                <a:spcBef>
                  <a:spcPts val="0"/>
                </a:spcBef>
                <a:spcAft>
                  <a:spcPts val="0"/>
                </a:spcAft>
              </a:pPr>
              <a:r>
                <a:rPr lang="en-US" sz="3600" dirty="0" smtClean="0">
                  <a:solidFill>
                    <a:prstClr val="black"/>
                  </a:solidFill>
                  <a:latin typeface="Calibri" panose="020F0502020204030204"/>
                </a:rPr>
                <a:t>+ 2734</a:t>
              </a:r>
              <a:endParaRPr lang="en-US" sz="3600" dirty="0">
                <a:solidFill>
                  <a:prstClr val="black"/>
                </a:solidFill>
                <a:latin typeface="Calibri" panose="020F0502020204030204"/>
              </a:endParaRPr>
            </a:p>
          </p:txBody>
        </p:sp>
        <p:sp>
          <p:nvSpPr>
            <p:cNvPr id="28" name="TextBox 27"/>
            <p:cNvSpPr txBox="1"/>
            <p:nvPr>
              <p:custDataLst>
                <p:tags r:id="rId10"/>
              </p:custDataLst>
            </p:nvPr>
          </p:nvSpPr>
          <p:spPr>
            <a:xfrm>
              <a:off x="1368982" y="5280660"/>
              <a:ext cx="7239000" cy="609600"/>
            </a:xfrm>
            <a:prstGeom prst="rect">
              <a:avLst/>
            </a:prstGeom>
            <a:noFill/>
          </p:spPr>
          <p:txBody>
            <a:bodyPr vert="horz" rtlCol="0" anchor="ctr" anchorCtr="0">
              <a:noAutofit/>
            </a:bodyPr>
            <a:lstStyle/>
            <a:p>
              <a:pPr fontAlgn="auto">
                <a:spcBef>
                  <a:spcPts val="0"/>
                </a:spcBef>
                <a:spcAft>
                  <a:spcPts val="0"/>
                </a:spcAft>
              </a:pPr>
              <a:r>
                <a:rPr lang="en-US" sz="3600" b="1" dirty="0" smtClean="0">
                  <a:solidFill>
                    <a:srgbClr val="FF0000"/>
                  </a:solidFill>
                  <a:latin typeface="Calibri" panose="020F0502020204030204"/>
                </a:rPr>
                <a:t>- </a:t>
              </a:r>
              <a:r>
                <a:rPr lang="en-US" sz="6000" b="1" dirty="0" smtClean="0">
                  <a:solidFill>
                    <a:srgbClr val="FF0000"/>
                  </a:solidFill>
                  <a:latin typeface="Calibri" panose="020F0502020204030204"/>
                </a:rPr>
                <a:t>2734</a:t>
              </a:r>
              <a:endParaRPr lang="en-US" sz="3600" b="1" dirty="0">
                <a:solidFill>
                  <a:srgbClr val="FF0000"/>
                </a:solidFill>
                <a:latin typeface="Calibri" panose="020F0502020204030204"/>
              </a:endParaRPr>
            </a:p>
          </p:txBody>
        </p:sp>
      </p:grpSp>
      <mc:AlternateContent xmlns:mc="http://schemas.openxmlformats.org/markup-compatibility/2006">
        <mc:Choice xmlns:a14="http://schemas.microsoft.com/office/drawing/2010/main" Requires="a14">
          <p:sp>
            <p:nvSpPr>
              <p:cNvPr id="2" name="TextBox 1"/>
              <p:cNvSpPr txBox="1"/>
              <p:nvPr/>
            </p:nvSpPr>
            <p:spPr>
              <a:xfrm>
                <a:off x="2819400" y="3035732"/>
                <a:ext cx="9261959" cy="2215991"/>
              </a:xfrm>
              <a:prstGeom prst="rect">
                <a:avLst/>
              </a:prstGeom>
              <a:noFill/>
            </p:spPr>
            <p:txBody>
              <a:bodyPr wrap="none" lIns="0" tIns="0" rIns="0" bIns="0" rtlCol="0">
                <a:spAutoFit/>
              </a:bodyPr>
              <a:lstStyle/>
              <a:p>
                <a:pPr>
                  <a:lnSpc>
                    <a:spcPct val="150000"/>
                  </a:lnSpc>
                </a:pPr>
                <a:r>
                  <a:rPr lang="en-US" sz="3200" b="1" i="1" dirty="0" smtClean="0">
                    <a:solidFill>
                      <a:srgbClr val="0070C0"/>
                    </a:solidFill>
                    <a:latin typeface="Cambria Math" panose="02040503050406030204" pitchFamily="18" charset="0"/>
                  </a:rPr>
                  <a:t>         ∆</a:t>
                </a:r>
                <a:r>
                  <a:rPr lang="en-US" sz="3200" b="1" i="1" dirty="0" err="1" smtClean="0">
                    <a:solidFill>
                      <a:srgbClr val="0070C0"/>
                    </a:solidFill>
                    <a:latin typeface="Cambria Math" panose="02040503050406030204" pitchFamily="18" charset="0"/>
                  </a:rPr>
                  <a:t>H°</a:t>
                </a:r>
                <a:r>
                  <a:rPr lang="en-US" sz="3200" b="1" i="1" baseline="-25000" dirty="0" err="1" smtClean="0">
                    <a:solidFill>
                      <a:srgbClr val="0070C0"/>
                    </a:solidFill>
                    <a:latin typeface="Cambria Math" panose="02040503050406030204" pitchFamily="18" charset="0"/>
                  </a:rPr>
                  <a:t>rxn</a:t>
                </a:r>
                <a:r>
                  <a:rPr lang="en-US" sz="3200" b="1" i="1" baseline="-25000" dirty="0" smtClean="0">
                    <a:solidFill>
                      <a:srgbClr val="0070C0"/>
                    </a:solidFill>
                    <a:latin typeface="Cambria Math" panose="02040503050406030204" pitchFamily="18" charset="0"/>
                  </a:rPr>
                  <a:t> = </a:t>
                </a:r>
                <a:r>
                  <a:rPr lang="en-US" sz="3200" b="1" i="1" dirty="0" smtClean="0">
                    <a:solidFill>
                      <a:srgbClr val="7030A0"/>
                    </a:solidFill>
                    <a:latin typeface="Cambria Math" panose="02040503050406030204" pitchFamily="18" charset="0"/>
                  </a:rPr>
                  <a:t>Products </a:t>
                </a:r>
                <a:r>
                  <a:rPr lang="en-US" sz="3200" b="1" i="1" dirty="0" smtClean="0">
                    <a:solidFill>
                      <a:srgbClr val="0070C0"/>
                    </a:solidFill>
                    <a:latin typeface="Cambria Math" panose="02040503050406030204" pitchFamily="18" charset="0"/>
                  </a:rPr>
                  <a:t>– </a:t>
                </a:r>
                <a:r>
                  <a:rPr lang="en-US" sz="3200" b="1" i="1" dirty="0" smtClean="0">
                    <a:solidFill>
                      <a:srgbClr val="00B050"/>
                    </a:solidFill>
                    <a:latin typeface="Cambria Math" panose="02040503050406030204" pitchFamily="18" charset="0"/>
                  </a:rPr>
                  <a:t>Reactants </a:t>
                </a:r>
                <a:endParaRPr lang="en-US" sz="3200" b="1" i="1" dirty="0" smtClean="0">
                  <a:solidFill>
                    <a:srgbClr val="00B050"/>
                  </a:solidFill>
                  <a:latin typeface="Cambria Math" panose="02040503050406030204" pitchFamily="18" charset="0"/>
                </a:endParaRPr>
              </a:p>
              <a:p>
                <a:pPr>
                  <a:lnSpc>
                    <a:spcPct val="150000"/>
                  </a:lnSpc>
                </a:pPr>
                <a14:m>
                  <m:oMathPara xmlns:m="http://schemas.openxmlformats.org/officeDocument/2006/math">
                    <m:oMathParaPr>
                      <m:jc m:val="centerGroup"/>
                    </m:oMathParaPr>
                    <m:oMath xmlns:m="http://schemas.openxmlformats.org/officeDocument/2006/math">
                      <m:d>
                        <m:dPr>
                          <m:begChr m:val="["/>
                          <m:endChr m:val="]"/>
                          <m:ctrlPr>
                            <a:rPr lang="en-US" sz="3200" b="1" i="1" smtClean="0">
                              <a:solidFill>
                                <a:srgbClr val="0070C0"/>
                              </a:solidFill>
                              <a:latin typeface="Cambria Math" panose="02040503050406030204" pitchFamily="18" charset="0"/>
                            </a:rPr>
                          </m:ctrlPr>
                        </m:dPr>
                        <m:e>
                          <m:r>
                            <a:rPr lang="en-US" sz="3200" b="1" i="1" smtClean="0">
                              <a:solidFill>
                                <a:srgbClr val="7030A0"/>
                              </a:solidFill>
                              <a:latin typeface="Cambria Math" panose="02040503050406030204" pitchFamily="18" charset="0"/>
                            </a:rPr>
                            <m:t>𝟒</m:t>
                          </m:r>
                          <m:d>
                            <m:dPr>
                              <m:ctrlPr>
                                <a:rPr lang="en-US" sz="3200" b="1" i="1" smtClean="0">
                                  <a:solidFill>
                                    <a:srgbClr val="7030A0"/>
                                  </a:solidFill>
                                  <a:latin typeface="Cambria Math" panose="02040503050406030204" pitchFamily="18" charset="0"/>
                                </a:rPr>
                              </m:ctrlPr>
                            </m:dPr>
                            <m:e>
                              <m:r>
                                <a:rPr lang="en-US" sz="3200" b="1" i="1" smtClean="0">
                                  <a:solidFill>
                                    <a:srgbClr val="7030A0"/>
                                  </a:solidFill>
                                  <a:latin typeface="Cambria Math" panose="02040503050406030204" pitchFamily="18" charset="0"/>
                                </a:rPr>
                                <m:t>−</m:t>
                              </m:r>
                              <m:r>
                                <a:rPr lang="en-US" sz="3200" b="1" i="1" smtClean="0">
                                  <a:solidFill>
                                    <a:srgbClr val="7030A0"/>
                                  </a:solidFill>
                                  <a:latin typeface="Cambria Math" panose="02040503050406030204" pitchFamily="18" charset="0"/>
                                </a:rPr>
                                <m:t>𝟑𝟗𝟑</m:t>
                              </m:r>
                              <m:r>
                                <a:rPr lang="en-US" sz="3200" b="1" i="1" smtClean="0">
                                  <a:solidFill>
                                    <a:srgbClr val="7030A0"/>
                                  </a:solidFill>
                                  <a:latin typeface="Cambria Math" panose="02040503050406030204" pitchFamily="18" charset="0"/>
                                </a:rPr>
                                <m:t>.</m:t>
                              </m:r>
                              <m:r>
                                <a:rPr lang="en-US" sz="3200" b="1" i="1" smtClean="0">
                                  <a:solidFill>
                                    <a:srgbClr val="7030A0"/>
                                  </a:solidFill>
                                  <a:latin typeface="Cambria Math" panose="02040503050406030204" pitchFamily="18" charset="0"/>
                                </a:rPr>
                                <m:t>𝟓</m:t>
                              </m:r>
                            </m:e>
                          </m:d>
                          <m:r>
                            <a:rPr lang="en-US" sz="3200" b="1" i="1" smtClean="0">
                              <a:solidFill>
                                <a:srgbClr val="7030A0"/>
                              </a:solidFill>
                              <a:latin typeface="Cambria Math" panose="02040503050406030204" pitchFamily="18" charset="0"/>
                            </a:rPr>
                            <m:t>+</m:t>
                          </m:r>
                          <m:r>
                            <a:rPr lang="en-US" sz="3200" b="1" i="1" smtClean="0">
                              <a:solidFill>
                                <a:srgbClr val="7030A0"/>
                              </a:solidFill>
                              <a:latin typeface="Cambria Math" panose="02040503050406030204" pitchFamily="18" charset="0"/>
                            </a:rPr>
                            <m:t>𝟔</m:t>
                          </m:r>
                          <m:d>
                            <m:dPr>
                              <m:ctrlPr>
                                <a:rPr lang="en-US" sz="3200" b="1" i="1" smtClean="0">
                                  <a:solidFill>
                                    <a:srgbClr val="7030A0"/>
                                  </a:solidFill>
                                  <a:latin typeface="Cambria Math" panose="02040503050406030204" pitchFamily="18" charset="0"/>
                                </a:rPr>
                              </m:ctrlPr>
                            </m:dPr>
                            <m:e>
                              <m:r>
                                <a:rPr lang="en-US" sz="3200" b="1" i="1" smtClean="0">
                                  <a:solidFill>
                                    <a:srgbClr val="7030A0"/>
                                  </a:solidFill>
                                  <a:latin typeface="Cambria Math" panose="02040503050406030204" pitchFamily="18" charset="0"/>
                                </a:rPr>
                                <m:t>−</m:t>
                              </m:r>
                              <m:r>
                                <a:rPr lang="en-US" sz="3200" b="1" i="1" smtClean="0">
                                  <a:solidFill>
                                    <a:srgbClr val="7030A0"/>
                                  </a:solidFill>
                                  <a:latin typeface="Cambria Math" panose="02040503050406030204" pitchFamily="18" charset="0"/>
                                </a:rPr>
                                <m:t>𝟐𝟖𝟓</m:t>
                              </m:r>
                              <m:r>
                                <a:rPr lang="en-US" sz="3200" b="1" i="1" smtClean="0">
                                  <a:solidFill>
                                    <a:srgbClr val="7030A0"/>
                                  </a:solidFill>
                                  <a:latin typeface="Cambria Math" panose="02040503050406030204" pitchFamily="18" charset="0"/>
                                </a:rPr>
                                <m:t>.</m:t>
                              </m:r>
                              <m:r>
                                <a:rPr lang="en-US" sz="3200" b="1" i="1" smtClean="0">
                                  <a:solidFill>
                                    <a:srgbClr val="7030A0"/>
                                  </a:solidFill>
                                  <a:latin typeface="Cambria Math" panose="02040503050406030204" pitchFamily="18" charset="0"/>
                                </a:rPr>
                                <m:t>𝟖</m:t>
                              </m:r>
                            </m:e>
                          </m:d>
                        </m:e>
                      </m:d>
                      <m:r>
                        <a:rPr lang="en-US" sz="3200" b="1" i="1" smtClean="0">
                          <a:solidFill>
                            <a:srgbClr val="0070C0"/>
                          </a:solidFill>
                          <a:latin typeface="Cambria Math" panose="02040503050406030204" pitchFamily="18" charset="0"/>
                        </a:rPr>
                        <m:t>−</m:t>
                      </m:r>
                      <m:d>
                        <m:dPr>
                          <m:begChr m:val="["/>
                          <m:endChr m:val="]"/>
                          <m:ctrlPr>
                            <a:rPr lang="en-US" sz="3200" b="1" i="1" smtClean="0">
                              <a:solidFill>
                                <a:srgbClr val="0070C0"/>
                              </a:solidFill>
                              <a:latin typeface="Cambria Math" panose="02040503050406030204" pitchFamily="18" charset="0"/>
                            </a:rPr>
                          </m:ctrlPr>
                        </m:dPr>
                        <m:e>
                          <m:r>
                            <a:rPr lang="en-US" sz="3200" b="1" i="1" smtClean="0">
                              <a:solidFill>
                                <a:srgbClr val="00B050"/>
                              </a:solidFill>
                              <a:latin typeface="Cambria Math" panose="02040503050406030204" pitchFamily="18" charset="0"/>
                            </a:rPr>
                            <m:t>𝟐</m:t>
                          </m:r>
                          <m:d>
                            <m:dPr>
                              <m:ctrlPr>
                                <a:rPr lang="en-US" sz="3200" b="1" i="1" smtClean="0">
                                  <a:solidFill>
                                    <a:srgbClr val="00B050"/>
                                  </a:solidFill>
                                  <a:latin typeface="Cambria Math" panose="02040503050406030204" pitchFamily="18" charset="0"/>
                                </a:rPr>
                              </m:ctrlPr>
                            </m:dPr>
                            <m:e>
                              <m:r>
                                <a:rPr lang="en-US" sz="3200" b="1" i="1" smtClean="0">
                                  <a:solidFill>
                                    <a:srgbClr val="00B050"/>
                                  </a:solidFill>
                                  <a:latin typeface="Cambria Math" panose="02040503050406030204" pitchFamily="18" charset="0"/>
                                </a:rPr>
                                <m:t>−</m:t>
                              </m:r>
                              <m:r>
                                <a:rPr lang="en-US" sz="3200" b="1" i="1" smtClean="0">
                                  <a:solidFill>
                                    <a:srgbClr val="00B050"/>
                                  </a:solidFill>
                                  <a:latin typeface="Cambria Math" panose="02040503050406030204" pitchFamily="18" charset="0"/>
                                </a:rPr>
                                <m:t>𝟐𝟕𝟕</m:t>
                              </m:r>
                              <m:r>
                                <a:rPr lang="en-US" sz="3200" b="1" i="1" smtClean="0">
                                  <a:solidFill>
                                    <a:srgbClr val="00B050"/>
                                  </a:solidFill>
                                  <a:latin typeface="Cambria Math" panose="02040503050406030204" pitchFamily="18" charset="0"/>
                                </a:rPr>
                                <m:t>.</m:t>
                              </m:r>
                              <m:r>
                                <a:rPr lang="en-US" sz="3200" b="1" i="1" smtClean="0">
                                  <a:solidFill>
                                    <a:srgbClr val="00B050"/>
                                  </a:solidFill>
                                  <a:latin typeface="Cambria Math" panose="02040503050406030204" pitchFamily="18" charset="0"/>
                                </a:rPr>
                                <m:t>𝟔</m:t>
                              </m:r>
                            </m:e>
                          </m:d>
                          <m:r>
                            <a:rPr lang="en-US" sz="3200" b="1" i="1" smtClean="0">
                              <a:solidFill>
                                <a:srgbClr val="00B050"/>
                              </a:solidFill>
                              <a:latin typeface="Cambria Math" panose="02040503050406030204" pitchFamily="18" charset="0"/>
                            </a:rPr>
                            <m:t>+</m:t>
                          </m:r>
                          <m:r>
                            <a:rPr lang="en-US" sz="3200" b="1" i="1" smtClean="0">
                              <a:solidFill>
                                <a:srgbClr val="00B050"/>
                              </a:solidFill>
                              <a:latin typeface="Cambria Math" panose="02040503050406030204" pitchFamily="18" charset="0"/>
                            </a:rPr>
                            <m:t>𝟔</m:t>
                          </m:r>
                          <m:d>
                            <m:dPr>
                              <m:ctrlPr>
                                <a:rPr lang="en-US" sz="3200" b="1" i="1" smtClean="0">
                                  <a:solidFill>
                                    <a:srgbClr val="00B050"/>
                                  </a:solidFill>
                                  <a:latin typeface="Cambria Math" panose="02040503050406030204" pitchFamily="18" charset="0"/>
                                </a:rPr>
                              </m:ctrlPr>
                            </m:dPr>
                            <m:e>
                              <m:r>
                                <a:rPr lang="en-US" sz="3200" b="1" i="1" smtClean="0">
                                  <a:solidFill>
                                    <a:srgbClr val="00B050"/>
                                  </a:solidFill>
                                  <a:latin typeface="Cambria Math" panose="02040503050406030204" pitchFamily="18" charset="0"/>
                                </a:rPr>
                                <m:t>𝟎</m:t>
                              </m:r>
                            </m:e>
                          </m:d>
                        </m:e>
                      </m:d>
                    </m:oMath>
                  </m:oMathPara>
                </a14:m>
                <a:endParaRPr lang="en-US" sz="3200" b="1" dirty="0" smtClean="0">
                  <a:solidFill>
                    <a:srgbClr val="0070C0"/>
                  </a:solidFill>
                </a:endParaRPr>
              </a:p>
              <a:p>
                <a:pPr>
                  <a:lnSpc>
                    <a:spcPct val="150000"/>
                  </a:lnSpc>
                </a:pPr>
                <a:r>
                  <a:rPr lang="en-US" sz="3200" dirty="0" smtClean="0">
                    <a:solidFill>
                      <a:srgbClr val="000000"/>
                    </a:solidFill>
                    <a:latin typeface="Arial" panose="020B0604020202020204" pitchFamily="34" charset="0"/>
                    <a:cs typeface="Arial" panose="020B0604020202020204" pitchFamily="34" charset="0"/>
                  </a:rPr>
                  <a:t>=</a:t>
                </a:r>
                <a:r>
                  <a:rPr lang="en-US" sz="3200" b="1" dirty="0" smtClean="0">
                    <a:solidFill>
                      <a:srgbClr val="000000"/>
                    </a:solidFill>
                    <a:latin typeface="Arial" panose="020B0604020202020204" pitchFamily="34" charset="0"/>
                    <a:cs typeface="Arial" panose="020B0604020202020204" pitchFamily="34" charset="0"/>
                  </a:rPr>
                  <a:t> </a:t>
                </a:r>
                <a:r>
                  <a:rPr lang="en-US" sz="3200" b="1" dirty="0" smtClean="0">
                    <a:solidFill>
                      <a:srgbClr val="FF0000"/>
                    </a:solidFill>
                    <a:latin typeface="Arial" panose="020B0604020202020204" pitchFamily="34" charset="0"/>
                    <a:cs typeface="Arial" panose="020B0604020202020204" pitchFamily="34" charset="0"/>
                  </a:rPr>
                  <a:t>-2734 kJ/</a:t>
                </a:r>
                <a:r>
                  <a:rPr lang="en-US" sz="3200" b="1" dirty="0" err="1" smtClean="0">
                    <a:solidFill>
                      <a:srgbClr val="FF0000"/>
                    </a:solidFill>
                    <a:latin typeface="Arial" panose="020B0604020202020204" pitchFamily="34" charset="0"/>
                    <a:cs typeface="Arial" panose="020B0604020202020204" pitchFamily="34" charset="0"/>
                  </a:rPr>
                  <a:t>mol</a:t>
                </a:r>
                <a:endParaRPr lang="en-US" sz="3200" b="1" dirty="0">
                  <a:solidFill>
                    <a:srgbClr val="FF0000"/>
                  </a:solidFill>
                  <a:latin typeface="Arial" panose="020B0604020202020204" pitchFamily="34" charset="0"/>
                  <a:cs typeface="Arial" panose="020B0604020202020204" pitchFamily="34"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2819400" y="3035732"/>
                <a:ext cx="9261959" cy="2215991"/>
              </a:xfrm>
              <a:prstGeom prst="rect">
                <a:avLst/>
              </a:prstGeom>
              <a:blipFill>
                <a:blip r:embed="rId18"/>
                <a:stretch>
                  <a:fillRect l="-2699" b="-5769"/>
                </a:stretch>
              </a:blipFill>
            </p:spPr>
            <p:txBody>
              <a:bodyPr/>
              <a:lstStyle/>
              <a:p>
                <a:r>
                  <a:rPr lang="en-US">
                    <a:noFill/>
                  </a:rPr>
                  <a:t> </a:t>
                </a:r>
              </a:p>
            </p:txBody>
          </p:sp>
        </mc:Fallback>
      </mc:AlternateContent>
    </p:spTree>
    <p:extLst>
      <p:ext uri="{BB962C8B-B14F-4D97-AF65-F5344CB8AC3E}">
        <p14:creationId xmlns:p14="http://schemas.microsoft.com/office/powerpoint/2010/main" val="3493387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buNone/>
            </a:pPr>
            <a:r>
              <a:rPr lang="en-US" sz="3200" dirty="0" smtClean="0">
                <a:solidFill>
                  <a:srgbClr val="000000"/>
                </a:solidFill>
                <a:effectLst/>
                <a:latin typeface="Arial" charset="0"/>
              </a:rPr>
              <a:t>Slightly different than Enthalpy of Formation.</a:t>
            </a:r>
          </a:p>
          <a:p>
            <a:pPr marL="0" indent="0">
              <a:buNone/>
            </a:pPr>
            <a:r>
              <a:rPr lang="en-US" sz="3200" b="0" dirty="0">
                <a:solidFill>
                  <a:srgbClr val="000000"/>
                </a:solidFill>
                <a:effectLst/>
                <a:latin typeface="Arial" charset="0"/>
              </a:rPr>
              <a:t>Values will be given to you in a chart </a:t>
            </a:r>
            <a:r>
              <a:rPr lang="en-US" sz="3200" dirty="0">
                <a:solidFill>
                  <a:srgbClr val="000000"/>
                </a:solidFill>
                <a:effectLst/>
                <a:latin typeface="Arial" charset="0"/>
              </a:rPr>
              <a:t> </a:t>
            </a:r>
          </a:p>
          <a:p>
            <a:pPr marL="0" indent="0" eaLnBrk="1" hangingPunct="1">
              <a:buNone/>
            </a:pPr>
            <a:r>
              <a:rPr lang="en-US" sz="3200" dirty="0" smtClean="0">
                <a:solidFill>
                  <a:srgbClr val="000000"/>
                </a:solidFill>
                <a:effectLst/>
                <a:latin typeface="Arial" charset="0"/>
              </a:rPr>
              <a:t>Two Ways to think about it:</a:t>
            </a:r>
          </a:p>
          <a:p>
            <a:pPr marL="0" indent="0" algn="ctr" eaLnBrk="1" hangingPunct="1">
              <a:buNone/>
            </a:pPr>
            <a:r>
              <a:rPr lang="en-US" sz="3200" dirty="0" smtClean="0">
                <a:solidFill>
                  <a:srgbClr val="000000"/>
                </a:solidFill>
                <a:effectLst/>
                <a:latin typeface="Arial" charset="0"/>
              </a:rPr>
              <a:t>ΣH</a:t>
            </a:r>
            <a:r>
              <a:rPr lang="en-US" sz="3200" baseline="-25000" dirty="0" smtClean="0">
                <a:solidFill>
                  <a:srgbClr val="000000"/>
                </a:solidFill>
                <a:effectLst/>
                <a:latin typeface="Arial" charset="0"/>
              </a:rPr>
              <a:t>(Bonds Broken) </a:t>
            </a:r>
            <a:r>
              <a:rPr lang="en-US" sz="3200" dirty="0" smtClean="0">
                <a:solidFill>
                  <a:srgbClr val="000000"/>
                </a:solidFill>
                <a:effectLst/>
                <a:latin typeface="Arial" charset="0"/>
              </a:rPr>
              <a:t>– </a:t>
            </a:r>
            <a:r>
              <a:rPr lang="en-US" sz="3200" dirty="0">
                <a:solidFill>
                  <a:srgbClr val="000000"/>
                </a:solidFill>
                <a:effectLst/>
                <a:latin typeface="Arial" charset="0"/>
              </a:rPr>
              <a:t>ΣH</a:t>
            </a:r>
            <a:r>
              <a:rPr lang="en-US" sz="3200" baseline="-25000" dirty="0" smtClean="0">
                <a:solidFill>
                  <a:srgbClr val="000000"/>
                </a:solidFill>
                <a:effectLst/>
                <a:latin typeface="Arial" charset="0"/>
              </a:rPr>
              <a:t>(Bonds Formed)</a:t>
            </a:r>
          </a:p>
          <a:p>
            <a:pPr marL="0" indent="0" eaLnBrk="1" hangingPunct="1">
              <a:buNone/>
            </a:pPr>
            <a:r>
              <a:rPr lang="en-US" sz="3200" b="0" dirty="0" smtClean="0">
                <a:solidFill>
                  <a:srgbClr val="000000"/>
                </a:solidFill>
                <a:effectLst/>
                <a:latin typeface="Arial" charset="0"/>
              </a:rPr>
              <a:t>The reason this way can be tricky, is because almost everything in chemistry is thought of as “products minus reactants” and this is one of the very few times it is backwards! A lot of mistakes happen here. </a:t>
            </a:r>
            <a:endParaRPr lang="en-US" sz="3200" b="0" dirty="0">
              <a:solidFill>
                <a:srgbClr val="000000"/>
              </a:solidFill>
              <a:effectLst/>
              <a:latin typeface="Arial" charset="0"/>
            </a:endParaRPr>
          </a:p>
          <a:p>
            <a:pPr marL="0" indent="0" eaLnBrk="1" hangingPunct="1">
              <a:buNone/>
            </a:pPr>
            <a:endParaRPr lang="en-US" sz="3200" dirty="0" smtClean="0">
              <a:solidFill>
                <a:srgbClr val="000000"/>
              </a:solidFill>
              <a:effectLst/>
              <a:latin typeface="Arial" charset="0"/>
            </a:endParaRPr>
          </a:p>
          <a:p>
            <a:pPr marL="0" indent="0" eaLnBrk="1" hangingPunct="1">
              <a:buNone/>
            </a:pPr>
            <a:endParaRPr lang="en-US" sz="3200" dirty="0">
              <a:solidFill>
                <a:srgbClr val="000000"/>
              </a:solidFill>
              <a:effectLst/>
              <a:latin typeface="Arial" charset="0"/>
            </a:endParaRPr>
          </a:p>
          <a:p>
            <a:pPr marL="0" indent="0" eaLnBrk="1" hangingPunct="1">
              <a:buNone/>
            </a:pPr>
            <a:endParaRPr lang="en-US" sz="3200" dirty="0" smtClean="0">
              <a:solidFill>
                <a:srgbClr val="000000"/>
              </a:solidFill>
              <a:effectLst/>
              <a:latin typeface="Arial" charset="0"/>
            </a:endParaRP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Bond Energy</a:t>
            </a:r>
            <a:endParaRPr lang="en-US"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08606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45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445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Bond Energy</a:t>
            </a:r>
            <a:endParaRPr lang="en-US" b="1" u="sng" dirty="0">
              <a:solidFill>
                <a:srgbClr val="000000"/>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2732010" y="2190976"/>
            <a:ext cx="9193290" cy="4209824"/>
          </a:xfrm>
          <a:prstGeom prst="rect">
            <a:avLst/>
          </a:prstGeom>
        </p:spPr>
      </p:pic>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buNone/>
            </a:pPr>
            <a:r>
              <a:rPr lang="en-US" sz="3200" dirty="0" smtClean="0">
                <a:solidFill>
                  <a:srgbClr val="000000"/>
                </a:solidFill>
                <a:effectLst/>
                <a:latin typeface="Arial" charset="0"/>
              </a:rPr>
              <a:t>Slightly different than Enthalpy of Formation.</a:t>
            </a:r>
          </a:p>
          <a:p>
            <a:pPr marL="0" indent="0">
              <a:buNone/>
            </a:pPr>
            <a:r>
              <a:rPr lang="en-US" sz="3200" b="0" dirty="0">
                <a:solidFill>
                  <a:srgbClr val="000000"/>
                </a:solidFill>
                <a:effectLst/>
                <a:latin typeface="Arial" charset="0"/>
              </a:rPr>
              <a:t>Values will be given to you in a chart </a:t>
            </a:r>
            <a:r>
              <a:rPr lang="en-US" sz="3200" dirty="0">
                <a:solidFill>
                  <a:srgbClr val="000000"/>
                </a:solidFill>
                <a:effectLst/>
                <a:latin typeface="Arial" charset="0"/>
              </a:rPr>
              <a:t> </a:t>
            </a:r>
          </a:p>
          <a:p>
            <a:pPr marL="0" indent="0" eaLnBrk="1" hangingPunct="1">
              <a:buNone/>
            </a:pPr>
            <a:r>
              <a:rPr lang="en-US" sz="3200" dirty="0" smtClean="0">
                <a:solidFill>
                  <a:srgbClr val="000000"/>
                </a:solidFill>
                <a:effectLst/>
                <a:latin typeface="Arial" charset="0"/>
              </a:rPr>
              <a:t>ΣH</a:t>
            </a:r>
            <a:r>
              <a:rPr lang="en-US" sz="3200" baseline="-25000" dirty="0" smtClean="0">
                <a:solidFill>
                  <a:srgbClr val="000000"/>
                </a:solidFill>
                <a:effectLst/>
                <a:latin typeface="Arial" charset="0"/>
              </a:rPr>
              <a:t>(Bonds Broken) </a:t>
            </a:r>
            <a:r>
              <a:rPr lang="en-US" sz="3200" dirty="0" smtClean="0">
                <a:solidFill>
                  <a:srgbClr val="000000"/>
                </a:solidFill>
                <a:effectLst/>
                <a:latin typeface="Arial" charset="0"/>
              </a:rPr>
              <a:t>– </a:t>
            </a:r>
            <a:r>
              <a:rPr lang="en-US" sz="3200" dirty="0">
                <a:solidFill>
                  <a:srgbClr val="000000"/>
                </a:solidFill>
                <a:effectLst/>
                <a:latin typeface="Arial" charset="0"/>
              </a:rPr>
              <a:t>ΣH</a:t>
            </a:r>
            <a:r>
              <a:rPr lang="en-US" sz="3200" baseline="-25000" dirty="0" smtClean="0">
                <a:solidFill>
                  <a:srgbClr val="000000"/>
                </a:solidFill>
                <a:effectLst/>
                <a:latin typeface="Arial" charset="0"/>
              </a:rPr>
              <a:t>(Bonds Formed)</a:t>
            </a:r>
          </a:p>
          <a:p>
            <a:pPr marL="0" indent="0" eaLnBrk="1" hangingPunct="1">
              <a:buNone/>
            </a:pPr>
            <a:endParaRPr lang="en-US" sz="3200" dirty="0" smtClean="0">
              <a:solidFill>
                <a:srgbClr val="000000"/>
              </a:solidFill>
              <a:effectLst/>
              <a:latin typeface="Arial" charset="0"/>
            </a:endParaRPr>
          </a:p>
          <a:p>
            <a:pPr marL="0" indent="0" eaLnBrk="1" hangingPunct="1">
              <a:buNone/>
            </a:pPr>
            <a:endParaRPr lang="en-US" sz="3200" dirty="0">
              <a:solidFill>
                <a:srgbClr val="000000"/>
              </a:solidFill>
              <a:effectLst/>
              <a:latin typeface="Arial" charset="0"/>
            </a:endParaRPr>
          </a:p>
          <a:p>
            <a:pPr marL="0" indent="0" eaLnBrk="1" hangingPunct="1">
              <a:buNone/>
            </a:pPr>
            <a:endParaRPr lang="en-US" sz="3200" dirty="0" smtClean="0">
              <a:solidFill>
                <a:srgbClr val="000000"/>
              </a:solidFill>
              <a:effectLst/>
              <a:latin typeface="Arial" charset="0"/>
            </a:endParaRPr>
          </a:p>
        </p:txBody>
      </p:sp>
      <p:sp>
        <p:nvSpPr>
          <p:cNvPr id="2" name="Rectangle 1"/>
          <p:cNvSpPr/>
          <p:nvPr/>
        </p:nvSpPr>
        <p:spPr>
          <a:xfrm>
            <a:off x="5638800" y="3429001"/>
            <a:ext cx="914400" cy="1905000"/>
          </a:xfrm>
          <a:prstGeom prst="rect">
            <a:avLst/>
          </a:prstGeom>
          <a:solidFill>
            <a:schemeClr val="accent3">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33400" y="2469770"/>
            <a:ext cx="2667000" cy="806830"/>
          </a:xfrm>
          <a:prstGeom prst="rect">
            <a:avLst/>
          </a:prstGeom>
          <a:solidFill>
            <a:schemeClr val="accent3">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8191500" y="3498470"/>
            <a:ext cx="914400" cy="2673730"/>
          </a:xfrm>
          <a:prstGeom prst="rect">
            <a:avLst/>
          </a:prstGeom>
          <a:solidFill>
            <a:srgbClr val="FF0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562350" y="2501422"/>
            <a:ext cx="2686050" cy="775178"/>
          </a:xfrm>
          <a:prstGeom prst="rect">
            <a:avLst/>
          </a:prstGeom>
          <a:solidFill>
            <a:srgbClr val="FF0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917494" y="5320196"/>
            <a:ext cx="1159705" cy="928204"/>
          </a:xfrm>
          <a:prstGeom prst="rect">
            <a:avLst/>
          </a:prstGeom>
          <a:solidFill>
            <a:srgbClr val="FF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62538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uiExpand="1" build="p"/>
      <p:bldP spid="2" grpId="0" animBg="1"/>
      <p:bldP spid="9" grpId="0" animBg="1"/>
      <p:bldP spid="10"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219200"/>
            <a:ext cx="11103050" cy="4450970"/>
          </a:xfrm>
          <a:ln w="38100">
            <a:noFill/>
          </a:ln>
        </p:spPr>
        <p:txBody>
          <a:bodyPr/>
          <a:lstStyle/>
          <a:p>
            <a:pPr marL="0" indent="0" eaLnBrk="1" hangingPunct="1">
              <a:buNone/>
            </a:pPr>
            <a:r>
              <a:rPr lang="en-US" sz="3200" dirty="0" smtClean="0">
                <a:solidFill>
                  <a:srgbClr val="000000"/>
                </a:solidFill>
                <a:effectLst/>
                <a:latin typeface="Arial" charset="0"/>
              </a:rPr>
              <a:t>ΣH</a:t>
            </a:r>
            <a:r>
              <a:rPr lang="en-US" sz="3200" baseline="-25000" dirty="0" smtClean="0">
                <a:solidFill>
                  <a:srgbClr val="000000"/>
                </a:solidFill>
                <a:effectLst/>
                <a:latin typeface="Arial" charset="0"/>
              </a:rPr>
              <a:t>(Bonds Broken) </a:t>
            </a:r>
            <a:r>
              <a:rPr lang="en-US" sz="3200" dirty="0" smtClean="0">
                <a:solidFill>
                  <a:srgbClr val="000000"/>
                </a:solidFill>
                <a:effectLst/>
                <a:latin typeface="Arial" charset="0"/>
              </a:rPr>
              <a:t>– </a:t>
            </a:r>
            <a:r>
              <a:rPr lang="en-US" sz="3200" dirty="0">
                <a:solidFill>
                  <a:srgbClr val="000000"/>
                </a:solidFill>
                <a:effectLst/>
                <a:latin typeface="Arial" charset="0"/>
              </a:rPr>
              <a:t>ΣH</a:t>
            </a:r>
            <a:r>
              <a:rPr lang="en-US" sz="3200" baseline="-25000" dirty="0" smtClean="0">
                <a:solidFill>
                  <a:srgbClr val="000000"/>
                </a:solidFill>
                <a:effectLst/>
                <a:latin typeface="Arial" charset="0"/>
              </a:rPr>
              <a:t>(Bonds Formed)</a:t>
            </a:r>
          </a:p>
          <a:p>
            <a:pPr marL="0" indent="0" eaLnBrk="1" hangingPunct="1">
              <a:buNone/>
            </a:pPr>
            <a:r>
              <a:rPr lang="en-US" sz="3200" b="0" dirty="0" smtClean="0">
                <a:solidFill>
                  <a:srgbClr val="000000"/>
                </a:solidFill>
                <a:effectLst/>
                <a:latin typeface="Arial" charset="0"/>
              </a:rPr>
              <a:t>2H</a:t>
            </a:r>
            <a:r>
              <a:rPr lang="en-US" sz="3200" b="0" baseline="-25000" dirty="0" smtClean="0">
                <a:solidFill>
                  <a:srgbClr val="000000"/>
                </a:solidFill>
                <a:effectLst/>
                <a:latin typeface="Arial" charset="0"/>
              </a:rPr>
              <a:t>2</a:t>
            </a:r>
            <a:r>
              <a:rPr lang="en-US" sz="3200" b="0" dirty="0" smtClean="0">
                <a:solidFill>
                  <a:srgbClr val="000000"/>
                </a:solidFill>
                <a:effectLst/>
                <a:latin typeface="Arial" charset="0"/>
              </a:rPr>
              <a:t> + O</a:t>
            </a:r>
            <a:r>
              <a:rPr lang="en-US" sz="3200" b="0" baseline="-25000" dirty="0" smtClean="0">
                <a:solidFill>
                  <a:srgbClr val="000000"/>
                </a:solidFill>
                <a:effectLst/>
                <a:latin typeface="Arial" charset="0"/>
              </a:rPr>
              <a:t>2</a:t>
            </a:r>
            <a:r>
              <a:rPr lang="en-US" sz="3200" b="0" dirty="0" smtClean="0">
                <a:solidFill>
                  <a:srgbClr val="000000"/>
                </a:solidFill>
                <a:effectLst/>
                <a:latin typeface="Arial" charset="0"/>
              </a:rPr>
              <a:t> </a:t>
            </a:r>
            <a:r>
              <a:rPr lang="en-US" sz="3200" b="0" dirty="0" smtClean="0">
                <a:solidFill>
                  <a:srgbClr val="000000"/>
                </a:solidFill>
                <a:effectLst/>
                <a:latin typeface="Arial" charset="0"/>
                <a:sym typeface="Wingdings" panose="05000000000000000000" pitchFamily="2" charset="2"/>
              </a:rPr>
              <a:t> 2H</a:t>
            </a:r>
            <a:r>
              <a:rPr lang="en-US" sz="3200" b="0" baseline="-25000" dirty="0" smtClean="0">
                <a:solidFill>
                  <a:srgbClr val="000000"/>
                </a:solidFill>
                <a:effectLst/>
                <a:latin typeface="Arial" charset="0"/>
                <a:sym typeface="Wingdings" panose="05000000000000000000" pitchFamily="2" charset="2"/>
              </a:rPr>
              <a:t>2</a:t>
            </a:r>
            <a:r>
              <a:rPr lang="en-US" sz="3200" b="0" dirty="0" smtClean="0">
                <a:solidFill>
                  <a:srgbClr val="000000"/>
                </a:solidFill>
                <a:effectLst/>
                <a:latin typeface="Arial" charset="0"/>
                <a:sym typeface="Wingdings" panose="05000000000000000000" pitchFamily="2" charset="2"/>
              </a:rPr>
              <a:t>O</a:t>
            </a:r>
          </a:p>
          <a:p>
            <a:pPr marL="0" indent="0" eaLnBrk="1" hangingPunct="1">
              <a:buNone/>
            </a:pPr>
            <a:r>
              <a:rPr lang="en-US" sz="2400" dirty="0" smtClean="0">
                <a:solidFill>
                  <a:srgbClr val="000000"/>
                </a:solidFill>
                <a:effectLst/>
                <a:latin typeface="Arial" charset="0"/>
                <a:sym typeface="Wingdings" panose="05000000000000000000" pitchFamily="2" charset="2"/>
              </a:rPr>
              <a:t>You have to break: </a:t>
            </a:r>
            <a:r>
              <a:rPr lang="en-US" sz="2400" b="0" dirty="0" smtClean="0">
                <a:solidFill>
                  <a:srgbClr val="000000"/>
                </a:solidFill>
                <a:effectLst/>
                <a:latin typeface="Arial" charset="0"/>
                <a:sym typeface="Wingdings" panose="05000000000000000000" pitchFamily="2" charset="2"/>
              </a:rPr>
              <a:t>2 H-H bond and 1 O=O bond</a:t>
            </a:r>
          </a:p>
          <a:p>
            <a:pPr marL="0" indent="0" eaLnBrk="1" hangingPunct="1">
              <a:buNone/>
            </a:pPr>
            <a:r>
              <a:rPr lang="en-US" sz="2400" dirty="0" smtClean="0">
                <a:solidFill>
                  <a:srgbClr val="000000"/>
                </a:solidFill>
                <a:effectLst/>
                <a:latin typeface="Arial" charset="0"/>
                <a:sym typeface="Wingdings" panose="05000000000000000000" pitchFamily="2" charset="2"/>
              </a:rPr>
              <a:t>You have to form: </a:t>
            </a:r>
            <a:r>
              <a:rPr lang="en-US" sz="2400" b="0" dirty="0" smtClean="0">
                <a:solidFill>
                  <a:srgbClr val="000000"/>
                </a:solidFill>
                <a:effectLst/>
                <a:latin typeface="Arial" charset="0"/>
                <a:sym typeface="Wingdings" panose="05000000000000000000" pitchFamily="2" charset="2"/>
              </a:rPr>
              <a:t>4 H-O bonds</a:t>
            </a:r>
            <a:br>
              <a:rPr lang="en-US" sz="2400" b="0" dirty="0" smtClean="0">
                <a:solidFill>
                  <a:srgbClr val="000000"/>
                </a:solidFill>
                <a:effectLst/>
                <a:latin typeface="Arial" charset="0"/>
                <a:sym typeface="Wingdings" panose="05000000000000000000" pitchFamily="2" charset="2"/>
              </a:rPr>
            </a:br>
            <a:endParaRPr lang="en-US" sz="2400" b="0" dirty="0" smtClean="0">
              <a:solidFill>
                <a:srgbClr val="000000"/>
              </a:solidFill>
              <a:effectLst/>
              <a:latin typeface="Arial" charset="0"/>
              <a:sym typeface="Wingdings" panose="05000000000000000000" pitchFamily="2" charset="2"/>
            </a:endParaRPr>
          </a:p>
          <a:p>
            <a:pPr marL="0" indent="0" eaLnBrk="1" hangingPunct="1">
              <a:buNone/>
            </a:pPr>
            <a:r>
              <a:rPr lang="en-US" sz="2400" dirty="0" smtClean="0">
                <a:solidFill>
                  <a:srgbClr val="000000"/>
                </a:solidFill>
                <a:effectLst/>
                <a:latin typeface="Arial" charset="0"/>
                <a:sym typeface="Wingdings" panose="05000000000000000000" pitchFamily="2" charset="2"/>
              </a:rPr>
              <a:t>[ 2(436) + (498) ] – [ 4(463) ] </a:t>
            </a:r>
            <a:r>
              <a:rPr lang="en-US" sz="2400" dirty="0" smtClean="0">
                <a:solidFill>
                  <a:srgbClr val="FF0000"/>
                </a:solidFill>
                <a:effectLst/>
                <a:latin typeface="Arial" charset="0"/>
                <a:sym typeface="Wingdings" panose="05000000000000000000" pitchFamily="2" charset="2"/>
              </a:rPr>
              <a:t>= - 482 kJ/</a:t>
            </a:r>
            <a:r>
              <a:rPr lang="en-US" sz="2400" dirty="0" err="1" smtClean="0">
                <a:solidFill>
                  <a:srgbClr val="FF0000"/>
                </a:solidFill>
                <a:effectLst/>
                <a:latin typeface="Arial" charset="0"/>
                <a:sym typeface="Wingdings" panose="05000000000000000000" pitchFamily="2" charset="2"/>
              </a:rPr>
              <a:t>mol</a:t>
            </a:r>
            <a:r>
              <a:rPr lang="en-US" sz="2400" dirty="0" smtClean="0">
                <a:solidFill>
                  <a:srgbClr val="FF0000"/>
                </a:solidFill>
                <a:effectLst/>
                <a:latin typeface="Arial" charset="0"/>
                <a:sym typeface="Wingdings" panose="05000000000000000000" pitchFamily="2" charset="2"/>
              </a:rPr>
              <a:t> </a:t>
            </a:r>
            <a:r>
              <a:rPr lang="en-US" sz="2400" dirty="0" smtClean="0">
                <a:solidFill>
                  <a:srgbClr val="000000"/>
                </a:solidFill>
                <a:effectLst/>
                <a:latin typeface="Arial" charset="0"/>
                <a:sym typeface="Wingdings" panose="05000000000000000000" pitchFamily="2" charset="2"/>
              </a:rPr>
              <a:t>(</a:t>
            </a:r>
            <a:r>
              <a:rPr lang="en-US" sz="2400" dirty="0" err="1" smtClean="0">
                <a:solidFill>
                  <a:srgbClr val="000000"/>
                </a:solidFill>
                <a:effectLst/>
                <a:latin typeface="Arial" charset="0"/>
                <a:sym typeface="Wingdings" panose="05000000000000000000" pitchFamily="2" charset="2"/>
              </a:rPr>
              <a:t>exo</a:t>
            </a:r>
            <a:r>
              <a:rPr lang="en-US" sz="2400" dirty="0" smtClean="0">
                <a:solidFill>
                  <a:srgbClr val="000000"/>
                </a:solidFill>
                <a:effectLst/>
                <a:latin typeface="Arial" charset="0"/>
                <a:sym typeface="Wingdings" panose="05000000000000000000" pitchFamily="2" charset="2"/>
              </a:rPr>
              <a:t>)</a:t>
            </a:r>
            <a:endParaRPr lang="en-US" sz="2400" dirty="0" smtClean="0">
              <a:solidFill>
                <a:srgbClr val="000000"/>
              </a:solidFill>
              <a:effectLst/>
              <a:latin typeface="Arial" charset="0"/>
            </a:endParaRPr>
          </a:p>
          <a:p>
            <a:pPr marL="0" indent="0" eaLnBrk="1" hangingPunct="1">
              <a:buNone/>
            </a:pPr>
            <a:endParaRPr lang="en-US" sz="2800" b="0" dirty="0" smtClean="0">
              <a:solidFill>
                <a:srgbClr val="000000"/>
              </a:solidFill>
              <a:effectLst/>
              <a:latin typeface="Arial" charset="0"/>
            </a:endParaRPr>
          </a:p>
          <a:p>
            <a:pPr marL="0" indent="0" eaLnBrk="1" hangingPunct="1">
              <a:buNone/>
            </a:pPr>
            <a:r>
              <a:rPr lang="en-US" sz="2800" b="0" dirty="0" smtClean="0">
                <a:solidFill>
                  <a:srgbClr val="000000"/>
                </a:solidFill>
                <a:effectLst/>
                <a:latin typeface="Arial" charset="0"/>
              </a:rPr>
              <a:t>Can be tricky though because almost</a:t>
            </a:r>
            <a:br>
              <a:rPr lang="en-US" sz="2800" b="0" dirty="0" smtClean="0">
                <a:solidFill>
                  <a:srgbClr val="000000"/>
                </a:solidFill>
                <a:effectLst/>
                <a:latin typeface="Arial" charset="0"/>
              </a:rPr>
            </a:br>
            <a:r>
              <a:rPr lang="en-US" sz="2800" b="0" dirty="0" smtClean="0">
                <a:solidFill>
                  <a:srgbClr val="000000"/>
                </a:solidFill>
                <a:effectLst/>
                <a:latin typeface="Arial" charset="0"/>
              </a:rPr>
              <a:t>everything in chemistry is thought of as </a:t>
            </a:r>
            <a:br>
              <a:rPr lang="en-US" sz="2800" b="0" dirty="0" smtClean="0">
                <a:solidFill>
                  <a:srgbClr val="000000"/>
                </a:solidFill>
                <a:effectLst/>
                <a:latin typeface="Arial" charset="0"/>
              </a:rPr>
            </a:br>
            <a:r>
              <a:rPr lang="en-US" sz="2800" b="0" dirty="0" smtClean="0">
                <a:solidFill>
                  <a:srgbClr val="000000"/>
                </a:solidFill>
                <a:effectLst/>
                <a:latin typeface="Arial" charset="0"/>
              </a:rPr>
              <a:t>“Products minus Reactants” and this is </a:t>
            </a:r>
            <a:br>
              <a:rPr lang="en-US" sz="2800" b="0" dirty="0" smtClean="0">
                <a:solidFill>
                  <a:srgbClr val="000000"/>
                </a:solidFill>
                <a:effectLst/>
                <a:latin typeface="Arial" charset="0"/>
              </a:rPr>
            </a:br>
            <a:r>
              <a:rPr lang="en-US" sz="2800" b="0" dirty="0" smtClean="0">
                <a:solidFill>
                  <a:srgbClr val="000000"/>
                </a:solidFill>
                <a:effectLst/>
                <a:latin typeface="Arial" charset="0"/>
              </a:rPr>
              <a:t>one of the few times it is the opposite!</a:t>
            </a:r>
            <a:endParaRPr lang="en-US" sz="2800" b="0" dirty="0">
              <a:solidFill>
                <a:srgbClr val="000000"/>
              </a:solidFill>
              <a:effectLst/>
              <a:latin typeface="Arial" charset="0"/>
            </a:endParaRPr>
          </a:p>
          <a:p>
            <a:pPr marL="0" indent="0" eaLnBrk="1" hangingPunct="1">
              <a:buNone/>
            </a:pPr>
            <a:endParaRPr lang="en-US" sz="3200" dirty="0" smtClean="0">
              <a:solidFill>
                <a:srgbClr val="000000"/>
              </a:solidFill>
              <a:effectLst/>
              <a:latin typeface="Arial" charset="0"/>
            </a:endParaRPr>
          </a:p>
          <a:p>
            <a:pPr marL="0" indent="0" eaLnBrk="1" hangingPunct="1">
              <a:buNone/>
            </a:pPr>
            <a:endParaRPr lang="en-US" sz="3200" dirty="0">
              <a:solidFill>
                <a:srgbClr val="000000"/>
              </a:solidFill>
              <a:effectLst/>
              <a:latin typeface="Arial" charset="0"/>
            </a:endParaRPr>
          </a:p>
          <a:p>
            <a:pPr marL="0" indent="0" eaLnBrk="1" hangingPunct="1">
              <a:buNone/>
            </a:pPr>
            <a:endParaRPr lang="en-US" sz="3200" dirty="0" smtClean="0">
              <a:solidFill>
                <a:srgbClr val="000000"/>
              </a:solidFill>
              <a:effectLst/>
              <a:latin typeface="Arial" charset="0"/>
            </a:endParaRP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u="sng" dirty="0" smtClean="0">
                <a:solidFill>
                  <a:srgbClr val="000000"/>
                </a:solidFill>
                <a:latin typeface="Arial" charset="0"/>
              </a:rPr>
              <a:t>1</a:t>
            </a:r>
            <a:r>
              <a:rPr lang="en-US" b="1" u="sng" baseline="30000" dirty="0" smtClean="0">
                <a:solidFill>
                  <a:srgbClr val="000000"/>
                </a:solidFill>
                <a:latin typeface="Arial" charset="0"/>
              </a:rPr>
              <a:t>st</a:t>
            </a:r>
            <a:r>
              <a:rPr lang="en-US" b="1" u="sng" dirty="0" smtClean="0">
                <a:solidFill>
                  <a:srgbClr val="000000"/>
                </a:solidFill>
                <a:latin typeface="Arial" charset="0"/>
              </a:rPr>
              <a:t> Way to Think About It</a:t>
            </a:r>
            <a:endParaRPr lang="en-US" b="1" u="sng" dirty="0">
              <a:solidFill>
                <a:srgbClr val="000000"/>
              </a:solidFill>
              <a:latin typeface="Arial" charset="0"/>
            </a:endParaRPr>
          </a:p>
        </p:txBody>
      </p:sp>
      <p:pic>
        <p:nvPicPr>
          <p:cNvPr id="3" name="Picture 2"/>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Effect>
                      <a14:brightnessContrast bright="-20000" contrast="40000"/>
                    </a14:imgEffect>
                  </a14:imgLayer>
                </a14:imgProps>
              </a:ext>
            </a:extLst>
          </a:blip>
          <a:stretch>
            <a:fillRect/>
          </a:stretch>
        </p:blipFill>
        <p:spPr>
          <a:xfrm>
            <a:off x="7554455" y="457200"/>
            <a:ext cx="4370845" cy="5058394"/>
          </a:xfrm>
          <a:prstGeom prst="rect">
            <a:avLst/>
          </a:prstGeom>
        </p:spPr>
      </p:pic>
      <p:sp>
        <p:nvSpPr>
          <p:cNvPr id="6" name="Rectangle 5"/>
          <p:cNvSpPr/>
          <p:nvPr/>
        </p:nvSpPr>
        <p:spPr>
          <a:xfrm>
            <a:off x="555550" y="1295400"/>
            <a:ext cx="2667000" cy="502920"/>
          </a:xfrm>
          <a:prstGeom prst="rect">
            <a:avLst/>
          </a:prstGeom>
          <a:solidFill>
            <a:schemeClr val="accent3">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584500" y="1327052"/>
            <a:ext cx="2686050" cy="502920"/>
          </a:xfrm>
          <a:prstGeom prst="rect">
            <a:avLst/>
          </a:prstGeom>
          <a:solidFill>
            <a:srgbClr val="FF0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848600" y="1021080"/>
            <a:ext cx="457200" cy="274320"/>
          </a:xfrm>
          <a:prstGeom prst="rect">
            <a:avLst/>
          </a:prstGeom>
          <a:solidFill>
            <a:schemeClr val="accent3">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601200" y="5029200"/>
            <a:ext cx="457200" cy="274320"/>
          </a:xfrm>
          <a:prstGeom prst="rect">
            <a:avLst/>
          </a:prstGeom>
          <a:solidFill>
            <a:schemeClr val="accent3">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848600" y="1916481"/>
            <a:ext cx="457200" cy="274320"/>
          </a:xfrm>
          <a:prstGeom prst="rect">
            <a:avLst/>
          </a:prstGeom>
          <a:solidFill>
            <a:srgbClr val="FF0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27415" y="3581400"/>
            <a:ext cx="2520585" cy="502920"/>
          </a:xfrm>
          <a:prstGeom prst="rect">
            <a:avLst/>
          </a:prstGeom>
          <a:solidFill>
            <a:schemeClr val="accent3">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247605" y="3568504"/>
            <a:ext cx="1324395" cy="502920"/>
          </a:xfrm>
          <a:prstGeom prst="rect">
            <a:avLst/>
          </a:prstGeom>
          <a:solidFill>
            <a:srgbClr val="FF0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1700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45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4450">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445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uiExpand="1" build="p"/>
      <p:bldP spid="6" grpId="0" animBg="1"/>
      <p:bldP spid="9" grpId="0"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buNone/>
            </a:pPr>
            <a:endParaRPr lang="en-US" sz="3200" dirty="0" smtClean="0">
              <a:solidFill>
                <a:srgbClr val="000000"/>
              </a:solidFill>
              <a:effectLst/>
              <a:latin typeface="Arial" charset="0"/>
            </a:endParaRPr>
          </a:p>
          <a:p>
            <a:pPr marL="0" indent="0" eaLnBrk="1" hangingPunct="1">
              <a:buNone/>
            </a:pPr>
            <a:endParaRPr lang="en-US" sz="3200" dirty="0">
              <a:solidFill>
                <a:srgbClr val="000000"/>
              </a:solidFill>
              <a:effectLst/>
              <a:latin typeface="Arial" charset="0"/>
            </a:endParaRPr>
          </a:p>
          <a:p>
            <a:pPr marL="0" indent="0" eaLnBrk="1" hangingPunct="1">
              <a:buNone/>
            </a:pPr>
            <a:endParaRPr lang="en-US" sz="3200" dirty="0" smtClean="0">
              <a:solidFill>
                <a:srgbClr val="000000"/>
              </a:solidFill>
              <a:effectLst/>
              <a:latin typeface="Arial" charset="0"/>
            </a:endParaRP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2</a:t>
            </a:r>
            <a:r>
              <a:rPr lang="en-US" b="1" u="sng" baseline="30000" dirty="0" smtClean="0">
                <a:solidFill>
                  <a:srgbClr val="000000"/>
                </a:solidFill>
                <a:latin typeface="Arial" panose="020B0604020202020204" pitchFamily="34" charset="0"/>
                <a:cs typeface="Arial" panose="020B0604020202020204" pitchFamily="34" charset="0"/>
              </a:rPr>
              <a:t>nd</a:t>
            </a:r>
            <a:r>
              <a:rPr lang="en-US" b="1" u="sng" dirty="0" smtClean="0">
                <a:solidFill>
                  <a:srgbClr val="000000"/>
                </a:solidFill>
                <a:latin typeface="Arial" panose="020B0604020202020204" pitchFamily="34" charset="0"/>
                <a:cs typeface="Arial" panose="020B0604020202020204" pitchFamily="34" charset="0"/>
              </a:rPr>
              <a:t> Way to Think About It</a:t>
            </a:r>
            <a:endParaRPr lang="en-US" b="1" u="sng" dirty="0">
              <a:solidFill>
                <a:srgbClr val="000000"/>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75758881"/>
              </p:ext>
            </p:extLst>
          </p:nvPr>
        </p:nvGraphicFramePr>
        <p:xfrm>
          <a:off x="555550" y="1356849"/>
          <a:ext cx="6598170" cy="1554480"/>
        </p:xfrm>
        <a:graphic>
          <a:graphicData uri="http://schemas.openxmlformats.org/drawingml/2006/table">
            <a:tbl>
              <a:tblPr firstRow="1" bandRow="1">
                <a:tableStyleId>{5C22544A-7EE6-4342-B048-85BDC9FD1C3A}</a:tableStyleId>
              </a:tblPr>
              <a:tblGrid>
                <a:gridCol w="2114868">
                  <a:extLst>
                    <a:ext uri="{9D8B030D-6E8A-4147-A177-3AD203B41FA5}">
                      <a16:colId xmlns:a16="http://schemas.microsoft.com/office/drawing/2014/main" val="3509366647"/>
                    </a:ext>
                  </a:extLst>
                </a:gridCol>
                <a:gridCol w="2030730">
                  <a:extLst>
                    <a:ext uri="{9D8B030D-6E8A-4147-A177-3AD203B41FA5}">
                      <a16:colId xmlns:a16="http://schemas.microsoft.com/office/drawing/2014/main" val="2857641788"/>
                    </a:ext>
                  </a:extLst>
                </a:gridCol>
                <a:gridCol w="2452572">
                  <a:extLst>
                    <a:ext uri="{9D8B030D-6E8A-4147-A177-3AD203B41FA5}">
                      <a16:colId xmlns:a16="http://schemas.microsoft.com/office/drawing/2014/main" val="3928643710"/>
                    </a:ext>
                  </a:extLst>
                </a:gridCol>
              </a:tblGrid>
              <a:tr h="370840">
                <a:tc>
                  <a:txBody>
                    <a:bodyPr/>
                    <a:lstStyle/>
                    <a:p>
                      <a:pPr algn="ctr"/>
                      <a:r>
                        <a:rPr lang="en-US" sz="2000" b="1" dirty="0" smtClean="0">
                          <a:solidFill>
                            <a:srgbClr val="000000"/>
                          </a:solidFill>
                          <a:latin typeface="Arial" panose="020B0604020202020204" pitchFamily="34" charset="0"/>
                          <a:cs typeface="Arial" panose="020B0604020202020204" pitchFamily="34" charset="0"/>
                        </a:rPr>
                        <a:t>Action</a:t>
                      </a:r>
                      <a:endParaRPr lang="en-US" sz="2000" b="1"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tc>
                  <a:txBody>
                    <a:bodyPr/>
                    <a:lstStyle/>
                    <a:p>
                      <a:pPr algn="ctr"/>
                      <a:r>
                        <a:rPr lang="en-US" sz="2000" b="1" dirty="0" smtClean="0">
                          <a:solidFill>
                            <a:srgbClr val="000000"/>
                          </a:solidFill>
                          <a:latin typeface="Arial" panose="020B0604020202020204" pitchFamily="34" charset="0"/>
                          <a:cs typeface="Arial" panose="020B0604020202020204" pitchFamily="34" charset="0"/>
                        </a:rPr>
                        <a:t>Algebraic</a:t>
                      </a:r>
                      <a:r>
                        <a:rPr lang="en-US" sz="2000" b="1" baseline="0" dirty="0" smtClean="0">
                          <a:solidFill>
                            <a:srgbClr val="000000"/>
                          </a:solidFill>
                          <a:latin typeface="Arial" panose="020B0604020202020204" pitchFamily="34" charset="0"/>
                          <a:cs typeface="Arial" panose="020B0604020202020204" pitchFamily="34" charset="0"/>
                        </a:rPr>
                        <a:t> Sign</a:t>
                      </a:r>
                      <a:endParaRPr lang="en-US" sz="2000" b="1"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tc>
                  <a:txBody>
                    <a:bodyPr/>
                    <a:lstStyle/>
                    <a:p>
                      <a:pPr algn="ctr"/>
                      <a:r>
                        <a:rPr lang="en-US" sz="2000" b="1" dirty="0" smtClean="0">
                          <a:solidFill>
                            <a:srgbClr val="000000"/>
                          </a:solidFill>
                          <a:latin typeface="Arial" panose="020B0604020202020204" pitchFamily="34" charset="0"/>
                          <a:cs typeface="Arial" panose="020B0604020202020204" pitchFamily="34" charset="0"/>
                        </a:rPr>
                        <a:t>How</a:t>
                      </a:r>
                      <a:r>
                        <a:rPr lang="en-US" sz="2000" b="1" baseline="0" dirty="0" smtClean="0">
                          <a:solidFill>
                            <a:srgbClr val="000000"/>
                          </a:solidFill>
                          <a:latin typeface="Arial" panose="020B0604020202020204" pitchFamily="34" charset="0"/>
                          <a:cs typeface="Arial" panose="020B0604020202020204" pitchFamily="34" charset="0"/>
                        </a:rPr>
                        <a:t> to Remember</a:t>
                      </a:r>
                      <a:endParaRPr lang="en-US" sz="2000" b="1"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20000"/>
                        <a:lumOff val="80000"/>
                      </a:schemeClr>
                    </a:solidFill>
                  </a:tcPr>
                </a:tc>
                <a:extLst>
                  <a:ext uri="{0D108BD9-81ED-4DB2-BD59-A6C34878D82A}">
                    <a16:rowId xmlns:a16="http://schemas.microsoft.com/office/drawing/2014/main" val="1173045569"/>
                  </a:ext>
                </a:extLst>
              </a:tr>
              <a:tr h="370840">
                <a:tc>
                  <a:txBody>
                    <a:bodyPr/>
                    <a:lstStyle/>
                    <a:p>
                      <a:pPr algn="ctr"/>
                      <a:r>
                        <a:rPr lang="en-US" sz="2400" dirty="0" smtClean="0">
                          <a:solidFill>
                            <a:srgbClr val="000000"/>
                          </a:solidFill>
                          <a:latin typeface="Arial" panose="020B0604020202020204" pitchFamily="34" charset="0"/>
                          <a:cs typeface="Arial" panose="020B0604020202020204" pitchFamily="34" charset="0"/>
                        </a:rPr>
                        <a:t>Break</a:t>
                      </a:r>
                      <a:r>
                        <a:rPr lang="en-US" sz="2400" baseline="0" dirty="0" smtClean="0">
                          <a:solidFill>
                            <a:srgbClr val="000000"/>
                          </a:solidFill>
                          <a:latin typeface="Arial" panose="020B0604020202020204" pitchFamily="34" charset="0"/>
                          <a:cs typeface="Arial" panose="020B0604020202020204" pitchFamily="34" charset="0"/>
                        </a:rPr>
                        <a:t> a Bond</a:t>
                      </a: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3200" b="1" dirty="0" smtClean="0">
                          <a:solidFill>
                            <a:srgbClr val="000000"/>
                          </a:solidFill>
                          <a:latin typeface="Arial" panose="020B0604020202020204" pitchFamily="34" charset="0"/>
                          <a:cs typeface="Arial" panose="020B0604020202020204" pitchFamily="34" charset="0"/>
                        </a:rPr>
                        <a:t>+</a:t>
                      </a:r>
                      <a:endParaRPr lang="en-US" sz="3200" b="1"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smtClean="0">
                          <a:solidFill>
                            <a:srgbClr val="000000"/>
                          </a:solidFill>
                          <a:latin typeface="Arial" panose="020B0604020202020204" pitchFamily="34" charset="0"/>
                          <a:cs typeface="Arial" panose="020B0604020202020204" pitchFamily="34" charset="0"/>
                        </a:rPr>
                        <a:t>Takes to Break</a:t>
                      </a: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340532825"/>
                  </a:ext>
                </a:extLst>
              </a:tr>
              <a:tr h="370840">
                <a:tc>
                  <a:txBody>
                    <a:bodyPr/>
                    <a:lstStyle/>
                    <a:p>
                      <a:pPr algn="ctr"/>
                      <a:r>
                        <a:rPr lang="en-US" sz="2400" b="0" dirty="0" smtClean="0">
                          <a:solidFill>
                            <a:srgbClr val="000000"/>
                          </a:solidFill>
                          <a:latin typeface="Arial" panose="020B0604020202020204" pitchFamily="34" charset="0"/>
                          <a:cs typeface="Arial" panose="020B0604020202020204" pitchFamily="34" charset="0"/>
                        </a:rPr>
                        <a:t>Form a Bond</a:t>
                      </a:r>
                      <a:endParaRPr lang="en-US" sz="2400" b="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3200" b="1" dirty="0" smtClean="0">
                          <a:solidFill>
                            <a:srgbClr val="000000"/>
                          </a:solidFill>
                          <a:latin typeface="Arial" panose="020B0604020202020204" pitchFamily="34" charset="0"/>
                          <a:cs typeface="Arial" panose="020B0604020202020204" pitchFamily="34" charset="0"/>
                        </a:rPr>
                        <a:t>-</a:t>
                      </a:r>
                      <a:endParaRPr lang="en-US" sz="3200" b="1"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r>
                        <a:rPr lang="en-US" sz="2400" dirty="0" smtClean="0">
                          <a:solidFill>
                            <a:srgbClr val="000000"/>
                          </a:solidFill>
                          <a:latin typeface="Arial" panose="020B0604020202020204" pitchFamily="34" charset="0"/>
                          <a:cs typeface="Arial" panose="020B0604020202020204" pitchFamily="34" charset="0"/>
                        </a:rPr>
                        <a:t>Free to Form</a:t>
                      </a:r>
                      <a:endParaRPr lang="en-US" sz="2400" dirty="0">
                        <a:solidFill>
                          <a:srgbClr val="000000"/>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042240936"/>
                  </a:ext>
                </a:extLst>
              </a:tr>
            </a:tbl>
          </a:graphicData>
        </a:graphic>
      </p:graphicFrame>
      <p:pic>
        <p:nvPicPr>
          <p:cNvPr id="6" name="Picture 5"/>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Effect>
                      <a14:brightnessContrast bright="-20000" contrast="40000"/>
                    </a14:imgEffect>
                  </a14:imgLayer>
                </a14:imgProps>
              </a:ext>
            </a:extLst>
          </a:blip>
          <a:stretch>
            <a:fillRect/>
          </a:stretch>
        </p:blipFill>
        <p:spPr>
          <a:xfrm>
            <a:off x="7848600" y="457200"/>
            <a:ext cx="4076700" cy="4879226"/>
          </a:xfrm>
          <a:prstGeom prst="rect">
            <a:avLst/>
          </a:prstGeom>
        </p:spPr>
      </p:pic>
      <p:sp>
        <p:nvSpPr>
          <p:cNvPr id="3" name="Rectangle 2"/>
          <p:cNvSpPr/>
          <p:nvPr/>
        </p:nvSpPr>
        <p:spPr>
          <a:xfrm>
            <a:off x="457200" y="3020974"/>
            <a:ext cx="11099175" cy="3724096"/>
          </a:xfrm>
          <a:prstGeom prst="rect">
            <a:avLst/>
          </a:prstGeom>
        </p:spPr>
        <p:txBody>
          <a:bodyPr wrap="square">
            <a:spAutoFit/>
          </a:bodyPr>
          <a:lstStyle/>
          <a:p>
            <a:pPr marL="0" indent="0" eaLnBrk="1" hangingPunct="1">
              <a:buNone/>
            </a:pPr>
            <a:r>
              <a:rPr lang="en-US" dirty="0" smtClean="0">
                <a:solidFill>
                  <a:srgbClr val="000000"/>
                </a:solidFill>
                <a:latin typeface="Arial" charset="0"/>
                <a:sym typeface="Wingdings" panose="05000000000000000000" pitchFamily="2" charset="2"/>
              </a:rPr>
              <a:t>Nice thing about this method is that it doesn’t </a:t>
            </a:r>
            <a:br>
              <a:rPr lang="en-US" dirty="0" smtClean="0">
                <a:solidFill>
                  <a:srgbClr val="000000"/>
                </a:solidFill>
                <a:latin typeface="Arial" charset="0"/>
                <a:sym typeface="Wingdings" panose="05000000000000000000" pitchFamily="2" charset="2"/>
              </a:rPr>
            </a:br>
            <a:r>
              <a:rPr lang="en-US" dirty="0" smtClean="0">
                <a:solidFill>
                  <a:srgbClr val="000000"/>
                </a:solidFill>
                <a:latin typeface="Arial" charset="0"/>
                <a:sym typeface="Wingdings" panose="05000000000000000000" pitchFamily="2" charset="2"/>
              </a:rPr>
              <a:t>matter if you do broken or formed first – see?</a:t>
            </a:r>
          </a:p>
          <a:p>
            <a:pPr marL="0" indent="0" eaLnBrk="1" hangingPunct="1">
              <a:buNone/>
            </a:pPr>
            <a:r>
              <a:rPr lang="en-US" sz="2400" b="1" dirty="0" smtClean="0">
                <a:solidFill>
                  <a:srgbClr val="000000"/>
                </a:solidFill>
                <a:latin typeface="Arial" charset="0"/>
                <a:sym typeface="Wingdings" panose="05000000000000000000" pitchFamily="2" charset="2"/>
              </a:rPr>
              <a:t>You </a:t>
            </a:r>
            <a:r>
              <a:rPr lang="en-US" sz="2400" b="1" dirty="0">
                <a:solidFill>
                  <a:srgbClr val="000000"/>
                </a:solidFill>
                <a:latin typeface="Arial" charset="0"/>
                <a:sym typeface="Wingdings" panose="05000000000000000000" pitchFamily="2" charset="2"/>
              </a:rPr>
              <a:t>have to break: </a:t>
            </a:r>
            <a:r>
              <a:rPr lang="en-US" sz="2400" dirty="0">
                <a:solidFill>
                  <a:srgbClr val="000000"/>
                </a:solidFill>
                <a:latin typeface="Arial" charset="0"/>
                <a:sym typeface="Wingdings" panose="05000000000000000000" pitchFamily="2" charset="2"/>
              </a:rPr>
              <a:t>2 H-H bond and 1 O=O </a:t>
            </a:r>
            <a:r>
              <a:rPr lang="en-US" sz="2400" dirty="0" smtClean="0">
                <a:solidFill>
                  <a:srgbClr val="000000"/>
                </a:solidFill>
                <a:latin typeface="Arial" charset="0"/>
                <a:sym typeface="Wingdings" panose="05000000000000000000" pitchFamily="2" charset="2"/>
              </a:rPr>
              <a:t>bond</a:t>
            </a:r>
          </a:p>
          <a:p>
            <a:r>
              <a:rPr lang="en-US" sz="2400" b="1" dirty="0">
                <a:solidFill>
                  <a:srgbClr val="000000"/>
                </a:solidFill>
                <a:latin typeface="Arial" charset="0"/>
                <a:sym typeface="Wingdings" panose="05000000000000000000" pitchFamily="2" charset="2"/>
              </a:rPr>
              <a:t>You have to form: </a:t>
            </a:r>
            <a:r>
              <a:rPr lang="en-US" sz="2400" dirty="0">
                <a:solidFill>
                  <a:srgbClr val="000000"/>
                </a:solidFill>
                <a:latin typeface="Arial" charset="0"/>
                <a:sym typeface="Wingdings" panose="05000000000000000000" pitchFamily="2" charset="2"/>
              </a:rPr>
              <a:t>4 H-O bonds</a:t>
            </a:r>
            <a:endParaRPr lang="en-US" sz="2400" dirty="0"/>
          </a:p>
          <a:p>
            <a:pPr marL="0" indent="0" eaLnBrk="1" hangingPunct="1">
              <a:buNone/>
            </a:pPr>
            <a:r>
              <a:rPr lang="en-US" dirty="0" smtClean="0">
                <a:solidFill>
                  <a:srgbClr val="000000"/>
                </a:solidFill>
                <a:latin typeface="Arial" charset="0"/>
                <a:sym typeface="Wingdings" panose="05000000000000000000" pitchFamily="2" charset="2"/>
              </a:rPr>
              <a:t>2(436) + (</a:t>
            </a:r>
            <a:r>
              <a:rPr lang="en-US" dirty="0" smtClean="0">
                <a:solidFill>
                  <a:srgbClr val="000000"/>
                </a:solidFill>
                <a:latin typeface="Arial" charset="0"/>
                <a:sym typeface="Wingdings" panose="05000000000000000000" pitchFamily="2" charset="2"/>
              </a:rPr>
              <a:t>498) </a:t>
            </a:r>
            <a:r>
              <a:rPr lang="en-US" dirty="0" smtClean="0">
                <a:solidFill>
                  <a:srgbClr val="000000"/>
                </a:solidFill>
                <a:latin typeface="Arial" charset="0"/>
                <a:sym typeface="Wingdings" panose="05000000000000000000" pitchFamily="2" charset="2"/>
              </a:rPr>
              <a:t>+ </a:t>
            </a:r>
            <a:r>
              <a:rPr lang="en-US" dirty="0" smtClean="0">
                <a:solidFill>
                  <a:srgbClr val="000000"/>
                </a:solidFill>
                <a:latin typeface="Arial" charset="0"/>
                <a:sym typeface="Wingdings" panose="05000000000000000000" pitchFamily="2" charset="2"/>
              </a:rPr>
              <a:t>4(</a:t>
            </a:r>
            <a:r>
              <a:rPr lang="en-US" sz="4000" b="1" dirty="0" smtClean="0">
                <a:solidFill>
                  <a:srgbClr val="000000"/>
                </a:solidFill>
                <a:latin typeface="Arial" charset="0"/>
                <a:sym typeface="Wingdings" panose="05000000000000000000" pitchFamily="2" charset="2"/>
              </a:rPr>
              <a:t>-</a:t>
            </a:r>
            <a:r>
              <a:rPr lang="en-US" sz="2400" b="1" dirty="0" smtClean="0">
                <a:solidFill>
                  <a:srgbClr val="000000"/>
                </a:solidFill>
                <a:latin typeface="Arial" charset="0"/>
                <a:sym typeface="Wingdings" panose="05000000000000000000" pitchFamily="2" charset="2"/>
              </a:rPr>
              <a:t> </a:t>
            </a:r>
            <a:r>
              <a:rPr lang="en-US" dirty="0" smtClean="0">
                <a:solidFill>
                  <a:srgbClr val="000000"/>
                </a:solidFill>
                <a:latin typeface="Arial" charset="0"/>
                <a:sym typeface="Wingdings" panose="05000000000000000000" pitchFamily="2" charset="2"/>
              </a:rPr>
              <a:t>463)= </a:t>
            </a:r>
            <a:r>
              <a:rPr lang="en-US" b="1" dirty="0" smtClean="0">
                <a:solidFill>
                  <a:srgbClr val="FF0000"/>
                </a:solidFill>
                <a:latin typeface="Arial" charset="0"/>
                <a:sym typeface="Wingdings" panose="05000000000000000000" pitchFamily="2" charset="2"/>
              </a:rPr>
              <a:t>- 482 kJ/</a:t>
            </a:r>
            <a:r>
              <a:rPr lang="en-US" b="1" dirty="0" err="1" smtClean="0">
                <a:solidFill>
                  <a:srgbClr val="FF0000"/>
                </a:solidFill>
                <a:latin typeface="Arial" charset="0"/>
                <a:sym typeface="Wingdings" panose="05000000000000000000" pitchFamily="2" charset="2"/>
              </a:rPr>
              <a:t>mol</a:t>
            </a:r>
            <a:r>
              <a:rPr lang="en-US" b="1" dirty="0" smtClean="0">
                <a:solidFill>
                  <a:srgbClr val="000000"/>
                </a:solidFill>
                <a:latin typeface="Arial" charset="0"/>
                <a:sym typeface="Wingdings" panose="05000000000000000000" pitchFamily="2" charset="2"/>
              </a:rPr>
              <a:t> </a:t>
            </a:r>
            <a:r>
              <a:rPr lang="en-US" dirty="0" smtClean="0">
                <a:solidFill>
                  <a:srgbClr val="000000"/>
                </a:solidFill>
                <a:latin typeface="Arial" charset="0"/>
                <a:sym typeface="Wingdings" panose="05000000000000000000" pitchFamily="2" charset="2"/>
              </a:rPr>
              <a:t>(</a:t>
            </a:r>
            <a:r>
              <a:rPr lang="en-US" dirty="0" err="1" smtClean="0">
                <a:solidFill>
                  <a:srgbClr val="000000"/>
                </a:solidFill>
                <a:latin typeface="Arial" charset="0"/>
                <a:sym typeface="Wingdings" panose="05000000000000000000" pitchFamily="2" charset="2"/>
              </a:rPr>
              <a:t>exo</a:t>
            </a:r>
            <a:r>
              <a:rPr lang="en-US" dirty="0" smtClean="0">
                <a:solidFill>
                  <a:srgbClr val="000000"/>
                </a:solidFill>
                <a:latin typeface="Arial" charset="0"/>
                <a:sym typeface="Wingdings" panose="05000000000000000000" pitchFamily="2" charset="2"/>
              </a:rPr>
              <a:t>)</a:t>
            </a:r>
          </a:p>
          <a:p>
            <a:pPr marL="0" indent="0" eaLnBrk="1" hangingPunct="1">
              <a:buNone/>
            </a:pPr>
            <a:endParaRPr lang="en-US" sz="2400" dirty="0">
              <a:solidFill>
                <a:srgbClr val="0070C0"/>
              </a:solidFill>
              <a:latin typeface="Arial" charset="0"/>
              <a:sym typeface="Wingdings" panose="05000000000000000000" pitchFamily="2" charset="2"/>
            </a:endParaRPr>
          </a:p>
          <a:p>
            <a:pPr marL="0" indent="0" eaLnBrk="1" hangingPunct="1">
              <a:buNone/>
            </a:pPr>
            <a:r>
              <a:rPr lang="en-US" sz="2200" b="1" dirty="0" smtClean="0">
                <a:solidFill>
                  <a:srgbClr val="0070C0"/>
                </a:solidFill>
                <a:latin typeface="Arial" charset="0"/>
                <a:sym typeface="Wingdings" panose="05000000000000000000" pitchFamily="2" charset="2"/>
              </a:rPr>
              <a:t>Same answer as before! </a:t>
            </a:r>
            <a:r>
              <a:rPr lang="en-US" sz="2200" dirty="0" smtClean="0">
                <a:solidFill>
                  <a:srgbClr val="000000"/>
                </a:solidFill>
                <a:latin typeface="Arial" charset="0"/>
                <a:sym typeface="Wingdings" panose="05000000000000000000" pitchFamily="2" charset="2"/>
              </a:rPr>
              <a:t>Doesn’t matter which way you do it as long as you are explicit with what you are doing. Either write the equation from the 1</a:t>
            </a:r>
            <a:r>
              <a:rPr lang="en-US" sz="2200" baseline="30000" dirty="0" smtClean="0">
                <a:solidFill>
                  <a:srgbClr val="000000"/>
                </a:solidFill>
                <a:latin typeface="Arial" charset="0"/>
                <a:sym typeface="Wingdings" panose="05000000000000000000" pitchFamily="2" charset="2"/>
              </a:rPr>
              <a:t>st</a:t>
            </a:r>
            <a:r>
              <a:rPr lang="en-US" sz="2200" dirty="0" smtClean="0">
                <a:solidFill>
                  <a:srgbClr val="000000"/>
                </a:solidFill>
                <a:latin typeface="Arial" charset="0"/>
                <a:sym typeface="Wingdings" panose="05000000000000000000" pitchFamily="2" charset="2"/>
              </a:rPr>
              <a:t> way, or something about takes to break, free to form for the 2</a:t>
            </a:r>
            <a:r>
              <a:rPr lang="en-US" sz="2200" baseline="30000" dirty="0" smtClean="0">
                <a:solidFill>
                  <a:srgbClr val="000000"/>
                </a:solidFill>
                <a:latin typeface="Arial" charset="0"/>
                <a:sym typeface="Wingdings" panose="05000000000000000000" pitchFamily="2" charset="2"/>
              </a:rPr>
              <a:t>nd</a:t>
            </a:r>
            <a:r>
              <a:rPr lang="en-US" sz="2200" dirty="0" smtClean="0">
                <a:solidFill>
                  <a:srgbClr val="000000"/>
                </a:solidFill>
                <a:latin typeface="Arial" charset="0"/>
                <a:sym typeface="Wingdings" panose="05000000000000000000" pitchFamily="2" charset="2"/>
              </a:rPr>
              <a:t> way. </a:t>
            </a:r>
            <a:endParaRPr lang="en-US" sz="2200" b="1" dirty="0">
              <a:solidFill>
                <a:srgbClr val="000000"/>
              </a:solidFill>
              <a:latin typeface="Arial" charset="0"/>
              <a:sym typeface="Wingdings" panose="05000000000000000000" pitchFamily="2" charset="2"/>
            </a:endParaRPr>
          </a:p>
        </p:txBody>
      </p:sp>
      <p:sp>
        <p:nvSpPr>
          <p:cNvPr id="9" name="Rectangle 8"/>
          <p:cNvSpPr/>
          <p:nvPr/>
        </p:nvSpPr>
        <p:spPr>
          <a:xfrm>
            <a:off x="4876800" y="1833144"/>
            <a:ext cx="2133600" cy="389027"/>
          </a:xfrm>
          <a:prstGeom prst="rect">
            <a:avLst/>
          </a:prstGeom>
          <a:solidFill>
            <a:schemeClr val="accent3">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937760" y="2386100"/>
            <a:ext cx="1920240" cy="433300"/>
          </a:xfrm>
          <a:prstGeom prst="rect">
            <a:avLst/>
          </a:prstGeom>
          <a:solidFill>
            <a:srgbClr val="FF0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7199" y="4792573"/>
            <a:ext cx="2406835" cy="460719"/>
          </a:xfrm>
          <a:prstGeom prst="rect">
            <a:avLst/>
          </a:prstGeom>
          <a:solidFill>
            <a:schemeClr val="accent3">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130735" y="4792573"/>
            <a:ext cx="1365065" cy="460719"/>
          </a:xfrm>
          <a:prstGeom prst="rect">
            <a:avLst/>
          </a:prstGeom>
          <a:solidFill>
            <a:srgbClr val="FF0000">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56952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555549" y="1600199"/>
            <a:ext cx="7772401" cy="4817853"/>
          </a:xfrm>
        </p:spPr>
        <p:txBody>
          <a:bodyPr>
            <a:noAutofit/>
          </a:bodyPr>
          <a:lstStyle/>
          <a:p>
            <a:pPr marL="0" indent="0" eaLnBrk="1" hangingPunct="1">
              <a:buNone/>
            </a:pPr>
            <a:r>
              <a:rPr lang="en-US" sz="3600" b="1" dirty="0">
                <a:solidFill>
                  <a:schemeClr val="accent1"/>
                </a:solidFill>
                <a:latin typeface="Arial" charset="0"/>
              </a:rPr>
              <a:t>Kinetic energy</a:t>
            </a:r>
            <a:r>
              <a:rPr lang="en-US" sz="3600" dirty="0">
                <a:solidFill>
                  <a:schemeClr val="accent1"/>
                </a:solidFill>
                <a:latin typeface="Arial" charset="0"/>
              </a:rPr>
              <a:t> </a:t>
            </a:r>
            <a:endParaRPr lang="en-US" sz="3600" dirty="0" smtClean="0">
              <a:solidFill>
                <a:schemeClr val="accent1"/>
              </a:solidFill>
              <a:latin typeface="Arial" charset="0"/>
            </a:endParaRPr>
          </a:p>
          <a:p>
            <a:pPr marL="0" indent="0" eaLnBrk="1" hangingPunct="1">
              <a:buNone/>
            </a:pPr>
            <a:r>
              <a:rPr lang="en-US" sz="3600" dirty="0" smtClean="0">
                <a:latin typeface="Arial" charset="0"/>
              </a:rPr>
              <a:t>Energy </a:t>
            </a:r>
            <a:r>
              <a:rPr lang="en-US" sz="3600" dirty="0">
                <a:latin typeface="Arial" charset="0"/>
              </a:rPr>
              <a:t>of motion or energy that is being transferred.</a:t>
            </a:r>
          </a:p>
          <a:p>
            <a:pPr eaLnBrk="1" hangingPunct="1"/>
            <a:endParaRPr lang="en-US" sz="3600" b="1" dirty="0">
              <a:solidFill>
                <a:schemeClr val="accent1"/>
              </a:solidFill>
              <a:latin typeface="Arial" charset="0"/>
            </a:endParaRPr>
          </a:p>
          <a:p>
            <a:pPr marL="0" indent="0" eaLnBrk="1" hangingPunct="1">
              <a:buNone/>
            </a:pPr>
            <a:r>
              <a:rPr lang="en-US" sz="3600" b="1" dirty="0">
                <a:solidFill>
                  <a:srgbClr val="0070C0"/>
                </a:solidFill>
                <a:latin typeface="Arial" charset="0"/>
              </a:rPr>
              <a:t>Thermal energy </a:t>
            </a:r>
            <a:endParaRPr lang="en-US" sz="3600" b="1" dirty="0" smtClean="0">
              <a:solidFill>
                <a:srgbClr val="0070C0"/>
              </a:solidFill>
              <a:latin typeface="Arial" charset="0"/>
            </a:endParaRPr>
          </a:p>
          <a:p>
            <a:pPr marL="0" indent="0" eaLnBrk="1" hangingPunct="1">
              <a:buNone/>
            </a:pPr>
            <a:r>
              <a:rPr lang="en-US" sz="3600" dirty="0" smtClean="0">
                <a:latin typeface="Arial" charset="0"/>
              </a:rPr>
              <a:t>Energy </a:t>
            </a:r>
            <a:r>
              <a:rPr lang="en-US" sz="3600" dirty="0">
                <a:latin typeface="Arial" charset="0"/>
              </a:rPr>
              <a:t>associated with temperature.</a:t>
            </a:r>
          </a:p>
          <a:p>
            <a:pPr lvl="1" eaLnBrk="1" hangingPunct="1"/>
            <a:r>
              <a:rPr lang="en-US" sz="3600" dirty="0">
                <a:latin typeface="Arial" charset="0"/>
              </a:rPr>
              <a:t>Thermal energy is a form of kinetic energy.</a:t>
            </a:r>
          </a:p>
        </p:txBody>
      </p:sp>
      <p:pic>
        <p:nvPicPr>
          <p:cNvPr id="10244" name="Picture 1" descr="06_Pg248_UnFigure.jpg"/>
          <p:cNvPicPr>
            <a:picLocks noChangeAspect="1"/>
          </p:cNvPicPr>
          <p:nvPr/>
        </p:nvPicPr>
        <p:blipFill>
          <a:blip r:embed="rId3">
            <a:extLst>
              <a:ext uri="{28A0092B-C50C-407E-A947-70E740481C1C}">
                <a14:useLocalDpi xmlns:a14="http://schemas.microsoft.com/office/drawing/2010/main" val="0"/>
              </a:ext>
            </a:extLst>
          </a:blip>
          <a:srcRect b="2657"/>
          <a:stretch>
            <a:fillRect/>
          </a:stretch>
        </p:blipFill>
        <p:spPr bwMode="auto">
          <a:xfrm>
            <a:off x="8085829" y="448574"/>
            <a:ext cx="3585712" cy="61887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Frame 4"/>
          <p:cNvSpPr/>
          <p:nvPr/>
        </p:nvSpPr>
        <p:spPr>
          <a:xfrm>
            <a:off x="0" y="0"/>
            <a:ext cx="12192000" cy="6858000"/>
          </a:xfrm>
          <a:prstGeom prst="frame">
            <a:avLst>
              <a:gd name="adj1" fmla="val 3192"/>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Rectangle 2"/>
          <p:cNvSpPr>
            <a:spLocks noGrp="1" noChangeArrowheads="1"/>
          </p:cNvSpPr>
          <p:nvPr>
            <p:ph type="title"/>
          </p:nvPr>
        </p:nvSpPr>
        <p:spPr>
          <a:xfrm>
            <a:off x="555550" y="209601"/>
            <a:ext cx="7772400" cy="1143000"/>
          </a:xfrm>
        </p:spPr>
        <p:txBody>
          <a:bodyPr/>
          <a:lstStyle/>
          <a:p>
            <a:r>
              <a:rPr lang="en-US" b="1" u="sng" dirty="0" smtClean="0">
                <a:latin typeface="Arial" panose="020B0604020202020204" pitchFamily="34" charset="0"/>
                <a:cs typeface="Arial" panose="020B0604020202020204" pitchFamily="34" charset="0"/>
              </a:rPr>
              <a:t>Classification of Energy</a:t>
            </a:r>
            <a:endParaRPr lang="en-US"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54743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326770"/>
            <a:ext cx="11484050" cy="4343400"/>
          </a:xfrm>
          <a:ln w="38100">
            <a:noFill/>
          </a:ln>
        </p:spPr>
        <p:txBody>
          <a:bodyPr/>
          <a:lstStyle/>
          <a:p>
            <a:pPr marL="0" indent="0" eaLnBrk="1" hangingPunct="1">
              <a:buNone/>
            </a:pPr>
            <a:r>
              <a:rPr lang="en-US" sz="3200" dirty="0">
                <a:solidFill>
                  <a:srgbClr val="000000"/>
                </a:solidFill>
                <a:effectLst/>
                <a:latin typeface="Arial" charset="0"/>
              </a:rPr>
              <a:t>Reactions of elements in their </a:t>
            </a:r>
            <a:r>
              <a:rPr lang="en-US" sz="3200" dirty="0" smtClean="0">
                <a:solidFill>
                  <a:srgbClr val="000000"/>
                </a:solidFill>
                <a:effectLst/>
                <a:latin typeface="Arial" charset="0"/>
              </a:rPr>
              <a:t>“standard state” </a:t>
            </a:r>
            <a:r>
              <a:rPr lang="en-US" sz="3200" dirty="0">
                <a:solidFill>
                  <a:srgbClr val="000000"/>
                </a:solidFill>
                <a:effectLst/>
                <a:latin typeface="Arial" charset="0"/>
              </a:rPr>
              <a:t>to form </a:t>
            </a:r>
            <a:r>
              <a:rPr lang="en-US" sz="3200" dirty="0" smtClean="0">
                <a:solidFill>
                  <a:srgbClr val="000000"/>
                </a:solidFill>
                <a:effectLst/>
                <a:latin typeface="Arial" charset="0"/>
              </a:rPr>
              <a:t/>
            </a:r>
            <a:br>
              <a:rPr lang="en-US" sz="3200" dirty="0" smtClean="0">
                <a:solidFill>
                  <a:srgbClr val="000000"/>
                </a:solidFill>
                <a:effectLst/>
                <a:latin typeface="Arial" charset="0"/>
              </a:rPr>
            </a:br>
            <a:r>
              <a:rPr lang="en-US" sz="3200" dirty="0" smtClean="0">
                <a:solidFill>
                  <a:srgbClr val="000000"/>
                </a:solidFill>
                <a:effectLst/>
                <a:latin typeface="Arial" charset="0"/>
              </a:rPr>
              <a:t>1 </a:t>
            </a:r>
            <a:r>
              <a:rPr lang="en-US" sz="3200" dirty="0">
                <a:solidFill>
                  <a:srgbClr val="000000"/>
                </a:solidFill>
                <a:effectLst/>
                <a:latin typeface="Arial" charset="0"/>
              </a:rPr>
              <a:t>mole of a pure </a:t>
            </a:r>
            <a:r>
              <a:rPr lang="en-US" sz="3200" dirty="0" smtClean="0">
                <a:solidFill>
                  <a:srgbClr val="000000"/>
                </a:solidFill>
                <a:effectLst/>
                <a:latin typeface="Arial" charset="0"/>
              </a:rPr>
              <a:t>compound.</a:t>
            </a:r>
          </a:p>
          <a:p>
            <a:pPr marL="0" indent="0" eaLnBrk="1" hangingPunct="1">
              <a:buNone/>
            </a:pPr>
            <a:endParaRPr lang="en-US" sz="3200" dirty="0">
              <a:solidFill>
                <a:srgbClr val="000000"/>
              </a:solidFill>
              <a:effectLst/>
              <a:latin typeface="Arial" charset="0"/>
            </a:endParaRPr>
          </a:p>
          <a:p>
            <a:pPr marL="0" indent="0" eaLnBrk="1" hangingPunct="1">
              <a:buNone/>
            </a:pPr>
            <a:r>
              <a:rPr lang="en-US" sz="3200" dirty="0" smtClean="0">
                <a:solidFill>
                  <a:srgbClr val="0070C0"/>
                </a:solidFill>
                <a:effectLst/>
                <a:latin typeface="Arial" charset="0"/>
              </a:rPr>
              <a:t>Standard </a:t>
            </a:r>
            <a:r>
              <a:rPr lang="en-US" sz="3200" dirty="0" smtClean="0">
                <a:solidFill>
                  <a:srgbClr val="0070C0"/>
                </a:solidFill>
                <a:effectLst/>
                <a:latin typeface="Arial" charset="0"/>
              </a:rPr>
              <a:t>State </a:t>
            </a:r>
            <a:r>
              <a:rPr lang="en-US" sz="3200" b="0" dirty="0">
                <a:solidFill>
                  <a:srgbClr val="000000"/>
                </a:solidFill>
                <a:effectLst/>
                <a:latin typeface="Arial" charset="0"/>
              </a:rPr>
              <a:t>of an element </a:t>
            </a:r>
            <a:r>
              <a:rPr lang="en-US" sz="3200" b="0" dirty="0" smtClean="0">
                <a:solidFill>
                  <a:srgbClr val="000000"/>
                </a:solidFill>
                <a:effectLst/>
                <a:latin typeface="Arial" charset="0"/>
              </a:rPr>
              <a:t>- find </a:t>
            </a:r>
            <a:r>
              <a:rPr lang="en-US" sz="3200" b="0" dirty="0">
                <a:solidFill>
                  <a:srgbClr val="000000"/>
                </a:solidFill>
                <a:effectLst/>
                <a:latin typeface="Arial" charset="0"/>
              </a:rPr>
              <a:t>the form in Appendix </a:t>
            </a:r>
            <a:r>
              <a:rPr lang="en-US" sz="3200" b="0" dirty="0" smtClean="0">
                <a:solidFill>
                  <a:srgbClr val="000000"/>
                </a:solidFill>
                <a:effectLst/>
                <a:latin typeface="Arial" charset="0"/>
              </a:rPr>
              <a:t/>
            </a:r>
            <a:br>
              <a:rPr lang="en-US" sz="3200" b="0" dirty="0" smtClean="0">
                <a:solidFill>
                  <a:srgbClr val="000000"/>
                </a:solidFill>
                <a:effectLst/>
                <a:latin typeface="Arial" charset="0"/>
              </a:rPr>
            </a:br>
            <a:r>
              <a:rPr lang="en-US" sz="3200" b="0" dirty="0" smtClean="0">
                <a:solidFill>
                  <a:srgbClr val="000000"/>
                </a:solidFill>
                <a:effectLst/>
                <a:latin typeface="Arial" charset="0"/>
              </a:rPr>
              <a:t>that </a:t>
            </a:r>
            <a:r>
              <a:rPr lang="en-US" sz="3200" b="0" dirty="0">
                <a:solidFill>
                  <a:srgbClr val="000000"/>
                </a:solidFill>
                <a:effectLst/>
                <a:latin typeface="Arial" charset="0"/>
              </a:rPr>
              <a:t>has </a:t>
            </a:r>
            <a:r>
              <a:rPr lang="en-US" sz="3200" b="0" dirty="0" err="1">
                <a:solidFill>
                  <a:srgbClr val="000000"/>
                </a:solidFill>
                <a:effectLst/>
                <a:latin typeface="Symbol" charset="0"/>
              </a:rPr>
              <a:t>D</a:t>
            </a:r>
            <a:r>
              <a:rPr lang="en-US" sz="3200" b="0" i="1" dirty="0" err="1">
                <a:solidFill>
                  <a:srgbClr val="000000"/>
                </a:solidFill>
                <a:effectLst/>
                <a:latin typeface="Arial" charset="0"/>
              </a:rPr>
              <a:t>H</a:t>
            </a:r>
            <a:r>
              <a:rPr lang="en-US" sz="3200" b="0" baseline="-25000" dirty="0" err="1">
                <a:solidFill>
                  <a:srgbClr val="000000"/>
                </a:solidFill>
                <a:effectLst/>
                <a:latin typeface="Arial" charset="0"/>
              </a:rPr>
              <a:t>f</a:t>
            </a:r>
            <a:r>
              <a:rPr lang="en-US" sz="3200" b="0" dirty="0">
                <a:solidFill>
                  <a:srgbClr val="000000"/>
                </a:solidFill>
                <a:effectLst/>
                <a:latin typeface="Arial" charset="0"/>
              </a:rPr>
              <a:t>° = </a:t>
            </a:r>
            <a:r>
              <a:rPr lang="en-US" sz="3200" b="0" dirty="0" smtClean="0">
                <a:solidFill>
                  <a:srgbClr val="000000"/>
                </a:solidFill>
                <a:effectLst/>
                <a:latin typeface="Arial" charset="0"/>
              </a:rPr>
              <a:t>0.</a:t>
            </a:r>
          </a:p>
          <a:p>
            <a:pPr lvl="1" eaLnBrk="1" hangingPunct="1">
              <a:buFont typeface="Arial" panose="020B0604020202020204" pitchFamily="34" charset="0"/>
              <a:buChar char="•"/>
            </a:pPr>
            <a:r>
              <a:rPr lang="en-US" sz="3200" b="0" dirty="0" smtClean="0">
                <a:solidFill>
                  <a:srgbClr val="000000"/>
                </a:solidFill>
                <a:effectLst/>
                <a:latin typeface="Arial" charset="0"/>
              </a:rPr>
              <a:t>Coefficients </a:t>
            </a:r>
            <a:r>
              <a:rPr lang="en-US" sz="3200" b="0" dirty="0">
                <a:solidFill>
                  <a:srgbClr val="000000"/>
                </a:solidFill>
                <a:effectLst/>
                <a:latin typeface="Arial" charset="0"/>
              </a:rPr>
              <a:t>of the reactants may be </a:t>
            </a:r>
            <a:r>
              <a:rPr lang="en-US" sz="3200" b="0" dirty="0" smtClean="0">
                <a:solidFill>
                  <a:srgbClr val="000000"/>
                </a:solidFill>
                <a:effectLst/>
                <a:latin typeface="Arial" charset="0"/>
              </a:rPr>
              <a:t>fractions!</a:t>
            </a:r>
          </a:p>
          <a:p>
            <a:pPr lvl="1" eaLnBrk="1" hangingPunct="1">
              <a:buFont typeface="Arial" panose="020B0604020202020204" pitchFamily="34" charset="0"/>
              <a:buChar char="•"/>
            </a:pPr>
            <a:r>
              <a:rPr lang="en-US" sz="3200" b="0" i="1" dirty="0" smtClean="0">
                <a:solidFill>
                  <a:srgbClr val="000000"/>
                </a:solidFill>
                <a:effectLst/>
                <a:latin typeface="Arial" charset="0"/>
              </a:rPr>
              <a:t>Because</a:t>
            </a:r>
            <a:r>
              <a:rPr lang="en-US" sz="3200" b="0" dirty="0" smtClean="0">
                <a:solidFill>
                  <a:srgbClr val="000000"/>
                </a:solidFill>
                <a:effectLst/>
                <a:latin typeface="Arial" charset="0"/>
              </a:rPr>
              <a:t> definition </a:t>
            </a:r>
            <a:r>
              <a:rPr lang="en-US" sz="3200" b="0" u="sng" dirty="0">
                <a:solidFill>
                  <a:srgbClr val="000000"/>
                </a:solidFill>
                <a:effectLst/>
                <a:latin typeface="Arial" charset="0"/>
              </a:rPr>
              <a:t>requires 1 mole of compound </a:t>
            </a:r>
            <a:r>
              <a:rPr lang="en-US" sz="3200" b="0" dirty="0">
                <a:solidFill>
                  <a:srgbClr val="000000"/>
                </a:solidFill>
                <a:effectLst/>
                <a:latin typeface="Arial" charset="0"/>
              </a:rPr>
              <a:t>be </a:t>
            </a:r>
            <a:r>
              <a:rPr lang="en-US" sz="3200" b="0" dirty="0" smtClean="0">
                <a:solidFill>
                  <a:srgbClr val="000000"/>
                </a:solidFill>
                <a:effectLst/>
                <a:latin typeface="Arial" charset="0"/>
              </a:rPr>
              <a:t>made</a:t>
            </a:r>
            <a:endParaRPr lang="en-US" sz="3200" b="0" dirty="0">
              <a:solidFill>
                <a:srgbClr val="000000"/>
              </a:solidFill>
              <a:effectLst/>
              <a:latin typeface="Arial" charset="0"/>
            </a:endParaRP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77724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Formation Reactions</a:t>
            </a:r>
            <a:endParaRPr lang="en-US"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77435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45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buNone/>
            </a:pPr>
            <a:r>
              <a:rPr lang="en-US" sz="3200" dirty="0" smtClean="0">
                <a:solidFill>
                  <a:srgbClr val="000000"/>
                </a:solidFill>
                <a:effectLst/>
                <a:latin typeface="Arial" charset="0"/>
              </a:rPr>
              <a:t>Write the formation reaction for CO (g)</a:t>
            </a:r>
            <a:endParaRPr lang="en-US" sz="3200" dirty="0">
              <a:solidFill>
                <a:srgbClr val="000000"/>
              </a:solidFill>
              <a:effectLst/>
              <a:latin typeface="Arial" charset="0"/>
            </a:endParaRPr>
          </a:p>
          <a:p>
            <a:pPr eaLnBrk="1" hangingPunct="1">
              <a:lnSpc>
                <a:spcPct val="80000"/>
              </a:lnSpc>
            </a:pPr>
            <a:r>
              <a:rPr lang="en-US" sz="3200" b="0" dirty="0">
                <a:solidFill>
                  <a:srgbClr val="000000"/>
                </a:solidFill>
                <a:effectLst/>
                <a:latin typeface="Arial" charset="0"/>
              </a:rPr>
              <a:t>The formation reaction is the reaction between the elements in the compound, which are C and O</a:t>
            </a:r>
            <a:r>
              <a:rPr lang="en-US" sz="3200" b="0" dirty="0" smtClean="0">
                <a:solidFill>
                  <a:srgbClr val="000000"/>
                </a:solidFill>
                <a:effectLst/>
                <a:latin typeface="Arial" charset="0"/>
              </a:rPr>
              <a:t>.</a:t>
            </a:r>
          </a:p>
          <a:p>
            <a:pPr eaLnBrk="1" hangingPunct="1">
              <a:lnSpc>
                <a:spcPct val="80000"/>
              </a:lnSpc>
            </a:pPr>
            <a:endParaRPr lang="en-US" sz="3200" b="0" dirty="0">
              <a:solidFill>
                <a:srgbClr val="000000"/>
              </a:solidFill>
              <a:effectLst/>
              <a:latin typeface="Arial" charset="0"/>
            </a:endParaRPr>
          </a:p>
          <a:p>
            <a:pPr algn="ctr" eaLnBrk="1" hangingPunct="1">
              <a:lnSpc>
                <a:spcPct val="80000"/>
              </a:lnSpc>
              <a:buFontTx/>
              <a:buNone/>
            </a:pPr>
            <a:r>
              <a:rPr lang="en-US" sz="5400" dirty="0">
                <a:solidFill>
                  <a:srgbClr val="0070C0"/>
                </a:solidFill>
                <a:effectLst/>
                <a:latin typeface="Arial" charset="0"/>
              </a:rPr>
              <a:t>C + O →</a:t>
            </a:r>
            <a:r>
              <a:rPr lang="en-US" sz="5400" dirty="0">
                <a:solidFill>
                  <a:srgbClr val="0070C0"/>
                </a:solidFill>
                <a:effectLst/>
                <a:latin typeface="Arial" charset="0"/>
                <a:cs typeface="Times New Roman" charset="0"/>
              </a:rPr>
              <a:t> CO(</a:t>
            </a:r>
            <a:r>
              <a:rPr lang="en-US" sz="5400" i="1" dirty="0">
                <a:solidFill>
                  <a:srgbClr val="0070C0"/>
                </a:solidFill>
                <a:effectLst/>
                <a:latin typeface="Arial" charset="0"/>
                <a:cs typeface="Times New Roman" charset="0"/>
              </a:rPr>
              <a:t>g</a:t>
            </a:r>
            <a:r>
              <a:rPr lang="en-US" sz="5400" dirty="0">
                <a:solidFill>
                  <a:srgbClr val="0070C0"/>
                </a:solidFill>
                <a:effectLst/>
                <a:latin typeface="Arial" charset="0"/>
                <a:cs typeface="Times New Roman" charset="0"/>
              </a:rPr>
              <a:t>)</a:t>
            </a:r>
            <a:endParaRPr lang="en-US" sz="5400" dirty="0">
              <a:solidFill>
                <a:srgbClr val="0070C0"/>
              </a:solidFill>
              <a:effectLst/>
              <a:latin typeface="Arial" charset="0"/>
            </a:endParaRP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Writing Formation Reactions</a:t>
            </a:r>
            <a:endParaRPr lang="en-US"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81971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45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445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buNone/>
            </a:pPr>
            <a:r>
              <a:rPr lang="en-US" sz="3200" dirty="0" smtClean="0">
                <a:solidFill>
                  <a:srgbClr val="000000"/>
                </a:solidFill>
                <a:effectLst/>
                <a:latin typeface="Arial" charset="0"/>
              </a:rPr>
              <a:t>Write the formation reaction for CO (g)</a:t>
            </a:r>
            <a:endParaRPr lang="en-US" sz="3200" dirty="0">
              <a:solidFill>
                <a:srgbClr val="000000"/>
              </a:solidFill>
              <a:effectLst/>
              <a:latin typeface="Arial" charset="0"/>
            </a:endParaRPr>
          </a:p>
          <a:p>
            <a:pPr eaLnBrk="1" hangingPunct="1">
              <a:lnSpc>
                <a:spcPct val="80000"/>
              </a:lnSpc>
            </a:pPr>
            <a:r>
              <a:rPr lang="en-US" sz="3200" b="0" dirty="0">
                <a:solidFill>
                  <a:srgbClr val="000000"/>
                </a:solidFill>
                <a:effectLst/>
                <a:latin typeface="Arial" charset="0"/>
              </a:rPr>
              <a:t>The elements must be in their standard state.</a:t>
            </a:r>
          </a:p>
          <a:p>
            <a:pPr lvl="1" eaLnBrk="1" hangingPunct="1">
              <a:lnSpc>
                <a:spcPct val="80000"/>
              </a:lnSpc>
            </a:pPr>
            <a:r>
              <a:rPr lang="en-US" sz="3200" b="0" dirty="0">
                <a:solidFill>
                  <a:srgbClr val="000000"/>
                </a:solidFill>
                <a:effectLst/>
                <a:latin typeface="Arial" charset="0"/>
              </a:rPr>
              <a:t>There are several forms of solid C, </a:t>
            </a:r>
            <a:r>
              <a:rPr lang="en-US" sz="3200" b="0" dirty="0" smtClean="0">
                <a:solidFill>
                  <a:srgbClr val="000000"/>
                </a:solidFill>
                <a:effectLst/>
                <a:latin typeface="Arial" charset="0"/>
              </a:rPr>
              <a:t/>
            </a:r>
            <a:br>
              <a:rPr lang="en-US" sz="3200" b="0" dirty="0" smtClean="0">
                <a:solidFill>
                  <a:srgbClr val="000000"/>
                </a:solidFill>
                <a:effectLst/>
                <a:latin typeface="Arial" charset="0"/>
              </a:rPr>
            </a:br>
            <a:r>
              <a:rPr lang="en-US" sz="3200" b="0" dirty="0" smtClean="0">
                <a:solidFill>
                  <a:srgbClr val="000000"/>
                </a:solidFill>
                <a:effectLst/>
                <a:latin typeface="Arial" charset="0"/>
              </a:rPr>
              <a:t>but </a:t>
            </a:r>
            <a:r>
              <a:rPr lang="en-US" sz="3200" b="0" dirty="0">
                <a:solidFill>
                  <a:srgbClr val="000000"/>
                </a:solidFill>
                <a:effectLst/>
                <a:latin typeface="Arial" charset="0"/>
              </a:rPr>
              <a:t>the one with  </a:t>
            </a:r>
            <a:r>
              <a:rPr lang="en-US" sz="3200" b="0" dirty="0" err="1" smtClean="0">
                <a:solidFill>
                  <a:srgbClr val="000000"/>
                </a:solidFill>
                <a:effectLst/>
                <a:latin typeface="Symbol" charset="0"/>
              </a:rPr>
              <a:t>D</a:t>
            </a:r>
            <a:r>
              <a:rPr lang="en-US" sz="3200" b="0" i="1" dirty="0" err="1" smtClean="0">
                <a:solidFill>
                  <a:srgbClr val="000000"/>
                </a:solidFill>
                <a:effectLst/>
                <a:latin typeface="Arial" charset="0"/>
              </a:rPr>
              <a:t>H</a:t>
            </a:r>
            <a:r>
              <a:rPr lang="en-US" sz="3200" b="0" baseline="-25000" dirty="0" err="1" smtClean="0">
                <a:solidFill>
                  <a:srgbClr val="000000"/>
                </a:solidFill>
                <a:effectLst/>
                <a:latin typeface="Arial" charset="0"/>
              </a:rPr>
              <a:t>f</a:t>
            </a:r>
            <a:r>
              <a:rPr lang="en-US" sz="3200" b="0" dirty="0">
                <a:solidFill>
                  <a:srgbClr val="000000"/>
                </a:solidFill>
                <a:effectLst/>
                <a:latin typeface="Arial" charset="0"/>
              </a:rPr>
              <a:t>° = 0 is graphite.</a:t>
            </a:r>
          </a:p>
          <a:p>
            <a:pPr lvl="1" eaLnBrk="1" hangingPunct="1">
              <a:lnSpc>
                <a:spcPct val="80000"/>
              </a:lnSpc>
            </a:pPr>
            <a:r>
              <a:rPr lang="en-US" sz="3200" b="0" dirty="0">
                <a:solidFill>
                  <a:srgbClr val="000000"/>
                </a:solidFill>
                <a:effectLst/>
                <a:latin typeface="Arial" charset="0"/>
              </a:rPr>
              <a:t>Oxygen</a:t>
            </a:r>
            <a:r>
              <a:rPr lang="ja-JP" altLang="en-US" sz="3200" b="0" dirty="0">
                <a:solidFill>
                  <a:srgbClr val="000000"/>
                </a:solidFill>
                <a:effectLst/>
                <a:latin typeface="Arial" charset="0"/>
              </a:rPr>
              <a:t>’</a:t>
            </a:r>
            <a:r>
              <a:rPr lang="en-US" altLang="ja-JP" sz="3200" b="0" dirty="0">
                <a:solidFill>
                  <a:srgbClr val="000000"/>
                </a:solidFill>
                <a:effectLst/>
                <a:latin typeface="Arial" charset="0"/>
              </a:rPr>
              <a:t>s standard state is the diatomic gas</a:t>
            </a:r>
            <a:r>
              <a:rPr lang="en-US" altLang="ja-JP" sz="3200" b="0" dirty="0" smtClean="0">
                <a:solidFill>
                  <a:srgbClr val="000000"/>
                </a:solidFill>
                <a:effectLst/>
                <a:latin typeface="Arial" charset="0"/>
              </a:rPr>
              <a:t>.</a:t>
            </a:r>
          </a:p>
          <a:p>
            <a:pPr lvl="1" eaLnBrk="1" hangingPunct="1">
              <a:lnSpc>
                <a:spcPct val="80000"/>
              </a:lnSpc>
            </a:pPr>
            <a:endParaRPr lang="en-US" altLang="ja-JP" sz="3200" b="0" dirty="0">
              <a:solidFill>
                <a:srgbClr val="000000"/>
              </a:solidFill>
              <a:effectLst/>
              <a:latin typeface="Arial" charset="0"/>
            </a:endParaRPr>
          </a:p>
          <a:p>
            <a:pPr algn="ctr" eaLnBrk="1" hangingPunct="1">
              <a:lnSpc>
                <a:spcPct val="80000"/>
              </a:lnSpc>
              <a:buFontTx/>
              <a:buNone/>
            </a:pPr>
            <a:r>
              <a:rPr lang="en-US" sz="4000" dirty="0">
                <a:solidFill>
                  <a:srgbClr val="0070C0"/>
                </a:solidFill>
                <a:effectLst/>
                <a:latin typeface="Arial" charset="0"/>
              </a:rPr>
              <a:t>C(</a:t>
            </a:r>
            <a:r>
              <a:rPr lang="en-US" sz="4000" i="1" dirty="0">
                <a:solidFill>
                  <a:srgbClr val="0070C0"/>
                </a:solidFill>
                <a:effectLst/>
                <a:latin typeface="Arial" charset="0"/>
              </a:rPr>
              <a:t>s</a:t>
            </a:r>
            <a:r>
              <a:rPr lang="en-US" sz="4000" dirty="0">
                <a:solidFill>
                  <a:srgbClr val="0070C0"/>
                </a:solidFill>
                <a:effectLst/>
                <a:latin typeface="Arial" charset="0"/>
              </a:rPr>
              <a:t>, graphite) + O</a:t>
            </a:r>
            <a:r>
              <a:rPr lang="en-US" sz="4000" baseline="-25000" dirty="0">
                <a:solidFill>
                  <a:srgbClr val="0070C0"/>
                </a:solidFill>
                <a:effectLst/>
                <a:latin typeface="Arial" charset="0"/>
              </a:rPr>
              <a:t>2</a:t>
            </a:r>
            <a:r>
              <a:rPr lang="en-US" sz="4000" dirty="0">
                <a:solidFill>
                  <a:srgbClr val="0070C0"/>
                </a:solidFill>
                <a:effectLst/>
                <a:latin typeface="Arial" charset="0"/>
              </a:rPr>
              <a:t>(</a:t>
            </a:r>
            <a:r>
              <a:rPr lang="en-US" sz="4000" i="1" dirty="0">
                <a:solidFill>
                  <a:srgbClr val="0070C0"/>
                </a:solidFill>
                <a:effectLst/>
                <a:latin typeface="Arial" charset="0"/>
              </a:rPr>
              <a:t>g</a:t>
            </a:r>
            <a:r>
              <a:rPr lang="en-US" sz="4000" dirty="0">
                <a:solidFill>
                  <a:srgbClr val="0070C0"/>
                </a:solidFill>
                <a:effectLst/>
                <a:latin typeface="Arial" charset="0"/>
              </a:rPr>
              <a:t>) →</a:t>
            </a:r>
            <a:r>
              <a:rPr lang="en-US" sz="4000" dirty="0">
                <a:solidFill>
                  <a:srgbClr val="0070C0"/>
                </a:solidFill>
                <a:effectLst/>
                <a:latin typeface="Arial" charset="0"/>
                <a:cs typeface="Times New Roman" charset="0"/>
              </a:rPr>
              <a:t> CO(</a:t>
            </a:r>
            <a:r>
              <a:rPr lang="en-US" sz="4000" i="1" dirty="0">
                <a:solidFill>
                  <a:srgbClr val="0070C0"/>
                </a:solidFill>
                <a:effectLst/>
                <a:latin typeface="Arial" charset="0"/>
                <a:cs typeface="Times New Roman" charset="0"/>
              </a:rPr>
              <a:t>g</a:t>
            </a:r>
            <a:r>
              <a:rPr lang="en-US" sz="4000" dirty="0">
                <a:solidFill>
                  <a:srgbClr val="0070C0"/>
                </a:solidFill>
                <a:effectLst/>
                <a:latin typeface="Arial" charset="0"/>
                <a:cs typeface="Times New Roman" charset="0"/>
              </a:rPr>
              <a:t>)</a:t>
            </a:r>
            <a:endParaRPr lang="en-US" sz="4000" dirty="0">
              <a:solidFill>
                <a:srgbClr val="0070C0"/>
              </a:solidFill>
              <a:effectLst/>
              <a:latin typeface="Arial" charset="0"/>
            </a:endParaRP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Writing Formation Reactions</a:t>
            </a:r>
            <a:endParaRPr lang="en-US"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41928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45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445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445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445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buNone/>
            </a:pPr>
            <a:r>
              <a:rPr lang="en-US" sz="3200" dirty="0" smtClean="0">
                <a:solidFill>
                  <a:srgbClr val="000000"/>
                </a:solidFill>
                <a:effectLst/>
                <a:latin typeface="Arial" charset="0"/>
              </a:rPr>
              <a:t>Write the formation reaction for CO (g)</a:t>
            </a:r>
            <a:endParaRPr lang="en-US" sz="3200" dirty="0">
              <a:solidFill>
                <a:srgbClr val="000000"/>
              </a:solidFill>
              <a:effectLst/>
              <a:latin typeface="Arial" charset="0"/>
            </a:endParaRPr>
          </a:p>
          <a:p>
            <a:pPr eaLnBrk="1" hangingPunct="1">
              <a:lnSpc>
                <a:spcPct val="80000"/>
              </a:lnSpc>
            </a:pPr>
            <a:r>
              <a:rPr lang="en-US" sz="3200" b="0" dirty="0">
                <a:solidFill>
                  <a:srgbClr val="000000"/>
                </a:solidFill>
                <a:effectLst/>
                <a:latin typeface="Arial" charset="0"/>
              </a:rPr>
              <a:t>The equation must be balanced, but the </a:t>
            </a:r>
            <a:r>
              <a:rPr lang="en-US" sz="3200" b="0" dirty="0" smtClean="0">
                <a:solidFill>
                  <a:srgbClr val="000000"/>
                </a:solidFill>
                <a:effectLst/>
                <a:latin typeface="Arial" charset="0"/>
              </a:rPr>
              <a:t/>
            </a:r>
            <a:br>
              <a:rPr lang="en-US" sz="3200" b="0" dirty="0" smtClean="0">
                <a:solidFill>
                  <a:srgbClr val="000000"/>
                </a:solidFill>
                <a:effectLst/>
                <a:latin typeface="Arial" charset="0"/>
              </a:rPr>
            </a:br>
            <a:r>
              <a:rPr lang="en-US" sz="3200" b="0" i="1" u="sng" dirty="0" smtClean="0">
                <a:solidFill>
                  <a:srgbClr val="000000"/>
                </a:solidFill>
                <a:effectLst/>
                <a:latin typeface="Arial" charset="0"/>
              </a:rPr>
              <a:t>coefficient </a:t>
            </a:r>
            <a:r>
              <a:rPr lang="en-US" sz="3200" b="0" i="1" u="sng" dirty="0">
                <a:solidFill>
                  <a:srgbClr val="000000"/>
                </a:solidFill>
                <a:effectLst/>
                <a:latin typeface="Arial" charset="0"/>
              </a:rPr>
              <a:t>of the product compound must be 1.</a:t>
            </a:r>
          </a:p>
          <a:p>
            <a:pPr lvl="1" eaLnBrk="1" hangingPunct="1">
              <a:lnSpc>
                <a:spcPct val="80000"/>
              </a:lnSpc>
            </a:pPr>
            <a:r>
              <a:rPr lang="en-US" sz="3200" b="0" dirty="0">
                <a:solidFill>
                  <a:srgbClr val="000000"/>
                </a:solidFill>
                <a:effectLst/>
                <a:latin typeface="Arial" charset="0"/>
              </a:rPr>
              <a:t>Use whatever coefficient in front of the reactants is necessary to make the atoms on both sides equal without changing the product coefficient</a:t>
            </a:r>
            <a:r>
              <a:rPr lang="en-US" sz="3200" b="0" dirty="0" smtClean="0">
                <a:solidFill>
                  <a:srgbClr val="000000"/>
                </a:solidFill>
                <a:effectLst/>
                <a:latin typeface="Arial" charset="0"/>
              </a:rPr>
              <a:t>.</a:t>
            </a:r>
          </a:p>
          <a:p>
            <a:pPr lvl="1" eaLnBrk="1" hangingPunct="1">
              <a:lnSpc>
                <a:spcPct val="80000"/>
              </a:lnSpc>
            </a:pPr>
            <a:endParaRPr lang="en-US" sz="3200" b="0" dirty="0">
              <a:solidFill>
                <a:srgbClr val="000000"/>
              </a:solidFill>
              <a:effectLst/>
              <a:latin typeface="Arial" charset="0"/>
            </a:endParaRPr>
          </a:p>
          <a:p>
            <a:pPr algn="ctr" eaLnBrk="1" hangingPunct="1">
              <a:lnSpc>
                <a:spcPct val="80000"/>
              </a:lnSpc>
              <a:buFontTx/>
              <a:buNone/>
            </a:pPr>
            <a:r>
              <a:rPr lang="en-US" sz="4000" dirty="0">
                <a:solidFill>
                  <a:srgbClr val="0070C0"/>
                </a:solidFill>
                <a:effectLst/>
                <a:latin typeface="Arial" charset="0"/>
              </a:rPr>
              <a:t>C(</a:t>
            </a:r>
            <a:r>
              <a:rPr lang="en-US" sz="4000" i="1" dirty="0">
                <a:solidFill>
                  <a:srgbClr val="0070C0"/>
                </a:solidFill>
                <a:effectLst/>
                <a:latin typeface="Arial" charset="0"/>
              </a:rPr>
              <a:t>s</a:t>
            </a:r>
            <a:r>
              <a:rPr lang="en-US" sz="4000" dirty="0">
                <a:solidFill>
                  <a:srgbClr val="0070C0"/>
                </a:solidFill>
                <a:effectLst/>
                <a:latin typeface="Arial" charset="0"/>
              </a:rPr>
              <a:t>, graphite) + </a:t>
            </a:r>
            <a:r>
              <a:rPr lang="en-US" sz="4000" dirty="0">
                <a:solidFill>
                  <a:srgbClr val="0070C0"/>
                </a:solidFill>
                <a:effectLst/>
                <a:latin typeface="Arial" charset="0"/>
                <a:cs typeface="Times New Roman" charset="0"/>
              </a:rPr>
              <a:t>½ </a:t>
            </a:r>
            <a:r>
              <a:rPr lang="en-US" sz="4000" dirty="0">
                <a:solidFill>
                  <a:srgbClr val="0070C0"/>
                </a:solidFill>
                <a:effectLst/>
                <a:latin typeface="Arial" charset="0"/>
              </a:rPr>
              <a:t>O</a:t>
            </a:r>
            <a:r>
              <a:rPr lang="en-US" sz="4000" baseline="-25000" dirty="0">
                <a:solidFill>
                  <a:srgbClr val="0070C0"/>
                </a:solidFill>
                <a:effectLst/>
                <a:latin typeface="Arial" charset="0"/>
              </a:rPr>
              <a:t>2</a:t>
            </a:r>
            <a:r>
              <a:rPr lang="en-US" sz="4000" dirty="0">
                <a:solidFill>
                  <a:srgbClr val="0070C0"/>
                </a:solidFill>
                <a:effectLst/>
                <a:latin typeface="Arial" charset="0"/>
              </a:rPr>
              <a:t>(</a:t>
            </a:r>
            <a:r>
              <a:rPr lang="en-US" sz="4000" i="1" dirty="0">
                <a:solidFill>
                  <a:srgbClr val="0070C0"/>
                </a:solidFill>
                <a:effectLst/>
                <a:latin typeface="Arial" charset="0"/>
              </a:rPr>
              <a:t>g</a:t>
            </a:r>
            <a:r>
              <a:rPr lang="en-US" sz="4000" dirty="0">
                <a:solidFill>
                  <a:srgbClr val="0070C0"/>
                </a:solidFill>
                <a:effectLst/>
                <a:latin typeface="Arial" charset="0"/>
              </a:rPr>
              <a:t>) →</a:t>
            </a:r>
            <a:r>
              <a:rPr lang="en-US" sz="4000" dirty="0">
                <a:solidFill>
                  <a:srgbClr val="0070C0"/>
                </a:solidFill>
                <a:effectLst/>
                <a:latin typeface="Arial" charset="0"/>
                <a:cs typeface="Times New Roman" charset="0"/>
              </a:rPr>
              <a:t> CO(</a:t>
            </a:r>
            <a:r>
              <a:rPr lang="en-US" sz="4000" i="1" dirty="0">
                <a:solidFill>
                  <a:srgbClr val="0070C0"/>
                </a:solidFill>
                <a:effectLst/>
                <a:latin typeface="Arial" charset="0"/>
                <a:cs typeface="Times New Roman" charset="0"/>
              </a:rPr>
              <a:t>g</a:t>
            </a:r>
            <a:r>
              <a:rPr lang="en-US" sz="4000" dirty="0">
                <a:solidFill>
                  <a:srgbClr val="0070C0"/>
                </a:solidFill>
                <a:effectLst/>
                <a:latin typeface="Arial" charset="0"/>
                <a:cs typeface="Times New Roman" charset="0"/>
              </a:rPr>
              <a:t>)</a:t>
            </a: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927425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b="1" u="sng" dirty="0" smtClean="0">
                <a:solidFill>
                  <a:srgbClr val="000000"/>
                </a:solidFill>
                <a:latin typeface="Arial" panose="020B0604020202020204" pitchFamily="34" charset="0"/>
                <a:cs typeface="Arial" panose="020B0604020202020204" pitchFamily="34" charset="0"/>
              </a:rPr>
              <a:t>Writing Formation Reactions</a:t>
            </a:r>
            <a:endParaRPr lang="en-US"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40586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45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445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445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4450" name="Rectangle 3"/>
          <p:cNvSpPr>
            <a:spLocks noGrp="1" noChangeArrowheads="1"/>
          </p:cNvSpPr>
          <p:nvPr>
            <p:ph idx="1"/>
          </p:nvPr>
        </p:nvSpPr>
        <p:spPr>
          <a:xfrm>
            <a:off x="555550" y="1326770"/>
            <a:ext cx="11103050" cy="4343400"/>
          </a:xfrm>
          <a:ln w="38100">
            <a:noFill/>
          </a:ln>
        </p:spPr>
        <p:txBody>
          <a:bodyPr/>
          <a:lstStyle/>
          <a:p>
            <a:pPr marL="0" indent="0" eaLnBrk="1" hangingPunct="1">
              <a:lnSpc>
                <a:spcPct val="90000"/>
              </a:lnSpc>
              <a:buNone/>
            </a:pPr>
            <a:r>
              <a:rPr lang="en-US" sz="2800" b="0" dirty="0" smtClean="0">
                <a:solidFill>
                  <a:srgbClr val="000000"/>
                </a:solidFill>
                <a:effectLst/>
                <a:latin typeface="Arial" panose="020B0604020202020204" pitchFamily="34" charset="0"/>
                <a:cs typeface="Arial" panose="020B0604020202020204" pitchFamily="34" charset="0"/>
              </a:rPr>
              <a:t>Any reaction can be written as the sum of formation reactions </a:t>
            </a:r>
            <a:br>
              <a:rPr lang="en-US" sz="2800" b="0" dirty="0" smtClean="0">
                <a:solidFill>
                  <a:srgbClr val="000000"/>
                </a:solidFill>
                <a:effectLst/>
                <a:latin typeface="Arial" panose="020B0604020202020204" pitchFamily="34" charset="0"/>
                <a:cs typeface="Arial" panose="020B0604020202020204" pitchFamily="34" charset="0"/>
              </a:rPr>
            </a:br>
            <a:r>
              <a:rPr lang="en-US" sz="2800" b="0" dirty="0" smtClean="0">
                <a:solidFill>
                  <a:srgbClr val="000000"/>
                </a:solidFill>
                <a:effectLst/>
                <a:latin typeface="Arial" panose="020B0604020202020204" pitchFamily="34" charset="0"/>
                <a:cs typeface="Arial" panose="020B0604020202020204" pitchFamily="34" charset="0"/>
              </a:rPr>
              <a:t>(or the reverse of formation reactions) for the reactants and products.</a:t>
            </a:r>
          </a:p>
          <a:p>
            <a:pPr eaLnBrk="1" hangingPunct="1">
              <a:lnSpc>
                <a:spcPct val="90000"/>
              </a:lnSpc>
            </a:pPr>
            <a:endParaRPr lang="en-US" sz="2800" b="0" dirty="0">
              <a:solidFill>
                <a:srgbClr val="000000"/>
              </a:solidFill>
              <a:effectLst/>
              <a:latin typeface="Arial" panose="020B0604020202020204" pitchFamily="34" charset="0"/>
              <a:cs typeface="Arial" panose="020B0604020202020204" pitchFamily="34" charset="0"/>
            </a:endParaRPr>
          </a:p>
          <a:p>
            <a:pPr marL="0" indent="0" eaLnBrk="1" hangingPunct="1">
              <a:lnSpc>
                <a:spcPct val="90000"/>
              </a:lnSpc>
              <a:buNone/>
            </a:pPr>
            <a:r>
              <a:rPr lang="en-US" sz="2800" b="0" dirty="0">
                <a:solidFill>
                  <a:srgbClr val="000000"/>
                </a:solidFill>
                <a:effectLst/>
                <a:latin typeface="Arial" panose="020B0604020202020204" pitchFamily="34" charset="0"/>
                <a:cs typeface="Arial" panose="020B0604020202020204" pitchFamily="34" charset="0"/>
              </a:rPr>
              <a:t>The </a:t>
            </a:r>
            <a:r>
              <a:rPr lang="en-US" sz="2800" b="0" dirty="0" smtClean="0">
                <a:solidFill>
                  <a:srgbClr val="000000"/>
                </a:solidFill>
                <a:effectLst/>
                <a:latin typeface="Arial" panose="020B0604020202020204" pitchFamily="34" charset="0"/>
                <a:cs typeface="Arial" panose="020B0604020202020204" pitchFamily="34" charset="0"/>
              </a:rPr>
              <a:t>∆</a:t>
            </a:r>
            <a:r>
              <a:rPr lang="en-US" sz="2800" b="0" i="1" dirty="0" smtClean="0">
                <a:solidFill>
                  <a:srgbClr val="000000"/>
                </a:solidFill>
                <a:effectLst/>
                <a:latin typeface="Arial" panose="020B0604020202020204" pitchFamily="34" charset="0"/>
                <a:cs typeface="Arial" panose="020B0604020202020204" pitchFamily="34" charset="0"/>
              </a:rPr>
              <a:t>H</a:t>
            </a:r>
            <a:r>
              <a:rPr lang="en-US" sz="2800" b="0" dirty="0">
                <a:solidFill>
                  <a:srgbClr val="000000"/>
                </a:solidFill>
                <a:effectLst/>
                <a:latin typeface="Arial" panose="020B0604020202020204" pitchFamily="34" charset="0"/>
                <a:cs typeface="Arial" panose="020B0604020202020204" pitchFamily="34" charset="0"/>
              </a:rPr>
              <a:t>° for the reaction is then the sum of the </a:t>
            </a:r>
            <a:r>
              <a:rPr lang="en-US" sz="2800" b="0" dirty="0" smtClean="0">
                <a:solidFill>
                  <a:srgbClr val="000000"/>
                </a:solidFill>
                <a:effectLst/>
                <a:latin typeface="Arial" panose="020B0604020202020204" pitchFamily="34" charset="0"/>
                <a:cs typeface="Arial" panose="020B0604020202020204" pitchFamily="34" charset="0"/>
              </a:rPr>
              <a:t>∆</a:t>
            </a:r>
            <a:r>
              <a:rPr lang="en-US" sz="2800" b="0" i="1" dirty="0" err="1" smtClean="0">
                <a:solidFill>
                  <a:srgbClr val="000000"/>
                </a:solidFill>
                <a:effectLst/>
                <a:latin typeface="Arial" panose="020B0604020202020204" pitchFamily="34" charset="0"/>
                <a:cs typeface="Arial" panose="020B0604020202020204" pitchFamily="34" charset="0"/>
              </a:rPr>
              <a:t>H</a:t>
            </a:r>
            <a:r>
              <a:rPr lang="en-US" sz="2800" b="0" baseline="-25000" dirty="0" err="1" smtClean="0">
                <a:solidFill>
                  <a:srgbClr val="000000"/>
                </a:solidFill>
                <a:effectLst/>
                <a:latin typeface="Arial" panose="020B0604020202020204" pitchFamily="34" charset="0"/>
                <a:cs typeface="Arial" panose="020B0604020202020204" pitchFamily="34" charset="0"/>
              </a:rPr>
              <a:t>f</a:t>
            </a:r>
            <a:r>
              <a:rPr lang="en-US" sz="2800" b="0" dirty="0">
                <a:solidFill>
                  <a:srgbClr val="000000"/>
                </a:solidFill>
                <a:effectLst/>
                <a:latin typeface="Arial" panose="020B0604020202020204" pitchFamily="34" charset="0"/>
                <a:cs typeface="Arial" panose="020B0604020202020204" pitchFamily="34" charset="0"/>
              </a:rPr>
              <a:t>° for the component reactions.</a:t>
            </a:r>
          </a:p>
          <a:p>
            <a:pPr lvl="1" eaLnBrk="1" hangingPunct="1">
              <a:lnSpc>
                <a:spcPct val="90000"/>
              </a:lnSpc>
              <a:buFont typeface="Arial" panose="020B0604020202020204" pitchFamily="34" charset="0"/>
              <a:buChar char="•"/>
            </a:pPr>
            <a:endParaRPr lang="en-US" sz="2800" b="0" dirty="0" smtClean="0">
              <a:solidFill>
                <a:srgbClr val="000000"/>
              </a:solidFill>
              <a:effectLst/>
              <a:latin typeface="Arial" panose="020B0604020202020204" pitchFamily="34" charset="0"/>
              <a:cs typeface="Arial" panose="020B0604020202020204" pitchFamily="34" charset="0"/>
            </a:endParaRPr>
          </a:p>
          <a:p>
            <a:pPr lvl="1" eaLnBrk="1" hangingPunct="1">
              <a:lnSpc>
                <a:spcPct val="90000"/>
              </a:lnSpc>
              <a:buFont typeface="Arial" panose="020B0604020202020204" pitchFamily="34" charset="0"/>
              <a:buChar char="•"/>
            </a:pPr>
            <a:endParaRPr lang="en-US" sz="2800" b="0" dirty="0">
              <a:solidFill>
                <a:srgbClr val="000000"/>
              </a:solidFill>
              <a:effectLst/>
              <a:latin typeface="Arial" panose="020B0604020202020204" pitchFamily="34" charset="0"/>
              <a:cs typeface="Arial" panose="020B0604020202020204" pitchFamily="34" charset="0"/>
            </a:endParaRPr>
          </a:p>
          <a:p>
            <a:pPr lvl="1" eaLnBrk="1" hangingPunct="1">
              <a:lnSpc>
                <a:spcPct val="90000"/>
              </a:lnSpc>
              <a:buFont typeface="Arial" panose="020B0604020202020204" pitchFamily="34" charset="0"/>
              <a:buChar char="•"/>
            </a:pPr>
            <a:endParaRPr lang="en-US" sz="2800" b="0" dirty="0">
              <a:solidFill>
                <a:srgbClr val="000000"/>
              </a:solidFill>
              <a:effectLst/>
              <a:latin typeface="Arial" panose="020B0604020202020204" pitchFamily="34" charset="0"/>
              <a:cs typeface="Arial" panose="020B0604020202020204" pitchFamily="34" charset="0"/>
            </a:endParaRPr>
          </a:p>
          <a:p>
            <a:pPr lvl="1" eaLnBrk="1" hangingPunct="1">
              <a:lnSpc>
                <a:spcPct val="90000"/>
              </a:lnSpc>
              <a:buFont typeface="Arial" panose="020B0604020202020204" pitchFamily="34" charset="0"/>
              <a:buChar char="•"/>
            </a:pPr>
            <a:r>
              <a:rPr lang="en-US" sz="2800" b="0" dirty="0">
                <a:solidFill>
                  <a:srgbClr val="000000"/>
                </a:solidFill>
                <a:effectLst/>
                <a:latin typeface="Arial" panose="020B0604020202020204" pitchFamily="34" charset="0"/>
                <a:cs typeface="Arial" panose="020B0604020202020204" pitchFamily="34" charset="0"/>
              </a:rPr>
              <a:t>	</a:t>
            </a:r>
            <a:r>
              <a:rPr lang="el-GR" sz="2800" b="0" dirty="0" smtClean="0">
                <a:solidFill>
                  <a:srgbClr val="000000"/>
                </a:solidFill>
                <a:effectLst/>
                <a:latin typeface="Arial" panose="020B0604020202020204" pitchFamily="34" charset="0"/>
                <a:cs typeface="Arial" panose="020B0604020202020204" pitchFamily="34" charset="0"/>
              </a:rPr>
              <a:t>Σ</a:t>
            </a:r>
            <a:r>
              <a:rPr lang="en-US" sz="2800" b="0" dirty="0" smtClean="0">
                <a:solidFill>
                  <a:srgbClr val="000000"/>
                </a:solidFill>
                <a:effectLst/>
                <a:latin typeface="Arial" panose="020B0604020202020204" pitchFamily="34" charset="0"/>
                <a:cs typeface="Arial" panose="020B0604020202020204" pitchFamily="34" charset="0"/>
              </a:rPr>
              <a:t> </a:t>
            </a:r>
            <a:r>
              <a:rPr lang="en-US" sz="2800" b="0" dirty="0">
                <a:solidFill>
                  <a:srgbClr val="000000"/>
                </a:solidFill>
                <a:effectLst/>
                <a:latin typeface="Arial" panose="020B0604020202020204" pitchFamily="34" charset="0"/>
                <a:cs typeface="Arial" panose="020B0604020202020204" pitchFamily="34" charset="0"/>
              </a:rPr>
              <a:t>means sum.</a:t>
            </a:r>
          </a:p>
          <a:p>
            <a:pPr lvl="1" eaLnBrk="1" hangingPunct="1">
              <a:lnSpc>
                <a:spcPct val="90000"/>
              </a:lnSpc>
              <a:buFont typeface="Arial" panose="020B0604020202020204" pitchFamily="34" charset="0"/>
              <a:buChar char="•"/>
            </a:pPr>
            <a:r>
              <a:rPr lang="en-US" sz="2800" b="0" dirty="0">
                <a:solidFill>
                  <a:srgbClr val="000000"/>
                </a:solidFill>
                <a:effectLst/>
                <a:latin typeface="Arial" panose="020B0604020202020204" pitchFamily="34" charset="0"/>
                <a:cs typeface="Arial" panose="020B0604020202020204" pitchFamily="34" charset="0"/>
              </a:rPr>
              <a:t>	n is the coefficient of the reaction.</a:t>
            </a:r>
          </a:p>
        </p:txBody>
      </p:sp>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555550" y="209601"/>
            <a:ext cx="11407850"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3600" b="1" u="sng" dirty="0" smtClean="0">
                <a:solidFill>
                  <a:srgbClr val="000000"/>
                </a:solidFill>
                <a:latin typeface="Arial" panose="020B0604020202020204" pitchFamily="34" charset="0"/>
                <a:cs typeface="Arial" panose="020B0604020202020204" pitchFamily="34" charset="0"/>
              </a:rPr>
              <a:t>Calculating Standard Enthalpy Change For a </a:t>
            </a:r>
            <a:r>
              <a:rPr lang="en-US" sz="3600" b="1" u="sng" dirty="0" err="1" smtClean="0">
                <a:solidFill>
                  <a:srgbClr val="000000"/>
                </a:solidFill>
                <a:latin typeface="Arial" panose="020B0604020202020204" pitchFamily="34" charset="0"/>
                <a:cs typeface="Arial" panose="020B0604020202020204" pitchFamily="34" charset="0"/>
              </a:rPr>
              <a:t>Rxn</a:t>
            </a:r>
            <a:endParaRPr lang="en-US" sz="3600" b="1" u="sng" dirty="0">
              <a:solidFill>
                <a:srgbClr val="00000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2" name="Rectangle 1"/>
              <p:cNvSpPr/>
              <p:nvPr/>
            </p:nvSpPr>
            <p:spPr>
              <a:xfrm>
                <a:off x="707950" y="3671170"/>
                <a:ext cx="11103050" cy="783356"/>
              </a:xfrm>
              <a:prstGeom prst="rect">
                <a:avLst/>
              </a:prstGeom>
              <a:solidFill>
                <a:schemeClr val="bg1">
                  <a:lumMod val="20000"/>
                  <a:lumOff val="80000"/>
                </a:schemeClr>
              </a:solidFill>
            </p:spPr>
            <p:txBody>
              <a:bodyPr wrap="square">
                <a:spAutoFit/>
              </a:bodyPr>
              <a:lstStyle/>
              <a:p>
                <a:pPr marL="0" indent="0" algn="ctr" eaLnBrk="1" hangingPunct="1">
                  <a:lnSpc>
                    <a:spcPct val="90000"/>
                  </a:lnSpc>
                  <a:buNone/>
                </a:pPr>
                <a14:m>
                  <m:oMath xmlns:m="http://schemas.openxmlformats.org/officeDocument/2006/math">
                    <m:r>
                      <a:rPr lang="en-US" sz="4000" b="1" i="1">
                        <a:solidFill>
                          <a:srgbClr val="000000"/>
                        </a:solidFill>
                        <a:latin typeface="Cambria Math" panose="02040503050406030204" pitchFamily="18" charset="0"/>
                        <a:ea typeface="Cambria Math" panose="02040503050406030204" pitchFamily="18" charset="0"/>
                      </a:rPr>
                      <m:t>∆</m:t>
                    </m:r>
                    <m:sSup>
                      <m:sSupPr>
                        <m:ctrlPr>
                          <a:rPr lang="en-US" sz="4000" i="1">
                            <a:solidFill>
                              <a:srgbClr val="000000"/>
                            </a:solidFill>
                            <a:latin typeface="Cambria Math" panose="02040503050406030204" pitchFamily="18" charset="0"/>
                            <a:ea typeface="Cambria Math" panose="02040503050406030204" pitchFamily="18" charset="0"/>
                          </a:rPr>
                        </m:ctrlPr>
                      </m:sSupPr>
                      <m:e>
                        <m:r>
                          <a:rPr lang="en-US" sz="4000" b="1" i="1">
                            <a:solidFill>
                              <a:srgbClr val="000000"/>
                            </a:solidFill>
                            <a:latin typeface="Cambria Math" panose="02040503050406030204" pitchFamily="18" charset="0"/>
                            <a:ea typeface="Cambria Math" panose="02040503050406030204" pitchFamily="18" charset="0"/>
                          </a:rPr>
                          <m:t>𝑯</m:t>
                        </m:r>
                      </m:e>
                      <m:sup>
                        <m:r>
                          <a:rPr lang="en-US" sz="4000" b="1" i="1">
                            <a:solidFill>
                              <a:srgbClr val="000000"/>
                            </a:solidFill>
                            <a:latin typeface="Cambria Math" panose="02040503050406030204" pitchFamily="18" charset="0"/>
                            <a:ea typeface="Cambria Math" panose="02040503050406030204" pitchFamily="18" charset="0"/>
                          </a:rPr>
                          <m:t>°</m:t>
                        </m:r>
                      </m:sup>
                    </m:sSup>
                    <m:r>
                      <a:rPr lang="en-US" sz="4000" b="1" i="1">
                        <a:solidFill>
                          <a:srgbClr val="000000"/>
                        </a:solidFill>
                        <a:latin typeface="Cambria Math" panose="02040503050406030204" pitchFamily="18" charset="0"/>
                        <a:ea typeface="Cambria Math" panose="02040503050406030204" pitchFamily="18" charset="0"/>
                      </a:rPr>
                      <m:t>=</m:t>
                    </m:r>
                    <m:r>
                      <a:rPr lang="en-US" sz="4000" b="1" i="1">
                        <a:solidFill>
                          <a:srgbClr val="000000"/>
                        </a:solidFill>
                        <a:latin typeface="Cambria Math" panose="02040503050406030204" pitchFamily="18" charset="0"/>
                        <a:ea typeface="Cambria Math" panose="02040503050406030204" pitchFamily="18" charset="0"/>
                      </a:rPr>
                      <m:t>𝜮</m:t>
                    </m:r>
                    <m:r>
                      <a:rPr lang="en-US" sz="4000" b="1" i="1">
                        <a:solidFill>
                          <a:srgbClr val="000000"/>
                        </a:solidFill>
                        <a:latin typeface="Cambria Math" panose="02040503050406030204" pitchFamily="18" charset="0"/>
                        <a:ea typeface="Cambria Math" panose="02040503050406030204" pitchFamily="18" charset="0"/>
                      </a:rPr>
                      <m:t>𝒏</m:t>
                    </m:r>
                    <m:r>
                      <a:rPr lang="en-US" sz="4000" b="1" i="1">
                        <a:solidFill>
                          <a:srgbClr val="000000"/>
                        </a:solidFill>
                        <a:latin typeface="Cambria Math" panose="02040503050406030204" pitchFamily="18" charset="0"/>
                        <a:ea typeface="Cambria Math" panose="02040503050406030204" pitchFamily="18" charset="0"/>
                      </a:rPr>
                      <m:t>∆</m:t>
                    </m:r>
                    <m:sSubSup>
                      <m:sSubSupPr>
                        <m:ctrlPr>
                          <a:rPr lang="en-US" sz="4000" i="1">
                            <a:solidFill>
                              <a:srgbClr val="000000"/>
                            </a:solidFill>
                            <a:latin typeface="Cambria Math" panose="02040503050406030204" pitchFamily="18" charset="0"/>
                            <a:ea typeface="Cambria Math" panose="02040503050406030204" pitchFamily="18" charset="0"/>
                          </a:rPr>
                        </m:ctrlPr>
                      </m:sSubSupPr>
                      <m:e>
                        <m:r>
                          <a:rPr lang="en-US" sz="4000" b="1" i="1">
                            <a:solidFill>
                              <a:srgbClr val="000000"/>
                            </a:solidFill>
                            <a:latin typeface="Cambria Math" panose="02040503050406030204" pitchFamily="18" charset="0"/>
                            <a:ea typeface="Cambria Math" panose="02040503050406030204" pitchFamily="18" charset="0"/>
                          </a:rPr>
                          <m:t>𝑯</m:t>
                        </m:r>
                      </m:e>
                      <m:sub>
                        <m:r>
                          <a:rPr lang="en-US" sz="4000" b="1" i="1">
                            <a:solidFill>
                              <a:srgbClr val="000000"/>
                            </a:solidFill>
                            <a:latin typeface="Cambria Math" panose="02040503050406030204" pitchFamily="18" charset="0"/>
                            <a:ea typeface="Cambria Math" panose="02040503050406030204" pitchFamily="18" charset="0"/>
                          </a:rPr>
                          <m:t>𝒇</m:t>
                        </m:r>
                      </m:sub>
                      <m:sup>
                        <m:r>
                          <a:rPr lang="en-US" sz="4000" b="1" i="1">
                            <a:solidFill>
                              <a:srgbClr val="000000"/>
                            </a:solidFill>
                            <a:latin typeface="Cambria Math" panose="02040503050406030204" pitchFamily="18" charset="0"/>
                            <a:ea typeface="Cambria Math" panose="02040503050406030204" pitchFamily="18" charset="0"/>
                          </a:rPr>
                          <m:t>°</m:t>
                        </m:r>
                      </m:sup>
                    </m:sSubSup>
                    <m:d>
                      <m:dPr>
                        <m:ctrlPr>
                          <a:rPr lang="en-US" sz="4000" i="1">
                            <a:solidFill>
                              <a:srgbClr val="000000"/>
                            </a:solidFill>
                            <a:latin typeface="Cambria Math" panose="02040503050406030204" pitchFamily="18" charset="0"/>
                            <a:ea typeface="Cambria Math" panose="02040503050406030204" pitchFamily="18" charset="0"/>
                          </a:rPr>
                        </m:ctrlPr>
                      </m:dPr>
                      <m:e>
                        <m:r>
                          <a:rPr lang="en-US" sz="4000" b="1" i="1">
                            <a:solidFill>
                              <a:srgbClr val="000000"/>
                            </a:solidFill>
                            <a:latin typeface="Cambria Math" panose="02040503050406030204" pitchFamily="18" charset="0"/>
                            <a:ea typeface="Cambria Math" panose="02040503050406030204" pitchFamily="18" charset="0"/>
                          </a:rPr>
                          <m:t>𝒑𝒓𝒐𝒅𝒖𝒄𝒕𝒔</m:t>
                        </m:r>
                      </m:e>
                    </m:d>
                    <m:r>
                      <a:rPr lang="en-US" sz="4000" b="1" i="1">
                        <a:solidFill>
                          <a:srgbClr val="000000"/>
                        </a:solidFill>
                        <a:latin typeface="Cambria Math" panose="02040503050406030204" pitchFamily="18" charset="0"/>
                        <a:ea typeface="Cambria Math" panose="02040503050406030204" pitchFamily="18" charset="0"/>
                      </a:rPr>
                      <m:t>− </m:t>
                    </m:r>
                    <m:r>
                      <a:rPr lang="en-US" sz="4000" b="1" i="1">
                        <a:solidFill>
                          <a:srgbClr val="000000"/>
                        </a:solidFill>
                        <a:latin typeface="Cambria Math" panose="02040503050406030204" pitchFamily="18" charset="0"/>
                        <a:ea typeface="Cambria Math" panose="02040503050406030204" pitchFamily="18" charset="0"/>
                      </a:rPr>
                      <m:t>𝜮</m:t>
                    </m:r>
                    <m:r>
                      <a:rPr lang="en-US" sz="4000" b="1" i="1">
                        <a:solidFill>
                          <a:srgbClr val="000000"/>
                        </a:solidFill>
                        <a:latin typeface="Cambria Math" panose="02040503050406030204" pitchFamily="18" charset="0"/>
                        <a:ea typeface="Cambria Math" panose="02040503050406030204" pitchFamily="18" charset="0"/>
                      </a:rPr>
                      <m:t>𝒏</m:t>
                    </m:r>
                    <m:r>
                      <a:rPr lang="en-US" sz="4000" b="1" i="1">
                        <a:solidFill>
                          <a:srgbClr val="000000"/>
                        </a:solidFill>
                        <a:latin typeface="Cambria Math" panose="02040503050406030204" pitchFamily="18" charset="0"/>
                        <a:ea typeface="Cambria Math" panose="02040503050406030204" pitchFamily="18" charset="0"/>
                      </a:rPr>
                      <m:t>∆</m:t>
                    </m:r>
                    <m:sSubSup>
                      <m:sSubSupPr>
                        <m:ctrlPr>
                          <a:rPr lang="en-US" sz="4000" i="1">
                            <a:solidFill>
                              <a:srgbClr val="000000"/>
                            </a:solidFill>
                            <a:latin typeface="Cambria Math" panose="02040503050406030204" pitchFamily="18" charset="0"/>
                            <a:ea typeface="Cambria Math" panose="02040503050406030204" pitchFamily="18" charset="0"/>
                          </a:rPr>
                        </m:ctrlPr>
                      </m:sSubSupPr>
                      <m:e>
                        <m:r>
                          <a:rPr lang="en-US" sz="4000" b="1" i="1">
                            <a:solidFill>
                              <a:srgbClr val="000000"/>
                            </a:solidFill>
                            <a:latin typeface="Cambria Math" panose="02040503050406030204" pitchFamily="18" charset="0"/>
                            <a:ea typeface="Cambria Math" panose="02040503050406030204" pitchFamily="18" charset="0"/>
                          </a:rPr>
                          <m:t>𝑯</m:t>
                        </m:r>
                      </m:e>
                      <m:sub>
                        <m:r>
                          <a:rPr lang="en-US" sz="4000" b="1" i="1">
                            <a:solidFill>
                              <a:srgbClr val="000000"/>
                            </a:solidFill>
                            <a:latin typeface="Cambria Math" panose="02040503050406030204" pitchFamily="18" charset="0"/>
                            <a:ea typeface="Cambria Math" panose="02040503050406030204" pitchFamily="18" charset="0"/>
                          </a:rPr>
                          <m:t>𝒇</m:t>
                        </m:r>
                      </m:sub>
                      <m:sup>
                        <m:r>
                          <a:rPr lang="en-US" sz="4000" b="1" i="1">
                            <a:solidFill>
                              <a:srgbClr val="000000"/>
                            </a:solidFill>
                            <a:latin typeface="Cambria Math" panose="02040503050406030204" pitchFamily="18" charset="0"/>
                            <a:ea typeface="Cambria Math" panose="02040503050406030204" pitchFamily="18" charset="0"/>
                          </a:rPr>
                          <m:t>°</m:t>
                        </m:r>
                      </m:sup>
                    </m:sSubSup>
                  </m:oMath>
                </a14:m>
                <a:r>
                  <a:rPr lang="en-US" sz="4000" dirty="0">
                    <a:solidFill>
                      <a:srgbClr val="000000"/>
                    </a:solidFill>
                    <a:latin typeface="Arial" panose="020B0604020202020204" pitchFamily="34" charset="0"/>
                    <a:cs typeface="Arial" panose="020B0604020202020204" pitchFamily="34" charset="0"/>
                  </a:rPr>
                  <a:t>(reactants)</a:t>
                </a:r>
              </a:p>
            </p:txBody>
          </p:sp>
        </mc:Choice>
        <mc:Fallback>
          <p:sp>
            <p:nvSpPr>
              <p:cNvPr id="2" name="Rectangle 1"/>
              <p:cNvSpPr>
                <a:spLocks noRot="1" noChangeAspect="1" noMove="1" noResize="1" noEditPoints="1" noAdjustHandles="1" noChangeArrowheads="1" noChangeShapeType="1" noTextEdit="1"/>
              </p:cNvSpPr>
              <p:nvPr/>
            </p:nvSpPr>
            <p:spPr>
              <a:xfrm>
                <a:off x="707950" y="3671170"/>
                <a:ext cx="11103050" cy="783356"/>
              </a:xfrm>
              <a:prstGeom prst="rect">
                <a:avLst/>
              </a:prstGeom>
              <a:blipFill>
                <a:blip r:embed="rId3"/>
                <a:stretch>
                  <a:fillRect t="-16279" r="-165" b="-20155"/>
                </a:stretch>
              </a:blipFill>
            </p:spPr>
            <p:txBody>
              <a:bodyPr/>
              <a:lstStyle/>
              <a:p>
                <a:r>
                  <a:rPr lang="en-US">
                    <a:noFill/>
                  </a:rPr>
                  <a:t> </a:t>
                </a:r>
              </a:p>
            </p:txBody>
          </p:sp>
        </mc:Fallback>
      </mc:AlternateContent>
    </p:spTree>
    <p:extLst>
      <p:ext uri="{BB962C8B-B14F-4D97-AF65-F5344CB8AC3E}">
        <p14:creationId xmlns:p14="http://schemas.microsoft.com/office/powerpoint/2010/main" val="41032544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45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445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uiExpand="1" build="p"/>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46111" name="Group 31"/>
          <p:cNvGraphicFramePr>
            <a:graphicFrameLocks noGrp="1"/>
          </p:cNvGraphicFramePr>
          <p:nvPr>
            <p:ph sz="half" idx="1"/>
            <p:extLst>
              <p:ext uri="{D42A27DB-BD31-4B8C-83A1-F6EECF244321}">
                <p14:modId xmlns:p14="http://schemas.microsoft.com/office/powerpoint/2010/main" val="3136799034"/>
              </p:ext>
            </p:extLst>
          </p:nvPr>
        </p:nvGraphicFramePr>
        <p:xfrm>
          <a:off x="555550" y="1081086"/>
          <a:ext cx="10120176" cy="1066800"/>
        </p:xfrm>
        <a:graphic>
          <a:graphicData uri="http://schemas.openxmlformats.org/drawingml/2006/table">
            <a:tbl>
              <a:tblPr/>
              <a:tblGrid>
                <a:gridCol w="10120176">
                  <a:extLst>
                    <a:ext uri="{9D8B030D-6E8A-4147-A177-3AD203B41FA5}">
                      <a16:colId xmlns:a16="http://schemas.microsoft.com/office/drawing/2014/main" val="20000"/>
                    </a:ext>
                  </a:extLst>
                </a:gridCol>
              </a:tblGrid>
              <a:tr h="1066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Calculate </a:t>
                      </a:r>
                      <a:r>
                        <a:rPr kumimoji="0" lang="en-US"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Symbol" pitchFamily="18" charset="2"/>
                        </a:rPr>
                        <a:t>H for the combustion of methane, </a:t>
                      </a:r>
                      <a:r>
                        <a:rPr kumimoji="0" lang="en-US" sz="2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sym typeface="Symbol" pitchFamily="18" charset="2"/>
                        </a:rPr>
                        <a:t>CH</a:t>
                      </a:r>
                      <a:r>
                        <a:rPr kumimoji="0" lang="en-US" sz="2800" b="0" i="0" u="none" strike="noStrike" cap="none" normalizeH="0" baseline="-25000" dirty="0" smtClean="0">
                          <a:ln>
                            <a:noFill/>
                          </a:ln>
                          <a:solidFill>
                            <a:srgbClr val="000000"/>
                          </a:solidFill>
                          <a:effectLst/>
                          <a:latin typeface="Arial" panose="020B0604020202020204" pitchFamily="34" charset="0"/>
                          <a:cs typeface="Arial" panose="020B0604020202020204" pitchFamily="34" charset="0"/>
                          <a:sym typeface="Symbol" pitchFamily="18" charset="2"/>
                        </a:rPr>
                        <a:t>4</a:t>
                      </a:r>
                      <a:r>
                        <a:rPr kumimoji="0" lang="en-US" sz="28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sym typeface="Symbol" pitchFamily="18" charset="2"/>
                        </a:rPr>
                        <a:t>  </a:t>
                      </a:r>
                      <a:endParaRPr kumimoji="0" lang="en-US" sz="2800" b="0"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Symbol" pitchFamily="18" charset="2"/>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B050"/>
                          </a:solidFill>
                          <a:effectLst/>
                          <a:latin typeface="Arial" panose="020B0604020202020204" pitchFamily="34" charset="0"/>
                          <a:cs typeface="Arial" panose="020B0604020202020204" pitchFamily="34" charset="0"/>
                        </a:rPr>
                        <a:t>CH</a:t>
                      </a:r>
                      <a:r>
                        <a:rPr kumimoji="0" lang="en-US" sz="2800" b="1" i="0" u="none" strike="noStrike" cap="none" normalizeH="0" baseline="-30000" dirty="0" smtClean="0">
                          <a:ln>
                            <a:noFill/>
                          </a:ln>
                          <a:solidFill>
                            <a:srgbClr val="00B050"/>
                          </a:solidFill>
                          <a:effectLst/>
                          <a:latin typeface="Arial" panose="020B0604020202020204" pitchFamily="34" charset="0"/>
                          <a:cs typeface="Arial" panose="020B0604020202020204" pitchFamily="34" charset="0"/>
                        </a:rPr>
                        <a:t>4</a:t>
                      </a:r>
                      <a:r>
                        <a:rPr kumimoji="0" lang="en-US" sz="2800" b="1" i="0" u="none" strike="noStrike" cap="none" normalizeH="0" baseline="0" dirty="0" smtClean="0">
                          <a:ln>
                            <a:noFill/>
                          </a:ln>
                          <a:solidFill>
                            <a:srgbClr val="00B050"/>
                          </a:solidFill>
                          <a:effectLst/>
                          <a:latin typeface="Arial" panose="020B0604020202020204" pitchFamily="34" charset="0"/>
                          <a:cs typeface="Arial" panose="020B0604020202020204" pitchFamily="34" charset="0"/>
                        </a:rPr>
                        <a:t>(g) </a:t>
                      </a:r>
                      <a:r>
                        <a:rPr kumimoji="0" lang="en-US" sz="2800" b="1" i="0" u="none" strike="noStrike" cap="none" normalizeH="0" baseline="0" dirty="0">
                          <a:ln>
                            <a:noFill/>
                          </a:ln>
                          <a:solidFill>
                            <a:srgbClr val="00B050"/>
                          </a:solidFill>
                          <a:effectLst/>
                          <a:latin typeface="Arial" panose="020B0604020202020204" pitchFamily="34" charset="0"/>
                          <a:cs typeface="Arial" panose="020B0604020202020204" pitchFamily="34" charset="0"/>
                        </a:rPr>
                        <a:t>+ </a:t>
                      </a:r>
                      <a:r>
                        <a:rPr kumimoji="0" lang="en-US" sz="2800" b="1" i="0" u="none" strike="noStrike" cap="none" normalizeH="0" baseline="0" dirty="0" smtClean="0">
                          <a:ln>
                            <a:noFill/>
                          </a:ln>
                          <a:solidFill>
                            <a:srgbClr val="00B050"/>
                          </a:solidFill>
                          <a:effectLst/>
                          <a:latin typeface="Arial" panose="020B0604020202020204" pitchFamily="34" charset="0"/>
                          <a:cs typeface="Arial" panose="020B0604020202020204" pitchFamily="34" charset="0"/>
                        </a:rPr>
                        <a:t>2O</a:t>
                      </a:r>
                      <a:r>
                        <a:rPr kumimoji="0" lang="en-US" sz="2800" b="1" i="0" u="none" strike="noStrike" cap="none" normalizeH="0" baseline="-30000" dirty="0" smtClean="0">
                          <a:ln>
                            <a:noFill/>
                          </a:ln>
                          <a:solidFill>
                            <a:srgbClr val="00B050"/>
                          </a:solidFill>
                          <a:effectLst/>
                          <a:latin typeface="Arial" panose="020B0604020202020204" pitchFamily="34" charset="0"/>
                          <a:cs typeface="Arial" panose="020B0604020202020204" pitchFamily="34" charset="0"/>
                        </a:rPr>
                        <a:t>2</a:t>
                      </a:r>
                      <a:r>
                        <a:rPr kumimoji="0" lang="en-US" sz="2800" b="1" i="0" u="none" strike="noStrike" cap="none" normalizeH="0" baseline="0" dirty="0" smtClean="0">
                          <a:ln>
                            <a:noFill/>
                          </a:ln>
                          <a:solidFill>
                            <a:srgbClr val="00B050"/>
                          </a:solidFill>
                          <a:effectLst/>
                          <a:latin typeface="Arial" panose="020B0604020202020204" pitchFamily="34" charset="0"/>
                          <a:cs typeface="Arial" panose="020B0604020202020204" pitchFamily="34" charset="0"/>
                        </a:rPr>
                        <a:t>(g) </a:t>
                      </a:r>
                      <a:r>
                        <a:rPr kumimoji="0" lang="en-US" sz="2800" b="1" i="0" u="none" strike="noStrike" cap="none" normalizeH="0" baseline="0" dirty="0">
                          <a:ln>
                            <a:noFill/>
                          </a:ln>
                          <a:solidFill>
                            <a:srgbClr val="000000"/>
                          </a:solidFill>
                          <a:effectLst/>
                          <a:latin typeface="Arial" panose="020B0604020202020204" pitchFamily="34" charset="0"/>
                          <a:cs typeface="Arial" panose="020B0604020202020204" pitchFamily="34" charset="0"/>
                          <a:sym typeface="Wingdings" pitchFamily="2" charset="2"/>
                        </a:rPr>
                        <a:t></a:t>
                      </a:r>
                      <a:r>
                        <a:rPr kumimoji="0" lang="en-US" sz="2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2800" b="1" i="0" u="none" strike="noStrike" cap="none" normalizeH="0" baseline="0" dirty="0" smtClean="0">
                          <a:ln>
                            <a:noFill/>
                          </a:ln>
                          <a:solidFill>
                            <a:srgbClr val="7030A0"/>
                          </a:solidFill>
                          <a:effectLst/>
                          <a:latin typeface="Arial" panose="020B0604020202020204" pitchFamily="34" charset="0"/>
                          <a:cs typeface="Arial" panose="020B0604020202020204" pitchFamily="34" charset="0"/>
                        </a:rPr>
                        <a:t>CO</a:t>
                      </a:r>
                      <a:r>
                        <a:rPr kumimoji="0" lang="en-US" sz="2800" b="1" i="0" u="none" strike="noStrike" cap="none" normalizeH="0" baseline="-30000" dirty="0" smtClean="0">
                          <a:ln>
                            <a:noFill/>
                          </a:ln>
                          <a:solidFill>
                            <a:srgbClr val="7030A0"/>
                          </a:solidFill>
                          <a:effectLst/>
                          <a:latin typeface="Arial" panose="020B0604020202020204" pitchFamily="34" charset="0"/>
                          <a:cs typeface="Arial" panose="020B0604020202020204" pitchFamily="34" charset="0"/>
                        </a:rPr>
                        <a:t>2</a:t>
                      </a:r>
                      <a:r>
                        <a:rPr kumimoji="0" lang="en-US" sz="2800" b="1" i="0" u="none" strike="noStrike" cap="none" normalizeH="0" baseline="0" dirty="0" smtClean="0">
                          <a:ln>
                            <a:noFill/>
                          </a:ln>
                          <a:solidFill>
                            <a:srgbClr val="7030A0"/>
                          </a:solidFill>
                          <a:effectLst/>
                          <a:latin typeface="Arial" panose="020B0604020202020204" pitchFamily="34" charset="0"/>
                          <a:cs typeface="Arial" panose="020B0604020202020204" pitchFamily="34" charset="0"/>
                        </a:rPr>
                        <a:t>(g) </a:t>
                      </a:r>
                      <a:r>
                        <a:rPr kumimoji="0" lang="en-US" sz="2800" b="1" i="0" u="none" strike="noStrike" cap="none" normalizeH="0" baseline="0" dirty="0">
                          <a:ln>
                            <a:noFill/>
                          </a:ln>
                          <a:solidFill>
                            <a:srgbClr val="7030A0"/>
                          </a:solidFill>
                          <a:effectLst/>
                          <a:latin typeface="Arial" panose="020B0604020202020204" pitchFamily="34" charset="0"/>
                          <a:cs typeface="Arial" panose="020B0604020202020204" pitchFamily="34" charset="0"/>
                        </a:rPr>
                        <a:t>+ </a:t>
                      </a:r>
                      <a:r>
                        <a:rPr kumimoji="0" lang="en-US" sz="2800" b="1" i="0" u="none" strike="noStrike" cap="none" normalizeH="0" baseline="0" dirty="0" smtClean="0">
                          <a:ln>
                            <a:noFill/>
                          </a:ln>
                          <a:solidFill>
                            <a:srgbClr val="7030A0"/>
                          </a:solidFill>
                          <a:effectLst/>
                          <a:latin typeface="Arial" panose="020B0604020202020204" pitchFamily="34" charset="0"/>
                          <a:cs typeface="Arial" panose="020B0604020202020204" pitchFamily="34" charset="0"/>
                        </a:rPr>
                        <a:t>2H</a:t>
                      </a:r>
                      <a:r>
                        <a:rPr kumimoji="0" lang="en-US" sz="2800" b="1" i="0" u="none" strike="noStrike" cap="none" normalizeH="0" baseline="-30000" dirty="0" smtClean="0">
                          <a:ln>
                            <a:noFill/>
                          </a:ln>
                          <a:solidFill>
                            <a:srgbClr val="7030A0"/>
                          </a:solidFill>
                          <a:effectLst/>
                          <a:latin typeface="Arial" panose="020B0604020202020204" pitchFamily="34" charset="0"/>
                          <a:cs typeface="Arial" panose="020B0604020202020204" pitchFamily="34" charset="0"/>
                        </a:rPr>
                        <a:t>2</a:t>
                      </a:r>
                      <a:r>
                        <a:rPr kumimoji="0" lang="en-US" sz="2800" b="1" i="0" u="none" strike="noStrike" cap="none" normalizeH="0" baseline="0" dirty="0" smtClean="0">
                          <a:ln>
                            <a:noFill/>
                          </a:ln>
                          <a:solidFill>
                            <a:srgbClr val="7030A0"/>
                          </a:solidFill>
                          <a:effectLst/>
                          <a:latin typeface="Arial" panose="020B0604020202020204" pitchFamily="34" charset="0"/>
                          <a:cs typeface="Arial" panose="020B0604020202020204" pitchFamily="34" charset="0"/>
                        </a:rPr>
                        <a:t>O(l)</a:t>
                      </a:r>
                      <a:endParaRPr kumimoji="0" lang="en-US" sz="2800" b="0" i="0" u="none" strike="noStrike" cap="none" normalizeH="0" baseline="0" dirty="0">
                        <a:ln>
                          <a:noFill/>
                        </a:ln>
                        <a:solidFill>
                          <a:srgbClr val="7030A0"/>
                        </a:solidFill>
                        <a:effectLst/>
                        <a:latin typeface="Arial" panose="020B0604020202020204" pitchFamily="34" charset="0"/>
                        <a:cs typeface="Arial" panose="020B0604020202020204" pitchFamily="34" charset="0"/>
                      </a:endParaRPr>
                    </a:p>
                  </a:txBody>
                  <a:tcPr anchor="ctr" horzOverflow="overflow">
                    <a:lnL cap="flat">
                      <a:noFill/>
                    </a:lnL>
                    <a:lnR>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46147" name="Group 67"/>
          <p:cNvGraphicFramePr>
            <a:graphicFrameLocks noGrp="1"/>
          </p:cNvGraphicFramePr>
          <p:nvPr>
            <p:ph sz="half" idx="2"/>
            <p:extLst>
              <p:ext uri="{D42A27DB-BD31-4B8C-83A1-F6EECF244321}">
                <p14:modId xmlns:p14="http://schemas.microsoft.com/office/powerpoint/2010/main" val="3801945648"/>
              </p:ext>
            </p:extLst>
          </p:nvPr>
        </p:nvGraphicFramePr>
        <p:xfrm>
          <a:off x="3740944" y="2695764"/>
          <a:ext cx="3983037" cy="2324206"/>
        </p:xfrm>
        <a:graphic>
          <a:graphicData uri="http://schemas.openxmlformats.org/drawingml/2006/table">
            <a:tbl>
              <a:tblPr/>
              <a:tblGrid>
                <a:gridCol w="2078037">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tblGrid>
              <a:tr h="49540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2400" b="1" i="0" u="sng" strike="noStrike" cap="none" normalizeH="0" baseline="0" dirty="0">
                          <a:ln>
                            <a:noFill/>
                          </a:ln>
                          <a:solidFill>
                            <a:srgbClr val="000000"/>
                          </a:solidFill>
                          <a:effectLst/>
                          <a:latin typeface="Arial" panose="020B0604020202020204" pitchFamily="34" charset="0"/>
                          <a:cs typeface="Arial" panose="020B0604020202020204" pitchFamily="34" charset="0"/>
                        </a:rPr>
                        <a:t>Substance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a:ln>
                            <a:noFill/>
                          </a:ln>
                          <a:solidFill>
                            <a:srgbClr val="000000"/>
                          </a:solidFill>
                          <a:effectLst/>
                          <a:latin typeface="Arial" panose="020B0604020202020204" pitchFamily="34" charset="0"/>
                          <a:cs typeface="Arial" panose="020B0604020202020204" pitchFamily="34" charset="0"/>
                          <a:sym typeface="Symbol" pitchFamily="18" charset="2"/>
                        </a:rPr>
                        <a:t></a:t>
                      </a:r>
                      <a:r>
                        <a:rPr kumimoji="0" lang="en-US" sz="2400" b="1" i="0" u="sng" strike="noStrike" cap="none" normalizeH="0" baseline="0" dirty="0" err="1">
                          <a:ln>
                            <a:noFill/>
                          </a:ln>
                          <a:solidFill>
                            <a:srgbClr val="000000"/>
                          </a:solidFill>
                          <a:effectLst/>
                          <a:latin typeface="Arial" panose="020B0604020202020204" pitchFamily="34" charset="0"/>
                          <a:cs typeface="Arial" panose="020B0604020202020204" pitchFamily="34" charset="0"/>
                        </a:rPr>
                        <a:t>H</a:t>
                      </a:r>
                      <a:r>
                        <a:rPr kumimoji="0" lang="en-US" sz="2400" b="1" i="0" u="sng" strike="noStrike" cap="none" normalizeH="0" baseline="-25000" dirty="0" err="1">
                          <a:ln>
                            <a:noFill/>
                          </a:ln>
                          <a:solidFill>
                            <a:srgbClr val="000000"/>
                          </a:solidFill>
                          <a:effectLst/>
                          <a:latin typeface="Arial" panose="020B0604020202020204" pitchFamily="34" charset="0"/>
                          <a:cs typeface="Arial" panose="020B0604020202020204" pitchFamily="34" charset="0"/>
                        </a:rPr>
                        <a:t>f</a:t>
                      </a:r>
                      <a:r>
                        <a:rPr kumimoji="0" lang="en-US" sz="2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sz="2400" b="1"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(kJ)</a:t>
                      </a:r>
                      <a:endParaRPr kumimoji="0" lang="en-US" sz="2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20000"/>
                        <a:lumOff val="80000"/>
                      </a:schemeClr>
                    </a:solidFill>
                  </a:tcPr>
                </a:tc>
                <a:extLst>
                  <a:ext uri="{0D108BD9-81ED-4DB2-BD59-A6C34878D82A}">
                    <a16:rowId xmlns:a16="http://schemas.microsoft.com/office/drawing/2014/main" val="10000"/>
                  </a:ext>
                </a:extLst>
              </a:tr>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CH</a:t>
                      </a:r>
                      <a:r>
                        <a:rPr kumimoji="0" lang="en-US" sz="2400" b="0" i="0" u="none" strike="noStrike" cap="none" normalizeH="0" baseline="-25000" dirty="0">
                          <a:ln>
                            <a:noFill/>
                          </a:ln>
                          <a:solidFill>
                            <a:srgbClr val="000000"/>
                          </a:solidFill>
                          <a:effectLst/>
                          <a:latin typeface="Arial" panose="020B0604020202020204" pitchFamily="34" charset="0"/>
                          <a:cs typeface="Arial" panose="020B0604020202020204" pitchFamily="34"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-74.80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O</a:t>
                      </a:r>
                      <a:r>
                        <a:rPr kumimoji="0" lang="en-US" sz="24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endPar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0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CO</a:t>
                      </a:r>
                      <a:r>
                        <a:rPr kumimoji="0" lang="en-US" sz="24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endPar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sz="24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393.50</a:t>
                      </a:r>
                      <a:endPar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H</a:t>
                      </a:r>
                      <a:r>
                        <a:rPr kumimoji="0" lang="en-US" sz="2400" b="0" i="0" u="none" strike="noStrike" cap="none" normalizeH="0" baseline="-30000" dirty="0">
                          <a:ln>
                            <a:noFill/>
                          </a:ln>
                          <a:solidFill>
                            <a:srgbClr val="000000"/>
                          </a:solidFill>
                          <a:effectLst/>
                          <a:latin typeface="Arial" panose="020B0604020202020204" pitchFamily="34" charset="0"/>
                          <a:cs typeface="Arial" panose="020B0604020202020204" pitchFamily="34" charset="0"/>
                        </a:rPr>
                        <a:t>2</a:t>
                      </a: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sz="24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285.83</a:t>
                      </a:r>
                      <a:endParaRPr kumimoji="0" lang="en-US" sz="2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6148" name="Text Box 68"/>
          <p:cNvSpPr txBox="1">
            <a:spLocks noChangeArrowheads="1"/>
          </p:cNvSpPr>
          <p:nvPr/>
        </p:nvSpPr>
        <p:spPr bwMode="auto">
          <a:xfrm>
            <a:off x="304800" y="5165763"/>
            <a:ext cx="4078361" cy="646331"/>
          </a:xfrm>
          <a:prstGeom prst="rect">
            <a:avLst/>
          </a:prstGeom>
          <a:noFill/>
          <a:ln w="9525">
            <a:noFill/>
            <a:miter lim="800000"/>
            <a:headEnd/>
            <a:tailEnd/>
          </a:ln>
          <a:effectLst/>
        </p:spPr>
        <p:txBody>
          <a:bodyPr wrap="none">
            <a:spAutoFit/>
          </a:bodyPr>
          <a:lstStyle/>
          <a:p>
            <a:r>
              <a:rPr lang="en-US" sz="3600" b="1" dirty="0">
                <a:solidFill>
                  <a:srgbClr val="000000"/>
                </a:solidFill>
                <a:latin typeface="Arial" panose="020B0604020202020204" pitchFamily="34" charset="0"/>
                <a:cs typeface="Arial" panose="020B0604020202020204" pitchFamily="34" charset="0"/>
                <a:sym typeface="Symbol" pitchFamily="18" charset="2"/>
              </a:rPr>
              <a:t></a:t>
            </a:r>
            <a:r>
              <a:rPr lang="en-US" sz="3600" b="1" dirty="0" err="1">
                <a:solidFill>
                  <a:srgbClr val="000000"/>
                </a:solidFill>
                <a:latin typeface="Arial" panose="020B0604020202020204" pitchFamily="34" charset="0"/>
                <a:cs typeface="Arial" panose="020B0604020202020204" pitchFamily="34" charset="0"/>
                <a:sym typeface="Symbol" pitchFamily="18" charset="2"/>
              </a:rPr>
              <a:t>H</a:t>
            </a:r>
            <a:r>
              <a:rPr lang="en-US" sz="3600" b="1" baseline="-25000" dirty="0" err="1">
                <a:solidFill>
                  <a:srgbClr val="000000"/>
                </a:solidFill>
                <a:latin typeface="Arial" panose="020B0604020202020204" pitchFamily="34" charset="0"/>
                <a:cs typeface="Arial" panose="020B0604020202020204" pitchFamily="34" charset="0"/>
                <a:sym typeface="Symbol" pitchFamily="18" charset="2"/>
              </a:rPr>
              <a:t>rxn</a:t>
            </a:r>
            <a:r>
              <a:rPr lang="en-US" sz="3600" b="1" baseline="-25000" dirty="0">
                <a:solidFill>
                  <a:srgbClr val="000000"/>
                </a:solidFill>
                <a:latin typeface="Arial" panose="020B0604020202020204" pitchFamily="34" charset="0"/>
                <a:cs typeface="Arial" panose="020B0604020202020204" pitchFamily="34" charset="0"/>
                <a:sym typeface="Symbol" pitchFamily="18" charset="2"/>
              </a:rPr>
              <a:t>  </a:t>
            </a:r>
            <a:r>
              <a:rPr lang="en-US" sz="3600" b="1" dirty="0">
                <a:solidFill>
                  <a:srgbClr val="000000"/>
                </a:solidFill>
                <a:latin typeface="Arial" panose="020B0604020202020204" pitchFamily="34" charset="0"/>
                <a:cs typeface="Arial" panose="020B0604020202020204" pitchFamily="34" charset="0"/>
                <a:sym typeface="Symbol" pitchFamily="18" charset="2"/>
              </a:rPr>
              <a:t>= [</a:t>
            </a:r>
            <a:r>
              <a:rPr lang="en-US" sz="3600" b="1" dirty="0">
                <a:solidFill>
                  <a:srgbClr val="7030A0"/>
                </a:solidFill>
                <a:latin typeface="Arial" panose="020B0604020202020204" pitchFamily="34" charset="0"/>
                <a:cs typeface="Arial" panose="020B0604020202020204" pitchFamily="34" charset="0"/>
                <a:sym typeface="Symbol" pitchFamily="18" charset="2"/>
              </a:rPr>
              <a:t>-</a:t>
            </a:r>
            <a:r>
              <a:rPr lang="en-US" sz="3600" b="1" dirty="0" smtClean="0">
                <a:solidFill>
                  <a:srgbClr val="7030A0"/>
                </a:solidFill>
                <a:latin typeface="Arial" panose="020B0604020202020204" pitchFamily="34" charset="0"/>
                <a:cs typeface="Arial" panose="020B0604020202020204" pitchFamily="34" charset="0"/>
                <a:sym typeface="Symbol" pitchFamily="18" charset="2"/>
              </a:rPr>
              <a:t>393.50kJ</a:t>
            </a:r>
            <a:endParaRPr lang="en-US" sz="3600" b="1" dirty="0">
              <a:solidFill>
                <a:srgbClr val="000000"/>
              </a:solidFill>
              <a:latin typeface="Arial" panose="020B0604020202020204" pitchFamily="34" charset="0"/>
              <a:cs typeface="Arial" panose="020B0604020202020204" pitchFamily="34" charset="0"/>
              <a:sym typeface="Symbol" pitchFamily="18" charset="2"/>
            </a:endParaRPr>
          </a:p>
        </p:txBody>
      </p:sp>
      <p:sp>
        <p:nvSpPr>
          <p:cNvPr id="46150" name="Text Box 70"/>
          <p:cNvSpPr txBox="1">
            <a:spLocks noChangeArrowheads="1"/>
          </p:cNvSpPr>
          <p:nvPr/>
        </p:nvSpPr>
        <p:spPr bwMode="auto">
          <a:xfrm>
            <a:off x="324730" y="5858564"/>
            <a:ext cx="4011034" cy="646331"/>
          </a:xfrm>
          <a:prstGeom prst="rect">
            <a:avLst/>
          </a:prstGeom>
          <a:noFill/>
          <a:ln w="9525">
            <a:noFill/>
            <a:miter lim="800000"/>
            <a:headEnd/>
            <a:tailEnd/>
          </a:ln>
          <a:effectLst/>
        </p:spPr>
        <p:txBody>
          <a:bodyPr wrap="none">
            <a:spAutoFit/>
          </a:bodyPr>
          <a:lstStyle/>
          <a:p>
            <a:r>
              <a:rPr lang="en-US" sz="3600" b="1" dirty="0">
                <a:solidFill>
                  <a:srgbClr val="000000"/>
                </a:solidFill>
                <a:latin typeface="Arial" panose="020B0604020202020204" pitchFamily="34" charset="0"/>
                <a:cs typeface="Arial" panose="020B0604020202020204" pitchFamily="34" charset="0"/>
                <a:sym typeface="Symbol" pitchFamily="18" charset="2"/>
              </a:rPr>
              <a:t></a:t>
            </a:r>
            <a:r>
              <a:rPr lang="en-US" sz="3600" b="1" dirty="0" err="1">
                <a:solidFill>
                  <a:srgbClr val="000000"/>
                </a:solidFill>
                <a:latin typeface="Arial" panose="020B0604020202020204" pitchFamily="34" charset="0"/>
                <a:cs typeface="Arial" panose="020B0604020202020204" pitchFamily="34" charset="0"/>
                <a:sym typeface="Symbol" pitchFamily="18" charset="2"/>
              </a:rPr>
              <a:t>H</a:t>
            </a:r>
            <a:r>
              <a:rPr lang="en-US" sz="3600" b="1" baseline="-25000" dirty="0" err="1">
                <a:solidFill>
                  <a:srgbClr val="000000"/>
                </a:solidFill>
                <a:latin typeface="Arial" panose="020B0604020202020204" pitchFamily="34" charset="0"/>
                <a:cs typeface="Arial" panose="020B0604020202020204" pitchFamily="34" charset="0"/>
                <a:sym typeface="Symbol" pitchFamily="18" charset="2"/>
              </a:rPr>
              <a:t>rxn</a:t>
            </a:r>
            <a:r>
              <a:rPr lang="en-US" sz="3600" b="1" dirty="0">
                <a:solidFill>
                  <a:srgbClr val="000000"/>
                </a:solidFill>
                <a:latin typeface="Arial" panose="020B0604020202020204" pitchFamily="34" charset="0"/>
                <a:cs typeface="Arial" panose="020B0604020202020204" pitchFamily="34" charset="0"/>
                <a:sym typeface="Symbol" pitchFamily="18" charset="2"/>
              </a:rPr>
              <a:t> = </a:t>
            </a:r>
            <a:r>
              <a:rPr lang="en-US" sz="3600" b="1" dirty="0">
                <a:solidFill>
                  <a:srgbClr val="FF0000"/>
                </a:solidFill>
                <a:latin typeface="Arial" panose="020B0604020202020204" pitchFamily="34" charset="0"/>
                <a:cs typeface="Arial" panose="020B0604020202020204" pitchFamily="34" charset="0"/>
                <a:sym typeface="Symbol" pitchFamily="18" charset="2"/>
              </a:rPr>
              <a:t>-890.36 kJ</a:t>
            </a:r>
          </a:p>
        </p:txBody>
      </p:sp>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1E3910C9-19E5-9E49-A9A2-044E1B76572E}"/>
                  </a:ext>
                </a:extLst>
              </p:cNvPr>
              <p:cNvSpPr/>
              <p:nvPr/>
            </p:nvSpPr>
            <p:spPr>
              <a:xfrm>
                <a:off x="1990725" y="2064093"/>
                <a:ext cx="8524875" cy="576055"/>
              </a:xfrm>
              <a:prstGeom prst="rect">
                <a:avLst/>
              </a:prstGeom>
            </p:spPr>
            <p:txBody>
              <a:bodyPr wrap="square">
                <a:spAutoFit/>
              </a:bodyPr>
              <a:lstStyle/>
              <a:p>
                <a:pPr eaLnBrk="1" hangingPunct="1">
                  <a:lnSpc>
                    <a:spcPct val="90000"/>
                  </a:lnSpc>
                </a:pPr>
                <a14:m>
                  <m:oMath xmlns:m="http://schemas.openxmlformats.org/officeDocument/2006/math">
                    <m:r>
                      <a:rPr lang="en-US" i="1" smtClean="0">
                        <a:solidFill>
                          <a:srgbClr val="000000"/>
                        </a:solidFill>
                        <a:latin typeface="Cambria Math" panose="02040503050406030204" pitchFamily="18" charset="0"/>
                        <a:ea typeface="Cambria Math" panose="02040503050406030204" pitchFamily="18" charset="0"/>
                      </a:rPr>
                      <m:t>∆</m:t>
                    </m:r>
                    <m:sSup>
                      <m:sSupPr>
                        <m:ctrlPr>
                          <a:rPr lang="en-US" i="1">
                            <a:solidFill>
                              <a:srgbClr val="000000"/>
                            </a:solidFill>
                            <a:latin typeface="Cambria Math" panose="02040503050406030204" pitchFamily="18" charset="0"/>
                            <a:ea typeface="Cambria Math" panose="02040503050406030204" pitchFamily="18" charset="0"/>
                          </a:rPr>
                        </m:ctrlPr>
                      </m:sSupPr>
                      <m:e>
                        <m:r>
                          <a:rPr lang="en-US" b="1" i="1">
                            <a:solidFill>
                              <a:srgbClr val="000000"/>
                            </a:solidFill>
                            <a:latin typeface="Cambria Math" panose="02040503050406030204" pitchFamily="18" charset="0"/>
                            <a:ea typeface="Cambria Math" panose="02040503050406030204" pitchFamily="18" charset="0"/>
                          </a:rPr>
                          <m:t>𝑯</m:t>
                        </m:r>
                      </m:e>
                      <m:sup>
                        <m:r>
                          <a:rPr lang="en-US" i="1">
                            <a:solidFill>
                              <a:srgbClr val="000000"/>
                            </a:solidFill>
                            <a:latin typeface="Cambria Math" panose="02040503050406030204" pitchFamily="18" charset="0"/>
                            <a:ea typeface="Cambria Math" panose="02040503050406030204" pitchFamily="18" charset="0"/>
                          </a:rPr>
                          <m:t>°</m:t>
                        </m:r>
                      </m:sup>
                    </m:sSup>
                    <m:r>
                      <a:rPr lang="en-US" b="1" i="1">
                        <a:solidFill>
                          <a:srgbClr val="000000"/>
                        </a:solidFill>
                        <a:latin typeface="Cambria Math" panose="02040503050406030204" pitchFamily="18" charset="0"/>
                        <a:ea typeface="Cambria Math" panose="02040503050406030204" pitchFamily="18" charset="0"/>
                      </a:rPr>
                      <m:t>=</m:t>
                    </m:r>
                    <m:r>
                      <a:rPr lang="en-US" b="1" i="1" smtClean="0">
                        <a:solidFill>
                          <a:srgbClr val="7030A0"/>
                        </a:solidFill>
                        <a:latin typeface="Cambria Math" panose="02040503050406030204" pitchFamily="18" charset="0"/>
                        <a:ea typeface="Cambria Math" panose="02040503050406030204" pitchFamily="18" charset="0"/>
                      </a:rPr>
                      <m:t>𝚺</m:t>
                    </m:r>
                    <m:r>
                      <a:rPr lang="en-US" b="1" i="1" smtClean="0">
                        <a:solidFill>
                          <a:srgbClr val="7030A0"/>
                        </a:solidFill>
                        <a:latin typeface="Cambria Math" panose="02040503050406030204" pitchFamily="18" charset="0"/>
                        <a:ea typeface="Cambria Math" panose="02040503050406030204" pitchFamily="18" charset="0"/>
                      </a:rPr>
                      <m:t>𝒏</m:t>
                    </m:r>
                    <m:r>
                      <a:rPr lang="en-US" b="1" i="1" smtClean="0">
                        <a:solidFill>
                          <a:srgbClr val="7030A0"/>
                        </a:solidFill>
                        <a:latin typeface="Cambria Math" panose="02040503050406030204" pitchFamily="18" charset="0"/>
                        <a:ea typeface="Cambria Math" panose="02040503050406030204" pitchFamily="18" charset="0"/>
                      </a:rPr>
                      <m:t>∆</m:t>
                    </m:r>
                    <m:sSubSup>
                      <m:sSubSupPr>
                        <m:ctrlPr>
                          <a:rPr lang="en-US" b="1" i="1">
                            <a:solidFill>
                              <a:srgbClr val="7030A0"/>
                            </a:solidFill>
                            <a:latin typeface="Cambria Math" panose="02040503050406030204" pitchFamily="18" charset="0"/>
                            <a:ea typeface="Cambria Math" panose="02040503050406030204" pitchFamily="18" charset="0"/>
                          </a:rPr>
                        </m:ctrlPr>
                      </m:sSubSupPr>
                      <m:e>
                        <m:r>
                          <a:rPr lang="en-US" b="1" i="1">
                            <a:solidFill>
                              <a:srgbClr val="7030A0"/>
                            </a:solidFill>
                            <a:latin typeface="Cambria Math" panose="02040503050406030204" pitchFamily="18" charset="0"/>
                            <a:ea typeface="Cambria Math" panose="02040503050406030204" pitchFamily="18" charset="0"/>
                          </a:rPr>
                          <m:t>𝑯</m:t>
                        </m:r>
                      </m:e>
                      <m:sub>
                        <m:r>
                          <a:rPr lang="en-US" b="1" i="1">
                            <a:solidFill>
                              <a:srgbClr val="7030A0"/>
                            </a:solidFill>
                            <a:latin typeface="Cambria Math" panose="02040503050406030204" pitchFamily="18" charset="0"/>
                            <a:ea typeface="Cambria Math" panose="02040503050406030204" pitchFamily="18" charset="0"/>
                          </a:rPr>
                          <m:t>𝒇</m:t>
                        </m:r>
                      </m:sub>
                      <m:sup>
                        <m:r>
                          <a:rPr lang="en-US" b="1" i="1">
                            <a:solidFill>
                              <a:srgbClr val="7030A0"/>
                            </a:solidFill>
                            <a:latin typeface="Cambria Math" panose="02040503050406030204" pitchFamily="18" charset="0"/>
                            <a:ea typeface="Cambria Math" panose="02040503050406030204" pitchFamily="18" charset="0"/>
                          </a:rPr>
                          <m:t>°</m:t>
                        </m:r>
                      </m:sup>
                    </m:sSubSup>
                    <m:d>
                      <m:dPr>
                        <m:ctrlPr>
                          <a:rPr lang="en-US" b="1" i="1">
                            <a:solidFill>
                              <a:srgbClr val="7030A0"/>
                            </a:solidFill>
                            <a:latin typeface="Cambria Math" panose="02040503050406030204" pitchFamily="18" charset="0"/>
                            <a:ea typeface="Cambria Math" panose="02040503050406030204" pitchFamily="18" charset="0"/>
                          </a:rPr>
                        </m:ctrlPr>
                      </m:dPr>
                      <m:e>
                        <m:r>
                          <a:rPr lang="en-US" b="1" i="1">
                            <a:solidFill>
                              <a:srgbClr val="7030A0"/>
                            </a:solidFill>
                            <a:latin typeface="Cambria Math" panose="02040503050406030204" pitchFamily="18" charset="0"/>
                            <a:ea typeface="Cambria Math" panose="02040503050406030204" pitchFamily="18" charset="0"/>
                          </a:rPr>
                          <m:t>𝒑𝒓𝒐𝒅𝒖𝒄𝒕𝒔</m:t>
                        </m:r>
                      </m:e>
                    </m:d>
                    <m:r>
                      <a:rPr lang="en-US" i="1">
                        <a:solidFill>
                          <a:srgbClr val="7030A0"/>
                        </a:solidFill>
                        <a:latin typeface="Cambria Math" panose="02040503050406030204" pitchFamily="18" charset="0"/>
                        <a:ea typeface="Cambria Math" panose="02040503050406030204" pitchFamily="18" charset="0"/>
                      </a:rPr>
                      <m:t>− </m:t>
                    </m:r>
                    <m:r>
                      <a:rPr lang="en-US" i="1" smtClean="0">
                        <a:solidFill>
                          <a:srgbClr val="00B050"/>
                        </a:solidFill>
                        <a:latin typeface="Cambria Math" panose="02040503050406030204" pitchFamily="18" charset="0"/>
                        <a:ea typeface="Cambria Math" panose="02040503050406030204" pitchFamily="18" charset="0"/>
                      </a:rPr>
                      <m:t>𝚺</m:t>
                    </m:r>
                    <m:r>
                      <a:rPr lang="en-US" i="1" smtClean="0">
                        <a:solidFill>
                          <a:srgbClr val="00B050"/>
                        </a:solidFill>
                        <a:latin typeface="Cambria Math" panose="02040503050406030204" pitchFamily="18" charset="0"/>
                        <a:ea typeface="Cambria Math" panose="02040503050406030204" pitchFamily="18" charset="0"/>
                      </a:rPr>
                      <m:t>𝒏</m:t>
                    </m:r>
                    <m:r>
                      <a:rPr lang="en-US" i="1" smtClean="0">
                        <a:solidFill>
                          <a:srgbClr val="00B050"/>
                        </a:solidFill>
                        <a:latin typeface="Cambria Math" panose="02040503050406030204" pitchFamily="18" charset="0"/>
                        <a:ea typeface="Cambria Math" panose="02040503050406030204" pitchFamily="18" charset="0"/>
                      </a:rPr>
                      <m:t>∆</m:t>
                    </m:r>
                    <m:sSubSup>
                      <m:sSubSupPr>
                        <m:ctrlPr>
                          <a:rPr lang="en-US" i="1">
                            <a:solidFill>
                              <a:srgbClr val="00B050"/>
                            </a:solidFill>
                            <a:latin typeface="Cambria Math" panose="02040503050406030204" pitchFamily="18" charset="0"/>
                            <a:ea typeface="Cambria Math" panose="02040503050406030204" pitchFamily="18" charset="0"/>
                          </a:rPr>
                        </m:ctrlPr>
                      </m:sSubSupPr>
                      <m:e>
                        <m:r>
                          <a:rPr lang="en-US" i="1">
                            <a:solidFill>
                              <a:srgbClr val="00B050"/>
                            </a:solidFill>
                            <a:latin typeface="Cambria Math" panose="02040503050406030204" pitchFamily="18" charset="0"/>
                            <a:ea typeface="Cambria Math" panose="02040503050406030204" pitchFamily="18" charset="0"/>
                          </a:rPr>
                          <m:t>𝑯</m:t>
                        </m:r>
                      </m:e>
                      <m:sub>
                        <m:r>
                          <a:rPr lang="en-US" i="1">
                            <a:solidFill>
                              <a:srgbClr val="00B050"/>
                            </a:solidFill>
                            <a:latin typeface="Cambria Math" panose="02040503050406030204" pitchFamily="18" charset="0"/>
                            <a:ea typeface="Cambria Math" panose="02040503050406030204" pitchFamily="18" charset="0"/>
                          </a:rPr>
                          <m:t>𝒇</m:t>
                        </m:r>
                      </m:sub>
                      <m:sup>
                        <m:r>
                          <a:rPr lang="en-US" i="1">
                            <a:solidFill>
                              <a:srgbClr val="00B050"/>
                            </a:solidFill>
                            <a:latin typeface="Cambria Math" panose="02040503050406030204" pitchFamily="18" charset="0"/>
                            <a:ea typeface="Cambria Math" panose="02040503050406030204" pitchFamily="18" charset="0"/>
                          </a:rPr>
                          <m:t>°</m:t>
                        </m:r>
                      </m:sup>
                    </m:sSubSup>
                  </m:oMath>
                </a14:m>
                <a:r>
                  <a:rPr lang="en-US" dirty="0">
                    <a:solidFill>
                      <a:srgbClr val="00B050"/>
                    </a:solidFill>
                    <a:latin typeface="Arial" charset="0"/>
                  </a:rPr>
                  <a:t>(reactants)</a:t>
                </a:r>
              </a:p>
            </p:txBody>
          </p:sp>
        </mc:Choice>
        <mc:Fallback>
          <p:sp>
            <p:nvSpPr>
              <p:cNvPr id="2" name="Rectangle 1">
                <a:extLst>
                  <a:ext uri="{FF2B5EF4-FFF2-40B4-BE49-F238E27FC236}">
                    <a16:creationId xmlns:a16="http://schemas.microsoft.com/office/drawing/2014/main" id="{1E3910C9-19E5-9E49-A9A2-044E1B76572E}"/>
                  </a:ext>
                </a:extLst>
              </p:cNvPr>
              <p:cNvSpPr>
                <a:spLocks noRot="1" noChangeAspect="1" noMove="1" noResize="1" noEditPoints="1" noAdjustHandles="1" noChangeArrowheads="1" noChangeShapeType="1" noTextEdit="1"/>
              </p:cNvSpPr>
              <p:nvPr/>
            </p:nvSpPr>
            <p:spPr>
              <a:xfrm>
                <a:off x="1990725" y="2064093"/>
                <a:ext cx="8524875" cy="576055"/>
              </a:xfrm>
              <a:prstGeom prst="rect">
                <a:avLst/>
              </a:prstGeom>
              <a:blipFill>
                <a:blip r:embed="rId2"/>
                <a:stretch>
                  <a:fillRect t="-13830" b="-18085"/>
                </a:stretch>
              </a:blipFill>
            </p:spPr>
            <p:txBody>
              <a:bodyPr/>
              <a:lstStyle/>
              <a:p>
                <a:r>
                  <a:rPr lang="en-US">
                    <a:noFill/>
                  </a:rPr>
                  <a:t> </a:t>
                </a:r>
              </a:p>
            </p:txBody>
          </p:sp>
        </mc:Fallback>
      </mc:AlternateContent>
      <p:sp>
        <p:nvSpPr>
          <p:cNvPr id="11" name="Frame 10"/>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anose="020F0502020204030204"/>
              <a:ea typeface="+mn-ea"/>
              <a:cs typeface="+mn-cs"/>
            </a:endParaRPr>
          </a:p>
        </p:txBody>
      </p:sp>
      <p:sp>
        <p:nvSpPr>
          <p:cNvPr id="12" name="Rectangle 2"/>
          <p:cNvSpPr txBox="1">
            <a:spLocks noChangeArrowheads="1"/>
          </p:cNvSpPr>
          <p:nvPr/>
        </p:nvSpPr>
        <p:spPr>
          <a:xfrm>
            <a:off x="555550" y="209601"/>
            <a:ext cx="11407850" cy="86389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3600" b="1" u="sng" dirty="0" smtClean="0">
                <a:solidFill>
                  <a:srgbClr val="000000"/>
                </a:solidFill>
                <a:latin typeface="Arial" panose="020B0604020202020204" pitchFamily="34" charset="0"/>
                <a:cs typeface="Arial" panose="020B0604020202020204" pitchFamily="34" charset="0"/>
              </a:rPr>
              <a:t>Calculating Heat of </a:t>
            </a:r>
            <a:r>
              <a:rPr lang="en-US" sz="3600" b="1" u="sng" dirty="0" err="1" smtClean="0">
                <a:solidFill>
                  <a:srgbClr val="000000"/>
                </a:solidFill>
                <a:latin typeface="Arial" panose="020B0604020202020204" pitchFamily="34" charset="0"/>
                <a:cs typeface="Arial" panose="020B0604020202020204" pitchFamily="34" charset="0"/>
              </a:rPr>
              <a:t>Rxn</a:t>
            </a:r>
            <a:r>
              <a:rPr lang="en-US" sz="3600" b="1" u="sng" dirty="0" smtClean="0">
                <a:solidFill>
                  <a:srgbClr val="000000"/>
                </a:solidFill>
                <a:latin typeface="Arial" panose="020B0604020202020204" pitchFamily="34" charset="0"/>
                <a:cs typeface="Arial" panose="020B0604020202020204" pitchFamily="34" charset="0"/>
              </a:rPr>
              <a:t> from Heats of Formation </a:t>
            </a:r>
            <a:endParaRPr lang="en-US" sz="3600" b="1" u="sng" dirty="0">
              <a:solidFill>
                <a:srgbClr val="000000"/>
              </a:solidFill>
              <a:latin typeface="Arial" panose="020B0604020202020204" pitchFamily="34" charset="0"/>
              <a:cs typeface="Arial" panose="020B0604020202020204" pitchFamily="34" charset="0"/>
            </a:endParaRPr>
          </a:p>
        </p:txBody>
      </p:sp>
      <p:sp>
        <p:nvSpPr>
          <p:cNvPr id="9" name="Text Box 68"/>
          <p:cNvSpPr txBox="1">
            <a:spLocks noChangeArrowheads="1"/>
          </p:cNvSpPr>
          <p:nvPr/>
        </p:nvSpPr>
        <p:spPr bwMode="auto">
          <a:xfrm>
            <a:off x="4267200" y="5139765"/>
            <a:ext cx="3377848" cy="646331"/>
          </a:xfrm>
          <a:prstGeom prst="rect">
            <a:avLst/>
          </a:prstGeom>
          <a:noFill/>
          <a:ln w="9525">
            <a:noFill/>
            <a:miter lim="800000"/>
            <a:headEnd/>
            <a:tailEnd/>
          </a:ln>
          <a:effectLst/>
        </p:spPr>
        <p:txBody>
          <a:bodyPr wrap="none">
            <a:spAutoFit/>
          </a:bodyPr>
          <a:lstStyle/>
          <a:p>
            <a:r>
              <a:rPr lang="en-US" sz="3600" b="1" dirty="0" smtClean="0">
                <a:solidFill>
                  <a:srgbClr val="000000"/>
                </a:solidFill>
                <a:latin typeface="Arial" panose="020B0604020202020204" pitchFamily="34" charset="0"/>
                <a:cs typeface="Arial" panose="020B0604020202020204" pitchFamily="34" charset="0"/>
                <a:sym typeface="Symbol" pitchFamily="18" charset="2"/>
              </a:rPr>
              <a:t>+ </a:t>
            </a:r>
            <a:r>
              <a:rPr lang="en-US" sz="3600" b="1" dirty="0">
                <a:solidFill>
                  <a:srgbClr val="000000"/>
                </a:solidFill>
                <a:latin typeface="Arial" panose="020B0604020202020204" pitchFamily="34" charset="0"/>
                <a:cs typeface="Arial" panose="020B0604020202020204" pitchFamily="34" charset="0"/>
                <a:sym typeface="Symbol" pitchFamily="18" charset="2"/>
              </a:rPr>
              <a:t>2(</a:t>
            </a:r>
            <a:r>
              <a:rPr lang="en-US" sz="3600" b="1" dirty="0">
                <a:solidFill>
                  <a:srgbClr val="7030A0"/>
                </a:solidFill>
                <a:latin typeface="Arial" panose="020B0604020202020204" pitchFamily="34" charset="0"/>
                <a:cs typeface="Arial" panose="020B0604020202020204" pitchFamily="34" charset="0"/>
                <a:sym typeface="Symbol" pitchFamily="18" charset="2"/>
              </a:rPr>
              <a:t>-285.83kJ</a:t>
            </a:r>
            <a:r>
              <a:rPr lang="en-US" sz="3600" b="1" dirty="0" smtClean="0">
                <a:solidFill>
                  <a:srgbClr val="000000"/>
                </a:solidFill>
                <a:latin typeface="Arial" panose="020B0604020202020204" pitchFamily="34" charset="0"/>
                <a:cs typeface="Arial" panose="020B0604020202020204" pitchFamily="34" charset="0"/>
                <a:sym typeface="Symbol" pitchFamily="18" charset="2"/>
              </a:rPr>
              <a:t>)]</a:t>
            </a:r>
            <a:endParaRPr lang="en-US" sz="3600" b="1" dirty="0">
              <a:solidFill>
                <a:srgbClr val="000000"/>
              </a:solidFill>
              <a:latin typeface="Arial" panose="020B0604020202020204" pitchFamily="34" charset="0"/>
              <a:cs typeface="Arial" panose="020B0604020202020204" pitchFamily="34" charset="0"/>
              <a:sym typeface="Symbol" pitchFamily="18" charset="2"/>
            </a:endParaRPr>
          </a:p>
        </p:txBody>
      </p:sp>
      <p:sp>
        <p:nvSpPr>
          <p:cNvPr id="10" name="Text Box 68"/>
          <p:cNvSpPr txBox="1">
            <a:spLocks noChangeArrowheads="1"/>
          </p:cNvSpPr>
          <p:nvPr/>
        </p:nvSpPr>
        <p:spPr bwMode="auto">
          <a:xfrm>
            <a:off x="7543800" y="5152764"/>
            <a:ext cx="2544286" cy="646331"/>
          </a:xfrm>
          <a:prstGeom prst="rect">
            <a:avLst/>
          </a:prstGeom>
          <a:noFill/>
          <a:ln w="9525">
            <a:noFill/>
            <a:miter lim="800000"/>
            <a:headEnd/>
            <a:tailEnd/>
          </a:ln>
          <a:effectLst/>
        </p:spPr>
        <p:txBody>
          <a:bodyPr wrap="none">
            <a:spAutoFit/>
          </a:bodyPr>
          <a:lstStyle/>
          <a:p>
            <a:r>
              <a:rPr lang="en-US" sz="3600" b="1" dirty="0" smtClean="0">
                <a:solidFill>
                  <a:srgbClr val="000000"/>
                </a:solidFill>
                <a:latin typeface="Arial" panose="020B0604020202020204" pitchFamily="34" charset="0"/>
                <a:cs typeface="Arial" panose="020B0604020202020204" pitchFamily="34" charset="0"/>
                <a:sym typeface="Symbol" pitchFamily="18" charset="2"/>
              </a:rPr>
              <a:t>– </a:t>
            </a:r>
            <a:r>
              <a:rPr lang="en-US" sz="3600" b="1" dirty="0">
                <a:solidFill>
                  <a:srgbClr val="000000"/>
                </a:solidFill>
                <a:latin typeface="Arial" panose="020B0604020202020204" pitchFamily="34" charset="0"/>
                <a:cs typeface="Arial" panose="020B0604020202020204" pitchFamily="34" charset="0"/>
                <a:sym typeface="Symbol" pitchFamily="18" charset="2"/>
              </a:rPr>
              <a:t>[</a:t>
            </a:r>
            <a:r>
              <a:rPr lang="en-US" sz="3600" b="1" dirty="0">
                <a:solidFill>
                  <a:srgbClr val="00B050"/>
                </a:solidFill>
                <a:latin typeface="Arial" panose="020B0604020202020204" pitchFamily="34" charset="0"/>
                <a:cs typeface="Arial" panose="020B0604020202020204" pitchFamily="34" charset="0"/>
                <a:sym typeface="Symbol" pitchFamily="18" charset="2"/>
              </a:rPr>
              <a:t>-</a:t>
            </a:r>
            <a:r>
              <a:rPr lang="en-US" sz="3600" b="1" dirty="0" smtClean="0">
                <a:solidFill>
                  <a:srgbClr val="00B050"/>
                </a:solidFill>
                <a:latin typeface="Arial" panose="020B0604020202020204" pitchFamily="34" charset="0"/>
                <a:cs typeface="Arial" panose="020B0604020202020204" pitchFamily="34" charset="0"/>
                <a:sym typeface="Symbol" pitchFamily="18" charset="2"/>
              </a:rPr>
              <a:t>74.80kJ</a:t>
            </a:r>
            <a:endParaRPr lang="en-US" sz="3600" b="1" dirty="0">
              <a:solidFill>
                <a:srgbClr val="000000"/>
              </a:solidFill>
              <a:latin typeface="Arial" panose="020B0604020202020204" pitchFamily="34" charset="0"/>
              <a:cs typeface="Arial" panose="020B0604020202020204" pitchFamily="34" charset="0"/>
              <a:sym typeface="Symbol" pitchFamily="18" charset="2"/>
            </a:endParaRPr>
          </a:p>
        </p:txBody>
      </p:sp>
      <p:sp>
        <p:nvSpPr>
          <p:cNvPr id="13" name="Text Box 68"/>
          <p:cNvSpPr txBox="1">
            <a:spLocks noChangeArrowheads="1"/>
          </p:cNvSpPr>
          <p:nvPr/>
        </p:nvSpPr>
        <p:spPr bwMode="auto">
          <a:xfrm>
            <a:off x="10028564" y="5139764"/>
            <a:ext cx="1941557" cy="646331"/>
          </a:xfrm>
          <a:prstGeom prst="rect">
            <a:avLst/>
          </a:prstGeom>
          <a:noFill/>
          <a:ln w="9525">
            <a:noFill/>
            <a:miter lim="800000"/>
            <a:headEnd/>
            <a:tailEnd/>
          </a:ln>
          <a:effectLst/>
        </p:spPr>
        <p:txBody>
          <a:bodyPr wrap="none">
            <a:spAutoFit/>
          </a:bodyPr>
          <a:lstStyle/>
          <a:p>
            <a:r>
              <a:rPr lang="en-US" sz="3600" b="1" dirty="0" smtClean="0">
                <a:solidFill>
                  <a:srgbClr val="000000"/>
                </a:solidFill>
                <a:latin typeface="Arial" panose="020B0604020202020204" pitchFamily="34" charset="0"/>
                <a:cs typeface="Arial" panose="020B0604020202020204" pitchFamily="34" charset="0"/>
                <a:sym typeface="Symbol" pitchFamily="18" charset="2"/>
              </a:rPr>
              <a:t>+2(</a:t>
            </a:r>
            <a:r>
              <a:rPr lang="en-US" sz="3600" b="1" dirty="0" smtClean="0">
                <a:solidFill>
                  <a:srgbClr val="00B050"/>
                </a:solidFill>
                <a:latin typeface="Arial" panose="020B0604020202020204" pitchFamily="34" charset="0"/>
                <a:cs typeface="Arial" panose="020B0604020202020204" pitchFamily="34" charset="0"/>
                <a:sym typeface="Symbol" pitchFamily="18" charset="2"/>
              </a:rPr>
              <a:t>0kJ</a:t>
            </a:r>
            <a:r>
              <a:rPr lang="en-US" sz="3600" b="1" dirty="0" smtClean="0">
                <a:solidFill>
                  <a:srgbClr val="000000"/>
                </a:solidFill>
                <a:latin typeface="Arial" panose="020B0604020202020204" pitchFamily="34" charset="0"/>
                <a:cs typeface="Arial" panose="020B0604020202020204" pitchFamily="34" charset="0"/>
                <a:sym typeface="Symbol" pitchFamily="18" charset="2"/>
              </a:rPr>
              <a:t>)]</a:t>
            </a:r>
            <a:endParaRPr lang="en-US" sz="3600" b="1" dirty="0">
              <a:solidFill>
                <a:srgbClr val="000000"/>
              </a:solidFill>
              <a:latin typeface="Arial" panose="020B0604020202020204" pitchFamily="34" charset="0"/>
              <a:cs typeface="Arial" panose="020B0604020202020204" pitchFamily="34"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1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1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1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48" grpId="0"/>
      <p:bldP spid="46150" grpId="0"/>
      <p:bldP spid="9" grpId="0"/>
      <p:bldP spid="10"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4931" name="TextBox 12"/>
          <p:cNvSpPr txBox="1">
            <a:spLocks noChangeArrowheads="1"/>
          </p:cNvSpPr>
          <p:nvPr/>
        </p:nvSpPr>
        <p:spPr bwMode="auto">
          <a:xfrm>
            <a:off x="10332" y="1690776"/>
            <a:ext cx="1173480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dirty="0">
                <a:solidFill>
                  <a:srgbClr val="000000"/>
                </a:solidFill>
                <a:latin typeface="Symbol" charset="0"/>
              </a:rPr>
              <a:t>D</a:t>
            </a:r>
            <a:r>
              <a:rPr lang="en-US" i="1" dirty="0">
                <a:solidFill>
                  <a:srgbClr val="000000"/>
                </a:solidFill>
              </a:rPr>
              <a:t>H</a:t>
            </a:r>
            <a:r>
              <a:rPr lang="en-US" dirty="0">
                <a:solidFill>
                  <a:srgbClr val="000000"/>
                </a:solidFill>
              </a:rPr>
              <a:t>° = [(</a:t>
            </a:r>
            <a:r>
              <a:rPr lang="en-US" dirty="0">
                <a:solidFill>
                  <a:srgbClr val="000000"/>
                </a:solidFill>
                <a:latin typeface="Symbol" charset="0"/>
              </a:rPr>
              <a:t>(</a:t>
            </a:r>
            <a:r>
              <a:rPr lang="en-US" dirty="0">
                <a:solidFill>
                  <a:srgbClr val="000000"/>
                </a:solidFill>
              </a:rPr>
              <a:t>−</a:t>
            </a:r>
            <a:r>
              <a:rPr lang="en-US" dirty="0">
                <a:solidFill>
                  <a:srgbClr val="000000"/>
                </a:solidFill>
                <a:cs typeface="Arial" charset="0"/>
              </a:rPr>
              <a:t>393.5 kJ)</a:t>
            </a:r>
            <a:r>
              <a:rPr lang="en-US" dirty="0">
                <a:solidFill>
                  <a:srgbClr val="000000"/>
                </a:solidFill>
              </a:rPr>
              <a:t>+ 2(−</a:t>
            </a:r>
            <a:r>
              <a:rPr lang="en-US" dirty="0">
                <a:solidFill>
                  <a:srgbClr val="000000"/>
                </a:solidFill>
                <a:cs typeface="Arial" charset="0"/>
              </a:rPr>
              <a:t>241.8 kJ</a:t>
            </a:r>
            <a:r>
              <a:rPr lang="en-US" dirty="0">
                <a:solidFill>
                  <a:srgbClr val="000000"/>
                </a:solidFill>
              </a:rPr>
              <a:t>)− </a:t>
            </a:r>
            <a:r>
              <a:rPr lang="en-US" dirty="0">
                <a:solidFill>
                  <a:srgbClr val="000000"/>
                </a:solidFill>
                <a:cs typeface="Arial" charset="0"/>
              </a:rPr>
              <a:t>((</a:t>
            </a:r>
            <a:r>
              <a:rPr lang="en-US" dirty="0">
                <a:solidFill>
                  <a:srgbClr val="000000"/>
                </a:solidFill>
              </a:rPr>
              <a:t>−</a:t>
            </a:r>
            <a:r>
              <a:rPr lang="en-US" dirty="0">
                <a:solidFill>
                  <a:srgbClr val="000000"/>
                </a:solidFill>
                <a:cs typeface="Arial" charset="0"/>
              </a:rPr>
              <a:t>74.6 kJ)</a:t>
            </a:r>
            <a:r>
              <a:rPr lang="en-US" dirty="0">
                <a:solidFill>
                  <a:srgbClr val="000000"/>
                </a:solidFill>
              </a:rPr>
              <a:t>+ 2(0 kJ</a:t>
            </a:r>
            <a:r>
              <a:rPr lang="en-US" dirty="0" smtClean="0">
                <a:solidFill>
                  <a:srgbClr val="000000"/>
                </a:solidFill>
              </a:rPr>
              <a:t>))] </a:t>
            </a:r>
            <a:r>
              <a:rPr lang="en-US" dirty="0">
                <a:solidFill>
                  <a:srgbClr val="000000"/>
                </a:solidFill>
              </a:rPr>
              <a:t>= −</a:t>
            </a:r>
            <a:r>
              <a:rPr lang="en-US" dirty="0">
                <a:solidFill>
                  <a:srgbClr val="000000"/>
                </a:solidFill>
                <a:cs typeface="Arial" charset="0"/>
              </a:rPr>
              <a:t>802.5 kJ</a:t>
            </a:r>
            <a:r>
              <a:rPr lang="en-US" dirty="0">
                <a:solidFill>
                  <a:srgbClr val="000000"/>
                </a:solidFill>
              </a:rPr>
              <a:t> 	</a:t>
            </a:r>
          </a:p>
        </p:txBody>
      </p:sp>
      <p:pic>
        <p:nvPicPr>
          <p:cNvPr id="124933" name="Picture 7" descr="06_11_Figure.jpg"/>
          <p:cNvPicPr>
            <a:picLocks noChangeAspect="1"/>
          </p:cNvPicPr>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t="16675" b="2769"/>
          <a:stretch/>
        </p:blipFill>
        <p:spPr bwMode="auto">
          <a:xfrm>
            <a:off x="2279857" y="2388715"/>
            <a:ext cx="8227278" cy="40958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FC3E6B66-6378-B74E-BD79-025CA79269A3}"/>
                  </a:ext>
                </a:extLst>
              </p:cNvPr>
              <p:cNvSpPr txBox="1"/>
              <p:nvPr/>
            </p:nvSpPr>
            <p:spPr>
              <a:xfrm>
                <a:off x="1669874" y="978103"/>
                <a:ext cx="8818504" cy="44826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1" i="1">
                          <a:solidFill>
                            <a:srgbClr val="000000"/>
                          </a:solidFill>
                          <a:latin typeface="Cambria Math" panose="02040503050406030204" pitchFamily="18" charset="0"/>
                          <a:ea typeface="Cambria Math" panose="02040503050406030204" pitchFamily="18" charset="0"/>
                        </a:rPr>
                        <m:t>∆</m:t>
                      </m:r>
                      <m:sSup>
                        <m:sSupPr>
                          <m:ctrlPr>
                            <a:rPr lang="en-US" sz="2400" b="1" i="1">
                              <a:solidFill>
                                <a:srgbClr val="000000"/>
                              </a:solidFill>
                              <a:latin typeface="Cambria Math" panose="02040503050406030204" pitchFamily="18" charset="0"/>
                              <a:ea typeface="Cambria Math" panose="02040503050406030204" pitchFamily="18" charset="0"/>
                            </a:rPr>
                          </m:ctrlPr>
                        </m:sSupPr>
                        <m:e>
                          <m:r>
                            <a:rPr lang="en-US" sz="2400" b="1" i="1">
                              <a:solidFill>
                                <a:srgbClr val="000000"/>
                              </a:solidFill>
                              <a:latin typeface="Cambria Math" panose="02040503050406030204" pitchFamily="18" charset="0"/>
                              <a:ea typeface="Cambria Math" panose="02040503050406030204" pitchFamily="18" charset="0"/>
                            </a:rPr>
                            <m:t>𝑯</m:t>
                          </m:r>
                        </m:e>
                        <m:sup>
                          <m:r>
                            <a:rPr lang="en-US" sz="2400" b="1" i="1">
                              <a:solidFill>
                                <a:srgbClr val="000000"/>
                              </a:solidFill>
                              <a:latin typeface="Cambria Math" panose="02040503050406030204" pitchFamily="18" charset="0"/>
                              <a:ea typeface="Cambria Math" panose="02040503050406030204" pitchFamily="18" charset="0"/>
                            </a:rPr>
                            <m:t>°</m:t>
                          </m:r>
                        </m:sup>
                      </m:sSup>
                      <m:r>
                        <a:rPr lang="en-US" sz="2400" b="1" i="1">
                          <a:solidFill>
                            <a:srgbClr val="000000"/>
                          </a:solidFill>
                          <a:latin typeface="Cambria Math" panose="02040503050406030204" pitchFamily="18" charset="0"/>
                          <a:ea typeface="Cambria Math" panose="02040503050406030204" pitchFamily="18" charset="0"/>
                        </a:rPr>
                        <m:t>=</m:t>
                      </m:r>
                      <m:d>
                        <m:dPr>
                          <m:begChr m:val="["/>
                          <m:endChr m:val="]"/>
                          <m:ctrlPr>
                            <a:rPr lang="en-US" sz="2400" b="1" i="1">
                              <a:solidFill>
                                <a:srgbClr val="000000"/>
                              </a:solidFill>
                              <a:latin typeface="Cambria Math" panose="02040503050406030204" pitchFamily="18" charset="0"/>
                              <a:ea typeface="Cambria Math" panose="02040503050406030204" pitchFamily="18" charset="0"/>
                            </a:rPr>
                          </m:ctrlPr>
                        </m:dPr>
                        <m:e>
                          <m:r>
                            <a:rPr lang="en-US" sz="2400" b="1" i="1">
                              <a:solidFill>
                                <a:srgbClr val="000000"/>
                              </a:solidFill>
                              <a:latin typeface="Cambria Math" panose="02040503050406030204" pitchFamily="18" charset="0"/>
                              <a:ea typeface="Cambria Math" panose="02040503050406030204" pitchFamily="18" charset="0"/>
                            </a:rPr>
                            <m:t>∆</m:t>
                          </m:r>
                          <m:sSubSup>
                            <m:sSubSupPr>
                              <m:ctrlPr>
                                <a:rPr lang="en-US" sz="2400" b="1" i="1">
                                  <a:solidFill>
                                    <a:srgbClr val="000000"/>
                                  </a:solidFill>
                                  <a:latin typeface="Cambria Math" panose="02040503050406030204" pitchFamily="18" charset="0"/>
                                  <a:ea typeface="Cambria Math" panose="02040503050406030204" pitchFamily="18" charset="0"/>
                                </a:rPr>
                              </m:ctrlPr>
                            </m:sSubSupPr>
                            <m:e>
                              <m:r>
                                <a:rPr lang="en-US" sz="2400" b="1" i="1">
                                  <a:solidFill>
                                    <a:srgbClr val="000000"/>
                                  </a:solidFill>
                                  <a:latin typeface="Cambria Math" panose="02040503050406030204" pitchFamily="18" charset="0"/>
                                  <a:ea typeface="Cambria Math" panose="02040503050406030204" pitchFamily="18" charset="0"/>
                                </a:rPr>
                                <m:t>𝑯</m:t>
                              </m:r>
                            </m:e>
                            <m:sub>
                              <m:r>
                                <a:rPr lang="en-US" sz="2400" b="1" i="1">
                                  <a:solidFill>
                                    <a:srgbClr val="000000"/>
                                  </a:solidFill>
                                  <a:latin typeface="Cambria Math" panose="02040503050406030204" pitchFamily="18" charset="0"/>
                                  <a:ea typeface="Cambria Math" panose="02040503050406030204" pitchFamily="18" charset="0"/>
                                </a:rPr>
                                <m:t>𝒇</m:t>
                              </m:r>
                            </m:sub>
                            <m:sup>
                              <m:r>
                                <a:rPr lang="en-US" sz="2400" b="1" i="1">
                                  <a:solidFill>
                                    <a:srgbClr val="000000"/>
                                  </a:solidFill>
                                  <a:latin typeface="Cambria Math" panose="02040503050406030204" pitchFamily="18" charset="0"/>
                                  <a:ea typeface="Cambria Math" panose="02040503050406030204" pitchFamily="18" charset="0"/>
                                </a:rPr>
                                <m:t>°</m:t>
                              </m:r>
                            </m:sup>
                          </m:sSubSup>
                          <m:d>
                            <m:dPr>
                              <m:ctrlPr>
                                <a:rPr lang="en-US" sz="2400" b="1" i="1">
                                  <a:solidFill>
                                    <a:srgbClr val="000000"/>
                                  </a:solidFill>
                                  <a:latin typeface="Cambria Math" panose="02040503050406030204" pitchFamily="18" charset="0"/>
                                  <a:ea typeface="Cambria Math" panose="02040503050406030204" pitchFamily="18" charset="0"/>
                                </a:rPr>
                              </m:ctrlPr>
                            </m:dPr>
                            <m:e>
                              <m:r>
                                <a:rPr lang="en-US" sz="2400" b="1" i="1">
                                  <a:solidFill>
                                    <a:srgbClr val="000000"/>
                                  </a:solidFill>
                                  <a:latin typeface="Cambria Math" panose="02040503050406030204" pitchFamily="18" charset="0"/>
                                  <a:ea typeface="Cambria Math" panose="02040503050406030204" pitchFamily="18" charset="0"/>
                                </a:rPr>
                                <m:t>𝑪</m:t>
                              </m:r>
                              <m:sSub>
                                <m:sSubPr>
                                  <m:ctrlPr>
                                    <a:rPr lang="en-US" sz="2400" b="1" i="1">
                                      <a:solidFill>
                                        <a:srgbClr val="000000"/>
                                      </a:solidFill>
                                      <a:latin typeface="Cambria Math" panose="02040503050406030204" pitchFamily="18" charset="0"/>
                                      <a:ea typeface="Cambria Math" panose="02040503050406030204" pitchFamily="18" charset="0"/>
                                    </a:rPr>
                                  </m:ctrlPr>
                                </m:sSubPr>
                                <m:e>
                                  <m:r>
                                    <a:rPr lang="en-US" sz="2400" b="1" i="1">
                                      <a:solidFill>
                                        <a:srgbClr val="000000"/>
                                      </a:solidFill>
                                      <a:latin typeface="Cambria Math" panose="02040503050406030204" pitchFamily="18" charset="0"/>
                                      <a:ea typeface="Cambria Math" panose="02040503050406030204" pitchFamily="18" charset="0"/>
                                    </a:rPr>
                                    <m:t>𝑶</m:t>
                                  </m:r>
                                </m:e>
                                <m:sub>
                                  <m:r>
                                    <a:rPr lang="en-US" sz="2400" b="1" i="1">
                                      <a:solidFill>
                                        <a:srgbClr val="000000"/>
                                      </a:solidFill>
                                      <a:latin typeface="Cambria Math" panose="02040503050406030204" pitchFamily="18" charset="0"/>
                                      <a:ea typeface="Cambria Math" panose="02040503050406030204" pitchFamily="18" charset="0"/>
                                    </a:rPr>
                                    <m:t>𝟐</m:t>
                                  </m:r>
                                </m:sub>
                              </m:sSub>
                            </m:e>
                          </m:d>
                          <m:r>
                            <a:rPr lang="en-US" sz="2400" b="1" i="1">
                              <a:solidFill>
                                <a:srgbClr val="000000"/>
                              </a:solidFill>
                              <a:latin typeface="Cambria Math" panose="02040503050406030204" pitchFamily="18" charset="0"/>
                              <a:ea typeface="Cambria Math" panose="02040503050406030204" pitchFamily="18" charset="0"/>
                            </a:rPr>
                            <m:t>+</m:t>
                          </m:r>
                          <m:r>
                            <a:rPr lang="en-US" sz="2400" b="1" i="1">
                              <a:solidFill>
                                <a:srgbClr val="000000"/>
                              </a:solidFill>
                              <a:latin typeface="Cambria Math" panose="02040503050406030204" pitchFamily="18" charset="0"/>
                              <a:ea typeface="Cambria Math" panose="02040503050406030204" pitchFamily="18" charset="0"/>
                            </a:rPr>
                            <m:t>𝟐</m:t>
                          </m:r>
                          <m:r>
                            <a:rPr lang="en-US" sz="2400" b="1" i="1">
                              <a:solidFill>
                                <a:srgbClr val="000000"/>
                              </a:solidFill>
                              <a:latin typeface="Cambria Math" panose="02040503050406030204" pitchFamily="18" charset="0"/>
                              <a:ea typeface="Cambria Math" panose="02040503050406030204" pitchFamily="18" charset="0"/>
                            </a:rPr>
                            <m:t>∙∆</m:t>
                          </m:r>
                          <m:sSubSup>
                            <m:sSubSupPr>
                              <m:ctrlPr>
                                <a:rPr lang="en-US" sz="2400" b="1" i="1">
                                  <a:solidFill>
                                    <a:srgbClr val="000000"/>
                                  </a:solidFill>
                                  <a:latin typeface="Cambria Math" panose="02040503050406030204" pitchFamily="18" charset="0"/>
                                  <a:ea typeface="Cambria Math" panose="02040503050406030204" pitchFamily="18" charset="0"/>
                                </a:rPr>
                              </m:ctrlPr>
                            </m:sSubSupPr>
                            <m:e>
                              <m:r>
                                <a:rPr lang="en-US" sz="2400" b="1" i="1">
                                  <a:solidFill>
                                    <a:srgbClr val="000000"/>
                                  </a:solidFill>
                                  <a:latin typeface="Cambria Math" panose="02040503050406030204" pitchFamily="18" charset="0"/>
                                  <a:ea typeface="Cambria Math" panose="02040503050406030204" pitchFamily="18" charset="0"/>
                                </a:rPr>
                                <m:t>𝑯</m:t>
                              </m:r>
                            </m:e>
                            <m:sub>
                              <m:r>
                                <a:rPr lang="en-US" sz="2400" b="1" i="1">
                                  <a:solidFill>
                                    <a:srgbClr val="000000"/>
                                  </a:solidFill>
                                  <a:latin typeface="Cambria Math" panose="02040503050406030204" pitchFamily="18" charset="0"/>
                                  <a:ea typeface="Cambria Math" panose="02040503050406030204" pitchFamily="18" charset="0"/>
                                </a:rPr>
                                <m:t>𝒇</m:t>
                              </m:r>
                            </m:sub>
                            <m:sup>
                              <m:r>
                                <a:rPr lang="en-US" sz="2400" b="1" i="1">
                                  <a:solidFill>
                                    <a:srgbClr val="000000"/>
                                  </a:solidFill>
                                  <a:latin typeface="Cambria Math" panose="02040503050406030204" pitchFamily="18" charset="0"/>
                                  <a:ea typeface="Cambria Math" panose="02040503050406030204" pitchFamily="18" charset="0"/>
                                </a:rPr>
                                <m:t>°</m:t>
                              </m:r>
                            </m:sup>
                          </m:sSubSup>
                          <m:d>
                            <m:dPr>
                              <m:ctrlPr>
                                <a:rPr lang="en-US" sz="2400" b="1" i="1">
                                  <a:solidFill>
                                    <a:srgbClr val="000000"/>
                                  </a:solidFill>
                                  <a:latin typeface="Cambria Math" panose="02040503050406030204" pitchFamily="18" charset="0"/>
                                  <a:ea typeface="Cambria Math" panose="02040503050406030204" pitchFamily="18" charset="0"/>
                                </a:rPr>
                              </m:ctrlPr>
                            </m:dPr>
                            <m:e>
                              <m:sSub>
                                <m:sSubPr>
                                  <m:ctrlPr>
                                    <a:rPr lang="en-US" sz="2400" b="1" i="1">
                                      <a:solidFill>
                                        <a:srgbClr val="000000"/>
                                      </a:solidFill>
                                      <a:latin typeface="Cambria Math" panose="02040503050406030204" pitchFamily="18" charset="0"/>
                                      <a:ea typeface="Cambria Math" panose="02040503050406030204" pitchFamily="18" charset="0"/>
                                    </a:rPr>
                                  </m:ctrlPr>
                                </m:sSubPr>
                                <m:e>
                                  <m:r>
                                    <a:rPr lang="en-US" sz="2400" b="1" i="1">
                                      <a:solidFill>
                                        <a:srgbClr val="000000"/>
                                      </a:solidFill>
                                      <a:latin typeface="Cambria Math" panose="02040503050406030204" pitchFamily="18" charset="0"/>
                                      <a:ea typeface="Cambria Math" panose="02040503050406030204" pitchFamily="18" charset="0"/>
                                    </a:rPr>
                                    <m:t>𝑯</m:t>
                                  </m:r>
                                </m:e>
                                <m:sub>
                                  <m:r>
                                    <a:rPr lang="en-US" sz="2400" b="1" i="1">
                                      <a:solidFill>
                                        <a:srgbClr val="000000"/>
                                      </a:solidFill>
                                      <a:latin typeface="Cambria Math" panose="02040503050406030204" pitchFamily="18" charset="0"/>
                                      <a:ea typeface="Cambria Math" panose="02040503050406030204" pitchFamily="18" charset="0"/>
                                    </a:rPr>
                                    <m:t>𝟐</m:t>
                                  </m:r>
                                </m:sub>
                              </m:sSub>
                              <m:r>
                                <a:rPr lang="en-US" sz="2400" b="1" i="1">
                                  <a:solidFill>
                                    <a:srgbClr val="000000"/>
                                  </a:solidFill>
                                  <a:latin typeface="Cambria Math" panose="02040503050406030204" pitchFamily="18" charset="0"/>
                                  <a:ea typeface="Cambria Math" panose="02040503050406030204" pitchFamily="18" charset="0"/>
                                </a:rPr>
                                <m:t>𝑶</m:t>
                              </m:r>
                            </m:e>
                          </m:d>
                        </m:e>
                      </m:d>
                      <m:r>
                        <a:rPr lang="en-US" sz="2400" b="1" i="1">
                          <a:solidFill>
                            <a:srgbClr val="000000"/>
                          </a:solidFill>
                          <a:latin typeface="Cambria Math" panose="02040503050406030204" pitchFamily="18" charset="0"/>
                          <a:ea typeface="Cambria Math" panose="02040503050406030204" pitchFamily="18" charset="0"/>
                        </a:rPr>
                        <m:t>−[∆</m:t>
                      </m:r>
                      <m:sSubSup>
                        <m:sSubSupPr>
                          <m:ctrlPr>
                            <a:rPr lang="en-US" sz="2400" b="1" i="1">
                              <a:solidFill>
                                <a:srgbClr val="000000"/>
                              </a:solidFill>
                              <a:latin typeface="Cambria Math" panose="02040503050406030204" pitchFamily="18" charset="0"/>
                              <a:ea typeface="Cambria Math" panose="02040503050406030204" pitchFamily="18" charset="0"/>
                            </a:rPr>
                          </m:ctrlPr>
                        </m:sSubSupPr>
                        <m:e>
                          <m:r>
                            <a:rPr lang="en-US" sz="2400" b="1" i="1">
                              <a:solidFill>
                                <a:srgbClr val="000000"/>
                              </a:solidFill>
                              <a:latin typeface="Cambria Math" panose="02040503050406030204" pitchFamily="18" charset="0"/>
                              <a:ea typeface="Cambria Math" panose="02040503050406030204" pitchFamily="18" charset="0"/>
                            </a:rPr>
                            <m:t>𝑯</m:t>
                          </m:r>
                        </m:e>
                        <m:sub>
                          <m:r>
                            <a:rPr lang="en-US" sz="2400" b="1" i="1">
                              <a:solidFill>
                                <a:srgbClr val="000000"/>
                              </a:solidFill>
                              <a:latin typeface="Cambria Math" panose="02040503050406030204" pitchFamily="18" charset="0"/>
                              <a:ea typeface="Cambria Math" panose="02040503050406030204" pitchFamily="18" charset="0"/>
                            </a:rPr>
                            <m:t>𝒇</m:t>
                          </m:r>
                        </m:sub>
                        <m:sup>
                          <m:r>
                            <a:rPr lang="en-US" sz="2400" b="1" i="1">
                              <a:solidFill>
                                <a:srgbClr val="000000"/>
                              </a:solidFill>
                              <a:latin typeface="Cambria Math" panose="02040503050406030204" pitchFamily="18" charset="0"/>
                              <a:ea typeface="Cambria Math" panose="02040503050406030204" pitchFamily="18" charset="0"/>
                            </a:rPr>
                            <m:t>°</m:t>
                          </m:r>
                        </m:sup>
                      </m:sSubSup>
                      <m:d>
                        <m:dPr>
                          <m:ctrlPr>
                            <a:rPr lang="en-US" sz="2400" b="1" i="1">
                              <a:solidFill>
                                <a:srgbClr val="000000"/>
                              </a:solidFill>
                              <a:latin typeface="Cambria Math" panose="02040503050406030204" pitchFamily="18" charset="0"/>
                              <a:ea typeface="Cambria Math" panose="02040503050406030204" pitchFamily="18" charset="0"/>
                            </a:rPr>
                          </m:ctrlPr>
                        </m:dPr>
                        <m:e>
                          <m:sSub>
                            <m:sSubPr>
                              <m:ctrlPr>
                                <a:rPr lang="en-US" sz="2400" b="1" i="1">
                                  <a:solidFill>
                                    <a:srgbClr val="000000"/>
                                  </a:solidFill>
                                  <a:latin typeface="Cambria Math" panose="02040503050406030204" pitchFamily="18" charset="0"/>
                                  <a:ea typeface="Cambria Math" panose="02040503050406030204" pitchFamily="18" charset="0"/>
                                </a:rPr>
                              </m:ctrlPr>
                            </m:sSubPr>
                            <m:e>
                              <m:r>
                                <a:rPr lang="en-US" sz="2400" b="1" i="1">
                                  <a:solidFill>
                                    <a:srgbClr val="000000"/>
                                  </a:solidFill>
                                  <a:latin typeface="Cambria Math" panose="02040503050406030204" pitchFamily="18" charset="0"/>
                                  <a:ea typeface="Cambria Math" panose="02040503050406030204" pitchFamily="18" charset="0"/>
                                </a:rPr>
                                <m:t>𝑪𝑯</m:t>
                              </m:r>
                            </m:e>
                            <m:sub>
                              <m:r>
                                <a:rPr lang="en-US" sz="2400" b="1" i="1">
                                  <a:solidFill>
                                    <a:srgbClr val="000000"/>
                                  </a:solidFill>
                                  <a:latin typeface="Cambria Math" panose="02040503050406030204" pitchFamily="18" charset="0"/>
                                  <a:ea typeface="Cambria Math" panose="02040503050406030204" pitchFamily="18" charset="0"/>
                                </a:rPr>
                                <m:t>𝟒</m:t>
                              </m:r>
                            </m:sub>
                          </m:sSub>
                        </m:e>
                      </m:d>
                      <m:r>
                        <a:rPr lang="en-US" sz="2400" b="1" i="1">
                          <a:solidFill>
                            <a:srgbClr val="000000"/>
                          </a:solidFill>
                          <a:latin typeface="Cambria Math" panose="02040503050406030204" pitchFamily="18" charset="0"/>
                          <a:ea typeface="Cambria Math" panose="02040503050406030204" pitchFamily="18" charset="0"/>
                        </a:rPr>
                        <m:t>+</m:t>
                      </m:r>
                      <m:r>
                        <a:rPr lang="en-US" sz="2400" b="1" i="1">
                          <a:solidFill>
                            <a:srgbClr val="000000"/>
                          </a:solidFill>
                          <a:latin typeface="Cambria Math" panose="02040503050406030204" pitchFamily="18" charset="0"/>
                          <a:ea typeface="Cambria Math" panose="02040503050406030204" pitchFamily="18" charset="0"/>
                        </a:rPr>
                        <m:t>𝟐</m:t>
                      </m:r>
                      <m:r>
                        <a:rPr lang="en-US" sz="2400" b="1" i="1">
                          <a:solidFill>
                            <a:srgbClr val="000000"/>
                          </a:solidFill>
                          <a:latin typeface="Cambria Math" panose="02040503050406030204" pitchFamily="18" charset="0"/>
                          <a:ea typeface="Cambria Math" panose="02040503050406030204" pitchFamily="18" charset="0"/>
                        </a:rPr>
                        <m:t>∙∆</m:t>
                      </m:r>
                      <m:sSubSup>
                        <m:sSubSupPr>
                          <m:ctrlPr>
                            <a:rPr lang="en-US" sz="2400" b="1" i="1">
                              <a:solidFill>
                                <a:srgbClr val="000000"/>
                              </a:solidFill>
                              <a:latin typeface="Cambria Math" panose="02040503050406030204" pitchFamily="18" charset="0"/>
                              <a:ea typeface="Cambria Math" panose="02040503050406030204" pitchFamily="18" charset="0"/>
                            </a:rPr>
                          </m:ctrlPr>
                        </m:sSubSupPr>
                        <m:e>
                          <m:r>
                            <a:rPr lang="en-US" sz="2400" b="1" i="1">
                              <a:solidFill>
                                <a:srgbClr val="000000"/>
                              </a:solidFill>
                              <a:latin typeface="Cambria Math" panose="02040503050406030204" pitchFamily="18" charset="0"/>
                              <a:ea typeface="Cambria Math" panose="02040503050406030204" pitchFamily="18" charset="0"/>
                            </a:rPr>
                            <m:t>𝑯</m:t>
                          </m:r>
                        </m:e>
                        <m:sub>
                          <m:r>
                            <a:rPr lang="en-US" sz="2400" b="1" i="1">
                              <a:solidFill>
                                <a:srgbClr val="000000"/>
                              </a:solidFill>
                              <a:latin typeface="Cambria Math" panose="02040503050406030204" pitchFamily="18" charset="0"/>
                              <a:ea typeface="Cambria Math" panose="02040503050406030204" pitchFamily="18" charset="0"/>
                            </a:rPr>
                            <m:t>𝒇</m:t>
                          </m:r>
                        </m:sub>
                        <m:sup>
                          <m:r>
                            <a:rPr lang="en-US" sz="2400" b="1" i="1">
                              <a:solidFill>
                                <a:srgbClr val="000000"/>
                              </a:solidFill>
                              <a:latin typeface="Cambria Math" panose="02040503050406030204" pitchFamily="18" charset="0"/>
                              <a:ea typeface="Cambria Math" panose="02040503050406030204" pitchFamily="18" charset="0"/>
                            </a:rPr>
                            <m:t>°</m:t>
                          </m:r>
                        </m:sup>
                      </m:sSubSup>
                      <m:d>
                        <m:dPr>
                          <m:ctrlPr>
                            <a:rPr lang="en-US" sz="2400" b="1" i="1">
                              <a:solidFill>
                                <a:srgbClr val="000000"/>
                              </a:solidFill>
                              <a:latin typeface="Cambria Math" panose="02040503050406030204" pitchFamily="18" charset="0"/>
                              <a:ea typeface="Cambria Math" panose="02040503050406030204" pitchFamily="18" charset="0"/>
                            </a:rPr>
                          </m:ctrlPr>
                        </m:dPr>
                        <m:e>
                          <m:sSub>
                            <m:sSubPr>
                              <m:ctrlPr>
                                <a:rPr lang="en-US" sz="2400" b="1" i="1">
                                  <a:solidFill>
                                    <a:srgbClr val="000000"/>
                                  </a:solidFill>
                                  <a:latin typeface="Cambria Math" panose="02040503050406030204" pitchFamily="18" charset="0"/>
                                  <a:ea typeface="Cambria Math" panose="02040503050406030204" pitchFamily="18" charset="0"/>
                                </a:rPr>
                              </m:ctrlPr>
                            </m:sSubPr>
                            <m:e>
                              <m:r>
                                <a:rPr lang="en-US" sz="2400" b="1" i="1">
                                  <a:solidFill>
                                    <a:srgbClr val="000000"/>
                                  </a:solidFill>
                                  <a:latin typeface="Cambria Math" panose="02040503050406030204" pitchFamily="18" charset="0"/>
                                  <a:ea typeface="Cambria Math" panose="02040503050406030204" pitchFamily="18" charset="0"/>
                                </a:rPr>
                                <m:t>𝑶</m:t>
                              </m:r>
                            </m:e>
                            <m:sub>
                              <m:r>
                                <a:rPr lang="en-US" sz="2400" b="1" i="1">
                                  <a:solidFill>
                                    <a:srgbClr val="000000"/>
                                  </a:solidFill>
                                  <a:latin typeface="Cambria Math" panose="02040503050406030204" pitchFamily="18" charset="0"/>
                                  <a:ea typeface="Cambria Math" panose="02040503050406030204" pitchFamily="18" charset="0"/>
                                </a:rPr>
                                <m:t>𝟐</m:t>
                              </m:r>
                            </m:sub>
                          </m:sSub>
                        </m:e>
                      </m:d>
                      <m:r>
                        <a:rPr lang="en-US" sz="2400" b="1" i="1">
                          <a:solidFill>
                            <a:srgbClr val="000000"/>
                          </a:solidFill>
                          <a:latin typeface="Cambria Math" panose="02040503050406030204" pitchFamily="18" charset="0"/>
                          <a:ea typeface="Cambria Math" panose="02040503050406030204" pitchFamily="18" charset="0"/>
                        </a:rPr>
                        <m:t>]</m:t>
                      </m:r>
                    </m:oMath>
                  </m:oMathPara>
                </a14:m>
                <a:endParaRPr lang="en-US" sz="2400" b="1" dirty="0">
                  <a:solidFill>
                    <a:srgbClr val="000000"/>
                  </a:solidFill>
                </a:endParaRPr>
              </a:p>
            </p:txBody>
          </p:sp>
        </mc:Choice>
        <mc:Fallback xmlns="">
          <p:sp>
            <p:nvSpPr>
              <p:cNvPr id="2" name="TextBox 1">
                <a:extLst>
                  <a:ext uri="{FF2B5EF4-FFF2-40B4-BE49-F238E27FC236}">
                    <a16:creationId xmlns:a16="http://schemas.microsoft.com/office/drawing/2014/main" id="{FC3E6B66-6378-B74E-BD79-025CA79269A3}"/>
                  </a:ext>
                </a:extLst>
              </p:cNvPr>
              <p:cNvSpPr txBox="1">
                <a:spLocks noRot="1" noChangeAspect="1" noMove="1" noResize="1" noEditPoints="1" noAdjustHandles="1" noChangeArrowheads="1" noChangeShapeType="1" noTextEdit="1"/>
              </p:cNvSpPr>
              <p:nvPr/>
            </p:nvSpPr>
            <p:spPr>
              <a:xfrm>
                <a:off x="1669874" y="978103"/>
                <a:ext cx="8818504" cy="448264"/>
              </a:xfrm>
              <a:prstGeom prst="rect">
                <a:avLst/>
              </a:prstGeom>
              <a:blipFill>
                <a:blip r:embed="rId5"/>
                <a:stretch>
                  <a:fillRect/>
                </a:stretch>
              </a:blipFill>
            </p:spPr>
            <p:txBody>
              <a:bodyPr/>
              <a:lstStyle/>
              <a:p>
                <a:r>
                  <a:rPr lang="en-US">
                    <a:noFill/>
                  </a:rPr>
                  <a:t> </a:t>
                </a:r>
              </a:p>
            </p:txBody>
          </p:sp>
        </mc:Fallback>
      </mc:AlternateContent>
      <p:sp>
        <p:nvSpPr>
          <p:cNvPr id="7" name="Frame 6"/>
          <p:cNvSpPr/>
          <p:nvPr/>
        </p:nvSpPr>
        <p:spPr>
          <a:xfrm>
            <a:off x="0" y="0"/>
            <a:ext cx="12192000" cy="6858000"/>
          </a:xfrm>
          <a:prstGeom prst="frame">
            <a:avLst>
              <a:gd name="adj1" fmla="val 3192"/>
            </a:avLst>
          </a:prstGeom>
          <a:solidFill>
            <a:srgbClr val="FFC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8" name="Rectangle 2"/>
          <p:cNvSpPr txBox="1">
            <a:spLocks noChangeArrowheads="1"/>
          </p:cNvSpPr>
          <p:nvPr/>
        </p:nvSpPr>
        <p:spPr>
          <a:xfrm>
            <a:off x="381000" y="209601"/>
            <a:ext cx="11582400" cy="70036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2800" b="1" dirty="0" smtClean="0">
                <a:solidFill>
                  <a:srgbClr val="000000"/>
                </a:solidFill>
                <a:latin typeface="Arial" charset="0"/>
              </a:rPr>
              <a:t>Slightly different this time…CH</a:t>
            </a:r>
            <a:r>
              <a:rPr lang="en-US" sz="2800" b="1" baseline="-25000" dirty="0" smtClean="0">
                <a:solidFill>
                  <a:srgbClr val="000000"/>
                </a:solidFill>
                <a:latin typeface="Arial" charset="0"/>
              </a:rPr>
              <a:t>4</a:t>
            </a:r>
            <a:r>
              <a:rPr lang="en-US" sz="2800" b="1" dirty="0" smtClean="0">
                <a:solidFill>
                  <a:srgbClr val="000000"/>
                </a:solidFill>
                <a:latin typeface="Arial" charset="0"/>
              </a:rPr>
              <a:t>(</a:t>
            </a:r>
            <a:r>
              <a:rPr lang="en-US" sz="2800" b="1" i="1" dirty="0" smtClean="0">
                <a:solidFill>
                  <a:srgbClr val="000000"/>
                </a:solidFill>
                <a:latin typeface="Arial" charset="0"/>
              </a:rPr>
              <a:t>g</a:t>
            </a:r>
            <a:r>
              <a:rPr lang="en-US" sz="2800" b="1" dirty="0">
                <a:solidFill>
                  <a:srgbClr val="000000"/>
                </a:solidFill>
                <a:latin typeface="Arial" charset="0"/>
              </a:rPr>
              <a:t>)+ 2 O</a:t>
            </a:r>
            <a:r>
              <a:rPr lang="en-US" sz="2800" b="1" baseline="-25000" dirty="0">
                <a:solidFill>
                  <a:srgbClr val="000000"/>
                </a:solidFill>
                <a:latin typeface="Arial" charset="0"/>
              </a:rPr>
              <a:t>2</a:t>
            </a:r>
            <a:r>
              <a:rPr lang="en-US" sz="2800" b="1" dirty="0">
                <a:solidFill>
                  <a:srgbClr val="000000"/>
                </a:solidFill>
                <a:latin typeface="Arial" charset="0"/>
              </a:rPr>
              <a:t>(</a:t>
            </a:r>
            <a:r>
              <a:rPr lang="en-US" sz="2800" b="1" i="1" dirty="0">
                <a:solidFill>
                  <a:srgbClr val="000000"/>
                </a:solidFill>
                <a:latin typeface="Arial" charset="0"/>
              </a:rPr>
              <a:t>g</a:t>
            </a:r>
            <a:r>
              <a:rPr lang="en-US" sz="2800" b="1" dirty="0">
                <a:solidFill>
                  <a:srgbClr val="000000"/>
                </a:solidFill>
                <a:latin typeface="Arial" charset="0"/>
              </a:rPr>
              <a:t>)→ CO</a:t>
            </a:r>
            <a:r>
              <a:rPr lang="en-US" sz="2800" b="1" baseline="-25000" dirty="0">
                <a:solidFill>
                  <a:srgbClr val="000000"/>
                </a:solidFill>
                <a:latin typeface="Arial" charset="0"/>
              </a:rPr>
              <a:t>2</a:t>
            </a:r>
            <a:r>
              <a:rPr lang="en-US" sz="2800" b="1" dirty="0">
                <a:solidFill>
                  <a:srgbClr val="000000"/>
                </a:solidFill>
                <a:latin typeface="Arial" charset="0"/>
              </a:rPr>
              <a:t>(</a:t>
            </a:r>
            <a:r>
              <a:rPr lang="en-US" sz="2800" b="1" i="1" dirty="0">
                <a:solidFill>
                  <a:srgbClr val="000000"/>
                </a:solidFill>
                <a:latin typeface="Arial" charset="0"/>
              </a:rPr>
              <a:t>g</a:t>
            </a:r>
            <a:r>
              <a:rPr lang="en-US" sz="2800" b="1" dirty="0">
                <a:solidFill>
                  <a:srgbClr val="000000"/>
                </a:solidFill>
                <a:latin typeface="Arial" charset="0"/>
              </a:rPr>
              <a:t>) + 2H</a:t>
            </a:r>
            <a:r>
              <a:rPr lang="en-US" sz="2800" b="1" baseline="-25000" dirty="0">
                <a:solidFill>
                  <a:srgbClr val="000000"/>
                </a:solidFill>
                <a:latin typeface="Arial" charset="0"/>
              </a:rPr>
              <a:t>2</a:t>
            </a:r>
            <a:r>
              <a:rPr lang="en-US" sz="2800" b="1" dirty="0">
                <a:solidFill>
                  <a:srgbClr val="000000"/>
                </a:solidFill>
                <a:latin typeface="Arial" charset="0"/>
              </a:rPr>
              <a:t>O(</a:t>
            </a:r>
            <a:r>
              <a:rPr lang="en-US" sz="2800" b="1" i="1" dirty="0">
                <a:solidFill>
                  <a:srgbClr val="000000"/>
                </a:solidFill>
                <a:latin typeface="Arial" charset="0"/>
              </a:rPr>
              <a:t>g</a:t>
            </a:r>
            <a:r>
              <a:rPr lang="en-US" sz="2800" b="1" dirty="0">
                <a:solidFill>
                  <a:srgbClr val="000000"/>
                </a:solidFill>
                <a:latin typeface="Arial" charset="0"/>
              </a:rPr>
              <a:t>)</a:t>
            </a:r>
            <a:endParaRPr lang="en-US" sz="2800" b="1"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84195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4931"/>
                                        </p:tgtEl>
                                        <p:attrNameLst>
                                          <p:attrName>style.visibility</p:attrName>
                                        </p:attrNameLst>
                                      </p:cBhvr>
                                      <p:to>
                                        <p:strVal val="visible"/>
                                      </p:to>
                                    </p:set>
                                    <p:animEffect transition="in" filter="dissolve">
                                      <p:cBhvr>
                                        <p:cTn id="7" dur="500"/>
                                        <p:tgtEl>
                                          <p:spTgt spid="1249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p:bldLst>
  </p:timing>
</p:sld>
</file>

<file path=ppt/tags/tag1.xml><?xml version="1.0" encoding="utf-8"?>
<p:tagLst xmlns:a="http://schemas.openxmlformats.org/drawingml/2006/main" xmlns:r="http://schemas.openxmlformats.org/officeDocument/2006/relationships" xmlns:p="http://schemas.openxmlformats.org/presentationml/2006/main">
  <p:tag name="ANSWER PIC" val="DEFAULT"/>
</p:tagLst>
</file>

<file path=ppt/tags/tag10.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E"/>
</p:tagLst>
</file>

<file path=ppt/tags/tag11.xml><?xml version="1.0" encoding="utf-8"?>
<p:tagLst xmlns:a="http://schemas.openxmlformats.org/drawingml/2006/main" xmlns:r="http://schemas.openxmlformats.org/officeDocument/2006/relationships" xmlns:p="http://schemas.openxmlformats.org/presentationml/2006/main">
  <p:tag name="ANSWER PIC" val="DEFAULT"/>
</p:tagLst>
</file>

<file path=ppt/tags/tag12.xml><?xml version="1.0" encoding="utf-8"?>
<p:tagLst xmlns:a="http://schemas.openxmlformats.org/drawingml/2006/main" xmlns:r="http://schemas.openxmlformats.org/officeDocument/2006/relationships" xmlns:p="http://schemas.openxmlformats.org/presentationml/2006/main">
  <p:tag name="ANSWER PIC" val="DEFAULT"/>
</p:tagLst>
</file>

<file path=ppt/tags/tag13.xml><?xml version="1.0" encoding="utf-8"?>
<p:tagLst xmlns:a="http://schemas.openxmlformats.org/drawingml/2006/main" xmlns:r="http://schemas.openxmlformats.org/officeDocument/2006/relationships" xmlns:p="http://schemas.openxmlformats.org/presentationml/2006/main">
  <p:tag name="ANSWER PIC" val="DEFAULT"/>
</p:tagLst>
</file>

<file path=ppt/tags/tag14.xml><?xml version="1.0" encoding="utf-8"?>
<p:tagLst xmlns:a="http://schemas.openxmlformats.org/drawingml/2006/main" xmlns:r="http://schemas.openxmlformats.org/officeDocument/2006/relationships" xmlns:p="http://schemas.openxmlformats.org/presentationml/2006/main">
  <p:tag name="ANSWER PIC" val="DEFAULT"/>
</p:tagLst>
</file>

<file path=ppt/tags/tag15.xml><?xml version="1.0" encoding="utf-8"?>
<p:tagLst xmlns:a="http://schemas.openxmlformats.org/drawingml/2006/main" xmlns:r="http://schemas.openxmlformats.org/officeDocument/2006/relationships" xmlns:p="http://schemas.openxmlformats.org/presentationml/2006/main">
  <p:tag name="ANSWER PIC" val="DEFAULT"/>
</p:tagLst>
</file>

<file path=ppt/tags/tag16.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A"/>
</p:tagLst>
</file>

<file path=ppt/tags/tag17.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B"/>
</p:tagLst>
</file>

<file path=ppt/tags/tag18.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C"/>
</p:tagLst>
</file>

<file path=ppt/tags/tag19.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D"/>
</p:tagLst>
</file>

<file path=ppt/tags/tag2.xml><?xml version="1.0" encoding="utf-8"?>
<p:tagLst xmlns:a="http://schemas.openxmlformats.org/drawingml/2006/main" xmlns:r="http://schemas.openxmlformats.org/officeDocument/2006/relationships" xmlns:p="http://schemas.openxmlformats.org/presentationml/2006/main">
  <p:tag name="ANSWER PIC" val="DEFAULT"/>
</p:tagLst>
</file>

<file path=ppt/tags/tag20.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E"/>
</p:tagLst>
</file>

<file path=ppt/tags/tag3.xml><?xml version="1.0" encoding="utf-8"?>
<p:tagLst xmlns:a="http://schemas.openxmlformats.org/drawingml/2006/main" xmlns:r="http://schemas.openxmlformats.org/officeDocument/2006/relationships" xmlns:p="http://schemas.openxmlformats.org/presentationml/2006/main">
  <p:tag name="ANSWER PIC" val="DEFAULT"/>
</p:tagLst>
</file>

<file path=ppt/tags/tag4.xml><?xml version="1.0" encoding="utf-8"?>
<p:tagLst xmlns:a="http://schemas.openxmlformats.org/drawingml/2006/main" xmlns:r="http://schemas.openxmlformats.org/officeDocument/2006/relationships" xmlns:p="http://schemas.openxmlformats.org/presentationml/2006/main">
  <p:tag name="ANSWER PIC" val="DEFAULT"/>
</p:tagLst>
</file>

<file path=ppt/tags/tag5.xml><?xml version="1.0" encoding="utf-8"?>
<p:tagLst xmlns:a="http://schemas.openxmlformats.org/drawingml/2006/main" xmlns:r="http://schemas.openxmlformats.org/officeDocument/2006/relationships" xmlns:p="http://schemas.openxmlformats.org/presentationml/2006/main">
  <p:tag name="ANSWER PIC" val="DEFAULT"/>
</p:tagLst>
</file>

<file path=ppt/tags/tag6.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A"/>
</p:tagLst>
</file>

<file path=ppt/tags/tag7.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B"/>
</p:tagLst>
</file>

<file path=ppt/tags/tag8.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C"/>
</p:tagLst>
</file>

<file path=ppt/tags/tag9.xml><?xml version="1.0" encoding="utf-8"?>
<p:tagLst xmlns:a="http://schemas.openxmlformats.org/drawingml/2006/main" xmlns:r="http://schemas.openxmlformats.org/officeDocument/2006/relationships" xmlns:p="http://schemas.openxmlformats.org/presentationml/2006/main">
  <p:tag name="ANSWER TEXT" val="enter text here"/>
  <p:tag name="ANSWER TEXTBOX" val="D"/>
</p:tagLst>
</file>

<file path=ppt/theme/theme1.xml><?xml version="1.0" encoding="utf-8"?>
<a:theme xmlns:a="http://schemas.openxmlformats.org/drawingml/2006/main" name="chemistry">
  <a:themeElements>
    <a:clrScheme name="chemistry 8">
      <a:dk1>
        <a:srgbClr val="808080"/>
      </a:dk1>
      <a:lt1>
        <a:srgbClr val="FFFFFF"/>
      </a:lt1>
      <a:dk2>
        <a:srgbClr val="3366FF"/>
      </a:dk2>
      <a:lt2>
        <a:srgbClr val="FFFFFF"/>
      </a:lt2>
      <a:accent1>
        <a:srgbClr val="FFFF00"/>
      </a:accent1>
      <a:accent2>
        <a:srgbClr val="3333CC"/>
      </a:accent2>
      <a:accent3>
        <a:srgbClr val="ADB8FF"/>
      </a:accent3>
      <a:accent4>
        <a:srgbClr val="DADADA"/>
      </a:accent4>
      <a:accent5>
        <a:srgbClr val="FFFFAA"/>
      </a:accent5>
      <a:accent6>
        <a:srgbClr val="2D2DB9"/>
      </a:accent6>
      <a:hlink>
        <a:srgbClr val="CCCCFF"/>
      </a:hlink>
      <a:folHlink>
        <a:srgbClr val="B2B2B2"/>
      </a:folHlink>
    </a:clrScheme>
    <a:fontScheme name="chemistry">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emist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emist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emist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emist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emist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emist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emist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hemistry 8">
        <a:dk1>
          <a:srgbClr val="808080"/>
        </a:dk1>
        <a:lt1>
          <a:srgbClr val="FFFFFF"/>
        </a:lt1>
        <a:dk2>
          <a:srgbClr val="3366FF"/>
        </a:dk2>
        <a:lt2>
          <a:srgbClr val="FFFFFF"/>
        </a:lt2>
        <a:accent1>
          <a:srgbClr val="FFFF00"/>
        </a:accent1>
        <a:accent2>
          <a:srgbClr val="3333CC"/>
        </a:accent2>
        <a:accent3>
          <a:srgbClr val="ADB8FF"/>
        </a:accent3>
        <a:accent4>
          <a:srgbClr val="DADADA"/>
        </a:accent4>
        <a:accent5>
          <a:srgbClr val="FFFFA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2634</TotalTime>
  <Words>612</Words>
  <Application>Microsoft Office PowerPoint</Application>
  <PresentationFormat>Widescreen</PresentationFormat>
  <Paragraphs>157</Paragraphs>
  <Slides>16</Slides>
  <Notes>13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16</vt:i4>
      </vt:variant>
    </vt:vector>
  </HeadingPairs>
  <TitlesOfParts>
    <vt:vector size="29" baseType="lpstr">
      <vt:lpstr>ＭＳ Ｐゴシック</vt:lpstr>
      <vt:lpstr>Arial</vt:lpstr>
      <vt:lpstr>Calibri</vt:lpstr>
      <vt:lpstr>Calibri Light</vt:lpstr>
      <vt:lpstr>Cambria Math</vt:lpstr>
      <vt:lpstr>Comic Sans MS</vt:lpstr>
      <vt:lpstr>Impact</vt:lpstr>
      <vt:lpstr>Symbol</vt:lpstr>
      <vt:lpstr>Times New Roman</vt:lpstr>
      <vt:lpstr>Wingdings</vt:lpstr>
      <vt:lpstr>ヒラギノ角ゴ Pro W3</vt:lpstr>
      <vt:lpstr>chemistry</vt:lpstr>
      <vt:lpstr>Office Theme</vt:lpstr>
      <vt:lpstr>N3 - THERMOCHEMISTRY</vt:lpstr>
      <vt:lpstr>Classification of Energy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Ethanol is used as an additive in many fuels today.   What is ΔHºrxn (kJ) for the combustion of ethanol? 2 C2H5OH (l ) + 6 O2 (g) → 4 CO2 (g) + 6 H2O (l )</vt:lpstr>
      <vt:lpstr>Ethanol is used as an additive in many fuels today.   What is ΔHºrxn (kJ) for the combustion of ethanol? 2 C2H5OH (l ) + 6 O2 (g) → 4 CO2 (g) + 6 H2O (l )</vt:lpstr>
      <vt:lpstr>PowerPoint Presentation</vt:lpstr>
      <vt:lpstr>PowerPoint Presentation</vt:lpstr>
      <vt:lpstr>PowerPoint Presentation</vt:lpstr>
      <vt:lpstr>PowerPoint Presentation</vt:lpstr>
    </vt:vector>
  </TitlesOfParts>
  <Company>Visalia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Andy Allan</dc:creator>
  <cp:lastModifiedBy>Farmer, Stephanie [DH]</cp:lastModifiedBy>
  <cp:revision>210</cp:revision>
  <dcterms:created xsi:type="dcterms:W3CDTF">2006-06-01T18:12:29Z</dcterms:created>
  <dcterms:modified xsi:type="dcterms:W3CDTF">2021-05-13T19:01:35Z</dcterms:modified>
</cp:coreProperties>
</file>