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10.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1.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2" r:id="rId2"/>
  </p:sldMasterIdLst>
  <p:notesMasterIdLst>
    <p:notesMasterId r:id="rId28"/>
  </p:notesMasterIdLst>
  <p:sldIdLst>
    <p:sldId id="330" r:id="rId3"/>
    <p:sldId id="345" r:id="rId4"/>
    <p:sldId id="344" r:id="rId5"/>
    <p:sldId id="343" r:id="rId6"/>
    <p:sldId id="331" r:id="rId7"/>
    <p:sldId id="346" r:id="rId8"/>
    <p:sldId id="332" r:id="rId9"/>
    <p:sldId id="333" r:id="rId10"/>
    <p:sldId id="334" r:id="rId11"/>
    <p:sldId id="335" r:id="rId12"/>
    <p:sldId id="336" r:id="rId13"/>
    <p:sldId id="325" r:id="rId14"/>
    <p:sldId id="337" r:id="rId15"/>
    <p:sldId id="338" r:id="rId16"/>
    <p:sldId id="339" r:id="rId17"/>
    <p:sldId id="315" r:id="rId18"/>
    <p:sldId id="340" r:id="rId19"/>
    <p:sldId id="341" r:id="rId20"/>
    <p:sldId id="342" r:id="rId21"/>
    <p:sldId id="348" r:id="rId22"/>
    <p:sldId id="350" r:id="rId23"/>
    <p:sldId id="351" r:id="rId24"/>
    <p:sldId id="349" r:id="rId25"/>
    <p:sldId id="352" r:id="rId26"/>
    <p:sldId id="347" r:id="rId27"/>
  </p:sldIdLst>
  <p:sldSz cx="12192000" cy="6858000"/>
  <p:notesSz cx="6858000" cy="9144000"/>
  <p:defaultTextStyle>
    <a:defPPr>
      <a:defRPr lang="en-US"/>
    </a:defPPr>
    <a:lvl1pPr algn="l" rtl="0" fontAlgn="base">
      <a:spcBef>
        <a:spcPct val="0"/>
      </a:spcBef>
      <a:spcAft>
        <a:spcPct val="0"/>
      </a:spcAft>
      <a:defRPr sz="2800" kern="1200">
        <a:solidFill>
          <a:schemeClr val="tx1"/>
        </a:solidFill>
        <a:latin typeface="Comic Sans MS" pitchFamily="66" charset="0"/>
        <a:ea typeface="+mn-ea"/>
        <a:cs typeface="+mn-cs"/>
      </a:defRPr>
    </a:lvl1pPr>
    <a:lvl2pPr marL="457200" algn="l" rtl="0" fontAlgn="base">
      <a:spcBef>
        <a:spcPct val="0"/>
      </a:spcBef>
      <a:spcAft>
        <a:spcPct val="0"/>
      </a:spcAft>
      <a:defRPr sz="2800" kern="1200">
        <a:solidFill>
          <a:schemeClr val="tx1"/>
        </a:solidFill>
        <a:latin typeface="Comic Sans MS" pitchFamily="66" charset="0"/>
        <a:ea typeface="+mn-ea"/>
        <a:cs typeface="+mn-cs"/>
      </a:defRPr>
    </a:lvl2pPr>
    <a:lvl3pPr marL="914400" algn="l" rtl="0" fontAlgn="base">
      <a:spcBef>
        <a:spcPct val="0"/>
      </a:spcBef>
      <a:spcAft>
        <a:spcPct val="0"/>
      </a:spcAft>
      <a:defRPr sz="2800" kern="1200">
        <a:solidFill>
          <a:schemeClr val="tx1"/>
        </a:solidFill>
        <a:latin typeface="Comic Sans MS" pitchFamily="66" charset="0"/>
        <a:ea typeface="+mn-ea"/>
        <a:cs typeface="+mn-cs"/>
      </a:defRPr>
    </a:lvl3pPr>
    <a:lvl4pPr marL="1371600" algn="l" rtl="0" fontAlgn="base">
      <a:spcBef>
        <a:spcPct val="0"/>
      </a:spcBef>
      <a:spcAft>
        <a:spcPct val="0"/>
      </a:spcAft>
      <a:defRPr sz="2800" kern="1200">
        <a:solidFill>
          <a:schemeClr val="tx1"/>
        </a:solidFill>
        <a:latin typeface="Comic Sans MS" pitchFamily="66" charset="0"/>
        <a:ea typeface="+mn-ea"/>
        <a:cs typeface="+mn-cs"/>
      </a:defRPr>
    </a:lvl4pPr>
    <a:lvl5pPr marL="1828800" algn="l" rtl="0" fontAlgn="base">
      <a:spcBef>
        <a:spcPct val="0"/>
      </a:spcBef>
      <a:spcAft>
        <a:spcPct val="0"/>
      </a:spcAft>
      <a:defRPr sz="2800" kern="1200">
        <a:solidFill>
          <a:schemeClr val="tx1"/>
        </a:solidFill>
        <a:latin typeface="Comic Sans MS" pitchFamily="66" charset="0"/>
        <a:ea typeface="+mn-ea"/>
        <a:cs typeface="+mn-cs"/>
      </a:defRPr>
    </a:lvl5pPr>
    <a:lvl6pPr marL="2286000" algn="l" defTabSz="914400" rtl="0" eaLnBrk="1" latinLnBrk="0" hangingPunct="1">
      <a:defRPr sz="2800" kern="1200">
        <a:solidFill>
          <a:schemeClr val="tx1"/>
        </a:solidFill>
        <a:latin typeface="Comic Sans MS" pitchFamily="66" charset="0"/>
        <a:ea typeface="+mn-ea"/>
        <a:cs typeface="+mn-cs"/>
      </a:defRPr>
    </a:lvl6pPr>
    <a:lvl7pPr marL="2743200" algn="l" defTabSz="914400" rtl="0" eaLnBrk="1" latinLnBrk="0" hangingPunct="1">
      <a:defRPr sz="2800" kern="1200">
        <a:solidFill>
          <a:schemeClr val="tx1"/>
        </a:solidFill>
        <a:latin typeface="Comic Sans MS" pitchFamily="66" charset="0"/>
        <a:ea typeface="+mn-ea"/>
        <a:cs typeface="+mn-cs"/>
      </a:defRPr>
    </a:lvl7pPr>
    <a:lvl8pPr marL="3200400" algn="l" defTabSz="914400" rtl="0" eaLnBrk="1" latinLnBrk="0" hangingPunct="1">
      <a:defRPr sz="2800" kern="1200">
        <a:solidFill>
          <a:schemeClr val="tx1"/>
        </a:solidFill>
        <a:latin typeface="Comic Sans MS" pitchFamily="66" charset="0"/>
        <a:ea typeface="+mn-ea"/>
        <a:cs typeface="+mn-cs"/>
      </a:defRPr>
    </a:lvl8pPr>
    <a:lvl9pPr marL="3657600" algn="l" defTabSz="914400" rtl="0" eaLnBrk="1" latinLnBrk="0" hangingPunct="1">
      <a:defRPr sz="28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00"/>
    <a:srgbClr val="FF0000"/>
    <a:srgbClr val="FF9300"/>
    <a:srgbClr val="99FF99"/>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86"/>
  </p:normalViewPr>
  <p:slideViewPr>
    <p:cSldViewPr>
      <p:cViewPr varScale="1">
        <p:scale>
          <a:sx n="69" d="100"/>
          <a:sy n="69" d="100"/>
        </p:scale>
        <p:origin x="672" y="7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1741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CAB2F5CD-B0B9-49B9-ACB9-31CAC42B68AF}" type="slidenum">
              <a:rPr lang="en-US"/>
              <a:pPr/>
              <a:t>‹#›</a:t>
            </a:fld>
            <a:endParaRPr lang="en-US"/>
          </a:p>
        </p:txBody>
      </p:sp>
    </p:spTree>
    <p:extLst>
      <p:ext uri="{BB962C8B-B14F-4D97-AF65-F5344CB8AC3E}">
        <p14:creationId xmlns:p14="http://schemas.microsoft.com/office/powerpoint/2010/main" val="16093724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sz="1800" dirty="0"/>
          </a:p>
        </p:txBody>
      </p:sp>
    </p:spTree>
    <p:extLst>
      <p:ext uri="{BB962C8B-B14F-4D97-AF65-F5344CB8AC3E}">
        <p14:creationId xmlns:p14="http://schemas.microsoft.com/office/powerpoint/2010/main" val="31539648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Slide Image Placeholder 1"/>
          <p:cNvSpPr>
            <a:spLocks noGrp="1" noRot="1" noChangeAspect="1" noTextEdit="1"/>
          </p:cNvSpPr>
          <p:nvPr>
            <p:ph type="sldImg"/>
          </p:nvPr>
        </p:nvSpPr>
        <p:spPr>
          <a:xfrm>
            <a:off x="381000" y="685800"/>
            <a:ext cx="6096000" cy="3429000"/>
          </a:xfrm>
          <a:ln/>
        </p:spPr>
      </p:sp>
      <p:sp>
        <p:nvSpPr>
          <p:cNvPr id="128002"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a:ea typeface="ヒラギノ角ゴ Pro W3" charset="0"/>
                <a:cs typeface="ヒラギノ角ゴ Pro W3" charset="0"/>
              </a:rPr>
              <a:t>Answer: c</a:t>
            </a:r>
          </a:p>
        </p:txBody>
      </p:sp>
      <p:sp>
        <p:nvSpPr>
          <p:cNvPr id="128003"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4C02F00-C08A-3A4C-AAD9-CC5821922FD2}" type="slidenum">
              <a:rPr lang="en-US" sz="1200">
                <a:latin typeface="Calibri" charset="0"/>
                <a:cs typeface="Arial" charset="0"/>
              </a:rPr>
              <a:pPr eaLnBrk="1" hangingPunct="1"/>
              <a:t>17</a:t>
            </a:fld>
            <a:endParaRPr lang="en-US" sz="1200">
              <a:latin typeface="Calibri" charset="0"/>
              <a:cs typeface="Arial" charset="0"/>
            </a:endParaRPr>
          </a:p>
        </p:txBody>
      </p:sp>
    </p:spTree>
    <p:extLst>
      <p:ext uri="{BB962C8B-B14F-4D97-AF65-F5344CB8AC3E}">
        <p14:creationId xmlns:p14="http://schemas.microsoft.com/office/powerpoint/2010/main" val="1782486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Slide Image Placeholder 1"/>
          <p:cNvSpPr>
            <a:spLocks noGrp="1" noRot="1" noChangeAspect="1" noTextEdit="1"/>
          </p:cNvSpPr>
          <p:nvPr>
            <p:ph type="sldImg"/>
          </p:nvPr>
        </p:nvSpPr>
        <p:spPr>
          <a:xfrm>
            <a:off x="381000" y="685800"/>
            <a:ext cx="6096000" cy="3429000"/>
          </a:xfrm>
          <a:ln/>
        </p:spPr>
      </p:sp>
      <p:sp>
        <p:nvSpPr>
          <p:cNvPr id="128002"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a:ea typeface="ヒラギノ角ゴ Pro W3" charset="0"/>
                <a:cs typeface="ヒラギノ角ゴ Pro W3" charset="0"/>
              </a:rPr>
              <a:t>Answer: c</a:t>
            </a:r>
          </a:p>
        </p:txBody>
      </p:sp>
      <p:sp>
        <p:nvSpPr>
          <p:cNvPr id="128003"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4C02F00-C08A-3A4C-AAD9-CC5821922FD2}" type="slidenum">
              <a:rPr lang="en-US" sz="1200">
                <a:latin typeface="Calibri" charset="0"/>
                <a:cs typeface="Arial" charset="0"/>
              </a:rPr>
              <a:pPr eaLnBrk="1" hangingPunct="1"/>
              <a:t>18</a:t>
            </a:fld>
            <a:endParaRPr lang="en-US" sz="1200">
              <a:latin typeface="Calibri" charset="0"/>
              <a:cs typeface="Arial" charset="0"/>
            </a:endParaRPr>
          </a:p>
        </p:txBody>
      </p:sp>
    </p:spTree>
    <p:extLst>
      <p:ext uri="{BB962C8B-B14F-4D97-AF65-F5344CB8AC3E}">
        <p14:creationId xmlns:p14="http://schemas.microsoft.com/office/powerpoint/2010/main" val="2256872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Slide Image Placeholder 1"/>
          <p:cNvSpPr>
            <a:spLocks noGrp="1" noRot="1" noChangeAspect="1" noTextEdit="1"/>
          </p:cNvSpPr>
          <p:nvPr>
            <p:ph type="sldImg"/>
          </p:nvPr>
        </p:nvSpPr>
        <p:spPr>
          <a:xfrm>
            <a:off x="381000" y="685800"/>
            <a:ext cx="6096000" cy="3429000"/>
          </a:xfrm>
          <a:ln/>
        </p:spPr>
      </p:sp>
      <p:sp>
        <p:nvSpPr>
          <p:cNvPr id="128002"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a:ea typeface="ヒラギノ角ゴ Pro W3" charset="0"/>
                <a:cs typeface="ヒラギノ角ゴ Pro W3" charset="0"/>
              </a:rPr>
              <a:t>Answer: c</a:t>
            </a:r>
          </a:p>
        </p:txBody>
      </p:sp>
      <p:sp>
        <p:nvSpPr>
          <p:cNvPr id="128003"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4C02F00-C08A-3A4C-AAD9-CC5821922FD2}" type="slidenum">
              <a:rPr lang="en-US" sz="1200">
                <a:latin typeface="Calibri" charset="0"/>
                <a:cs typeface="Arial" charset="0"/>
              </a:rPr>
              <a:pPr eaLnBrk="1" hangingPunct="1"/>
              <a:t>19</a:t>
            </a:fld>
            <a:endParaRPr lang="en-US" sz="1200">
              <a:latin typeface="Calibri" charset="0"/>
              <a:cs typeface="Arial" charset="0"/>
            </a:endParaRPr>
          </a:p>
        </p:txBody>
      </p:sp>
    </p:spTree>
    <p:extLst>
      <p:ext uri="{BB962C8B-B14F-4D97-AF65-F5344CB8AC3E}">
        <p14:creationId xmlns:p14="http://schemas.microsoft.com/office/powerpoint/2010/main" val="74971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26059766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941598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24049690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27185237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sz="1800" dirty="0"/>
          </a:p>
        </p:txBody>
      </p:sp>
    </p:spTree>
    <p:extLst>
      <p:ext uri="{BB962C8B-B14F-4D97-AF65-F5344CB8AC3E}">
        <p14:creationId xmlns:p14="http://schemas.microsoft.com/office/powerpoint/2010/main" val="214055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43632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256293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178150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2105379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1515275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504159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671464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Slide Image Placeholder 1"/>
          <p:cNvSpPr>
            <a:spLocks noGrp="1" noRot="1" noChangeAspect="1" noTextEdit="1"/>
          </p:cNvSpPr>
          <p:nvPr>
            <p:ph type="sldImg"/>
          </p:nvPr>
        </p:nvSpPr>
        <p:spPr>
          <a:xfrm>
            <a:off x="381000" y="685800"/>
            <a:ext cx="6096000" cy="3429000"/>
          </a:xfrm>
          <a:ln/>
        </p:spPr>
      </p:sp>
      <p:sp>
        <p:nvSpPr>
          <p:cNvPr id="128002"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a:ea typeface="ヒラギノ角ゴ Pro W3" charset="0"/>
                <a:cs typeface="ヒラギノ角ゴ Pro W3" charset="0"/>
              </a:rPr>
              <a:t>Answer: c</a:t>
            </a:r>
          </a:p>
        </p:txBody>
      </p:sp>
      <p:sp>
        <p:nvSpPr>
          <p:cNvPr id="128003"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4C02F00-C08A-3A4C-AAD9-CC5821922FD2}" type="slidenum">
              <a:rPr lang="en-US" sz="1200">
                <a:latin typeface="Calibri" charset="0"/>
                <a:cs typeface="Arial" charset="0"/>
              </a:rPr>
              <a:pPr eaLnBrk="1" hangingPunct="1"/>
              <a:t>16</a:t>
            </a:fld>
            <a:endParaRPr lang="en-US" sz="1200">
              <a:latin typeface="Calibri"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4C529-7A6E-E943-AE71-8BF34650B9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BDC798-BC5D-5B47-9C08-3CE605ACA8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5F3100-80B8-5846-A43D-A6600D089BF7}"/>
              </a:ext>
            </a:extLst>
          </p:cNvPr>
          <p:cNvSpPr>
            <a:spLocks noGrp="1"/>
          </p:cNvSpPr>
          <p:nvPr>
            <p:ph type="dt" sz="half" idx="10"/>
          </p:nvPr>
        </p:nvSpPr>
        <p:spPr/>
        <p:txBody>
          <a:bodyPr/>
          <a:lstStyle/>
          <a:p>
            <a:fld id="{AE7DE44E-2662-174B-9D75-73A0C879E632}" type="datetimeFigureOut">
              <a:rPr lang="en-US" smtClean="0"/>
              <a:t>6/6/2024</a:t>
            </a:fld>
            <a:endParaRPr lang="en-US"/>
          </a:p>
        </p:txBody>
      </p:sp>
      <p:sp>
        <p:nvSpPr>
          <p:cNvPr id="5" name="Footer Placeholder 4">
            <a:extLst>
              <a:ext uri="{FF2B5EF4-FFF2-40B4-BE49-F238E27FC236}">
                <a16:creationId xmlns:a16="http://schemas.microsoft.com/office/drawing/2014/main" id="{67B1BFC3-8197-F342-9AE9-AD7C262958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AEC3A2-BE0F-6645-BAE8-4862DDAD29DB}"/>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2727888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337CA-AC2C-0F4A-B80D-2595145C2E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BEA7E8-B454-D242-A0FC-63B9881DD8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7B8DA6-FF01-C642-B6E5-BE26D2A0B1BC}"/>
              </a:ext>
            </a:extLst>
          </p:cNvPr>
          <p:cNvSpPr>
            <a:spLocks noGrp="1"/>
          </p:cNvSpPr>
          <p:nvPr>
            <p:ph type="dt" sz="half" idx="10"/>
          </p:nvPr>
        </p:nvSpPr>
        <p:spPr/>
        <p:txBody>
          <a:bodyPr/>
          <a:lstStyle/>
          <a:p>
            <a:fld id="{AE7DE44E-2662-174B-9D75-73A0C879E632}" type="datetimeFigureOut">
              <a:rPr lang="en-US" smtClean="0"/>
              <a:t>6/6/2024</a:t>
            </a:fld>
            <a:endParaRPr lang="en-US"/>
          </a:p>
        </p:txBody>
      </p:sp>
      <p:sp>
        <p:nvSpPr>
          <p:cNvPr id="5" name="Footer Placeholder 4">
            <a:extLst>
              <a:ext uri="{FF2B5EF4-FFF2-40B4-BE49-F238E27FC236}">
                <a16:creationId xmlns:a16="http://schemas.microsoft.com/office/drawing/2014/main" id="{ECB50D23-2C72-984B-9073-6709535FEF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59B650-A6E6-5F4C-A0DF-77AD2003CC6B}"/>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1705745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55ED0-49D0-AD48-8B8E-5A1F4E4EF1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B6E276-ECC3-C84A-AC17-710949AEA2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BEE099-6BBB-FD4C-A57E-AF63A3CC07D2}"/>
              </a:ext>
            </a:extLst>
          </p:cNvPr>
          <p:cNvSpPr>
            <a:spLocks noGrp="1"/>
          </p:cNvSpPr>
          <p:nvPr>
            <p:ph type="dt" sz="half" idx="10"/>
          </p:nvPr>
        </p:nvSpPr>
        <p:spPr/>
        <p:txBody>
          <a:bodyPr/>
          <a:lstStyle/>
          <a:p>
            <a:fld id="{AE7DE44E-2662-174B-9D75-73A0C879E632}" type="datetimeFigureOut">
              <a:rPr lang="en-US" smtClean="0"/>
              <a:t>6/6/2024</a:t>
            </a:fld>
            <a:endParaRPr lang="en-US"/>
          </a:p>
        </p:txBody>
      </p:sp>
      <p:sp>
        <p:nvSpPr>
          <p:cNvPr id="5" name="Footer Placeholder 4">
            <a:extLst>
              <a:ext uri="{FF2B5EF4-FFF2-40B4-BE49-F238E27FC236}">
                <a16:creationId xmlns:a16="http://schemas.microsoft.com/office/drawing/2014/main" id="{6E292D6D-8791-C64E-BCD1-E8692C76CA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D92E19-3C0A-3A4E-9A08-00D682B24549}"/>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348932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1E15E-03F3-9D4C-B8AE-296449EAFD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4768EB-F880-1C42-9692-BB2E485EE7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CD49BD-0294-BF43-883A-4FD46F95FE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AE73D6-7506-D846-8710-F682B4812215}"/>
              </a:ext>
            </a:extLst>
          </p:cNvPr>
          <p:cNvSpPr>
            <a:spLocks noGrp="1"/>
          </p:cNvSpPr>
          <p:nvPr>
            <p:ph type="dt" sz="half" idx="10"/>
          </p:nvPr>
        </p:nvSpPr>
        <p:spPr/>
        <p:txBody>
          <a:bodyPr/>
          <a:lstStyle/>
          <a:p>
            <a:fld id="{AE7DE44E-2662-174B-9D75-73A0C879E632}" type="datetimeFigureOut">
              <a:rPr lang="en-US" smtClean="0"/>
              <a:t>6/6/2024</a:t>
            </a:fld>
            <a:endParaRPr lang="en-US"/>
          </a:p>
        </p:txBody>
      </p:sp>
      <p:sp>
        <p:nvSpPr>
          <p:cNvPr id="6" name="Footer Placeholder 5">
            <a:extLst>
              <a:ext uri="{FF2B5EF4-FFF2-40B4-BE49-F238E27FC236}">
                <a16:creationId xmlns:a16="http://schemas.microsoft.com/office/drawing/2014/main" id="{DC6D88EB-0870-B246-B037-A483B04AA4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409691-4BAF-0A48-9F0F-756DADD0DD0B}"/>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131915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A17CA-E994-1840-897C-F12BDAAF0A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11AA27-D7E8-F642-AD5D-B7E25699CE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2C103F-0CBA-2E4E-8E6F-5F0BCED66D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548D83-C744-B64F-AF80-38E6F2F5F1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4299BC-DCB5-A943-B864-06FD45C679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055D47-1B3E-9245-97F1-420461623AFC}"/>
              </a:ext>
            </a:extLst>
          </p:cNvPr>
          <p:cNvSpPr>
            <a:spLocks noGrp="1"/>
          </p:cNvSpPr>
          <p:nvPr>
            <p:ph type="dt" sz="half" idx="10"/>
          </p:nvPr>
        </p:nvSpPr>
        <p:spPr/>
        <p:txBody>
          <a:bodyPr/>
          <a:lstStyle/>
          <a:p>
            <a:fld id="{AE7DE44E-2662-174B-9D75-73A0C879E632}" type="datetimeFigureOut">
              <a:rPr lang="en-US" smtClean="0"/>
              <a:t>6/6/2024</a:t>
            </a:fld>
            <a:endParaRPr lang="en-US"/>
          </a:p>
        </p:txBody>
      </p:sp>
      <p:sp>
        <p:nvSpPr>
          <p:cNvPr id="8" name="Footer Placeholder 7">
            <a:extLst>
              <a:ext uri="{FF2B5EF4-FFF2-40B4-BE49-F238E27FC236}">
                <a16:creationId xmlns:a16="http://schemas.microsoft.com/office/drawing/2014/main" id="{A71A8B5C-AF2B-1B40-BAC3-0D3DD7C622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6CBFDA-FEED-3C4F-8C02-7C48AD8EF8A1}"/>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11996791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C3129-FD57-8B46-B674-A49E5178E9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031655-A88A-0C45-ACA8-78C2022186C5}"/>
              </a:ext>
            </a:extLst>
          </p:cNvPr>
          <p:cNvSpPr>
            <a:spLocks noGrp="1"/>
          </p:cNvSpPr>
          <p:nvPr>
            <p:ph type="dt" sz="half" idx="10"/>
          </p:nvPr>
        </p:nvSpPr>
        <p:spPr/>
        <p:txBody>
          <a:bodyPr/>
          <a:lstStyle/>
          <a:p>
            <a:fld id="{AE7DE44E-2662-174B-9D75-73A0C879E632}" type="datetimeFigureOut">
              <a:rPr lang="en-US" smtClean="0"/>
              <a:t>6/6/2024</a:t>
            </a:fld>
            <a:endParaRPr lang="en-US"/>
          </a:p>
        </p:txBody>
      </p:sp>
      <p:sp>
        <p:nvSpPr>
          <p:cNvPr id="4" name="Footer Placeholder 3">
            <a:extLst>
              <a:ext uri="{FF2B5EF4-FFF2-40B4-BE49-F238E27FC236}">
                <a16:creationId xmlns:a16="http://schemas.microsoft.com/office/drawing/2014/main" id="{B6F622C5-DEF4-874C-83DC-76D8392831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81B588-03D7-E84A-ADDC-EAC48F6FE1B5}"/>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6258538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6DAC72-6095-864C-8F92-CD4F2F4F2329}"/>
              </a:ext>
            </a:extLst>
          </p:cNvPr>
          <p:cNvSpPr>
            <a:spLocks noGrp="1"/>
          </p:cNvSpPr>
          <p:nvPr>
            <p:ph type="dt" sz="half" idx="10"/>
          </p:nvPr>
        </p:nvSpPr>
        <p:spPr/>
        <p:txBody>
          <a:bodyPr/>
          <a:lstStyle/>
          <a:p>
            <a:fld id="{AE7DE44E-2662-174B-9D75-73A0C879E632}" type="datetimeFigureOut">
              <a:rPr lang="en-US" smtClean="0"/>
              <a:t>6/6/2024</a:t>
            </a:fld>
            <a:endParaRPr lang="en-US"/>
          </a:p>
        </p:txBody>
      </p:sp>
      <p:sp>
        <p:nvSpPr>
          <p:cNvPr id="3" name="Footer Placeholder 2">
            <a:extLst>
              <a:ext uri="{FF2B5EF4-FFF2-40B4-BE49-F238E27FC236}">
                <a16:creationId xmlns:a16="http://schemas.microsoft.com/office/drawing/2014/main" id="{56000A49-5B46-764F-B251-BC1C88BB4F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EC474D-F127-944F-99C4-62B8797D5993}"/>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324822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250F8-F80F-954B-9215-90BBC7A81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17F34D-DE8B-C141-9F9D-62A4509216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E71A76-DD02-A146-AD4A-6950AF37B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C70D21-01D5-6747-8F7D-B97FEA66D20F}"/>
              </a:ext>
            </a:extLst>
          </p:cNvPr>
          <p:cNvSpPr>
            <a:spLocks noGrp="1"/>
          </p:cNvSpPr>
          <p:nvPr>
            <p:ph type="dt" sz="half" idx="10"/>
          </p:nvPr>
        </p:nvSpPr>
        <p:spPr/>
        <p:txBody>
          <a:bodyPr/>
          <a:lstStyle/>
          <a:p>
            <a:fld id="{AE7DE44E-2662-174B-9D75-73A0C879E632}" type="datetimeFigureOut">
              <a:rPr lang="en-US" smtClean="0"/>
              <a:t>6/6/2024</a:t>
            </a:fld>
            <a:endParaRPr lang="en-US"/>
          </a:p>
        </p:txBody>
      </p:sp>
      <p:sp>
        <p:nvSpPr>
          <p:cNvPr id="6" name="Footer Placeholder 5">
            <a:extLst>
              <a:ext uri="{FF2B5EF4-FFF2-40B4-BE49-F238E27FC236}">
                <a16:creationId xmlns:a16="http://schemas.microsoft.com/office/drawing/2014/main" id="{F097C917-7A14-2645-A38A-DD7E79EB65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7B8B28-7346-DA43-A28A-0F4DBDF8F75C}"/>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18109861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40596-7313-3940-9480-9F6F438EFF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2107D4-4AC0-6C4C-A7F6-5D55A7142F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CE7F3F-33B7-8F44-B55B-ACF8FC23CC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27A53E-06DC-424E-9A01-E2DC7180A0AA}"/>
              </a:ext>
            </a:extLst>
          </p:cNvPr>
          <p:cNvSpPr>
            <a:spLocks noGrp="1"/>
          </p:cNvSpPr>
          <p:nvPr>
            <p:ph type="dt" sz="half" idx="10"/>
          </p:nvPr>
        </p:nvSpPr>
        <p:spPr/>
        <p:txBody>
          <a:bodyPr/>
          <a:lstStyle/>
          <a:p>
            <a:fld id="{AE7DE44E-2662-174B-9D75-73A0C879E632}" type="datetimeFigureOut">
              <a:rPr lang="en-US" smtClean="0"/>
              <a:t>6/6/2024</a:t>
            </a:fld>
            <a:endParaRPr lang="en-US"/>
          </a:p>
        </p:txBody>
      </p:sp>
      <p:sp>
        <p:nvSpPr>
          <p:cNvPr id="6" name="Footer Placeholder 5">
            <a:extLst>
              <a:ext uri="{FF2B5EF4-FFF2-40B4-BE49-F238E27FC236}">
                <a16:creationId xmlns:a16="http://schemas.microsoft.com/office/drawing/2014/main" id="{42C0FE77-A3E7-5540-9205-021044EAD8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C06203-6463-744F-9431-147F16B80FF1}"/>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28539419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9E698-A338-0B45-82F9-5E32736F64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184EF5-C91D-1243-9A42-77BA6D2843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FD01B3-D61C-DE4C-818C-E8C42BA4E23F}"/>
              </a:ext>
            </a:extLst>
          </p:cNvPr>
          <p:cNvSpPr>
            <a:spLocks noGrp="1"/>
          </p:cNvSpPr>
          <p:nvPr>
            <p:ph type="dt" sz="half" idx="10"/>
          </p:nvPr>
        </p:nvSpPr>
        <p:spPr/>
        <p:txBody>
          <a:bodyPr/>
          <a:lstStyle/>
          <a:p>
            <a:fld id="{AE7DE44E-2662-174B-9D75-73A0C879E632}" type="datetimeFigureOut">
              <a:rPr lang="en-US" smtClean="0"/>
              <a:t>6/6/2024</a:t>
            </a:fld>
            <a:endParaRPr lang="en-US"/>
          </a:p>
        </p:txBody>
      </p:sp>
      <p:sp>
        <p:nvSpPr>
          <p:cNvPr id="5" name="Footer Placeholder 4">
            <a:extLst>
              <a:ext uri="{FF2B5EF4-FFF2-40B4-BE49-F238E27FC236}">
                <a16:creationId xmlns:a16="http://schemas.microsoft.com/office/drawing/2014/main" id="{1EEE15FF-F29F-6149-AE9F-299E79D81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842827-85F6-0642-A3A3-CE87D222DDA0}"/>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4444319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7EB141-C983-414B-94BE-6C67FFBF41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636350F-9EFA-E74D-8406-1A989B5263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F9176-55D7-9643-94E1-30449CD4914F}"/>
              </a:ext>
            </a:extLst>
          </p:cNvPr>
          <p:cNvSpPr>
            <a:spLocks noGrp="1"/>
          </p:cNvSpPr>
          <p:nvPr>
            <p:ph type="dt" sz="half" idx="10"/>
          </p:nvPr>
        </p:nvSpPr>
        <p:spPr/>
        <p:txBody>
          <a:bodyPr/>
          <a:lstStyle/>
          <a:p>
            <a:fld id="{AE7DE44E-2662-174B-9D75-73A0C879E632}" type="datetimeFigureOut">
              <a:rPr lang="en-US" smtClean="0"/>
              <a:t>6/6/2024</a:t>
            </a:fld>
            <a:endParaRPr lang="en-US"/>
          </a:p>
        </p:txBody>
      </p:sp>
      <p:sp>
        <p:nvSpPr>
          <p:cNvPr id="5" name="Footer Placeholder 4">
            <a:extLst>
              <a:ext uri="{FF2B5EF4-FFF2-40B4-BE49-F238E27FC236}">
                <a16:creationId xmlns:a16="http://schemas.microsoft.com/office/drawing/2014/main" id="{B1CEF46C-7F3B-7941-9403-D66D5C0E8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83CC40-9387-3741-B0C9-ED9A040241E3}"/>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2179854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300"/>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fontAlgn="base">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2pPr>
      <a:lvl3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3pPr>
      <a:lvl4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4pPr>
      <a:lvl5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5pPr>
      <a:lvl6pPr marL="4572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6pPr>
      <a:lvl7pPr marL="9144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7pPr>
      <a:lvl8pPr marL="13716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8pPr>
      <a:lvl9pPr marL="18288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9pPr>
    </p:titleStyle>
    <p:bodyStyle>
      <a:lvl1pPr marL="342900" indent="-3429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27BFC0-FAAB-294F-9126-DE6EADF710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43F962-34F5-9645-8984-25D476736A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0205E3-04DA-D741-A5B4-D9AB606E03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7DE44E-2662-174B-9D75-73A0C879E632}" type="datetimeFigureOut">
              <a:rPr lang="en-US" smtClean="0"/>
              <a:t>6/6/2024</a:t>
            </a:fld>
            <a:endParaRPr lang="en-US"/>
          </a:p>
        </p:txBody>
      </p:sp>
      <p:sp>
        <p:nvSpPr>
          <p:cNvPr id="5" name="Footer Placeholder 4">
            <a:extLst>
              <a:ext uri="{FF2B5EF4-FFF2-40B4-BE49-F238E27FC236}">
                <a16:creationId xmlns:a16="http://schemas.microsoft.com/office/drawing/2014/main" id="{B52C5F0D-2F20-7140-A8DC-1C4B2F7DC2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E4D51D-B4FA-B947-BCBE-17300148BB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3E19A-236F-B84E-99A4-F263B855785E}" type="slidenum">
              <a:rPr lang="en-US" smtClean="0"/>
              <a:t>‹#›</a:t>
            </a:fld>
            <a:endParaRPr lang="en-US"/>
          </a:p>
        </p:txBody>
      </p:sp>
    </p:spTree>
    <p:extLst>
      <p:ext uri="{BB962C8B-B14F-4D97-AF65-F5344CB8AC3E}">
        <p14:creationId xmlns:p14="http://schemas.microsoft.com/office/powerpoint/2010/main" val="2913438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5NDv9TwaVXw" TargetMode="Externa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image" Target="../media/image8.png"/><Relationship Id="rId18" Type="http://schemas.openxmlformats.org/officeDocument/2006/relationships/image" Target="../media/image6.pn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notesSlide" Target="../notesSlides/notesSlide9.xml"/><Relationship Id="rId17" Type="http://schemas.openxmlformats.org/officeDocument/2006/relationships/image" Target="../media/image12.png"/><Relationship Id="rId2" Type="http://schemas.openxmlformats.org/officeDocument/2006/relationships/tags" Target="../tags/tag2.xml"/><Relationship Id="rId16" Type="http://schemas.openxmlformats.org/officeDocument/2006/relationships/image" Target="../media/image11.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Layout" Target="../slideLayouts/slideLayout2.xml"/><Relationship Id="rId5" Type="http://schemas.openxmlformats.org/officeDocument/2006/relationships/tags" Target="../tags/tag5.xml"/><Relationship Id="rId15" Type="http://schemas.openxmlformats.org/officeDocument/2006/relationships/image" Target="../media/image10.png"/><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image" Target="../media/image9.png"/></Relationships>
</file>

<file path=ppt/slides/_rels/slide17.xml.rels><?xml version="1.0" encoding="UTF-8" standalone="yes"?>
<Relationships xmlns="http://schemas.openxmlformats.org/package/2006/relationships"><Relationship Id="rId8" Type="http://schemas.openxmlformats.org/officeDocument/2006/relationships/tags" Target="../tags/tag18.xml"/><Relationship Id="rId13" Type="http://schemas.openxmlformats.org/officeDocument/2006/relationships/image" Target="../media/image8.png"/><Relationship Id="rId3" Type="http://schemas.openxmlformats.org/officeDocument/2006/relationships/tags" Target="../tags/tag13.xml"/><Relationship Id="rId7" Type="http://schemas.openxmlformats.org/officeDocument/2006/relationships/tags" Target="../tags/tag17.xml"/><Relationship Id="rId12" Type="http://schemas.openxmlformats.org/officeDocument/2006/relationships/notesSlide" Target="../notesSlides/notesSlide10.xml"/><Relationship Id="rId17" Type="http://schemas.openxmlformats.org/officeDocument/2006/relationships/image" Target="../media/image12.png"/><Relationship Id="rId2" Type="http://schemas.openxmlformats.org/officeDocument/2006/relationships/tags" Target="../tags/tag12.xml"/><Relationship Id="rId16" Type="http://schemas.openxmlformats.org/officeDocument/2006/relationships/image" Target="../media/image11.png"/><Relationship Id="rId1" Type="http://schemas.openxmlformats.org/officeDocument/2006/relationships/tags" Target="../tags/tag11.xml"/><Relationship Id="rId6" Type="http://schemas.openxmlformats.org/officeDocument/2006/relationships/tags" Target="../tags/tag16.xml"/><Relationship Id="rId11" Type="http://schemas.openxmlformats.org/officeDocument/2006/relationships/slideLayout" Target="../slideLayouts/slideLayout2.xml"/><Relationship Id="rId5" Type="http://schemas.openxmlformats.org/officeDocument/2006/relationships/tags" Target="../tags/tag15.xml"/><Relationship Id="rId15" Type="http://schemas.openxmlformats.org/officeDocument/2006/relationships/image" Target="../media/image10.png"/><Relationship Id="rId10" Type="http://schemas.openxmlformats.org/officeDocument/2006/relationships/tags" Target="../tags/tag20.xml"/><Relationship Id="rId4" Type="http://schemas.openxmlformats.org/officeDocument/2006/relationships/tags" Target="../tags/tag14.xml"/><Relationship Id="rId9" Type="http://schemas.openxmlformats.org/officeDocument/2006/relationships/tags" Target="../tags/tag19.xml"/><Relationship Id="rId14" Type="http://schemas.openxmlformats.org/officeDocument/2006/relationships/image" Target="../media/image9.png"/></Relationships>
</file>

<file path=ppt/slides/_rels/slide18.xml.rels><?xml version="1.0" encoding="UTF-8" standalone="yes"?>
<Relationships xmlns="http://schemas.openxmlformats.org/package/2006/relationships"><Relationship Id="rId8" Type="http://schemas.openxmlformats.org/officeDocument/2006/relationships/tags" Target="../tags/tag28.xml"/><Relationship Id="rId13" Type="http://schemas.openxmlformats.org/officeDocument/2006/relationships/image" Target="../media/image8.png"/><Relationship Id="rId18" Type="http://schemas.openxmlformats.org/officeDocument/2006/relationships/image" Target="../media/image6.png"/><Relationship Id="rId3" Type="http://schemas.openxmlformats.org/officeDocument/2006/relationships/tags" Target="../tags/tag23.xml"/><Relationship Id="rId7" Type="http://schemas.openxmlformats.org/officeDocument/2006/relationships/tags" Target="../tags/tag27.xml"/><Relationship Id="rId12" Type="http://schemas.openxmlformats.org/officeDocument/2006/relationships/notesSlide" Target="../notesSlides/notesSlide11.xml"/><Relationship Id="rId17" Type="http://schemas.openxmlformats.org/officeDocument/2006/relationships/image" Target="../media/image12.png"/><Relationship Id="rId2" Type="http://schemas.openxmlformats.org/officeDocument/2006/relationships/tags" Target="../tags/tag22.xml"/><Relationship Id="rId16" Type="http://schemas.openxmlformats.org/officeDocument/2006/relationships/image" Target="../media/image11.png"/><Relationship Id="rId1" Type="http://schemas.openxmlformats.org/officeDocument/2006/relationships/tags" Target="../tags/tag21.xml"/><Relationship Id="rId6" Type="http://schemas.openxmlformats.org/officeDocument/2006/relationships/tags" Target="../tags/tag26.xml"/><Relationship Id="rId11" Type="http://schemas.openxmlformats.org/officeDocument/2006/relationships/slideLayout" Target="../slideLayouts/slideLayout2.xml"/><Relationship Id="rId5" Type="http://schemas.openxmlformats.org/officeDocument/2006/relationships/tags" Target="../tags/tag25.xml"/><Relationship Id="rId15" Type="http://schemas.openxmlformats.org/officeDocument/2006/relationships/image" Target="../media/image10.png"/><Relationship Id="rId10" Type="http://schemas.openxmlformats.org/officeDocument/2006/relationships/tags" Target="../tags/tag30.xml"/><Relationship Id="rId4" Type="http://schemas.openxmlformats.org/officeDocument/2006/relationships/tags" Target="../tags/tag24.xml"/><Relationship Id="rId9" Type="http://schemas.openxmlformats.org/officeDocument/2006/relationships/tags" Target="../tags/tag29.xml"/><Relationship Id="rId14" Type="http://schemas.openxmlformats.org/officeDocument/2006/relationships/image" Target="../media/image9.png"/></Relationships>
</file>

<file path=ppt/slides/_rels/slide19.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image" Target="../media/image8.png"/><Relationship Id="rId3" Type="http://schemas.openxmlformats.org/officeDocument/2006/relationships/tags" Target="../tags/tag33.xml"/><Relationship Id="rId7" Type="http://schemas.openxmlformats.org/officeDocument/2006/relationships/tags" Target="../tags/tag37.xml"/><Relationship Id="rId12" Type="http://schemas.openxmlformats.org/officeDocument/2006/relationships/notesSlide" Target="../notesSlides/notesSlide12.xml"/><Relationship Id="rId17" Type="http://schemas.openxmlformats.org/officeDocument/2006/relationships/image" Target="../media/image12.png"/><Relationship Id="rId2" Type="http://schemas.openxmlformats.org/officeDocument/2006/relationships/tags" Target="../tags/tag32.xml"/><Relationship Id="rId16" Type="http://schemas.openxmlformats.org/officeDocument/2006/relationships/image" Target="../media/image11.png"/><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slideLayout" Target="../slideLayouts/slideLayout2.xml"/><Relationship Id="rId5" Type="http://schemas.openxmlformats.org/officeDocument/2006/relationships/tags" Target="../tags/tag35.xml"/><Relationship Id="rId15" Type="http://schemas.openxmlformats.org/officeDocument/2006/relationships/image" Target="../media/image10.png"/><Relationship Id="rId10" Type="http://schemas.openxmlformats.org/officeDocument/2006/relationships/tags" Target="../tags/tag40.xml"/><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4.xml"/><Relationship Id="rId6" Type="http://schemas.openxmlformats.org/officeDocument/2006/relationships/image" Target="../media/image3.jpeg"/><Relationship Id="rId5" Type="http://schemas.microsoft.com/office/2007/relationships/hdphoto" Target="../media/hdphoto1.wdp"/><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hyperlink" Target="https://youtu.be/5NDv9TwaVXw"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3.jpeg"/><Relationship Id="rId5" Type="http://schemas.microsoft.com/office/2007/relationships/hdphoto" Target="../media/hdphoto1.wdp"/><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00201" y="1808202"/>
            <a:ext cx="9144000" cy="1311983"/>
          </a:xfrm>
        </p:spPr>
        <p:txBody>
          <a:bodyPr>
            <a:normAutofit fontScale="90000"/>
          </a:bodyPr>
          <a:lstStyle/>
          <a:p>
            <a:pPr algn="ctr"/>
            <a:r>
              <a:rPr lang="en-US" sz="8000" u="sng" dirty="0">
                <a:latin typeface="Impact" panose="020B0806030902050204" pitchFamily="34" charset="0"/>
              </a:rPr>
              <a:t>N3 - THERMOCHEMISTRY</a:t>
            </a:r>
          </a:p>
        </p:txBody>
      </p:sp>
      <p:sp>
        <p:nvSpPr>
          <p:cNvPr id="2" name="TextBox 1">
            <a:extLst>
              <a:ext uri="{FF2B5EF4-FFF2-40B4-BE49-F238E27FC236}">
                <a16:creationId xmlns:a16="http://schemas.microsoft.com/office/drawing/2014/main" id="{EB67DC9B-EEAE-F64D-A8B6-FF023D9B83FE}"/>
              </a:ext>
            </a:extLst>
          </p:cNvPr>
          <p:cNvSpPr txBox="1"/>
          <p:nvPr/>
        </p:nvSpPr>
        <p:spPr>
          <a:xfrm>
            <a:off x="2088355" y="3083004"/>
            <a:ext cx="8015287"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Hess’s Law</a:t>
            </a:r>
          </a:p>
        </p:txBody>
      </p:sp>
      <p:sp>
        <p:nvSpPr>
          <p:cNvPr id="4" name="Frame 3"/>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17CBD8E3-48C1-3B6B-F855-8F1912DE0766}"/>
              </a:ext>
            </a:extLst>
          </p:cNvPr>
          <p:cNvSpPr txBox="1"/>
          <p:nvPr/>
        </p:nvSpPr>
        <p:spPr>
          <a:xfrm>
            <a:off x="304800" y="6172200"/>
            <a:ext cx="10134600" cy="42473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Link to YouTube Presentation: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2"/>
              </a:rPr>
              <a:t>https://youtu.be/5NDv9TwaVXw</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607956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9655250" cy="1143000"/>
          </a:xfrm>
        </p:spPr>
        <p:txBody>
          <a:bodyPr>
            <a:noAutofit/>
          </a:bodyPr>
          <a:lstStyle/>
          <a:p>
            <a:r>
              <a:rPr lang="en-US" b="1" u="sng" dirty="0">
                <a:latin typeface="Arial" charset="0"/>
              </a:rPr>
              <a:t>Standard Enthalpy Change</a:t>
            </a:r>
            <a:endParaRPr lang="en-US" b="1" u="sng" dirty="0">
              <a:latin typeface="Arial" panose="020B0604020202020204" pitchFamily="34" charset="0"/>
              <a:cs typeface="Arial" panose="020B0604020202020204" pitchFamily="34" charset="0"/>
            </a:endParaRPr>
          </a:p>
        </p:txBody>
      </p:sp>
      <p:sp>
        <p:nvSpPr>
          <p:cNvPr id="7" name="Rectangle 3"/>
          <p:cNvSpPr>
            <a:spLocks noGrp="1" noChangeArrowheads="1"/>
          </p:cNvSpPr>
          <p:nvPr>
            <p:ph idx="1"/>
          </p:nvPr>
        </p:nvSpPr>
        <p:spPr>
          <a:xfrm>
            <a:off x="555550" y="1295400"/>
            <a:ext cx="11407850" cy="5410200"/>
          </a:xfrm>
          <a:ln w="25400">
            <a:noFill/>
            <a:prstDash val="lgDash"/>
          </a:ln>
        </p:spPr>
        <p:txBody>
          <a:bodyPr>
            <a:normAutofit/>
          </a:bodyPr>
          <a:lstStyle/>
          <a:p>
            <a:pPr marL="0" indent="0" eaLnBrk="1" hangingPunct="1">
              <a:buNone/>
            </a:pPr>
            <a:r>
              <a:rPr lang="en-US" sz="3600" b="1" dirty="0">
                <a:solidFill>
                  <a:srgbClr val="0070C0"/>
                </a:solidFill>
                <a:latin typeface="Arial" charset="0"/>
              </a:rPr>
              <a:t>Standard Enthalpy Change</a:t>
            </a:r>
            <a:br>
              <a:rPr lang="en-US" sz="3600" b="1" dirty="0">
                <a:latin typeface="Arial" charset="0"/>
              </a:rPr>
            </a:br>
            <a:r>
              <a:rPr lang="en-US" sz="3600" dirty="0">
                <a:latin typeface="Arial" charset="0"/>
              </a:rPr>
              <a:t>∆H° - the Enthalpy change when all reactants and products are in their standard states. </a:t>
            </a:r>
          </a:p>
          <a:p>
            <a:pPr marL="0" indent="0" eaLnBrk="1" hangingPunct="1">
              <a:buNone/>
            </a:pPr>
            <a:endParaRPr lang="en-US" sz="3600" dirty="0">
              <a:latin typeface="Arial" charset="0"/>
            </a:endParaRPr>
          </a:p>
          <a:p>
            <a:pPr marL="0" indent="0" eaLnBrk="1" hangingPunct="1">
              <a:buNone/>
            </a:pPr>
            <a:r>
              <a:rPr lang="en-US" sz="3600" b="1" dirty="0">
                <a:latin typeface="Arial" charset="0"/>
              </a:rPr>
              <a:t>That’s what the ° symbol means </a:t>
            </a:r>
            <a:r>
              <a:rPr lang="en-US" sz="3600" dirty="0">
                <a:latin typeface="Arial" charset="0"/>
              </a:rPr>
              <a:t>– that it is under the standard conditions. You can have ∆H values that are not at standard conditions, then you leave the ° off. </a:t>
            </a:r>
          </a:p>
        </p:txBody>
      </p:sp>
    </p:spTree>
    <p:extLst>
      <p:ext uri="{BB962C8B-B14F-4D97-AF65-F5344CB8AC3E}">
        <p14:creationId xmlns:p14="http://schemas.microsoft.com/office/powerpoint/2010/main" val="5908531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9655250" cy="1143000"/>
          </a:xfrm>
        </p:spPr>
        <p:txBody>
          <a:bodyPr>
            <a:noAutofit/>
          </a:bodyPr>
          <a:lstStyle/>
          <a:p>
            <a:r>
              <a:rPr lang="en-US" b="1" u="sng" dirty="0">
                <a:latin typeface="Arial" charset="0"/>
              </a:rPr>
              <a:t>Standard Enthalpy of Formation</a:t>
            </a:r>
            <a:endParaRPr lang="en-US" b="1" u="sng" dirty="0">
              <a:latin typeface="Arial" panose="020B0604020202020204" pitchFamily="34" charset="0"/>
              <a:cs typeface="Arial" panose="020B0604020202020204" pitchFamily="34" charset="0"/>
            </a:endParaRPr>
          </a:p>
        </p:txBody>
      </p:sp>
      <p:sp>
        <p:nvSpPr>
          <p:cNvPr id="7" name="Rectangle 3"/>
          <p:cNvSpPr>
            <a:spLocks noGrp="1" noChangeArrowheads="1"/>
          </p:cNvSpPr>
          <p:nvPr>
            <p:ph idx="1"/>
          </p:nvPr>
        </p:nvSpPr>
        <p:spPr>
          <a:xfrm>
            <a:off x="555550" y="1295400"/>
            <a:ext cx="11407850" cy="5410200"/>
          </a:xfrm>
          <a:ln w="25400">
            <a:noFill/>
            <a:prstDash val="lgDash"/>
          </a:ln>
        </p:spPr>
        <p:txBody>
          <a:bodyPr>
            <a:normAutofit/>
          </a:bodyPr>
          <a:lstStyle/>
          <a:p>
            <a:pPr marL="0" indent="0" eaLnBrk="1" hangingPunct="1">
              <a:buNone/>
            </a:pPr>
            <a:r>
              <a:rPr lang="en-US" sz="3600" b="1" dirty="0">
                <a:solidFill>
                  <a:srgbClr val="0070C0"/>
                </a:solidFill>
                <a:latin typeface="Arial" charset="0"/>
              </a:rPr>
              <a:t>Standard Enthalpy of Formation</a:t>
            </a:r>
            <a:br>
              <a:rPr lang="en-US" sz="3600" b="1" dirty="0">
                <a:latin typeface="Arial" charset="0"/>
              </a:rPr>
            </a:br>
            <a:r>
              <a:rPr lang="en-US" sz="3600" dirty="0">
                <a:latin typeface="Arial" charset="0"/>
              </a:rPr>
              <a:t>∆</a:t>
            </a:r>
            <a:r>
              <a:rPr lang="en-US" sz="3600" dirty="0" err="1">
                <a:latin typeface="Arial" charset="0"/>
              </a:rPr>
              <a:t>H°</a:t>
            </a:r>
            <a:r>
              <a:rPr lang="en-US" sz="3600" baseline="-25000" dirty="0" err="1">
                <a:latin typeface="Arial" charset="0"/>
              </a:rPr>
              <a:t>f</a:t>
            </a:r>
            <a:r>
              <a:rPr lang="en-US" sz="3600" dirty="0">
                <a:latin typeface="Arial" charset="0"/>
              </a:rPr>
              <a:t> - the Enthalpy change for the reaction forming </a:t>
            </a:r>
            <a:br>
              <a:rPr lang="en-US" sz="3600" dirty="0">
                <a:latin typeface="Arial" charset="0"/>
              </a:rPr>
            </a:br>
            <a:r>
              <a:rPr lang="en-US" sz="3600" b="1" i="1" u="sng" dirty="0">
                <a:latin typeface="Arial" charset="0"/>
              </a:rPr>
              <a:t>1 mole </a:t>
            </a:r>
            <a:r>
              <a:rPr lang="en-US" sz="3600" dirty="0">
                <a:latin typeface="Arial" charset="0"/>
              </a:rPr>
              <a:t>of a pure compound</a:t>
            </a:r>
            <a:r>
              <a:rPr lang="en-US" sz="3600" b="1" dirty="0">
                <a:latin typeface="Arial" charset="0"/>
              </a:rPr>
              <a:t> </a:t>
            </a:r>
            <a:r>
              <a:rPr lang="en-US" sz="3600" dirty="0">
                <a:latin typeface="Arial" charset="0"/>
              </a:rPr>
              <a:t>from its </a:t>
            </a:r>
            <a:r>
              <a:rPr lang="en-US" sz="3600" b="1" i="1" u="sng" dirty="0">
                <a:latin typeface="Arial" charset="0"/>
              </a:rPr>
              <a:t>elements. </a:t>
            </a:r>
          </a:p>
          <a:p>
            <a:pPr marL="0" indent="0" eaLnBrk="1" hangingPunct="1">
              <a:buNone/>
            </a:pPr>
            <a:r>
              <a:rPr lang="en-US" sz="3600" b="1" dirty="0">
                <a:solidFill>
                  <a:srgbClr val="FF0000"/>
                </a:solidFill>
                <a:latin typeface="Arial" charset="0"/>
              </a:rPr>
              <a:t>NO!  2H</a:t>
            </a:r>
            <a:r>
              <a:rPr lang="en-US" sz="3600" b="1" baseline="-25000" dirty="0">
                <a:solidFill>
                  <a:srgbClr val="FF0000"/>
                </a:solidFill>
                <a:latin typeface="Arial" charset="0"/>
              </a:rPr>
              <a:t>2</a:t>
            </a:r>
            <a:r>
              <a:rPr lang="en-US" sz="3600" b="1" dirty="0">
                <a:solidFill>
                  <a:srgbClr val="FF0000"/>
                </a:solidFill>
                <a:latin typeface="Arial" charset="0"/>
              </a:rPr>
              <a:t> + O</a:t>
            </a:r>
            <a:r>
              <a:rPr lang="en-US" sz="3600" b="1" baseline="-25000" dirty="0">
                <a:solidFill>
                  <a:srgbClr val="FF0000"/>
                </a:solidFill>
                <a:latin typeface="Arial" charset="0"/>
              </a:rPr>
              <a:t>2</a:t>
            </a:r>
            <a:r>
              <a:rPr lang="en-US" sz="3600" b="1" dirty="0">
                <a:solidFill>
                  <a:srgbClr val="FF0000"/>
                </a:solidFill>
                <a:latin typeface="Arial" charset="0"/>
              </a:rPr>
              <a:t> </a:t>
            </a:r>
            <a:r>
              <a:rPr lang="en-US" sz="3600" b="1" dirty="0">
                <a:solidFill>
                  <a:srgbClr val="FF0000"/>
                </a:solidFill>
                <a:latin typeface="Arial" charset="0"/>
                <a:sym typeface="Wingdings" panose="05000000000000000000" pitchFamily="2" charset="2"/>
              </a:rPr>
              <a:t> 2 H</a:t>
            </a:r>
            <a:r>
              <a:rPr lang="en-US" sz="3600" b="1" baseline="-25000" dirty="0">
                <a:solidFill>
                  <a:srgbClr val="FF0000"/>
                </a:solidFill>
                <a:latin typeface="Arial" charset="0"/>
                <a:sym typeface="Wingdings" panose="05000000000000000000" pitchFamily="2" charset="2"/>
              </a:rPr>
              <a:t>2</a:t>
            </a:r>
            <a:r>
              <a:rPr lang="en-US" sz="3600" b="1" dirty="0">
                <a:solidFill>
                  <a:srgbClr val="FF0000"/>
                </a:solidFill>
                <a:latin typeface="Arial" charset="0"/>
                <a:sym typeface="Wingdings" panose="05000000000000000000" pitchFamily="2" charset="2"/>
              </a:rPr>
              <a:t>O        </a:t>
            </a:r>
            <a:r>
              <a:rPr lang="en-US" sz="3600" dirty="0">
                <a:solidFill>
                  <a:srgbClr val="FF0000"/>
                </a:solidFill>
                <a:latin typeface="Arial" charset="0"/>
                <a:sym typeface="Wingdings" panose="05000000000000000000" pitchFamily="2" charset="2"/>
              </a:rPr>
              <a:t>∆H</a:t>
            </a:r>
            <a:r>
              <a:rPr lang="en-US" sz="3600" baseline="-25000" dirty="0">
                <a:solidFill>
                  <a:srgbClr val="FF0000"/>
                </a:solidFill>
                <a:latin typeface="Arial" charset="0"/>
                <a:sym typeface="Wingdings" panose="05000000000000000000" pitchFamily="2" charset="2"/>
              </a:rPr>
              <a:t>f</a:t>
            </a:r>
            <a:r>
              <a:rPr lang="en-US" sz="3600" dirty="0">
                <a:solidFill>
                  <a:srgbClr val="FF0000"/>
                </a:solidFill>
                <a:latin typeface="Arial" charset="0"/>
                <a:sym typeface="Wingdings" panose="05000000000000000000" pitchFamily="2" charset="2"/>
              </a:rPr>
              <a:t> = -572 kJ/</a:t>
            </a:r>
            <a:r>
              <a:rPr lang="en-US" sz="3600" dirty="0" err="1">
                <a:solidFill>
                  <a:srgbClr val="FF0000"/>
                </a:solidFill>
                <a:latin typeface="Arial" charset="0"/>
                <a:sym typeface="Wingdings" panose="05000000000000000000" pitchFamily="2" charset="2"/>
              </a:rPr>
              <a:t>mol</a:t>
            </a:r>
            <a:r>
              <a:rPr lang="en-US" sz="3600" baseline="-25000" dirty="0" err="1">
                <a:solidFill>
                  <a:srgbClr val="FF0000"/>
                </a:solidFill>
                <a:latin typeface="Arial" charset="0"/>
                <a:sym typeface="Wingdings" panose="05000000000000000000" pitchFamily="2" charset="2"/>
              </a:rPr>
              <a:t>rxn</a:t>
            </a:r>
            <a:endParaRPr lang="en-US" sz="3600" b="1" baseline="-25000" dirty="0">
              <a:solidFill>
                <a:srgbClr val="FF0000"/>
              </a:solidFill>
              <a:latin typeface="Arial" charset="0"/>
              <a:sym typeface="Wingdings" panose="05000000000000000000" pitchFamily="2" charset="2"/>
            </a:endParaRPr>
          </a:p>
          <a:p>
            <a:pPr marL="0" indent="0">
              <a:buNone/>
            </a:pPr>
            <a:r>
              <a:rPr lang="en-US" sz="3600" b="1" dirty="0">
                <a:solidFill>
                  <a:srgbClr val="00B050"/>
                </a:solidFill>
                <a:latin typeface="Arial" charset="0"/>
              </a:rPr>
              <a:t>YES! H</a:t>
            </a:r>
            <a:r>
              <a:rPr lang="en-US" sz="3600" b="1" baseline="-25000" dirty="0">
                <a:solidFill>
                  <a:srgbClr val="00B050"/>
                </a:solidFill>
                <a:latin typeface="Arial" charset="0"/>
              </a:rPr>
              <a:t>2</a:t>
            </a:r>
            <a:r>
              <a:rPr lang="en-US" sz="3600" b="1" dirty="0">
                <a:solidFill>
                  <a:srgbClr val="00B050"/>
                </a:solidFill>
                <a:latin typeface="Arial" charset="0"/>
              </a:rPr>
              <a:t> + ½ O</a:t>
            </a:r>
            <a:r>
              <a:rPr lang="en-US" sz="3600" b="1" baseline="-25000" dirty="0">
                <a:solidFill>
                  <a:srgbClr val="00B050"/>
                </a:solidFill>
                <a:latin typeface="Arial" charset="0"/>
              </a:rPr>
              <a:t>2</a:t>
            </a:r>
            <a:r>
              <a:rPr lang="en-US" sz="3600" b="1" dirty="0">
                <a:solidFill>
                  <a:srgbClr val="00B050"/>
                </a:solidFill>
                <a:latin typeface="Arial" charset="0"/>
              </a:rPr>
              <a:t> </a:t>
            </a:r>
            <a:r>
              <a:rPr lang="en-US" sz="3600" b="1" dirty="0">
                <a:solidFill>
                  <a:srgbClr val="00B050"/>
                </a:solidFill>
                <a:latin typeface="Arial" charset="0"/>
                <a:sym typeface="Wingdings" panose="05000000000000000000" pitchFamily="2" charset="2"/>
              </a:rPr>
              <a:t>   H</a:t>
            </a:r>
            <a:r>
              <a:rPr lang="en-US" sz="3600" b="1" baseline="-25000" dirty="0">
                <a:solidFill>
                  <a:srgbClr val="00B050"/>
                </a:solidFill>
                <a:latin typeface="Arial" charset="0"/>
                <a:sym typeface="Wingdings" panose="05000000000000000000" pitchFamily="2" charset="2"/>
              </a:rPr>
              <a:t>2</a:t>
            </a:r>
            <a:r>
              <a:rPr lang="en-US" sz="3600" b="1" dirty="0">
                <a:solidFill>
                  <a:srgbClr val="00B050"/>
                </a:solidFill>
                <a:latin typeface="Arial" charset="0"/>
                <a:sym typeface="Wingdings" panose="05000000000000000000" pitchFamily="2" charset="2"/>
              </a:rPr>
              <a:t>O      </a:t>
            </a:r>
            <a:r>
              <a:rPr lang="en-US" sz="3600" dirty="0">
                <a:solidFill>
                  <a:srgbClr val="00B050"/>
                </a:solidFill>
                <a:latin typeface="Arial" charset="0"/>
                <a:sym typeface="Wingdings" panose="05000000000000000000" pitchFamily="2" charset="2"/>
              </a:rPr>
              <a:t>∆</a:t>
            </a:r>
            <a:r>
              <a:rPr lang="en-US" sz="3600" dirty="0" err="1">
                <a:solidFill>
                  <a:srgbClr val="00B050"/>
                </a:solidFill>
                <a:latin typeface="Arial" charset="0"/>
                <a:sym typeface="Wingdings" panose="05000000000000000000" pitchFamily="2" charset="2"/>
              </a:rPr>
              <a:t>H</a:t>
            </a:r>
            <a:r>
              <a:rPr lang="en-US" sz="3600" dirty="0" err="1">
                <a:solidFill>
                  <a:srgbClr val="00B050"/>
                </a:solidFill>
                <a:latin typeface="Arial" charset="0"/>
              </a:rPr>
              <a:t>°</a:t>
            </a:r>
            <a:r>
              <a:rPr lang="en-US" sz="3600" baseline="-25000" dirty="0" err="1">
                <a:solidFill>
                  <a:srgbClr val="00B050"/>
                </a:solidFill>
                <a:latin typeface="Arial" charset="0"/>
                <a:sym typeface="Wingdings" panose="05000000000000000000" pitchFamily="2" charset="2"/>
              </a:rPr>
              <a:t>f</a:t>
            </a:r>
            <a:r>
              <a:rPr lang="en-US" sz="3600" dirty="0">
                <a:solidFill>
                  <a:srgbClr val="00B050"/>
                </a:solidFill>
                <a:latin typeface="Arial" charset="0"/>
                <a:sym typeface="Wingdings" panose="05000000000000000000" pitchFamily="2" charset="2"/>
              </a:rPr>
              <a:t> = -286 kJ/</a:t>
            </a:r>
            <a:r>
              <a:rPr lang="en-US" sz="3600" dirty="0" err="1">
                <a:solidFill>
                  <a:srgbClr val="00B050"/>
                </a:solidFill>
                <a:latin typeface="Arial" charset="0"/>
                <a:sym typeface="Wingdings" panose="05000000000000000000" pitchFamily="2" charset="2"/>
              </a:rPr>
              <a:t>mol</a:t>
            </a:r>
            <a:r>
              <a:rPr lang="en-US" sz="3600" baseline="-25000" dirty="0" err="1">
                <a:solidFill>
                  <a:srgbClr val="00B050"/>
                </a:solidFill>
                <a:latin typeface="Arial" charset="0"/>
                <a:sym typeface="Wingdings" panose="05000000000000000000" pitchFamily="2" charset="2"/>
              </a:rPr>
              <a:t>rxn</a:t>
            </a:r>
            <a:endParaRPr lang="en-US" sz="3600" b="1" baseline="-25000" dirty="0">
              <a:solidFill>
                <a:srgbClr val="00B050"/>
              </a:solidFill>
              <a:latin typeface="Arial" charset="0"/>
              <a:sym typeface="Wingdings" panose="05000000000000000000" pitchFamily="2" charset="2"/>
            </a:endParaRPr>
          </a:p>
          <a:p>
            <a:pPr marL="0" indent="0">
              <a:buNone/>
            </a:pPr>
            <a:endParaRPr lang="en-US" sz="3600" dirty="0">
              <a:solidFill>
                <a:srgbClr val="00B050"/>
              </a:solidFill>
              <a:latin typeface="Arial" charset="0"/>
            </a:endParaRPr>
          </a:p>
          <a:p>
            <a:pPr marL="228600" lvl="1"/>
            <a:r>
              <a:rPr lang="en-US" sz="3200" dirty="0">
                <a:latin typeface="Arial" charset="0"/>
              </a:rPr>
              <a:t> Elements must be in their standard states</a:t>
            </a:r>
          </a:p>
          <a:p>
            <a:pPr marL="228600" lvl="1"/>
            <a:r>
              <a:rPr lang="en-US" sz="3200" b="1" dirty="0">
                <a:latin typeface="Arial" charset="0"/>
              </a:rPr>
              <a:t>∆</a:t>
            </a:r>
            <a:r>
              <a:rPr lang="en-US" sz="3200" b="1" dirty="0" err="1">
                <a:latin typeface="Arial" charset="0"/>
              </a:rPr>
              <a:t>H°</a:t>
            </a:r>
            <a:r>
              <a:rPr lang="en-US" sz="3200" b="1" baseline="-25000" dirty="0" err="1">
                <a:latin typeface="Arial" charset="0"/>
              </a:rPr>
              <a:t>f</a:t>
            </a:r>
            <a:r>
              <a:rPr lang="en-US" sz="3200" b="1" dirty="0">
                <a:latin typeface="Arial" charset="0"/>
              </a:rPr>
              <a:t> for a pure element in its standard state = 0 kJ/</a:t>
            </a:r>
            <a:r>
              <a:rPr lang="en-US" sz="3200" b="1" dirty="0" err="1">
                <a:latin typeface="Arial" charset="0"/>
              </a:rPr>
              <a:t>mol</a:t>
            </a:r>
            <a:r>
              <a:rPr lang="en-US" sz="3200" b="1" baseline="-25000" dirty="0" err="1">
                <a:latin typeface="Arial" charset="0"/>
              </a:rPr>
              <a:t>rxn</a:t>
            </a:r>
            <a:endParaRPr lang="en-US" sz="3200" b="1" baseline="-25000" dirty="0">
              <a:latin typeface="Arial" charset="0"/>
            </a:endParaRPr>
          </a:p>
          <a:p>
            <a:pPr marL="854075" lvl="2" indent="-165100">
              <a:buNone/>
            </a:pPr>
            <a:r>
              <a:rPr lang="en-US" sz="2800" b="1" i="1" dirty="0">
                <a:latin typeface="Arial" charset="0"/>
              </a:rPr>
              <a:t>That includes diatomic gases! They are still pure elements!</a:t>
            </a:r>
          </a:p>
        </p:txBody>
      </p:sp>
      <p:sp>
        <p:nvSpPr>
          <p:cNvPr id="4" name="Rectangle 3">
            <a:extLst>
              <a:ext uri="{FF2B5EF4-FFF2-40B4-BE49-F238E27FC236}">
                <a16:creationId xmlns:a16="http://schemas.microsoft.com/office/drawing/2014/main" id="{57CBC26E-3FA0-CF29-EEC2-1B0094570443}"/>
              </a:ext>
            </a:extLst>
          </p:cNvPr>
          <p:cNvSpPr/>
          <p:nvPr/>
        </p:nvSpPr>
        <p:spPr>
          <a:xfrm>
            <a:off x="4191000" y="2895600"/>
            <a:ext cx="381000" cy="533400"/>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5D85B26-2124-2737-65E5-AE988898C69D}"/>
              </a:ext>
            </a:extLst>
          </p:cNvPr>
          <p:cNvSpPr/>
          <p:nvPr/>
        </p:nvSpPr>
        <p:spPr>
          <a:xfrm>
            <a:off x="4457700" y="3562865"/>
            <a:ext cx="381000" cy="533400"/>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57344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Rectangle 2"/>
          <p:cNvSpPr txBox="1">
            <a:spLocks noChangeArrowheads="1"/>
          </p:cNvSpPr>
          <p:nvPr/>
        </p:nvSpPr>
        <p:spPr>
          <a:xfrm>
            <a:off x="533400" y="223963"/>
            <a:ext cx="965525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a:solidFill>
                  <a:srgbClr val="000000"/>
                </a:solidFill>
                <a:latin typeface="Arial" charset="0"/>
              </a:rPr>
              <a:t>Hess’s Law Example Problem #1 </a:t>
            </a:r>
            <a:endParaRPr lang="en-US" b="1" u="sng" dirty="0">
              <a:solidFill>
                <a:srgbClr val="000000"/>
              </a:solidFill>
              <a:latin typeface="Arial" panose="020B0604020202020204" pitchFamily="34" charset="0"/>
              <a:cs typeface="Arial" panose="020B0604020202020204" pitchFamily="34" charset="0"/>
            </a:endParaRPr>
          </a:p>
        </p:txBody>
      </p:sp>
      <p:sp>
        <p:nvSpPr>
          <p:cNvPr id="45060" name="Rectangle 4"/>
          <p:cNvSpPr>
            <a:spLocks noChangeArrowheads="1"/>
          </p:cNvSpPr>
          <p:nvPr/>
        </p:nvSpPr>
        <p:spPr bwMode="auto">
          <a:xfrm>
            <a:off x="2667002" y="1950855"/>
            <a:ext cx="184731" cy="415498"/>
          </a:xfrm>
          <a:prstGeom prst="rect">
            <a:avLst/>
          </a:prstGeom>
          <a:noFill/>
          <a:ln w="9525">
            <a:noFill/>
            <a:miter lim="800000"/>
            <a:headEnd/>
            <a:tailEnd/>
          </a:ln>
          <a:effectLst/>
        </p:spPr>
        <p:txBody>
          <a:bodyPr wrap="none" anchor="ctr">
            <a:spAutoFit/>
          </a:bodyPr>
          <a:lstStyle/>
          <a:p>
            <a:endParaRPr lang="en-US" sz="2100"/>
          </a:p>
        </p:txBody>
      </p:sp>
      <p:graphicFrame>
        <p:nvGraphicFramePr>
          <p:cNvPr id="45123" name="Group 67"/>
          <p:cNvGraphicFramePr>
            <a:graphicFrameLocks noGrp="1"/>
          </p:cNvGraphicFramePr>
          <p:nvPr>
            <p:extLst>
              <p:ext uri="{D42A27DB-BD31-4B8C-83A1-F6EECF244321}">
                <p14:modId xmlns:p14="http://schemas.microsoft.com/office/powerpoint/2010/main" val="42878452"/>
              </p:ext>
            </p:extLst>
          </p:nvPr>
        </p:nvGraphicFramePr>
        <p:xfrm>
          <a:off x="6697416" y="1921449"/>
          <a:ext cx="3842827" cy="1831107"/>
        </p:xfrm>
        <a:graphic>
          <a:graphicData uri="http://schemas.openxmlformats.org/drawingml/2006/table">
            <a:tbl>
              <a:tblPr/>
              <a:tblGrid>
                <a:gridCol w="461180">
                  <a:extLst>
                    <a:ext uri="{9D8B030D-6E8A-4147-A177-3AD203B41FA5}">
                      <a16:colId xmlns:a16="http://schemas.microsoft.com/office/drawing/2014/main" val="1147898603"/>
                    </a:ext>
                  </a:extLst>
                </a:gridCol>
                <a:gridCol w="2004060">
                  <a:extLst>
                    <a:ext uri="{9D8B030D-6E8A-4147-A177-3AD203B41FA5}">
                      <a16:colId xmlns:a16="http://schemas.microsoft.com/office/drawing/2014/main" val="20000"/>
                    </a:ext>
                  </a:extLst>
                </a:gridCol>
                <a:gridCol w="1377587">
                  <a:extLst>
                    <a:ext uri="{9D8B030D-6E8A-4147-A177-3AD203B41FA5}">
                      <a16:colId xmlns:a16="http://schemas.microsoft.com/office/drawing/2014/main" val="20001"/>
                    </a:ext>
                  </a:extLst>
                </a:gridCol>
              </a:tblGrid>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Reaction</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Symbol" pitchFamily="18" charset="2"/>
                        </a:rPr>
                        <a:t></a:t>
                      </a: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H</a:t>
                      </a:r>
                      <a:r>
                        <a:rPr kumimoji="0" lang="en-US" sz="1800" b="1"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o</a:t>
                      </a: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extLst>
                  <a:ext uri="{0D108BD9-81ED-4DB2-BD59-A6C34878D82A}">
                    <a16:rowId xmlns:a16="http://schemas.microsoft.com/office/drawing/2014/main" val="10000"/>
                  </a:ext>
                </a:extLst>
              </a:tr>
              <a:tr h="6195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 + 2H</a:t>
                      </a:r>
                      <a:r>
                        <a:rPr kumimoji="0" lang="en-US" sz="1800" b="0" i="0" u="none" strike="noStrike" cap="none" normalizeH="0" baseline="-25000" dirty="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Wingdings" pitchFamily="2" charset="2"/>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CH</a:t>
                      </a:r>
                      <a:r>
                        <a:rPr kumimoji="0" lang="en-US" sz="1800" b="0" i="0" u="none" strike="noStrike" cap="none" normalizeH="0" baseline="-25000" dirty="0">
                          <a:ln>
                            <a:noFill/>
                          </a:ln>
                          <a:solidFill>
                            <a:srgbClr val="000000"/>
                          </a:solidFill>
                          <a:effectLst/>
                          <a:latin typeface="Arial" panose="020B0604020202020204" pitchFamily="34" charset="0"/>
                          <a:cs typeface="Arial" panose="020B0604020202020204" pitchFamily="34" charset="0"/>
                        </a:rPr>
                        <a:t>4</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-74.80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 + O</a:t>
                      </a:r>
                      <a:r>
                        <a:rPr kumimoji="0" lang="en-US" sz="18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Wingdings" pitchFamily="2" charset="2"/>
                        </a:rPr>
                        <a:t></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CO</a:t>
                      </a:r>
                      <a:r>
                        <a:rPr kumimoji="0" lang="en-US" sz="18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-393.50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H</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 ½ O</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sym typeface="Wingdings" pitchFamily="2" charset="2"/>
                        </a:rPr>
                        <a:t></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H</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O</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-285.83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113" name="Text Box 57"/>
          <p:cNvSpPr txBox="1">
            <a:spLocks noChangeArrowheads="1"/>
          </p:cNvSpPr>
          <p:nvPr/>
        </p:nvSpPr>
        <p:spPr bwMode="auto">
          <a:xfrm>
            <a:off x="533400" y="2274725"/>
            <a:ext cx="5105400" cy="1569660"/>
          </a:xfrm>
          <a:prstGeom prst="rect">
            <a:avLst/>
          </a:prstGeom>
          <a:noFill/>
          <a:ln w="9525">
            <a:noFill/>
            <a:miter lim="800000"/>
            <a:headEnd/>
            <a:tailEnd/>
          </a:ln>
          <a:effectLst/>
        </p:spPr>
        <p:txBody>
          <a:bodyPr wrap="square">
            <a:spAutoFit/>
          </a:bodyPr>
          <a:lstStyle/>
          <a:p>
            <a:r>
              <a:rPr lang="en-US" sz="2400" b="1" u="sng" dirty="0">
                <a:solidFill>
                  <a:srgbClr val="0070C0"/>
                </a:solidFill>
                <a:latin typeface="Arial" panose="020B0604020202020204" pitchFamily="34" charset="0"/>
                <a:cs typeface="Arial" panose="020B0604020202020204" pitchFamily="34" charset="0"/>
              </a:rPr>
              <a:t>Step #1: </a:t>
            </a:r>
            <a:br>
              <a:rPr lang="en-US" sz="2400" b="1" u="sng" dirty="0">
                <a:solidFill>
                  <a:srgbClr val="0070C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CH</a:t>
            </a:r>
            <a:r>
              <a:rPr lang="en-US" sz="2400" baseline="-25000" dirty="0">
                <a:solidFill>
                  <a:srgbClr val="000000"/>
                </a:solidFill>
                <a:latin typeface="Arial" panose="020B0604020202020204" pitchFamily="34" charset="0"/>
                <a:cs typeface="Arial" panose="020B0604020202020204" pitchFamily="34" charset="0"/>
              </a:rPr>
              <a:t>4</a:t>
            </a:r>
            <a:r>
              <a:rPr lang="en-US" sz="2400" dirty="0">
                <a:solidFill>
                  <a:srgbClr val="000000"/>
                </a:solidFill>
                <a:latin typeface="Arial" panose="020B0604020202020204" pitchFamily="34" charset="0"/>
                <a:cs typeface="Arial" panose="020B0604020202020204" pitchFamily="34" charset="0"/>
              </a:rPr>
              <a:t> must appear on the reactant side, so we reverse reaction #1 and change the sign on </a:t>
            </a:r>
            <a:r>
              <a:rPr lang="en-US" sz="2400" dirty="0">
                <a:solidFill>
                  <a:srgbClr val="000000"/>
                </a:solidFill>
                <a:latin typeface="Arial" panose="020B0604020202020204" pitchFamily="34" charset="0"/>
                <a:cs typeface="Arial" panose="020B0604020202020204" pitchFamily="34" charset="0"/>
                <a:sym typeface="Symbol" pitchFamily="18" charset="2"/>
              </a:rPr>
              <a:t>H.</a:t>
            </a:r>
          </a:p>
        </p:txBody>
      </p:sp>
      <p:sp>
        <p:nvSpPr>
          <p:cNvPr id="45114" name="Text Box 58"/>
          <p:cNvSpPr txBox="1">
            <a:spLocks noChangeArrowheads="1"/>
          </p:cNvSpPr>
          <p:nvPr/>
        </p:nvSpPr>
        <p:spPr bwMode="auto">
          <a:xfrm>
            <a:off x="1603772" y="3810000"/>
            <a:ext cx="8603456" cy="584775"/>
          </a:xfrm>
          <a:prstGeom prst="rect">
            <a:avLst/>
          </a:prstGeom>
          <a:noFill/>
          <a:ln w="9525">
            <a:noFill/>
            <a:miter lim="800000"/>
            <a:headEnd/>
            <a:tailEnd/>
          </a:ln>
          <a:effectLst/>
        </p:spPr>
        <p:txBody>
          <a:bodyPr wrap="square">
            <a:spAutoFit/>
          </a:bodyPr>
          <a:lstStyle/>
          <a:p>
            <a:pPr algn="ctr"/>
            <a:r>
              <a:rPr lang="en-US" sz="3200" b="1" dirty="0">
                <a:solidFill>
                  <a:srgbClr val="000000"/>
                </a:solidFill>
                <a:latin typeface="Arial" panose="020B0604020202020204" pitchFamily="34" charset="0"/>
                <a:cs typeface="Arial" panose="020B0604020202020204" pitchFamily="34" charset="0"/>
              </a:rPr>
              <a:t>  CH</a:t>
            </a:r>
            <a:r>
              <a:rPr lang="en-US" sz="3200" b="1" baseline="-25000" dirty="0">
                <a:solidFill>
                  <a:srgbClr val="000000"/>
                </a:solidFill>
                <a:latin typeface="Arial" panose="020B0604020202020204" pitchFamily="34" charset="0"/>
                <a:cs typeface="Arial" panose="020B0604020202020204" pitchFamily="34" charset="0"/>
              </a:rPr>
              <a:t>4</a:t>
            </a:r>
            <a:r>
              <a:rPr lang="en-US" sz="3200" dirty="0">
                <a:solidFill>
                  <a:srgbClr val="000000"/>
                </a:solidFill>
                <a:latin typeface="Arial" panose="020B0604020202020204" pitchFamily="34" charset="0"/>
                <a:cs typeface="Arial" panose="020B0604020202020204" pitchFamily="34" charset="0"/>
                <a:sym typeface="Wingdings" pitchFamily="2" charset="2"/>
              </a:rPr>
              <a:t>  </a:t>
            </a:r>
            <a:r>
              <a:rPr lang="en-US" sz="3200" b="1" dirty="0">
                <a:solidFill>
                  <a:srgbClr val="000000"/>
                </a:solidFill>
                <a:latin typeface="Arial" panose="020B0604020202020204" pitchFamily="34" charset="0"/>
                <a:cs typeface="Arial" panose="020B0604020202020204" pitchFamily="34" charset="0"/>
                <a:sym typeface="Wingdings" pitchFamily="2" charset="2"/>
              </a:rPr>
              <a:t> </a:t>
            </a:r>
            <a:r>
              <a:rPr lang="en-US" sz="3200" b="1" dirty="0">
                <a:solidFill>
                  <a:srgbClr val="000000"/>
                </a:solidFill>
                <a:latin typeface="Arial" panose="020B0604020202020204" pitchFamily="34" charset="0"/>
                <a:cs typeface="Arial" panose="020B0604020202020204" pitchFamily="34" charset="0"/>
              </a:rPr>
              <a:t>C + 2H</a:t>
            </a:r>
            <a:r>
              <a:rPr lang="en-US" sz="3200" b="1" baseline="-25000" dirty="0">
                <a:solidFill>
                  <a:srgbClr val="000000"/>
                </a:solidFill>
                <a:latin typeface="Arial" panose="020B0604020202020204" pitchFamily="34" charset="0"/>
                <a:cs typeface="Arial" panose="020B0604020202020204" pitchFamily="34" charset="0"/>
              </a:rPr>
              <a:t>2</a:t>
            </a:r>
            <a:r>
              <a:rPr lang="en-US" sz="3200"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rPr>
              <a:t>	         +74.80 kJ</a:t>
            </a:r>
          </a:p>
        </p:txBody>
      </p:sp>
      <p:sp>
        <p:nvSpPr>
          <p:cNvPr id="11" name="Frame 10"/>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3" name="Rectangle 2"/>
          <p:cNvSpPr/>
          <p:nvPr/>
        </p:nvSpPr>
        <p:spPr>
          <a:xfrm>
            <a:off x="533400" y="1169320"/>
            <a:ext cx="10744200" cy="954107"/>
          </a:xfrm>
          <a:prstGeom prst="rect">
            <a:avLst/>
          </a:prstGeom>
        </p:spPr>
        <p:txBody>
          <a:bodyPr wrap="square">
            <a:spAutoFit/>
          </a:bodyPr>
          <a:lstStyle/>
          <a:p>
            <a:pPr lvl="0"/>
            <a:r>
              <a:rPr lang="en-US" dirty="0">
                <a:solidFill>
                  <a:srgbClr val="000000"/>
                </a:solidFill>
                <a:latin typeface="Arial" panose="020B0604020202020204" pitchFamily="34" charset="0"/>
                <a:cs typeface="Arial" panose="020B0604020202020204" pitchFamily="34" charset="0"/>
              </a:rPr>
              <a:t>Calculate </a:t>
            </a:r>
            <a:r>
              <a:rPr lang="en-US" dirty="0">
                <a:solidFill>
                  <a:srgbClr val="000000"/>
                </a:solidFill>
                <a:latin typeface="Arial" panose="020B0604020202020204" pitchFamily="34" charset="0"/>
                <a:cs typeface="Arial" panose="020B0604020202020204" pitchFamily="34" charset="0"/>
                <a:sym typeface="Symbol" pitchFamily="18" charset="2"/>
              </a:rPr>
              <a:t>H for the combustion of methane, CH</a:t>
            </a:r>
            <a:r>
              <a:rPr lang="en-US" baseline="-25000" dirty="0">
                <a:solidFill>
                  <a:srgbClr val="000000"/>
                </a:solidFill>
                <a:latin typeface="Arial" panose="020B0604020202020204" pitchFamily="34" charset="0"/>
                <a:cs typeface="Arial" panose="020B0604020202020204" pitchFamily="34" charset="0"/>
                <a:sym typeface="Symbol" pitchFamily="18" charset="2"/>
              </a:rPr>
              <a:t>4</a:t>
            </a:r>
            <a:r>
              <a:rPr lang="en-US" dirty="0">
                <a:solidFill>
                  <a:srgbClr val="000000"/>
                </a:solidFill>
                <a:latin typeface="Arial" panose="020B0604020202020204" pitchFamily="34" charset="0"/>
                <a:cs typeface="Arial" panose="020B0604020202020204" pitchFamily="34" charset="0"/>
                <a:sym typeface="Symbol" pitchFamily="18" charset="2"/>
              </a:rPr>
              <a:t>:   </a:t>
            </a:r>
          </a:p>
          <a:p>
            <a:pPr lvl="0"/>
            <a:r>
              <a:rPr lang="en-US" b="1" dirty="0">
                <a:solidFill>
                  <a:srgbClr val="000000"/>
                </a:solidFill>
                <a:latin typeface="Arial" panose="020B0604020202020204" pitchFamily="34" charset="0"/>
                <a:cs typeface="Arial" panose="020B0604020202020204" pitchFamily="34" charset="0"/>
              </a:rPr>
              <a:t>CH</a:t>
            </a:r>
            <a:r>
              <a:rPr lang="en-US" b="1" baseline="-30000" dirty="0">
                <a:solidFill>
                  <a:srgbClr val="000000"/>
                </a:solidFill>
                <a:latin typeface="Arial" panose="020B0604020202020204" pitchFamily="34" charset="0"/>
                <a:cs typeface="Arial" panose="020B0604020202020204" pitchFamily="34" charset="0"/>
              </a:rPr>
              <a:t>4</a:t>
            </a:r>
            <a:r>
              <a:rPr lang="en-US" b="1" dirty="0">
                <a:solidFill>
                  <a:srgbClr val="000000"/>
                </a:solidFill>
                <a:latin typeface="Arial" panose="020B0604020202020204" pitchFamily="34" charset="0"/>
                <a:cs typeface="Arial" panose="020B0604020202020204" pitchFamily="34" charset="0"/>
              </a:rPr>
              <a:t> + 2O</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 </a:t>
            </a:r>
            <a:r>
              <a:rPr lang="en-US" b="1" dirty="0">
                <a:solidFill>
                  <a:srgbClr val="000000"/>
                </a:solidFill>
                <a:latin typeface="Arial" panose="020B0604020202020204" pitchFamily="34" charset="0"/>
                <a:cs typeface="Arial" panose="020B0604020202020204" pitchFamily="34" charset="0"/>
                <a:sym typeface="Wingdings" pitchFamily="2" charset="2"/>
              </a:rPr>
              <a:t></a:t>
            </a:r>
            <a:r>
              <a:rPr lang="en-US" b="1" dirty="0">
                <a:solidFill>
                  <a:srgbClr val="000000"/>
                </a:solidFill>
                <a:latin typeface="Arial" panose="020B0604020202020204" pitchFamily="34" charset="0"/>
                <a:cs typeface="Arial" panose="020B0604020202020204" pitchFamily="34" charset="0"/>
              </a:rPr>
              <a:t> CO</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 + 2H</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O</a:t>
            </a:r>
            <a:endParaRPr lang="en-US" dirty="0">
              <a:solidFill>
                <a:srgbClr val="000000"/>
              </a:solidFill>
              <a:latin typeface="Arial" panose="020B0604020202020204" pitchFamily="34" charset="0"/>
              <a:cs typeface="Arial" panose="020B0604020202020204" pitchFamily="34" charset="0"/>
            </a:endParaRPr>
          </a:p>
        </p:txBody>
      </p:sp>
      <p:sp>
        <p:nvSpPr>
          <p:cNvPr id="16" name="Line 73"/>
          <p:cNvSpPr>
            <a:spLocks noChangeShapeType="1"/>
          </p:cNvSpPr>
          <p:nvPr/>
        </p:nvSpPr>
        <p:spPr bwMode="auto">
          <a:xfrm flipV="1">
            <a:off x="2759366" y="5787677"/>
            <a:ext cx="8061033" cy="3523"/>
          </a:xfrm>
          <a:prstGeom prst="line">
            <a:avLst/>
          </a:prstGeom>
          <a:noFill/>
          <a:ln w="28575">
            <a:solidFill>
              <a:srgbClr val="000000"/>
            </a:solidFill>
            <a:round/>
            <a:headEnd/>
            <a:tailEnd/>
          </a:ln>
          <a:effectLst/>
        </p:spPr>
        <p:txBody>
          <a:bodyPr/>
          <a:lstStyle/>
          <a:p>
            <a:endParaRPr lang="en-US" sz="2100"/>
          </a:p>
        </p:txBody>
      </p:sp>
      <p:sp>
        <p:nvSpPr>
          <p:cNvPr id="2" name="TextBox 1"/>
          <p:cNvSpPr txBox="1"/>
          <p:nvPr/>
        </p:nvSpPr>
        <p:spPr>
          <a:xfrm>
            <a:off x="990600" y="3902332"/>
            <a:ext cx="1070372" cy="400110"/>
          </a:xfrm>
          <a:prstGeom prst="rect">
            <a:avLst/>
          </a:prstGeom>
          <a:noFill/>
        </p:spPr>
        <p:txBody>
          <a:bodyPr wrap="square" rtlCol="0">
            <a:spAutoFit/>
          </a:bodyPr>
          <a:lstStyle/>
          <a:p>
            <a:r>
              <a:rPr lang="en-US" sz="2000" b="1" i="1" dirty="0">
                <a:solidFill>
                  <a:srgbClr val="FF0000"/>
                </a:solidFill>
                <a:latin typeface="Arial" panose="020B0604020202020204" pitchFamily="34" charset="0"/>
                <a:cs typeface="Arial" panose="020B0604020202020204" pitchFamily="34" charset="0"/>
              </a:rPr>
              <a:t>- </a:t>
            </a:r>
            <a:r>
              <a:rPr lang="en-US" sz="2000" b="1" i="1" dirty="0" err="1">
                <a:solidFill>
                  <a:srgbClr val="FF0000"/>
                </a:solidFill>
                <a:latin typeface="Arial" panose="020B0604020202020204" pitchFamily="34" charset="0"/>
                <a:cs typeface="Arial" panose="020B0604020202020204" pitchFamily="34" charset="0"/>
              </a:rPr>
              <a:t>rxn</a:t>
            </a:r>
            <a:r>
              <a:rPr lang="en-US" sz="2000" b="1" i="1" dirty="0">
                <a:solidFill>
                  <a:srgbClr val="FF0000"/>
                </a:solidFill>
                <a:latin typeface="Arial" panose="020B0604020202020204" pitchFamily="34" charset="0"/>
                <a:cs typeface="Arial" panose="020B0604020202020204" pitchFamily="34" charset="0"/>
              </a:rPr>
              <a:t> 1</a:t>
            </a:r>
          </a:p>
        </p:txBody>
      </p:sp>
      <p:pic>
        <p:nvPicPr>
          <p:cNvPr id="6" name="Picture 5" descr="A cartoon of a glue bottle&#10;&#10;Description automatically generated with low confidence">
            <a:extLst>
              <a:ext uri="{FF2B5EF4-FFF2-40B4-BE49-F238E27FC236}">
                <a16:creationId xmlns:a16="http://schemas.microsoft.com/office/drawing/2014/main" id="{15E06DBD-D460-C9A2-FC5C-A6ABA024E1C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272535">
            <a:off x="10682250" y="336531"/>
            <a:ext cx="876532" cy="1758969"/>
          </a:xfrm>
          <a:prstGeom prst="rect">
            <a:avLst/>
          </a:prstGeom>
        </p:spPr>
      </p:pic>
    </p:spTree>
    <p:extLst>
      <p:ext uri="{BB962C8B-B14F-4D97-AF65-F5344CB8AC3E}">
        <p14:creationId xmlns:p14="http://schemas.microsoft.com/office/powerpoint/2010/main" val="2381081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1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1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1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13" grpId="0"/>
      <p:bldP spid="45114"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Rectangle 2"/>
          <p:cNvSpPr txBox="1">
            <a:spLocks noChangeArrowheads="1"/>
          </p:cNvSpPr>
          <p:nvPr/>
        </p:nvSpPr>
        <p:spPr>
          <a:xfrm>
            <a:off x="533400" y="223963"/>
            <a:ext cx="965525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a:solidFill>
                  <a:srgbClr val="000000"/>
                </a:solidFill>
                <a:latin typeface="Arial" charset="0"/>
              </a:rPr>
              <a:t>Hess’s Law Example Problem #1 </a:t>
            </a:r>
            <a:endParaRPr lang="en-US" b="1" u="sng" dirty="0">
              <a:solidFill>
                <a:srgbClr val="000000"/>
              </a:solidFill>
              <a:latin typeface="Arial" panose="020B0604020202020204" pitchFamily="34" charset="0"/>
              <a:cs typeface="Arial" panose="020B0604020202020204" pitchFamily="34" charset="0"/>
            </a:endParaRPr>
          </a:p>
        </p:txBody>
      </p:sp>
      <p:sp>
        <p:nvSpPr>
          <p:cNvPr id="45060" name="Rectangle 4"/>
          <p:cNvSpPr>
            <a:spLocks noChangeArrowheads="1"/>
          </p:cNvSpPr>
          <p:nvPr/>
        </p:nvSpPr>
        <p:spPr bwMode="auto">
          <a:xfrm>
            <a:off x="2667002" y="1950855"/>
            <a:ext cx="184731" cy="415498"/>
          </a:xfrm>
          <a:prstGeom prst="rect">
            <a:avLst/>
          </a:prstGeom>
          <a:noFill/>
          <a:ln w="9525">
            <a:noFill/>
            <a:miter lim="800000"/>
            <a:headEnd/>
            <a:tailEnd/>
          </a:ln>
          <a:effectLst/>
        </p:spPr>
        <p:txBody>
          <a:bodyPr wrap="none" anchor="ctr">
            <a:spAutoFit/>
          </a:bodyPr>
          <a:lstStyle/>
          <a:p>
            <a:endParaRPr lang="en-US" sz="2100"/>
          </a:p>
        </p:txBody>
      </p:sp>
      <p:sp>
        <p:nvSpPr>
          <p:cNvPr id="45113" name="Text Box 57"/>
          <p:cNvSpPr txBox="1">
            <a:spLocks noChangeArrowheads="1"/>
          </p:cNvSpPr>
          <p:nvPr/>
        </p:nvSpPr>
        <p:spPr bwMode="auto">
          <a:xfrm>
            <a:off x="533400" y="2274725"/>
            <a:ext cx="6172200" cy="1200329"/>
          </a:xfrm>
          <a:prstGeom prst="rect">
            <a:avLst/>
          </a:prstGeom>
          <a:noFill/>
          <a:ln w="9525">
            <a:noFill/>
            <a:miter lim="800000"/>
            <a:headEnd/>
            <a:tailEnd/>
          </a:ln>
          <a:effectLst/>
        </p:spPr>
        <p:txBody>
          <a:bodyPr wrap="square">
            <a:spAutoFit/>
          </a:bodyPr>
          <a:lstStyle/>
          <a:p>
            <a:r>
              <a:rPr lang="en-US" sz="2400" b="1" u="sng" dirty="0">
                <a:solidFill>
                  <a:srgbClr val="0070C0"/>
                </a:solidFill>
                <a:latin typeface="Arial" panose="020B0604020202020204" pitchFamily="34" charset="0"/>
                <a:cs typeface="Arial" panose="020B0604020202020204" pitchFamily="34" charset="0"/>
              </a:rPr>
              <a:t>Step #2: </a:t>
            </a:r>
            <a:br>
              <a:rPr lang="en-US" sz="2400" b="1" u="sng" dirty="0">
                <a:solidFill>
                  <a:srgbClr val="0070C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Keep reaction #2 unchanged, because CO</a:t>
            </a:r>
            <a:r>
              <a:rPr lang="en-US" sz="2400" baseline="-25000" dirty="0">
                <a:solidFill>
                  <a:srgbClr val="000000"/>
                </a:solidFill>
                <a:latin typeface="Arial" panose="020B0604020202020204" pitchFamily="34" charset="0"/>
                <a:cs typeface="Arial" panose="020B0604020202020204" pitchFamily="34" charset="0"/>
              </a:rPr>
              <a:t>2</a:t>
            </a:r>
            <a:r>
              <a:rPr lang="en-US" sz="2400" dirty="0">
                <a:solidFill>
                  <a:srgbClr val="000000"/>
                </a:solidFill>
                <a:latin typeface="Arial" panose="020B0604020202020204" pitchFamily="34" charset="0"/>
                <a:cs typeface="Arial" panose="020B0604020202020204" pitchFamily="34" charset="0"/>
              </a:rPr>
              <a:t> belongs on the product side</a:t>
            </a:r>
          </a:p>
        </p:txBody>
      </p:sp>
      <p:sp>
        <p:nvSpPr>
          <p:cNvPr id="45114" name="Text Box 58"/>
          <p:cNvSpPr txBox="1">
            <a:spLocks noChangeArrowheads="1"/>
          </p:cNvSpPr>
          <p:nvPr/>
        </p:nvSpPr>
        <p:spPr bwMode="auto">
          <a:xfrm>
            <a:off x="1603772" y="3810000"/>
            <a:ext cx="8603456" cy="584775"/>
          </a:xfrm>
          <a:prstGeom prst="rect">
            <a:avLst/>
          </a:prstGeom>
          <a:noFill/>
          <a:ln w="9525">
            <a:noFill/>
            <a:miter lim="800000"/>
            <a:headEnd/>
            <a:tailEnd/>
          </a:ln>
          <a:effectLst/>
        </p:spPr>
        <p:txBody>
          <a:bodyPr wrap="square">
            <a:spAutoFit/>
          </a:bodyPr>
          <a:lstStyle/>
          <a:p>
            <a:pPr algn="ctr"/>
            <a:r>
              <a:rPr lang="en-US" sz="3200" b="1" dirty="0">
                <a:solidFill>
                  <a:srgbClr val="000000"/>
                </a:solidFill>
                <a:latin typeface="Arial" panose="020B0604020202020204" pitchFamily="34" charset="0"/>
                <a:cs typeface="Arial" panose="020B0604020202020204" pitchFamily="34" charset="0"/>
              </a:rPr>
              <a:t>  CH</a:t>
            </a:r>
            <a:r>
              <a:rPr lang="en-US" sz="3200" b="1" baseline="-25000" dirty="0">
                <a:solidFill>
                  <a:srgbClr val="000000"/>
                </a:solidFill>
                <a:latin typeface="Arial" panose="020B0604020202020204" pitchFamily="34" charset="0"/>
                <a:cs typeface="Arial" panose="020B0604020202020204" pitchFamily="34" charset="0"/>
              </a:rPr>
              <a:t>4</a:t>
            </a:r>
            <a:r>
              <a:rPr lang="en-US" sz="3200" dirty="0">
                <a:solidFill>
                  <a:srgbClr val="000000"/>
                </a:solidFill>
                <a:latin typeface="Arial" panose="020B0604020202020204" pitchFamily="34" charset="0"/>
                <a:cs typeface="Arial" panose="020B0604020202020204" pitchFamily="34" charset="0"/>
                <a:sym typeface="Wingdings" pitchFamily="2" charset="2"/>
              </a:rPr>
              <a:t>  </a:t>
            </a:r>
            <a:r>
              <a:rPr lang="en-US" sz="3200" b="1" dirty="0">
                <a:solidFill>
                  <a:srgbClr val="000000"/>
                </a:solidFill>
                <a:latin typeface="Arial" panose="020B0604020202020204" pitchFamily="34" charset="0"/>
                <a:cs typeface="Arial" panose="020B0604020202020204" pitchFamily="34" charset="0"/>
                <a:sym typeface="Wingdings" pitchFamily="2" charset="2"/>
              </a:rPr>
              <a:t> </a:t>
            </a:r>
            <a:r>
              <a:rPr lang="en-US" sz="3200" b="1" dirty="0">
                <a:solidFill>
                  <a:srgbClr val="000000"/>
                </a:solidFill>
                <a:latin typeface="Arial" panose="020B0604020202020204" pitchFamily="34" charset="0"/>
                <a:cs typeface="Arial" panose="020B0604020202020204" pitchFamily="34" charset="0"/>
              </a:rPr>
              <a:t>C + 2H</a:t>
            </a:r>
            <a:r>
              <a:rPr lang="en-US" sz="3200" b="1" baseline="-25000" dirty="0">
                <a:solidFill>
                  <a:srgbClr val="000000"/>
                </a:solidFill>
                <a:latin typeface="Arial" panose="020B0604020202020204" pitchFamily="34" charset="0"/>
                <a:cs typeface="Arial" panose="020B0604020202020204" pitchFamily="34" charset="0"/>
              </a:rPr>
              <a:t>2</a:t>
            </a:r>
            <a:r>
              <a:rPr lang="en-US" sz="3200"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rPr>
              <a:t>	         +74.80 kJ</a:t>
            </a:r>
          </a:p>
        </p:txBody>
      </p:sp>
      <p:sp>
        <p:nvSpPr>
          <p:cNvPr id="11" name="Frame 10"/>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3" name="Rectangle 2"/>
          <p:cNvSpPr/>
          <p:nvPr/>
        </p:nvSpPr>
        <p:spPr>
          <a:xfrm>
            <a:off x="533400" y="1169320"/>
            <a:ext cx="10744200" cy="954107"/>
          </a:xfrm>
          <a:prstGeom prst="rect">
            <a:avLst/>
          </a:prstGeom>
        </p:spPr>
        <p:txBody>
          <a:bodyPr wrap="square">
            <a:spAutoFit/>
          </a:bodyPr>
          <a:lstStyle/>
          <a:p>
            <a:pPr lvl="0"/>
            <a:r>
              <a:rPr lang="en-US" dirty="0">
                <a:solidFill>
                  <a:srgbClr val="000000"/>
                </a:solidFill>
                <a:latin typeface="Arial" panose="020B0604020202020204" pitchFamily="34" charset="0"/>
                <a:cs typeface="Arial" panose="020B0604020202020204" pitchFamily="34" charset="0"/>
              </a:rPr>
              <a:t>Calculate </a:t>
            </a:r>
            <a:r>
              <a:rPr lang="en-US" dirty="0">
                <a:solidFill>
                  <a:srgbClr val="000000"/>
                </a:solidFill>
                <a:latin typeface="Arial" panose="020B0604020202020204" pitchFamily="34" charset="0"/>
                <a:cs typeface="Arial" panose="020B0604020202020204" pitchFamily="34" charset="0"/>
                <a:sym typeface="Symbol" pitchFamily="18" charset="2"/>
              </a:rPr>
              <a:t>H for the combustion of methane, CH</a:t>
            </a:r>
            <a:r>
              <a:rPr lang="en-US" baseline="-25000" dirty="0">
                <a:solidFill>
                  <a:srgbClr val="000000"/>
                </a:solidFill>
                <a:latin typeface="Arial" panose="020B0604020202020204" pitchFamily="34" charset="0"/>
                <a:cs typeface="Arial" panose="020B0604020202020204" pitchFamily="34" charset="0"/>
                <a:sym typeface="Symbol" pitchFamily="18" charset="2"/>
              </a:rPr>
              <a:t>4</a:t>
            </a:r>
            <a:r>
              <a:rPr lang="en-US" dirty="0">
                <a:solidFill>
                  <a:srgbClr val="000000"/>
                </a:solidFill>
                <a:latin typeface="Arial" panose="020B0604020202020204" pitchFamily="34" charset="0"/>
                <a:cs typeface="Arial" panose="020B0604020202020204" pitchFamily="34" charset="0"/>
                <a:sym typeface="Symbol" pitchFamily="18" charset="2"/>
              </a:rPr>
              <a:t>:   </a:t>
            </a:r>
          </a:p>
          <a:p>
            <a:pPr lvl="0"/>
            <a:r>
              <a:rPr lang="en-US" b="1" dirty="0">
                <a:solidFill>
                  <a:srgbClr val="000000"/>
                </a:solidFill>
                <a:latin typeface="Arial" panose="020B0604020202020204" pitchFamily="34" charset="0"/>
                <a:cs typeface="Arial" panose="020B0604020202020204" pitchFamily="34" charset="0"/>
              </a:rPr>
              <a:t>CH</a:t>
            </a:r>
            <a:r>
              <a:rPr lang="en-US" b="1" baseline="-30000" dirty="0">
                <a:solidFill>
                  <a:srgbClr val="000000"/>
                </a:solidFill>
                <a:latin typeface="Arial" panose="020B0604020202020204" pitchFamily="34" charset="0"/>
                <a:cs typeface="Arial" panose="020B0604020202020204" pitchFamily="34" charset="0"/>
              </a:rPr>
              <a:t>4</a:t>
            </a:r>
            <a:r>
              <a:rPr lang="en-US" b="1" dirty="0">
                <a:solidFill>
                  <a:srgbClr val="000000"/>
                </a:solidFill>
                <a:latin typeface="Arial" panose="020B0604020202020204" pitchFamily="34" charset="0"/>
                <a:cs typeface="Arial" panose="020B0604020202020204" pitchFamily="34" charset="0"/>
              </a:rPr>
              <a:t> + 2O</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 </a:t>
            </a:r>
            <a:r>
              <a:rPr lang="en-US" b="1" dirty="0">
                <a:solidFill>
                  <a:srgbClr val="000000"/>
                </a:solidFill>
                <a:latin typeface="Arial" panose="020B0604020202020204" pitchFamily="34" charset="0"/>
                <a:cs typeface="Arial" panose="020B0604020202020204" pitchFamily="34" charset="0"/>
                <a:sym typeface="Wingdings" pitchFamily="2" charset="2"/>
              </a:rPr>
              <a:t></a:t>
            </a:r>
            <a:r>
              <a:rPr lang="en-US" b="1" dirty="0">
                <a:solidFill>
                  <a:srgbClr val="000000"/>
                </a:solidFill>
                <a:latin typeface="Arial" panose="020B0604020202020204" pitchFamily="34" charset="0"/>
                <a:cs typeface="Arial" panose="020B0604020202020204" pitchFamily="34" charset="0"/>
              </a:rPr>
              <a:t> CO</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 + 2H</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O</a:t>
            </a:r>
            <a:endParaRPr lang="en-US" dirty="0">
              <a:solidFill>
                <a:srgbClr val="000000"/>
              </a:solidFill>
              <a:latin typeface="Arial" panose="020B0604020202020204" pitchFamily="34" charset="0"/>
              <a:cs typeface="Arial" panose="020B0604020202020204" pitchFamily="34" charset="0"/>
            </a:endParaRPr>
          </a:p>
        </p:txBody>
      </p:sp>
      <p:sp>
        <p:nvSpPr>
          <p:cNvPr id="10" name="Text Box 27"/>
          <p:cNvSpPr txBox="1">
            <a:spLocks noChangeArrowheads="1"/>
          </p:cNvSpPr>
          <p:nvPr/>
        </p:nvSpPr>
        <p:spPr bwMode="auto">
          <a:xfrm>
            <a:off x="2759367" y="4494047"/>
            <a:ext cx="7391400" cy="584775"/>
          </a:xfrm>
          <a:prstGeom prst="rect">
            <a:avLst/>
          </a:prstGeom>
          <a:noFill/>
          <a:ln w="9525">
            <a:noFill/>
            <a:miter lim="800000"/>
            <a:headEnd/>
            <a:tailEnd/>
          </a:ln>
          <a:effectLst/>
        </p:spPr>
        <p:txBody>
          <a:bodyPr wrap="square">
            <a:spAutoFit/>
          </a:bodyPr>
          <a:lstStyle/>
          <a:p>
            <a:r>
              <a:rPr lang="en-US" sz="3200"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rPr>
              <a:t>C + O</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sym typeface="Wingdings" pitchFamily="2" charset="2"/>
              </a:rPr>
              <a:t></a:t>
            </a:r>
            <a:r>
              <a:rPr lang="en-US" sz="3200" b="1" dirty="0">
                <a:solidFill>
                  <a:srgbClr val="000000"/>
                </a:solidFill>
                <a:latin typeface="Arial" panose="020B0604020202020204" pitchFamily="34" charset="0"/>
                <a:cs typeface="Arial" panose="020B0604020202020204" pitchFamily="34" charset="0"/>
              </a:rPr>
              <a:t> CO</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	       -393.50 kJ</a:t>
            </a:r>
          </a:p>
        </p:txBody>
      </p:sp>
      <p:sp>
        <p:nvSpPr>
          <p:cNvPr id="13" name="Line 73"/>
          <p:cNvSpPr>
            <a:spLocks noChangeShapeType="1"/>
          </p:cNvSpPr>
          <p:nvPr/>
        </p:nvSpPr>
        <p:spPr bwMode="auto">
          <a:xfrm flipV="1">
            <a:off x="2759366" y="5787677"/>
            <a:ext cx="8061033" cy="3523"/>
          </a:xfrm>
          <a:prstGeom prst="line">
            <a:avLst/>
          </a:prstGeom>
          <a:noFill/>
          <a:ln w="28575">
            <a:solidFill>
              <a:srgbClr val="000000"/>
            </a:solidFill>
            <a:round/>
            <a:headEnd/>
            <a:tailEnd/>
          </a:ln>
          <a:effectLst/>
        </p:spPr>
        <p:txBody>
          <a:bodyPr/>
          <a:lstStyle/>
          <a:p>
            <a:endParaRPr lang="en-US" sz="2100"/>
          </a:p>
        </p:txBody>
      </p:sp>
      <p:sp>
        <p:nvSpPr>
          <p:cNvPr id="14" name="TextBox 13"/>
          <p:cNvSpPr txBox="1"/>
          <p:nvPr/>
        </p:nvSpPr>
        <p:spPr>
          <a:xfrm>
            <a:off x="990600" y="3902332"/>
            <a:ext cx="1070372" cy="400110"/>
          </a:xfrm>
          <a:prstGeom prst="rect">
            <a:avLst/>
          </a:prstGeom>
          <a:noFill/>
        </p:spPr>
        <p:txBody>
          <a:bodyPr wrap="square" rtlCol="0">
            <a:spAutoFit/>
          </a:bodyPr>
          <a:lstStyle/>
          <a:p>
            <a:r>
              <a:rPr lang="en-US" sz="2000" b="1" i="1" dirty="0">
                <a:solidFill>
                  <a:srgbClr val="FF0000"/>
                </a:solidFill>
                <a:latin typeface="Arial" panose="020B0604020202020204" pitchFamily="34" charset="0"/>
                <a:cs typeface="Arial" panose="020B0604020202020204" pitchFamily="34" charset="0"/>
              </a:rPr>
              <a:t>- </a:t>
            </a:r>
            <a:r>
              <a:rPr lang="en-US" sz="2000" b="1" i="1" dirty="0" err="1">
                <a:solidFill>
                  <a:srgbClr val="FF0000"/>
                </a:solidFill>
                <a:latin typeface="Arial" panose="020B0604020202020204" pitchFamily="34" charset="0"/>
                <a:cs typeface="Arial" panose="020B0604020202020204" pitchFamily="34" charset="0"/>
              </a:rPr>
              <a:t>rxn</a:t>
            </a:r>
            <a:r>
              <a:rPr lang="en-US" sz="2000" b="1" i="1" dirty="0">
                <a:solidFill>
                  <a:srgbClr val="FF0000"/>
                </a:solidFill>
                <a:latin typeface="Arial" panose="020B0604020202020204" pitchFamily="34" charset="0"/>
                <a:cs typeface="Arial" panose="020B0604020202020204" pitchFamily="34" charset="0"/>
              </a:rPr>
              <a:t> 1</a:t>
            </a:r>
          </a:p>
        </p:txBody>
      </p:sp>
      <p:sp>
        <p:nvSpPr>
          <p:cNvPr id="15" name="TextBox 14"/>
          <p:cNvSpPr txBox="1"/>
          <p:nvPr/>
        </p:nvSpPr>
        <p:spPr>
          <a:xfrm>
            <a:off x="990600" y="4529665"/>
            <a:ext cx="1070372" cy="400110"/>
          </a:xfrm>
          <a:prstGeom prst="rect">
            <a:avLst/>
          </a:prstGeom>
          <a:noFill/>
        </p:spPr>
        <p:txBody>
          <a:bodyPr wrap="square" rtlCol="0">
            <a:spAutoFit/>
          </a:bodyPr>
          <a:lstStyle/>
          <a:p>
            <a:r>
              <a:rPr lang="en-US" sz="2000" b="1" i="1" dirty="0">
                <a:solidFill>
                  <a:srgbClr val="FF0000"/>
                </a:solidFill>
                <a:latin typeface="Arial" panose="020B0604020202020204" pitchFamily="34" charset="0"/>
                <a:cs typeface="Arial" panose="020B0604020202020204" pitchFamily="34" charset="0"/>
              </a:rPr>
              <a:t>  </a:t>
            </a:r>
            <a:r>
              <a:rPr lang="en-US" sz="2000" b="1" i="1" dirty="0" err="1">
                <a:solidFill>
                  <a:srgbClr val="FF0000"/>
                </a:solidFill>
                <a:latin typeface="Arial" panose="020B0604020202020204" pitchFamily="34" charset="0"/>
                <a:cs typeface="Arial" panose="020B0604020202020204" pitchFamily="34" charset="0"/>
              </a:rPr>
              <a:t>rxn</a:t>
            </a:r>
            <a:r>
              <a:rPr lang="en-US" sz="2000" b="1" i="1" dirty="0">
                <a:solidFill>
                  <a:srgbClr val="FF0000"/>
                </a:solidFill>
                <a:latin typeface="Arial" panose="020B0604020202020204" pitchFamily="34" charset="0"/>
                <a:cs typeface="Arial" panose="020B0604020202020204" pitchFamily="34" charset="0"/>
              </a:rPr>
              <a:t> 2</a:t>
            </a:r>
          </a:p>
        </p:txBody>
      </p:sp>
      <p:graphicFrame>
        <p:nvGraphicFramePr>
          <p:cNvPr id="4" name="Group 67">
            <a:extLst>
              <a:ext uri="{FF2B5EF4-FFF2-40B4-BE49-F238E27FC236}">
                <a16:creationId xmlns:a16="http://schemas.microsoft.com/office/drawing/2014/main" id="{A97F441D-AFD4-22F1-6A54-0E994CAA2521}"/>
              </a:ext>
            </a:extLst>
          </p:cNvPr>
          <p:cNvGraphicFramePr>
            <a:graphicFrameLocks noGrp="1"/>
          </p:cNvGraphicFramePr>
          <p:nvPr>
            <p:extLst>
              <p:ext uri="{D42A27DB-BD31-4B8C-83A1-F6EECF244321}">
                <p14:modId xmlns:p14="http://schemas.microsoft.com/office/powerpoint/2010/main" val="124036946"/>
              </p:ext>
            </p:extLst>
          </p:nvPr>
        </p:nvGraphicFramePr>
        <p:xfrm>
          <a:off x="6697416" y="1921449"/>
          <a:ext cx="3842827" cy="1831107"/>
        </p:xfrm>
        <a:graphic>
          <a:graphicData uri="http://schemas.openxmlformats.org/drawingml/2006/table">
            <a:tbl>
              <a:tblPr/>
              <a:tblGrid>
                <a:gridCol w="461180">
                  <a:extLst>
                    <a:ext uri="{9D8B030D-6E8A-4147-A177-3AD203B41FA5}">
                      <a16:colId xmlns:a16="http://schemas.microsoft.com/office/drawing/2014/main" val="1147898603"/>
                    </a:ext>
                  </a:extLst>
                </a:gridCol>
                <a:gridCol w="2004060">
                  <a:extLst>
                    <a:ext uri="{9D8B030D-6E8A-4147-A177-3AD203B41FA5}">
                      <a16:colId xmlns:a16="http://schemas.microsoft.com/office/drawing/2014/main" val="20000"/>
                    </a:ext>
                  </a:extLst>
                </a:gridCol>
                <a:gridCol w="1377587">
                  <a:extLst>
                    <a:ext uri="{9D8B030D-6E8A-4147-A177-3AD203B41FA5}">
                      <a16:colId xmlns:a16="http://schemas.microsoft.com/office/drawing/2014/main" val="20001"/>
                    </a:ext>
                  </a:extLst>
                </a:gridCol>
              </a:tblGrid>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Reaction</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Symbol" pitchFamily="18" charset="2"/>
                        </a:rPr>
                        <a:t></a:t>
                      </a: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H</a:t>
                      </a:r>
                      <a:r>
                        <a:rPr kumimoji="0" lang="en-US" sz="1800" b="1"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o</a:t>
                      </a: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extLst>
                  <a:ext uri="{0D108BD9-81ED-4DB2-BD59-A6C34878D82A}">
                    <a16:rowId xmlns:a16="http://schemas.microsoft.com/office/drawing/2014/main" val="10000"/>
                  </a:ext>
                </a:extLst>
              </a:tr>
              <a:tr h="6195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 + 2H</a:t>
                      </a:r>
                      <a:r>
                        <a:rPr kumimoji="0" lang="en-US" sz="1800" b="0" i="0" u="none" strike="noStrike" cap="none" normalizeH="0" baseline="-25000" dirty="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Wingdings" pitchFamily="2" charset="2"/>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CH</a:t>
                      </a:r>
                      <a:r>
                        <a:rPr kumimoji="0" lang="en-US" sz="1800" b="0" i="0" u="none" strike="noStrike" cap="none" normalizeH="0" baseline="-25000" dirty="0">
                          <a:ln>
                            <a:noFill/>
                          </a:ln>
                          <a:solidFill>
                            <a:srgbClr val="000000"/>
                          </a:solidFill>
                          <a:effectLst/>
                          <a:latin typeface="Arial" panose="020B0604020202020204" pitchFamily="34" charset="0"/>
                          <a:cs typeface="Arial" panose="020B0604020202020204" pitchFamily="34" charset="0"/>
                        </a:rPr>
                        <a:t>4</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-74.80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 + O</a:t>
                      </a:r>
                      <a:r>
                        <a:rPr kumimoji="0" lang="en-US" sz="18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Wingdings" pitchFamily="2" charset="2"/>
                        </a:rPr>
                        <a:t></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CO</a:t>
                      </a:r>
                      <a:r>
                        <a:rPr kumimoji="0" lang="en-US" sz="18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-393.50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H</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 ½ O</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sym typeface="Wingdings" pitchFamily="2" charset="2"/>
                        </a:rPr>
                        <a:t></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H</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O</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-285.83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9732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1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13" grpId="0"/>
      <p:bldP spid="10"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Rectangle 2"/>
          <p:cNvSpPr txBox="1">
            <a:spLocks noChangeArrowheads="1"/>
          </p:cNvSpPr>
          <p:nvPr/>
        </p:nvSpPr>
        <p:spPr>
          <a:xfrm>
            <a:off x="533400" y="223963"/>
            <a:ext cx="965525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a:solidFill>
                  <a:srgbClr val="000000"/>
                </a:solidFill>
                <a:latin typeface="Arial" charset="0"/>
              </a:rPr>
              <a:t>Hess’s Law Example Problem #1 </a:t>
            </a:r>
            <a:endParaRPr lang="en-US" b="1" u="sng" dirty="0">
              <a:solidFill>
                <a:srgbClr val="000000"/>
              </a:solidFill>
              <a:latin typeface="Arial" panose="020B0604020202020204" pitchFamily="34" charset="0"/>
              <a:cs typeface="Arial" panose="020B0604020202020204" pitchFamily="34" charset="0"/>
            </a:endParaRPr>
          </a:p>
        </p:txBody>
      </p:sp>
      <p:sp>
        <p:nvSpPr>
          <p:cNvPr id="45060" name="Rectangle 4"/>
          <p:cNvSpPr>
            <a:spLocks noChangeArrowheads="1"/>
          </p:cNvSpPr>
          <p:nvPr/>
        </p:nvSpPr>
        <p:spPr bwMode="auto">
          <a:xfrm>
            <a:off x="2667002" y="1950855"/>
            <a:ext cx="184731" cy="415498"/>
          </a:xfrm>
          <a:prstGeom prst="rect">
            <a:avLst/>
          </a:prstGeom>
          <a:noFill/>
          <a:ln w="9525">
            <a:noFill/>
            <a:miter lim="800000"/>
            <a:headEnd/>
            <a:tailEnd/>
          </a:ln>
          <a:effectLst/>
        </p:spPr>
        <p:txBody>
          <a:bodyPr wrap="none" anchor="ctr">
            <a:spAutoFit/>
          </a:bodyPr>
          <a:lstStyle/>
          <a:p>
            <a:endParaRPr lang="en-US" sz="2100"/>
          </a:p>
        </p:txBody>
      </p:sp>
      <p:sp>
        <p:nvSpPr>
          <p:cNvPr id="45113" name="Text Box 57"/>
          <p:cNvSpPr txBox="1">
            <a:spLocks noChangeArrowheads="1"/>
          </p:cNvSpPr>
          <p:nvPr/>
        </p:nvSpPr>
        <p:spPr bwMode="auto">
          <a:xfrm>
            <a:off x="533400" y="2274725"/>
            <a:ext cx="6172200" cy="1200329"/>
          </a:xfrm>
          <a:prstGeom prst="rect">
            <a:avLst/>
          </a:prstGeom>
          <a:noFill/>
          <a:ln w="9525">
            <a:noFill/>
            <a:miter lim="800000"/>
            <a:headEnd/>
            <a:tailEnd/>
          </a:ln>
          <a:effectLst/>
        </p:spPr>
        <p:txBody>
          <a:bodyPr wrap="square">
            <a:spAutoFit/>
          </a:bodyPr>
          <a:lstStyle/>
          <a:p>
            <a:r>
              <a:rPr lang="en-US" sz="2400" b="1" u="sng" dirty="0">
                <a:solidFill>
                  <a:srgbClr val="0070C0"/>
                </a:solidFill>
                <a:latin typeface="Arial" panose="020B0604020202020204" pitchFamily="34" charset="0"/>
                <a:cs typeface="Arial" panose="020B0604020202020204" pitchFamily="34" charset="0"/>
              </a:rPr>
              <a:t>Step #3: </a:t>
            </a:r>
            <a:br>
              <a:rPr lang="en-US" sz="2400" b="1" u="sng" dirty="0">
                <a:solidFill>
                  <a:srgbClr val="0070C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Use reaction #3 to get water as a product,</a:t>
            </a:r>
          </a:p>
          <a:p>
            <a:r>
              <a:rPr lang="en-US" sz="2400" dirty="0">
                <a:solidFill>
                  <a:srgbClr val="000000"/>
                </a:solidFill>
                <a:latin typeface="Arial" panose="020B0604020202020204" pitchFamily="34" charset="0"/>
                <a:cs typeface="Arial" panose="020B0604020202020204" pitchFamily="34" charset="0"/>
              </a:rPr>
              <a:t>but multiply it by 2 since you have 2 H</a:t>
            </a:r>
            <a:r>
              <a:rPr lang="en-US" sz="2400" baseline="-25000" dirty="0">
                <a:solidFill>
                  <a:srgbClr val="000000"/>
                </a:solidFill>
                <a:latin typeface="Arial" panose="020B0604020202020204" pitchFamily="34" charset="0"/>
                <a:cs typeface="Arial" panose="020B0604020202020204" pitchFamily="34" charset="0"/>
              </a:rPr>
              <a:t>2</a:t>
            </a:r>
            <a:r>
              <a:rPr lang="en-US" sz="2400" dirty="0">
                <a:solidFill>
                  <a:srgbClr val="000000"/>
                </a:solidFill>
                <a:latin typeface="Arial" panose="020B0604020202020204" pitchFamily="34" charset="0"/>
                <a:cs typeface="Arial" panose="020B0604020202020204" pitchFamily="34" charset="0"/>
              </a:rPr>
              <a:t>O</a:t>
            </a:r>
          </a:p>
        </p:txBody>
      </p:sp>
      <p:sp>
        <p:nvSpPr>
          <p:cNvPr id="45114" name="Text Box 58"/>
          <p:cNvSpPr txBox="1">
            <a:spLocks noChangeArrowheads="1"/>
          </p:cNvSpPr>
          <p:nvPr/>
        </p:nvSpPr>
        <p:spPr bwMode="auto">
          <a:xfrm>
            <a:off x="1603772" y="3810000"/>
            <a:ext cx="8603456" cy="584775"/>
          </a:xfrm>
          <a:prstGeom prst="rect">
            <a:avLst/>
          </a:prstGeom>
          <a:noFill/>
          <a:ln w="9525">
            <a:noFill/>
            <a:miter lim="800000"/>
            <a:headEnd/>
            <a:tailEnd/>
          </a:ln>
          <a:effectLst/>
        </p:spPr>
        <p:txBody>
          <a:bodyPr wrap="square">
            <a:spAutoFit/>
          </a:bodyPr>
          <a:lstStyle/>
          <a:p>
            <a:pPr algn="ctr"/>
            <a:r>
              <a:rPr lang="en-US" sz="3200" b="1" dirty="0">
                <a:solidFill>
                  <a:srgbClr val="000000"/>
                </a:solidFill>
                <a:latin typeface="Arial" panose="020B0604020202020204" pitchFamily="34" charset="0"/>
                <a:cs typeface="Arial" panose="020B0604020202020204" pitchFamily="34" charset="0"/>
              </a:rPr>
              <a:t>  CH</a:t>
            </a:r>
            <a:r>
              <a:rPr lang="en-US" sz="3200" b="1" baseline="-25000" dirty="0">
                <a:solidFill>
                  <a:srgbClr val="000000"/>
                </a:solidFill>
                <a:latin typeface="Arial" panose="020B0604020202020204" pitchFamily="34" charset="0"/>
                <a:cs typeface="Arial" panose="020B0604020202020204" pitchFamily="34" charset="0"/>
              </a:rPr>
              <a:t>4</a:t>
            </a:r>
            <a:r>
              <a:rPr lang="en-US" sz="3200" dirty="0">
                <a:solidFill>
                  <a:srgbClr val="000000"/>
                </a:solidFill>
                <a:latin typeface="Arial" panose="020B0604020202020204" pitchFamily="34" charset="0"/>
                <a:cs typeface="Arial" panose="020B0604020202020204" pitchFamily="34" charset="0"/>
                <a:sym typeface="Wingdings" pitchFamily="2" charset="2"/>
              </a:rPr>
              <a:t>  </a:t>
            </a:r>
            <a:r>
              <a:rPr lang="en-US" sz="3200" b="1" dirty="0">
                <a:solidFill>
                  <a:srgbClr val="000000"/>
                </a:solidFill>
                <a:latin typeface="Arial" panose="020B0604020202020204" pitchFamily="34" charset="0"/>
                <a:cs typeface="Arial" panose="020B0604020202020204" pitchFamily="34" charset="0"/>
                <a:sym typeface="Wingdings" pitchFamily="2" charset="2"/>
              </a:rPr>
              <a:t> </a:t>
            </a:r>
            <a:r>
              <a:rPr lang="en-US" sz="3200" b="1" dirty="0">
                <a:solidFill>
                  <a:srgbClr val="000000"/>
                </a:solidFill>
                <a:latin typeface="Arial" panose="020B0604020202020204" pitchFamily="34" charset="0"/>
                <a:cs typeface="Arial" panose="020B0604020202020204" pitchFamily="34" charset="0"/>
              </a:rPr>
              <a:t>C + 2H</a:t>
            </a:r>
            <a:r>
              <a:rPr lang="en-US" sz="3200" b="1" baseline="-25000" dirty="0">
                <a:solidFill>
                  <a:srgbClr val="000000"/>
                </a:solidFill>
                <a:latin typeface="Arial" panose="020B0604020202020204" pitchFamily="34" charset="0"/>
                <a:cs typeface="Arial" panose="020B0604020202020204" pitchFamily="34" charset="0"/>
              </a:rPr>
              <a:t>2</a:t>
            </a:r>
            <a:r>
              <a:rPr lang="en-US" sz="3200"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rPr>
              <a:t>	         +74.80 kJ</a:t>
            </a:r>
          </a:p>
        </p:txBody>
      </p:sp>
      <p:sp>
        <p:nvSpPr>
          <p:cNvPr id="45129" name="Line 73"/>
          <p:cNvSpPr>
            <a:spLocks noChangeShapeType="1"/>
          </p:cNvSpPr>
          <p:nvPr/>
        </p:nvSpPr>
        <p:spPr bwMode="auto">
          <a:xfrm flipV="1">
            <a:off x="2759366" y="5787677"/>
            <a:ext cx="8061033" cy="3523"/>
          </a:xfrm>
          <a:prstGeom prst="line">
            <a:avLst/>
          </a:prstGeom>
          <a:noFill/>
          <a:ln w="28575">
            <a:solidFill>
              <a:srgbClr val="000000"/>
            </a:solidFill>
            <a:round/>
            <a:headEnd/>
            <a:tailEnd/>
          </a:ln>
          <a:effectLst/>
        </p:spPr>
        <p:txBody>
          <a:bodyPr/>
          <a:lstStyle/>
          <a:p>
            <a:endParaRPr lang="en-US" sz="2100"/>
          </a:p>
        </p:txBody>
      </p:sp>
      <p:sp>
        <p:nvSpPr>
          <p:cNvPr id="11" name="Frame 10"/>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3" name="Rectangle 2"/>
          <p:cNvSpPr/>
          <p:nvPr/>
        </p:nvSpPr>
        <p:spPr>
          <a:xfrm>
            <a:off x="533400" y="1169320"/>
            <a:ext cx="10744200" cy="954107"/>
          </a:xfrm>
          <a:prstGeom prst="rect">
            <a:avLst/>
          </a:prstGeom>
        </p:spPr>
        <p:txBody>
          <a:bodyPr wrap="square">
            <a:spAutoFit/>
          </a:bodyPr>
          <a:lstStyle/>
          <a:p>
            <a:pPr lvl="0"/>
            <a:r>
              <a:rPr lang="en-US" dirty="0">
                <a:solidFill>
                  <a:srgbClr val="000000"/>
                </a:solidFill>
                <a:latin typeface="Arial" panose="020B0604020202020204" pitchFamily="34" charset="0"/>
                <a:cs typeface="Arial" panose="020B0604020202020204" pitchFamily="34" charset="0"/>
              </a:rPr>
              <a:t>Calculate </a:t>
            </a:r>
            <a:r>
              <a:rPr lang="en-US" dirty="0">
                <a:solidFill>
                  <a:srgbClr val="000000"/>
                </a:solidFill>
                <a:latin typeface="Arial" panose="020B0604020202020204" pitchFamily="34" charset="0"/>
                <a:cs typeface="Arial" panose="020B0604020202020204" pitchFamily="34" charset="0"/>
                <a:sym typeface="Symbol" pitchFamily="18" charset="2"/>
              </a:rPr>
              <a:t>H for the combustion of methane, CH</a:t>
            </a:r>
            <a:r>
              <a:rPr lang="en-US" baseline="-25000" dirty="0">
                <a:solidFill>
                  <a:srgbClr val="000000"/>
                </a:solidFill>
                <a:latin typeface="Arial" panose="020B0604020202020204" pitchFamily="34" charset="0"/>
                <a:cs typeface="Arial" panose="020B0604020202020204" pitchFamily="34" charset="0"/>
                <a:sym typeface="Symbol" pitchFamily="18" charset="2"/>
              </a:rPr>
              <a:t>4</a:t>
            </a:r>
            <a:r>
              <a:rPr lang="en-US" dirty="0">
                <a:solidFill>
                  <a:srgbClr val="000000"/>
                </a:solidFill>
                <a:latin typeface="Arial" panose="020B0604020202020204" pitchFamily="34" charset="0"/>
                <a:cs typeface="Arial" panose="020B0604020202020204" pitchFamily="34" charset="0"/>
                <a:sym typeface="Symbol" pitchFamily="18" charset="2"/>
              </a:rPr>
              <a:t>:   </a:t>
            </a:r>
          </a:p>
          <a:p>
            <a:pPr lvl="0"/>
            <a:r>
              <a:rPr lang="en-US" b="1" dirty="0">
                <a:solidFill>
                  <a:srgbClr val="000000"/>
                </a:solidFill>
                <a:latin typeface="Arial" panose="020B0604020202020204" pitchFamily="34" charset="0"/>
                <a:cs typeface="Arial" panose="020B0604020202020204" pitchFamily="34" charset="0"/>
              </a:rPr>
              <a:t>CH</a:t>
            </a:r>
            <a:r>
              <a:rPr lang="en-US" b="1" baseline="-30000" dirty="0">
                <a:solidFill>
                  <a:srgbClr val="000000"/>
                </a:solidFill>
                <a:latin typeface="Arial" panose="020B0604020202020204" pitchFamily="34" charset="0"/>
                <a:cs typeface="Arial" panose="020B0604020202020204" pitchFamily="34" charset="0"/>
              </a:rPr>
              <a:t>4</a:t>
            </a:r>
            <a:r>
              <a:rPr lang="en-US" b="1" dirty="0">
                <a:solidFill>
                  <a:srgbClr val="000000"/>
                </a:solidFill>
                <a:latin typeface="Arial" panose="020B0604020202020204" pitchFamily="34" charset="0"/>
                <a:cs typeface="Arial" panose="020B0604020202020204" pitchFamily="34" charset="0"/>
              </a:rPr>
              <a:t> + 2O</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 </a:t>
            </a:r>
            <a:r>
              <a:rPr lang="en-US" b="1" dirty="0">
                <a:solidFill>
                  <a:srgbClr val="000000"/>
                </a:solidFill>
                <a:latin typeface="Arial" panose="020B0604020202020204" pitchFamily="34" charset="0"/>
                <a:cs typeface="Arial" panose="020B0604020202020204" pitchFamily="34" charset="0"/>
                <a:sym typeface="Wingdings" pitchFamily="2" charset="2"/>
              </a:rPr>
              <a:t></a:t>
            </a:r>
            <a:r>
              <a:rPr lang="en-US" b="1" dirty="0">
                <a:solidFill>
                  <a:srgbClr val="000000"/>
                </a:solidFill>
                <a:latin typeface="Arial" panose="020B0604020202020204" pitchFamily="34" charset="0"/>
                <a:cs typeface="Arial" panose="020B0604020202020204" pitchFamily="34" charset="0"/>
              </a:rPr>
              <a:t> CO</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 + 2H</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O</a:t>
            </a:r>
            <a:endParaRPr lang="en-US" dirty="0">
              <a:solidFill>
                <a:srgbClr val="000000"/>
              </a:solidFill>
              <a:latin typeface="Arial" panose="020B0604020202020204" pitchFamily="34" charset="0"/>
              <a:cs typeface="Arial" panose="020B0604020202020204" pitchFamily="34" charset="0"/>
            </a:endParaRPr>
          </a:p>
        </p:txBody>
      </p:sp>
      <p:sp>
        <p:nvSpPr>
          <p:cNvPr id="10" name="Text Box 27"/>
          <p:cNvSpPr txBox="1">
            <a:spLocks noChangeArrowheads="1"/>
          </p:cNvSpPr>
          <p:nvPr/>
        </p:nvSpPr>
        <p:spPr bwMode="auto">
          <a:xfrm>
            <a:off x="2759367" y="4494047"/>
            <a:ext cx="7391400" cy="584775"/>
          </a:xfrm>
          <a:prstGeom prst="rect">
            <a:avLst/>
          </a:prstGeom>
          <a:noFill/>
          <a:ln w="9525">
            <a:noFill/>
            <a:miter lim="800000"/>
            <a:headEnd/>
            <a:tailEnd/>
          </a:ln>
          <a:effectLst/>
        </p:spPr>
        <p:txBody>
          <a:bodyPr wrap="square">
            <a:spAutoFit/>
          </a:bodyPr>
          <a:lstStyle/>
          <a:p>
            <a:r>
              <a:rPr lang="en-US" sz="3200"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rPr>
              <a:t>C + O</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sym typeface="Wingdings" pitchFamily="2" charset="2"/>
              </a:rPr>
              <a:t></a:t>
            </a:r>
            <a:r>
              <a:rPr lang="en-US" sz="3200" b="1" dirty="0">
                <a:solidFill>
                  <a:srgbClr val="000000"/>
                </a:solidFill>
                <a:latin typeface="Arial" panose="020B0604020202020204" pitchFamily="34" charset="0"/>
                <a:cs typeface="Arial" panose="020B0604020202020204" pitchFamily="34" charset="0"/>
              </a:rPr>
              <a:t> CO</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	       -393.50 kJ</a:t>
            </a:r>
          </a:p>
        </p:txBody>
      </p:sp>
      <p:sp>
        <p:nvSpPr>
          <p:cNvPr id="13" name="Text Box 27"/>
          <p:cNvSpPr txBox="1">
            <a:spLocks noChangeArrowheads="1"/>
          </p:cNvSpPr>
          <p:nvPr/>
        </p:nvSpPr>
        <p:spPr bwMode="auto">
          <a:xfrm>
            <a:off x="2851732" y="5103630"/>
            <a:ext cx="7892467" cy="584775"/>
          </a:xfrm>
          <a:prstGeom prst="rect">
            <a:avLst/>
          </a:prstGeom>
          <a:noFill/>
          <a:ln w="9525">
            <a:noFill/>
            <a:miter lim="800000"/>
            <a:headEnd/>
            <a:tailEnd/>
          </a:ln>
          <a:effectLst/>
        </p:spPr>
        <p:txBody>
          <a:bodyPr wrap="square">
            <a:spAutoFit/>
          </a:bodyPr>
          <a:lstStyle/>
          <a:p>
            <a:r>
              <a:rPr lang="en-US" sz="3200"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rPr>
              <a:t>2H</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 + O</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sym typeface="Wingdings" pitchFamily="2" charset="2"/>
              </a:rPr>
              <a:t></a:t>
            </a:r>
            <a:r>
              <a:rPr lang="en-US" sz="3200" b="1" dirty="0">
                <a:solidFill>
                  <a:srgbClr val="000000"/>
                </a:solidFill>
                <a:latin typeface="Arial" panose="020B0604020202020204" pitchFamily="34" charset="0"/>
                <a:cs typeface="Arial" panose="020B0604020202020204" pitchFamily="34" charset="0"/>
              </a:rPr>
              <a:t> 2H</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O	      2 x (-285.83 kJ)</a:t>
            </a:r>
          </a:p>
        </p:txBody>
      </p:sp>
      <p:sp>
        <p:nvSpPr>
          <p:cNvPr id="14" name="TextBox 13"/>
          <p:cNvSpPr txBox="1"/>
          <p:nvPr/>
        </p:nvSpPr>
        <p:spPr>
          <a:xfrm>
            <a:off x="990600" y="3902332"/>
            <a:ext cx="1070372" cy="400110"/>
          </a:xfrm>
          <a:prstGeom prst="rect">
            <a:avLst/>
          </a:prstGeom>
          <a:noFill/>
        </p:spPr>
        <p:txBody>
          <a:bodyPr wrap="square" rtlCol="0">
            <a:spAutoFit/>
          </a:bodyPr>
          <a:lstStyle/>
          <a:p>
            <a:r>
              <a:rPr lang="en-US" sz="2000" b="1" i="1" dirty="0">
                <a:solidFill>
                  <a:srgbClr val="FF0000"/>
                </a:solidFill>
                <a:latin typeface="Arial" panose="020B0604020202020204" pitchFamily="34" charset="0"/>
                <a:cs typeface="Arial" panose="020B0604020202020204" pitchFamily="34" charset="0"/>
              </a:rPr>
              <a:t>- </a:t>
            </a:r>
            <a:r>
              <a:rPr lang="en-US" sz="2000" b="1" i="1" dirty="0" err="1">
                <a:solidFill>
                  <a:srgbClr val="FF0000"/>
                </a:solidFill>
                <a:latin typeface="Arial" panose="020B0604020202020204" pitchFamily="34" charset="0"/>
                <a:cs typeface="Arial" panose="020B0604020202020204" pitchFamily="34" charset="0"/>
              </a:rPr>
              <a:t>rxn</a:t>
            </a:r>
            <a:r>
              <a:rPr lang="en-US" sz="2000" b="1" i="1" dirty="0">
                <a:solidFill>
                  <a:srgbClr val="FF0000"/>
                </a:solidFill>
                <a:latin typeface="Arial" panose="020B0604020202020204" pitchFamily="34" charset="0"/>
                <a:cs typeface="Arial" panose="020B0604020202020204" pitchFamily="34" charset="0"/>
              </a:rPr>
              <a:t> 1</a:t>
            </a:r>
          </a:p>
        </p:txBody>
      </p:sp>
      <p:sp>
        <p:nvSpPr>
          <p:cNvPr id="15" name="TextBox 14"/>
          <p:cNvSpPr txBox="1"/>
          <p:nvPr/>
        </p:nvSpPr>
        <p:spPr>
          <a:xfrm>
            <a:off x="990600" y="4529665"/>
            <a:ext cx="1070372" cy="400110"/>
          </a:xfrm>
          <a:prstGeom prst="rect">
            <a:avLst/>
          </a:prstGeom>
          <a:noFill/>
        </p:spPr>
        <p:txBody>
          <a:bodyPr wrap="square" rtlCol="0">
            <a:spAutoFit/>
          </a:bodyPr>
          <a:lstStyle/>
          <a:p>
            <a:r>
              <a:rPr lang="en-US" sz="2000" b="1" i="1" dirty="0">
                <a:solidFill>
                  <a:srgbClr val="FF0000"/>
                </a:solidFill>
                <a:latin typeface="Arial" panose="020B0604020202020204" pitchFamily="34" charset="0"/>
                <a:cs typeface="Arial" panose="020B0604020202020204" pitchFamily="34" charset="0"/>
              </a:rPr>
              <a:t>  </a:t>
            </a:r>
            <a:r>
              <a:rPr lang="en-US" sz="2000" b="1" i="1" dirty="0" err="1">
                <a:solidFill>
                  <a:srgbClr val="FF0000"/>
                </a:solidFill>
                <a:latin typeface="Arial" panose="020B0604020202020204" pitchFamily="34" charset="0"/>
                <a:cs typeface="Arial" panose="020B0604020202020204" pitchFamily="34" charset="0"/>
              </a:rPr>
              <a:t>rxn</a:t>
            </a:r>
            <a:r>
              <a:rPr lang="en-US" sz="2000" b="1" i="1" dirty="0">
                <a:solidFill>
                  <a:srgbClr val="FF0000"/>
                </a:solidFill>
                <a:latin typeface="Arial" panose="020B0604020202020204" pitchFamily="34" charset="0"/>
                <a:cs typeface="Arial" panose="020B0604020202020204" pitchFamily="34" charset="0"/>
              </a:rPr>
              <a:t> 2</a:t>
            </a:r>
          </a:p>
        </p:txBody>
      </p:sp>
      <p:sp>
        <p:nvSpPr>
          <p:cNvPr id="16" name="TextBox 15"/>
          <p:cNvSpPr txBox="1"/>
          <p:nvPr/>
        </p:nvSpPr>
        <p:spPr>
          <a:xfrm>
            <a:off x="762000" y="5226277"/>
            <a:ext cx="1270669" cy="400110"/>
          </a:xfrm>
          <a:prstGeom prst="rect">
            <a:avLst/>
          </a:prstGeom>
          <a:noFill/>
        </p:spPr>
        <p:txBody>
          <a:bodyPr wrap="square" rtlCol="0">
            <a:spAutoFit/>
          </a:bodyPr>
          <a:lstStyle/>
          <a:p>
            <a:r>
              <a:rPr lang="en-US" sz="2000" b="1" i="1" dirty="0">
                <a:solidFill>
                  <a:srgbClr val="FF0000"/>
                </a:solidFill>
                <a:latin typeface="Arial" panose="020B0604020202020204" pitchFamily="34" charset="0"/>
                <a:cs typeface="Arial" panose="020B0604020202020204" pitchFamily="34" charset="0"/>
              </a:rPr>
              <a:t>2 x </a:t>
            </a:r>
            <a:r>
              <a:rPr lang="en-US" sz="2000" b="1" i="1" dirty="0" err="1">
                <a:solidFill>
                  <a:srgbClr val="FF0000"/>
                </a:solidFill>
                <a:latin typeface="Arial" panose="020B0604020202020204" pitchFamily="34" charset="0"/>
                <a:cs typeface="Arial" panose="020B0604020202020204" pitchFamily="34" charset="0"/>
              </a:rPr>
              <a:t>rxn</a:t>
            </a:r>
            <a:r>
              <a:rPr lang="en-US" sz="2000" b="1" i="1" dirty="0">
                <a:solidFill>
                  <a:srgbClr val="FF0000"/>
                </a:solidFill>
                <a:latin typeface="Arial" panose="020B0604020202020204" pitchFamily="34" charset="0"/>
                <a:cs typeface="Arial" panose="020B0604020202020204" pitchFamily="34" charset="0"/>
              </a:rPr>
              <a:t> 3</a:t>
            </a:r>
          </a:p>
        </p:txBody>
      </p:sp>
      <p:graphicFrame>
        <p:nvGraphicFramePr>
          <p:cNvPr id="2" name="Group 67">
            <a:extLst>
              <a:ext uri="{FF2B5EF4-FFF2-40B4-BE49-F238E27FC236}">
                <a16:creationId xmlns:a16="http://schemas.microsoft.com/office/drawing/2014/main" id="{FEFECE05-462C-C98F-56C2-227F07DBA3F8}"/>
              </a:ext>
            </a:extLst>
          </p:cNvPr>
          <p:cNvGraphicFramePr>
            <a:graphicFrameLocks noGrp="1"/>
          </p:cNvGraphicFramePr>
          <p:nvPr>
            <p:extLst>
              <p:ext uri="{D42A27DB-BD31-4B8C-83A1-F6EECF244321}">
                <p14:modId xmlns:p14="http://schemas.microsoft.com/office/powerpoint/2010/main" val="124036946"/>
              </p:ext>
            </p:extLst>
          </p:nvPr>
        </p:nvGraphicFramePr>
        <p:xfrm>
          <a:off x="6697416" y="1921449"/>
          <a:ext cx="3842827" cy="1831107"/>
        </p:xfrm>
        <a:graphic>
          <a:graphicData uri="http://schemas.openxmlformats.org/drawingml/2006/table">
            <a:tbl>
              <a:tblPr/>
              <a:tblGrid>
                <a:gridCol w="461180">
                  <a:extLst>
                    <a:ext uri="{9D8B030D-6E8A-4147-A177-3AD203B41FA5}">
                      <a16:colId xmlns:a16="http://schemas.microsoft.com/office/drawing/2014/main" val="1147898603"/>
                    </a:ext>
                  </a:extLst>
                </a:gridCol>
                <a:gridCol w="2004060">
                  <a:extLst>
                    <a:ext uri="{9D8B030D-6E8A-4147-A177-3AD203B41FA5}">
                      <a16:colId xmlns:a16="http://schemas.microsoft.com/office/drawing/2014/main" val="20000"/>
                    </a:ext>
                  </a:extLst>
                </a:gridCol>
                <a:gridCol w="1377587">
                  <a:extLst>
                    <a:ext uri="{9D8B030D-6E8A-4147-A177-3AD203B41FA5}">
                      <a16:colId xmlns:a16="http://schemas.microsoft.com/office/drawing/2014/main" val="20001"/>
                    </a:ext>
                  </a:extLst>
                </a:gridCol>
              </a:tblGrid>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Reaction</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Symbol" pitchFamily="18" charset="2"/>
                        </a:rPr>
                        <a:t></a:t>
                      </a: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H</a:t>
                      </a:r>
                      <a:r>
                        <a:rPr kumimoji="0" lang="en-US" sz="1800" b="1"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o</a:t>
                      </a: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extLst>
                  <a:ext uri="{0D108BD9-81ED-4DB2-BD59-A6C34878D82A}">
                    <a16:rowId xmlns:a16="http://schemas.microsoft.com/office/drawing/2014/main" val="10000"/>
                  </a:ext>
                </a:extLst>
              </a:tr>
              <a:tr h="6195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 + 2H</a:t>
                      </a:r>
                      <a:r>
                        <a:rPr kumimoji="0" lang="en-US" sz="1800" b="0" i="0" u="none" strike="noStrike" cap="none" normalizeH="0" baseline="-25000" dirty="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Wingdings" pitchFamily="2" charset="2"/>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CH</a:t>
                      </a:r>
                      <a:r>
                        <a:rPr kumimoji="0" lang="en-US" sz="1800" b="0" i="0" u="none" strike="noStrike" cap="none" normalizeH="0" baseline="-25000" dirty="0">
                          <a:ln>
                            <a:noFill/>
                          </a:ln>
                          <a:solidFill>
                            <a:srgbClr val="000000"/>
                          </a:solidFill>
                          <a:effectLst/>
                          <a:latin typeface="Arial" panose="020B0604020202020204" pitchFamily="34" charset="0"/>
                          <a:cs typeface="Arial" panose="020B0604020202020204" pitchFamily="34" charset="0"/>
                        </a:rPr>
                        <a:t>4</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-74.80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 + O</a:t>
                      </a:r>
                      <a:r>
                        <a:rPr kumimoji="0" lang="en-US" sz="18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Wingdings" pitchFamily="2" charset="2"/>
                        </a:rPr>
                        <a:t></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CO</a:t>
                      </a:r>
                      <a:r>
                        <a:rPr kumimoji="0" lang="en-US" sz="18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-393.50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H</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 ½ O</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sym typeface="Wingdings" pitchFamily="2" charset="2"/>
                        </a:rPr>
                        <a:t></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H</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O</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-285.83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8850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1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13" grpId="0"/>
      <p:bldP spid="13"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Rectangle 2"/>
          <p:cNvSpPr txBox="1">
            <a:spLocks noChangeArrowheads="1"/>
          </p:cNvSpPr>
          <p:nvPr/>
        </p:nvSpPr>
        <p:spPr>
          <a:xfrm>
            <a:off x="533400" y="223963"/>
            <a:ext cx="965525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a:solidFill>
                  <a:srgbClr val="000000"/>
                </a:solidFill>
                <a:latin typeface="Arial" charset="0"/>
              </a:rPr>
              <a:t>Hess’s Law Example Problem #1 </a:t>
            </a:r>
            <a:endParaRPr lang="en-US" b="1" u="sng" dirty="0">
              <a:solidFill>
                <a:srgbClr val="000000"/>
              </a:solidFill>
              <a:latin typeface="Arial" panose="020B0604020202020204" pitchFamily="34" charset="0"/>
              <a:cs typeface="Arial" panose="020B0604020202020204" pitchFamily="34" charset="0"/>
            </a:endParaRPr>
          </a:p>
        </p:txBody>
      </p:sp>
      <p:sp>
        <p:nvSpPr>
          <p:cNvPr id="45060" name="Rectangle 4"/>
          <p:cNvSpPr>
            <a:spLocks noChangeArrowheads="1"/>
          </p:cNvSpPr>
          <p:nvPr/>
        </p:nvSpPr>
        <p:spPr bwMode="auto">
          <a:xfrm>
            <a:off x="2667002" y="1950855"/>
            <a:ext cx="184731" cy="415498"/>
          </a:xfrm>
          <a:prstGeom prst="rect">
            <a:avLst/>
          </a:prstGeom>
          <a:noFill/>
          <a:ln w="9525">
            <a:noFill/>
            <a:miter lim="800000"/>
            <a:headEnd/>
            <a:tailEnd/>
          </a:ln>
          <a:effectLst/>
        </p:spPr>
        <p:txBody>
          <a:bodyPr wrap="none" anchor="ctr">
            <a:spAutoFit/>
          </a:bodyPr>
          <a:lstStyle/>
          <a:p>
            <a:endParaRPr lang="en-US" sz="2100"/>
          </a:p>
        </p:txBody>
      </p:sp>
      <p:sp>
        <p:nvSpPr>
          <p:cNvPr id="45113" name="Text Box 57"/>
          <p:cNvSpPr txBox="1">
            <a:spLocks noChangeArrowheads="1"/>
          </p:cNvSpPr>
          <p:nvPr/>
        </p:nvSpPr>
        <p:spPr bwMode="auto">
          <a:xfrm>
            <a:off x="533400" y="2274725"/>
            <a:ext cx="6172200" cy="1200329"/>
          </a:xfrm>
          <a:prstGeom prst="rect">
            <a:avLst/>
          </a:prstGeom>
          <a:noFill/>
          <a:ln w="9525">
            <a:noFill/>
            <a:miter lim="800000"/>
            <a:headEnd/>
            <a:tailEnd/>
          </a:ln>
          <a:effectLst/>
        </p:spPr>
        <p:txBody>
          <a:bodyPr wrap="square">
            <a:spAutoFit/>
          </a:bodyPr>
          <a:lstStyle/>
          <a:p>
            <a:r>
              <a:rPr lang="en-US" sz="2400" b="1" u="sng" dirty="0">
                <a:solidFill>
                  <a:srgbClr val="0070C0"/>
                </a:solidFill>
                <a:latin typeface="Arial" panose="020B0604020202020204" pitchFamily="34" charset="0"/>
                <a:cs typeface="Arial" panose="020B0604020202020204" pitchFamily="34" charset="0"/>
              </a:rPr>
              <a:t>Step #4: </a:t>
            </a:r>
            <a:br>
              <a:rPr lang="en-US" sz="2400" b="1" u="sng" dirty="0">
                <a:solidFill>
                  <a:srgbClr val="0070C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Cross out things that show up on both sides, then sum up your ∆H values</a:t>
            </a:r>
          </a:p>
        </p:txBody>
      </p:sp>
      <p:sp>
        <p:nvSpPr>
          <p:cNvPr id="45114" name="Text Box 58"/>
          <p:cNvSpPr txBox="1">
            <a:spLocks noChangeArrowheads="1"/>
          </p:cNvSpPr>
          <p:nvPr/>
        </p:nvSpPr>
        <p:spPr bwMode="auto">
          <a:xfrm>
            <a:off x="1603772" y="3810000"/>
            <a:ext cx="8603456" cy="584775"/>
          </a:xfrm>
          <a:prstGeom prst="rect">
            <a:avLst/>
          </a:prstGeom>
          <a:noFill/>
          <a:ln w="9525">
            <a:noFill/>
            <a:miter lim="800000"/>
            <a:headEnd/>
            <a:tailEnd/>
          </a:ln>
          <a:effectLst/>
        </p:spPr>
        <p:txBody>
          <a:bodyPr wrap="square">
            <a:spAutoFit/>
          </a:bodyPr>
          <a:lstStyle/>
          <a:p>
            <a:pPr algn="ctr"/>
            <a:r>
              <a:rPr lang="en-US" sz="3200" b="1" dirty="0">
                <a:solidFill>
                  <a:srgbClr val="000000"/>
                </a:solidFill>
                <a:latin typeface="Arial" panose="020B0604020202020204" pitchFamily="34" charset="0"/>
                <a:cs typeface="Arial" panose="020B0604020202020204" pitchFamily="34" charset="0"/>
              </a:rPr>
              <a:t>  CH</a:t>
            </a:r>
            <a:r>
              <a:rPr lang="en-US" sz="3200" b="1" baseline="-25000" dirty="0">
                <a:solidFill>
                  <a:srgbClr val="000000"/>
                </a:solidFill>
                <a:latin typeface="Arial" panose="020B0604020202020204" pitchFamily="34" charset="0"/>
                <a:cs typeface="Arial" panose="020B0604020202020204" pitchFamily="34" charset="0"/>
              </a:rPr>
              <a:t>4</a:t>
            </a:r>
            <a:r>
              <a:rPr lang="en-US" sz="3200" dirty="0">
                <a:solidFill>
                  <a:srgbClr val="000000"/>
                </a:solidFill>
                <a:latin typeface="Arial" panose="020B0604020202020204" pitchFamily="34" charset="0"/>
                <a:cs typeface="Arial" panose="020B0604020202020204" pitchFamily="34" charset="0"/>
                <a:sym typeface="Wingdings" pitchFamily="2" charset="2"/>
              </a:rPr>
              <a:t>  </a:t>
            </a:r>
            <a:r>
              <a:rPr lang="en-US" sz="3200" b="1" dirty="0">
                <a:solidFill>
                  <a:srgbClr val="000000"/>
                </a:solidFill>
                <a:latin typeface="Arial" panose="020B0604020202020204" pitchFamily="34" charset="0"/>
                <a:cs typeface="Arial" panose="020B0604020202020204" pitchFamily="34" charset="0"/>
                <a:sym typeface="Wingdings" pitchFamily="2" charset="2"/>
              </a:rPr>
              <a:t> </a:t>
            </a:r>
            <a:r>
              <a:rPr lang="en-US" sz="3200" b="1" dirty="0">
                <a:solidFill>
                  <a:srgbClr val="000000"/>
                </a:solidFill>
                <a:latin typeface="Arial" panose="020B0604020202020204" pitchFamily="34" charset="0"/>
                <a:cs typeface="Arial" panose="020B0604020202020204" pitchFamily="34" charset="0"/>
              </a:rPr>
              <a:t>C + 2H</a:t>
            </a:r>
            <a:r>
              <a:rPr lang="en-US" sz="3200" b="1" baseline="-25000" dirty="0">
                <a:solidFill>
                  <a:srgbClr val="000000"/>
                </a:solidFill>
                <a:latin typeface="Arial" panose="020B0604020202020204" pitchFamily="34" charset="0"/>
                <a:cs typeface="Arial" panose="020B0604020202020204" pitchFamily="34" charset="0"/>
              </a:rPr>
              <a:t>2</a:t>
            </a:r>
            <a:r>
              <a:rPr lang="en-US" sz="3200"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rPr>
              <a:t>	         +74.80 kJ</a:t>
            </a:r>
          </a:p>
        </p:txBody>
      </p:sp>
      <p:sp>
        <p:nvSpPr>
          <p:cNvPr id="45129" name="Line 73"/>
          <p:cNvSpPr>
            <a:spLocks noChangeShapeType="1"/>
          </p:cNvSpPr>
          <p:nvPr/>
        </p:nvSpPr>
        <p:spPr bwMode="auto">
          <a:xfrm flipV="1">
            <a:off x="2759366" y="5787677"/>
            <a:ext cx="8061033" cy="3523"/>
          </a:xfrm>
          <a:prstGeom prst="line">
            <a:avLst/>
          </a:prstGeom>
          <a:noFill/>
          <a:ln w="28575">
            <a:solidFill>
              <a:srgbClr val="000000"/>
            </a:solidFill>
            <a:round/>
            <a:headEnd/>
            <a:tailEnd/>
          </a:ln>
          <a:effectLst/>
        </p:spPr>
        <p:txBody>
          <a:bodyPr/>
          <a:lstStyle/>
          <a:p>
            <a:endParaRPr lang="en-US" sz="2100"/>
          </a:p>
        </p:txBody>
      </p:sp>
      <p:sp>
        <p:nvSpPr>
          <p:cNvPr id="11" name="Frame 10"/>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3" name="Rectangle 2"/>
          <p:cNvSpPr/>
          <p:nvPr/>
        </p:nvSpPr>
        <p:spPr>
          <a:xfrm>
            <a:off x="533400" y="1169320"/>
            <a:ext cx="10744200" cy="954107"/>
          </a:xfrm>
          <a:prstGeom prst="rect">
            <a:avLst/>
          </a:prstGeom>
        </p:spPr>
        <p:txBody>
          <a:bodyPr wrap="square">
            <a:spAutoFit/>
          </a:bodyPr>
          <a:lstStyle/>
          <a:p>
            <a:pPr lvl="0"/>
            <a:r>
              <a:rPr lang="en-US" dirty="0">
                <a:solidFill>
                  <a:srgbClr val="000000"/>
                </a:solidFill>
                <a:latin typeface="Arial" panose="020B0604020202020204" pitchFamily="34" charset="0"/>
                <a:cs typeface="Arial" panose="020B0604020202020204" pitchFamily="34" charset="0"/>
              </a:rPr>
              <a:t>Calculate </a:t>
            </a:r>
            <a:r>
              <a:rPr lang="en-US" dirty="0">
                <a:solidFill>
                  <a:srgbClr val="000000"/>
                </a:solidFill>
                <a:latin typeface="Arial" panose="020B0604020202020204" pitchFamily="34" charset="0"/>
                <a:cs typeface="Arial" panose="020B0604020202020204" pitchFamily="34" charset="0"/>
                <a:sym typeface="Symbol" pitchFamily="18" charset="2"/>
              </a:rPr>
              <a:t>H for the combustion of methane, CH</a:t>
            </a:r>
            <a:r>
              <a:rPr lang="en-US" baseline="-25000" dirty="0">
                <a:solidFill>
                  <a:srgbClr val="000000"/>
                </a:solidFill>
                <a:latin typeface="Arial" panose="020B0604020202020204" pitchFamily="34" charset="0"/>
                <a:cs typeface="Arial" panose="020B0604020202020204" pitchFamily="34" charset="0"/>
                <a:sym typeface="Symbol" pitchFamily="18" charset="2"/>
              </a:rPr>
              <a:t>4</a:t>
            </a:r>
            <a:r>
              <a:rPr lang="en-US" dirty="0">
                <a:solidFill>
                  <a:srgbClr val="000000"/>
                </a:solidFill>
                <a:latin typeface="Arial" panose="020B0604020202020204" pitchFamily="34" charset="0"/>
                <a:cs typeface="Arial" panose="020B0604020202020204" pitchFamily="34" charset="0"/>
                <a:sym typeface="Symbol" pitchFamily="18" charset="2"/>
              </a:rPr>
              <a:t>:   </a:t>
            </a:r>
          </a:p>
          <a:p>
            <a:pPr lvl="0"/>
            <a:r>
              <a:rPr lang="en-US" b="1" dirty="0">
                <a:solidFill>
                  <a:srgbClr val="000000"/>
                </a:solidFill>
                <a:latin typeface="Arial" panose="020B0604020202020204" pitchFamily="34" charset="0"/>
                <a:cs typeface="Arial" panose="020B0604020202020204" pitchFamily="34" charset="0"/>
              </a:rPr>
              <a:t>CH</a:t>
            </a:r>
            <a:r>
              <a:rPr lang="en-US" b="1" baseline="-30000" dirty="0">
                <a:solidFill>
                  <a:srgbClr val="000000"/>
                </a:solidFill>
                <a:latin typeface="Arial" panose="020B0604020202020204" pitchFamily="34" charset="0"/>
                <a:cs typeface="Arial" panose="020B0604020202020204" pitchFamily="34" charset="0"/>
              </a:rPr>
              <a:t>4</a:t>
            </a:r>
            <a:r>
              <a:rPr lang="en-US" b="1" dirty="0">
                <a:solidFill>
                  <a:srgbClr val="000000"/>
                </a:solidFill>
                <a:latin typeface="Arial" panose="020B0604020202020204" pitchFamily="34" charset="0"/>
                <a:cs typeface="Arial" panose="020B0604020202020204" pitchFamily="34" charset="0"/>
              </a:rPr>
              <a:t> + 2O</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 </a:t>
            </a:r>
            <a:r>
              <a:rPr lang="en-US" b="1" dirty="0">
                <a:solidFill>
                  <a:srgbClr val="000000"/>
                </a:solidFill>
                <a:latin typeface="Arial" panose="020B0604020202020204" pitchFamily="34" charset="0"/>
                <a:cs typeface="Arial" panose="020B0604020202020204" pitchFamily="34" charset="0"/>
                <a:sym typeface="Wingdings" pitchFamily="2" charset="2"/>
              </a:rPr>
              <a:t></a:t>
            </a:r>
            <a:r>
              <a:rPr lang="en-US" b="1" dirty="0">
                <a:solidFill>
                  <a:srgbClr val="000000"/>
                </a:solidFill>
                <a:latin typeface="Arial" panose="020B0604020202020204" pitchFamily="34" charset="0"/>
                <a:cs typeface="Arial" panose="020B0604020202020204" pitchFamily="34" charset="0"/>
              </a:rPr>
              <a:t> CO</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 + 2H</a:t>
            </a:r>
            <a:r>
              <a:rPr lang="en-US" b="1" baseline="-30000" dirty="0">
                <a:solidFill>
                  <a:srgbClr val="000000"/>
                </a:solidFill>
                <a:latin typeface="Arial" panose="020B0604020202020204" pitchFamily="34" charset="0"/>
                <a:cs typeface="Arial" panose="020B0604020202020204" pitchFamily="34" charset="0"/>
              </a:rPr>
              <a:t>2</a:t>
            </a:r>
            <a:r>
              <a:rPr lang="en-US" b="1" dirty="0">
                <a:solidFill>
                  <a:srgbClr val="000000"/>
                </a:solidFill>
                <a:latin typeface="Arial" panose="020B0604020202020204" pitchFamily="34" charset="0"/>
                <a:cs typeface="Arial" panose="020B0604020202020204" pitchFamily="34" charset="0"/>
              </a:rPr>
              <a:t>O</a:t>
            </a:r>
            <a:endParaRPr lang="en-US" dirty="0">
              <a:solidFill>
                <a:srgbClr val="000000"/>
              </a:solidFill>
              <a:latin typeface="Arial" panose="020B0604020202020204" pitchFamily="34" charset="0"/>
              <a:cs typeface="Arial" panose="020B0604020202020204" pitchFamily="34" charset="0"/>
            </a:endParaRPr>
          </a:p>
        </p:txBody>
      </p:sp>
      <p:sp>
        <p:nvSpPr>
          <p:cNvPr id="10" name="Text Box 27"/>
          <p:cNvSpPr txBox="1">
            <a:spLocks noChangeArrowheads="1"/>
          </p:cNvSpPr>
          <p:nvPr/>
        </p:nvSpPr>
        <p:spPr bwMode="auto">
          <a:xfrm>
            <a:off x="2759367" y="4494047"/>
            <a:ext cx="7391400" cy="584775"/>
          </a:xfrm>
          <a:prstGeom prst="rect">
            <a:avLst/>
          </a:prstGeom>
          <a:noFill/>
          <a:ln w="9525">
            <a:noFill/>
            <a:miter lim="800000"/>
            <a:headEnd/>
            <a:tailEnd/>
          </a:ln>
          <a:effectLst/>
        </p:spPr>
        <p:txBody>
          <a:bodyPr wrap="square">
            <a:spAutoFit/>
          </a:bodyPr>
          <a:lstStyle/>
          <a:p>
            <a:r>
              <a:rPr lang="en-US" sz="3200"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rPr>
              <a:t>C + O</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sym typeface="Wingdings" pitchFamily="2" charset="2"/>
              </a:rPr>
              <a:t></a:t>
            </a:r>
            <a:r>
              <a:rPr lang="en-US" sz="3200" b="1" dirty="0">
                <a:solidFill>
                  <a:srgbClr val="000000"/>
                </a:solidFill>
                <a:latin typeface="Arial" panose="020B0604020202020204" pitchFamily="34" charset="0"/>
                <a:cs typeface="Arial" panose="020B0604020202020204" pitchFamily="34" charset="0"/>
              </a:rPr>
              <a:t> CO</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	       -393.50 kJ</a:t>
            </a:r>
          </a:p>
        </p:txBody>
      </p:sp>
      <p:sp>
        <p:nvSpPr>
          <p:cNvPr id="13" name="Text Box 27"/>
          <p:cNvSpPr txBox="1">
            <a:spLocks noChangeArrowheads="1"/>
          </p:cNvSpPr>
          <p:nvPr/>
        </p:nvSpPr>
        <p:spPr bwMode="auto">
          <a:xfrm>
            <a:off x="2851732" y="5103630"/>
            <a:ext cx="7892467" cy="584775"/>
          </a:xfrm>
          <a:prstGeom prst="rect">
            <a:avLst/>
          </a:prstGeom>
          <a:noFill/>
          <a:ln w="9525">
            <a:noFill/>
            <a:miter lim="800000"/>
            <a:headEnd/>
            <a:tailEnd/>
          </a:ln>
          <a:effectLst/>
        </p:spPr>
        <p:txBody>
          <a:bodyPr wrap="square">
            <a:spAutoFit/>
          </a:bodyPr>
          <a:lstStyle/>
          <a:p>
            <a:r>
              <a:rPr lang="en-US" sz="3200"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rPr>
              <a:t>2H</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 + O</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  </a:t>
            </a:r>
            <a:r>
              <a:rPr lang="en-US" sz="3200" b="1" dirty="0">
                <a:solidFill>
                  <a:srgbClr val="000000"/>
                </a:solidFill>
                <a:latin typeface="Arial" panose="020B0604020202020204" pitchFamily="34" charset="0"/>
                <a:cs typeface="Arial" panose="020B0604020202020204" pitchFamily="34" charset="0"/>
                <a:sym typeface="Wingdings" pitchFamily="2" charset="2"/>
              </a:rPr>
              <a:t></a:t>
            </a:r>
            <a:r>
              <a:rPr lang="en-US" sz="3200" b="1" dirty="0">
                <a:solidFill>
                  <a:srgbClr val="000000"/>
                </a:solidFill>
                <a:latin typeface="Arial" panose="020B0604020202020204" pitchFamily="34" charset="0"/>
                <a:cs typeface="Arial" panose="020B0604020202020204" pitchFamily="34" charset="0"/>
              </a:rPr>
              <a:t> 2H</a:t>
            </a:r>
            <a:r>
              <a:rPr lang="en-US" sz="3200" b="1" baseline="-25000" dirty="0">
                <a:solidFill>
                  <a:srgbClr val="000000"/>
                </a:solidFill>
                <a:latin typeface="Arial" panose="020B0604020202020204" pitchFamily="34" charset="0"/>
                <a:cs typeface="Arial" panose="020B0604020202020204" pitchFamily="34" charset="0"/>
              </a:rPr>
              <a:t>2</a:t>
            </a:r>
            <a:r>
              <a:rPr lang="en-US" sz="3200" b="1" dirty="0">
                <a:solidFill>
                  <a:srgbClr val="000000"/>
                </a:solidFill>
                <a:latin typeface="Arial" panose="020B0604020202020204" pitchFamily="34" charset="0"/>
                <a:cs typeface="Arial" panose="020B0604020202020204" pitchFamily="34" charset="0"/>
              </a:rPr>
              <a:t>O	      2 x (-285.83 kJ)</a:t>
            </a:r>
          </a:p>
        </p:txBody>
      </p:sp>
      <p:sp>
        <p:nvSpPr>
          <p:cNvPr id="14" name="Line 32"/>
          <p:cNvSpPr>
            <a:spLocks noChangeShapeType="1"/>
          </p:cNvSpPr>
          <p:nvPr/>
        </p:nvSpPr>
        <p:spPr bwMode="auto">
          <a:xfrm flipV="1">
            <a:off x="4191000" y="3790108"/>
            <a:ext cx="685800" cy="576360"/>
          </a:xfrm>
          <a:prstGeom prst="line">
            <a:avLst/>
          </a:prstGeom>
          <a:noFill/>
          <a:ln w="76200">
            <a:solidFill>
              <a:srgbClr val="FF0000"/>
            </a:solidFill>
            <a:round/>
            <a:headEnd/>
            <a:tailEnd/>
          </a:ln>
          <a:effectLst/>
        </p:spPr>
        <p:txBody>
          <a:bodyPr/>
          <a:lstStyle/>
          <a:p>
            <a:endParaRPr lang="en-US" sz="2100"/>
          </a:p>
        </p:txBody>
      </p:sp>
      <p:sp>
        <p:nvSpPr>
          <p:cNvPr id="15" name="Line 32"/>
          <p:cNvSpPr>
            <a:spLocks noChangeShapeType="1"/>
          </p:cNvSpPr>
          <p:nvPr/>
        </p:nvSpPr>
        <p:spPr bwMode="auto">
          <a:xfrm flipV="1">
            <a:off x="2851732" y="4473189"/>
            <a:ext cx="685800" cy="576360"/>
          </a:xfrm>
          <a:prstGeom prst="line">
            <a:avLst/>
          </a:prstGeom>
          <a:noFill/>
          <a:ln w="76200">
            <a:solidFill>
              <a:srgbClr val="FF0000"/>
            </a:solidFill>
            <a:round/>
            <a:headEnd/>
            <a:tailEnd/>
          </a:ln>
          <a:effectLst/>
        </p:spPr>
        <p:txBody>
          <a:bodyPr/>
          <a:lstStyle/>
          <a:p>
            <a:endParaRPr lang="en-US" sz="2100"/>
          </a:p>
        </p:txBody>
      </p:sp>
      <p:sp>
        <p:nvSpPr>
          <p:cNvPr id="16" name="Line 32"/>
          <p:cNvSpPr>
            <a:spLocks noChangeShapeType="1"/>
          </p:cNvSpPr>
          <p:nvPr/>
        </p:nvSpPr>
        <p:spPr bwMode="auto">
          <a:xfrm flipV="1">
            <a:off x="5166852" y="3780213"/>
            <a:ext cx="685800" cy="576360"/>
          </a:xfrm>
          <a:prstGeom prst="line">
            <a:avLst/>
          </a:prstGeom>
          <a:noFill/>
          <a:ln w="76200">
            <a:solidFill>
              <a:srgbClr val="FF0000"/>
            </a:solidFill>
            <a:round/>
            <a:headEnd/>
            <a:tailEnd/>
          </a:ln>
          <a:effectLst/>
        </p:spPr>
        <p:txBody>
          <a:bodyPr/>
          <a:lstStyle/>
          <a:p>
            <a:endParaRPr lang="en-US" sz="2100"/>
          </a:p>
        </p:txBody>
      </p:sp>
      <p:sp>
        <p:nvSpPr>
          <p:cNvPr id="17" name="Line 32"/>
          <p:cNvSpPr>
            <a:spLocks noChangeShapeType="1"/>
          </p:cNvSpPr>
          <p:nvPr/>
        </p:nvSpPr>
        <p:spPr bwMode="auto">
          <a:xfrm flipV="1">
            <a:off x="3048000" y="5150868"/>
            <a:ext cx="685800" cy="576360"/>
          </a:xfrm>
          <a:prstGeom prst="line">
            <a:avLst/>
          </a:prstGeom>
          <a:noFill/>
          <a:ln w="76200">
            <a:solidFill>
              <a:srgbClr val="FF0000"/>
            </a:solidFill>
            <a:round/>
            <a:headEnd/>
            <a:tailEnd/>
          </a:ln>
          <a:effectLst/>
        </p:spPr>
        <p:txBody>
          <a:bodyPr/>
          <a:lstStyle/>
          <a:p>
            <a:endParaRPr lang="en-US" sz="2100"/>
          </a:p>
        </p:txBody>
      </p:sp>
      <p:sp>
        <p:nvSpPr>
          <p:cNvPr id="18" name="Text Box 27"/>
          <p:cNvSpPr txBox="1">
            <a:spLocks noChangeArrowheads="1"/>
          </p:cNvSpPr>
          <p:nvPr/>
        </p:nvSpPr>
        <p:spPr bwMode="auto">
          <a:xfrm>
            <a:off x="2667002" y="5890472"/>
            <a:ext cx="8730668" cy="523220"/>
          </a:xfrm>
          <a:prstGeom prst="rect">
            <a:avLst/>
          </a:prstGeom>
          <a:noFill/>
          <a:ln w="9525">
            <a:noFill/>
            <a:miter lim="800000"/>
            <a:headEnd/>
            <a:tailEnd/>
          </a:ln>
          <a:effectLst/>
        </p:spPr>
        <p:txBody>
          <a:bodyPr wrap="square">
            <a:spAutoFit/>
          </a:bodyPr>
          <a:lstStyle/>
          <a:p>
            <a:r>
              <a:rPr lang="en-US" b="1" dirty="0">
                <a:solidFill>
                  <a:srgbClr val="0070C0"/>
                </a:solidFill>
                <a:latin typeface="Arial" panose="020B0604020202020204" pitchFamily="34" charset="0"/>
                <a:cs typeface="Arial" panose="020B0604020202020204" pitchFamily="34" charset="0"/>
              </a:rPr>
              <a:t>CH</a:t>
            </a:r>
            <a:r>
              <a:rPr lang="en-US" b="1" baseline="-30000" dirty="0">
                <a:solidFill>
                  <a:srgbClr val="0070C0"/>
                </a:solidFill>
                <a:latin typeface="Arial" panose="020B0604020202020204" pitchFamily="34" charset="0"/>
                <a:cs typeface="Arial" panose="020B0604020202020204" pitchFamily="34" charset="0"/>
              </a:rPr>
              <a:t>4</a:t>
            </a:r>
            <a:r>
              <a:rPr lang="en-US" b="1" dirty="0">
                <a:solidFill>
                  <a:srgbClr val="0070C0"/>
                </a:solidFill>
                <a:latin typeface="Arial" panose="020B0604020202020204" pitchFamily="34" charset="0"/>
                <a:cs typeface="Arial" panose="020B0604020202020204" pitchFamily="34" charset="0"/>
              </a:rPr>
              <a:t> + 2O</a:t>
            </a:r>
            <a:r>
              <a:rPr lang="en-US" b="1" baseline="-30000" dirty="0">
                <a:solidFill>
                  <a:srgbClr val="0070C0"/>
                </a:solidFill>
                <a:latin typeface="Arial" panose="020B0604020202020204" pitchFamily="34" charset="0"/>
                <a:cs typeface="Arial" panose="020B0604020202020204" pitchFamily="34" charset="0"/>
              </a:rPr>
              <a:t>2</a:t>
            </a:r>
            <a:r>
              <a:rPr lang="en-US" b="1" dirty="0">
                <a:solidFill>
                  <a:srgbClr val="0070C0"/>
                </a:solidFill>
                <a:latin typeface="Arial" panose="020B0604020202020204" pitchFamily="34" charset="0"/>
                <a:cs typeface="Arial" panose="020B0604020202020204" pitchFamily="34" charset="0"/>
              </a:rPr>
              <a:t> </a:t>
            </a:r>
            <a:r>
              <a:rPr lang="en-US" b="1" dirty="0">
                <a:solidFill>
                  <a:srgbClr val="0070C0"/>
                </a:solidFill>
                <a:latin typeface="Arial" panose="020B0604020202020204" pitchFamily="34" charset="0"/>
                <a:cs typeface="Arial" panose="020B0604020202020204" pitchFamily="34" charset="0"/>
                <a:sym typeface="Wingdings" pitchFamily="2" charset="2"/>
              </a:rPr>
              <a:t></a:t>
            </a:r>
            <a:r>
              <a:rPr lang="en-US" b="1" dirty="0">
                <a:solidFill>
                  <a:srgbClr val="0070C0"/>
                </a:solidFill>
                <a:latin typeface="Arial" panose="020B0604020202020204" pitchFamily="34" charset="0"/>
                <a:cs typeface="Arial" panose="020B0604020202020204" pitchFamily="34" charset="0"/>
              </a:rPr>
              <a:t> CO</a:t>
            </a:r>
            <a:r>
              <a:rPr lang="en-US" b="1" baseline="-30000" dirty="0">
                <a:solidFill>
                  <a:srgbClr val="0070C0"/>
                </a:solidFill>
                <a:latin typeface="Arial" panose="020B0604020202020204" pitchFamily="34" charset="0"/>
                <a:cs typeface="Arial" panose="020B0604020202020204" pitchFamily="34" charset="0"/>
              </a:rPr>
              <a:t>2</a:t>
            </a:r>
            <a:r>
              <a:rPr lang="en-US" b="1" dirty="0">
                <a:solidFill>
                  <a:srgbClr val="0070C0"/>
                </a:solidFill>
                <a:latin typeface="Arial" panose="020B0604020202020204" pitchFamily="34" charset="0"/>
                <a:cs typeface="Arial" panose="020B0604020202020204" pitchFamily="34" charset="0"/>
              </a:rPr>
              <a:t> + 2H</a:t>
            </a:r>
            <a:r>
              <a:rPr lang="en-US" b="1" baseline="-30000" dirty="0">
                <a:solidFill>
                  <a:srgbClr val="0070C0"/>
                </a:solidFill>
                <a:latin typeface="Arial" panose="020B0604020202020204" pitchFamily="34" charset="0"/>
                <a:cs typeface="Arial" panose="020B0604020202020204" pitchFamily="34" charset="0"/>
              </a:rPr>
              <a:t>2</a:t>
            </a:r>
            <a:r>
              <a:rPr lang="en-US" b="1" dirty="0">
                <a:solidFill>
                  <a:srgbClr val="0070C0"/>
                </a:solidFill>
                <a:latin typeface="Arial" panose="020B0604020202020204" pitchFamily="34" charset="0"/>
                <a:cs typeface="Arial" panose="020B0604020202020204" pitchFamily="34" charset="0"/>
              </a:rPr>
              <a:t>O</a:t>
            </a:r>
            <a:r>
              <a:rPr lang="en-US" dirty="0">
                <a:solidFill>
                  <a:srgbClr val="0070C0"/>
                </a:solidFill>
                <a:latin typeface="Arial" panose="020B0604020202020204" pitchFamily="34" charset="0"/>
                <a:cs typeface="Arial" panose="020B0604020202020204" pitchFamily="34" charset="0"/>
              </a:rPr>
              <a:t>     </a:t>
            </a:r>
            <a:r>
              <a:rPr lang="en-US" b="1" dirty="0">
                <a:solidFill>
                  <a:srgbClr val="0070C0"/>
                </a:solidFill>
                <a:latin typeface="Arial" panose="020B0604020202020204" pitchFamily="34" charset="0"/>
                <a:cs typeface="Arial" panose="020B0604020202020204" pitchFamily="34" charset="0"/>
              </a:rPr>
              <a:t>-890.36 kJ</a:t>
            </a:r>
          </a:p>
        </p:txBody>
      </p:sp>
      <p:sp>
        <p:nvSpPr>
          <p:cNvPr id="19" name="TextBox 18"/>
          <p:cNvSpPr txBox="1"/>
          <p:nvPr/>
        </p:nvSpPr>
        <p:spPr>
          <a:xfrm>
            <a:off x="990600" y="3902332"/>
            <a:ext cx="1070372" cy="400110"/>
          </a:xfrm>
          <a:prstGeom prst="rect">
            <a:avLst/>
          </a:prstGeom>
          <a:noFill/>
        </p:spPr>
        <p:txBody>
          <a:bodyPr wrap="square" rtlCol="0">
            <a:spAutoFit/>
          </a:bodyPr>
          <a:lstStyle/>
          <a:p>
            <a:r>
              <a:rPr lang="en-US" sz="2000" b="1" i="1" dirty="0">
                <a:solidFill>
                  <a:srgbClr val="FF0000"/>
                </a:solidFill>
                <a:latin typeface="Arial" panose="020B0604020202020204" pitchFamily="34" charset="0"/>
                <a:cs typeface="Arial" panose="020B0604020202020204" pitchFamily="34" charset="0"/>
              </a:rPr>
              <a:t>- </a:t>
            </a:r>
            <a:r>
              <a:rPr lang="en-US" sz="2000" b="1" i="1" dirty="0" err="1">
                <a:solidFill>
                  <a:srgbClr val="FF0000"/>
                </a:solidFill>
                <a:latin typeface="Arial" panose="020B0604020202020204" pitchFamily="34" charset="0"/>
                <a:cs typeface="Arial" panose="020B0604020202020204" pitchFamily="34" charset="0"/>
              </a:rPr>
              <a:t>rxn</a:t>
            </a:r>
            <a:r>
              <a:rPr lang="en-US" sz="2000" b="1" i="1" dirty="0">
                <a:solidFill>
                  <a:srgbClr val="FF0000"/>
                </a:solidFill>
                <a:latin typeface="Arial" panose="020B0604020202020204" pitchFamily="34" charset="0"/>
                <a:cs typeface="Arial" panose="020B0604020202020204" pitchFamily="34" charset="0"/>
              </a:rPr>
              <a:t> 1</a:t>
            </a:r>
          </a:p>
        </p:txBody>
      </p:sp>
      <p:sp>
        <p:nvSpPr>
          <p:cNvPr id="20" name="TextBox 19"/>
          <p:cNvSpPr txBox="1"/>
          <p:nvPr/>
        </p:nvSpPr>
        <p:spPr>
          <a:xfrm>
            <a:off x="990600" y="4529665"/>
            <a:ext cx="1070372" cy="400110"/>
          </a:xfrm>
          <a:prstGeom prst="rect">
            <a:avLst/>
          </a:prstGeom>
          <a:noFill/>
        </p:spPr>
        <p:txBody>
          <a:bodyPr wrap="square" rtlCol="0">
            <a:spAutoFit/>
          </a:bodyPr>
          <a:lstStyle/>
          <a:p>
            <a:r>
              <a:rPr lang="en-US" sz="2000" b="1" i="1" dirty="0">
                <a:solidFill>
                  <a:srgbClr val="FF0000"/>
                </a:solidFill>
                <a:latin typeface="Arial" panose="020B0604020202020204" pitchFamily="34" charset="0"/>
                <a:cs typeface="Arial" panose="020B0604020202020204" pitchFamily="34" charset="0"/>
              </a:rPr>
              <a:t>  </a:t>
            </a:r>
            <a:r>
              <a:rPr lang="en-US" sz="2000" b="1" i="1" dirty="0" err="1">
                <a:solidFill>
                  <a:srgbClr val="FF0000"/>
                </a:solidFill>
                <a:latin typeface="Arial" panose="020B0604020202020204" pitchFamily="34" charset="0"/>
                <a:cs typeface="Arial" panose="020B0604020202020204" pitchFamily="34" charset="0"/>
              </a:rPr>
              <a:t>rxn</a:t>
            </a:r>
            <a:r>
              <a:rPr lang="en-US" sz="2000" b="1" i="1" dirty="0">
                <a:solidFill>
                  <a:srgbClr val="FF0000"/>
                </a:solidFill>
                <a:latin typeface="Arial" panose="020B0604020202020204" pitchFamily="34" charset="0"/>
                <a:cs typeface="Arial" panose="020B0604020202020204" pitchFamily="34" charset="0"/>
              </a:rPr>
              <a:t> 2</a:t>
            </a:r>
          </a:p>
        </p:txBody>
      </p:sp>
      <p:sp>
        <p:nvSpPr>
          <p:cNvPr id="21" name="TextBox 20"/>
          <p:cNvSpPr txBox="1"/>
          <p:nvPr/>
        </p:nvSpPr>
        <p:spPr>
          <a:xfrm>
            <a:off x="762000" y="5226277"/>
            <a:ext cx="1270669" cy="400110"/>
          </a:xfrm>
          <a:prstGeom prst="rect">
            <a:avLst/>
          </a:prstGeom>
          <a:noFill/>
        </p:spPr>
        <p:txBody>
          <a:bodyPr wrap="square" rtlCol="0">
            <a:spAutoFit/>
          </a:bodyPr>
          <a:lstStyle/>
          <a:p>
            <a:r>
              <a:rPr lang="en-US" sz="2000" b="1" i="1" dirty="0">
                <a:solidFill>
                  <a:srgbClr val="FF0000"/>
                </a:solidFill>
                <a:latin typeface="Arial" panose="020B0604020202020204" pitchFamily="34" charset="0"/>
                <a:cs typeface="Arial" panose="020B0604020202020204" pitchFamily="34" charset="0"/>
              </a:rPr>
              <a:t>2 x </a:t>
            </a:r>
            <a:r>
              <a:rPr lang="en-US" sz="2000" b="1" i="1" dirty="0" err="1">
                <a:solidFill>
                  <a:srgbClr val="FF0000"/>
                </a:solidFill>
                <a:latin typeface="Arial" panose="020B0604020202020204" pitchFamily="34" charset="0"/>
                <a:cs typeface="Arial" panose="020B0604020202020204" pitchFamily="34" charset="0"/>
              </a:rPr>
              <a:t>rxn</a:t>
            </a:r>
            <a:r>
              <a:rPr lang="en-US" sz="2000" b="1" i="1" dirty="0">
                <a:solidFill>
                  <a:srgbClr val="FF0000"/>
                </a:solidFill>
                <a:latin typeface="Arial" panose="020B0604020202020204" pitchFamily="34" charset="0"/>
                <a:cs typeface="Arial" panose="020B0604020202020204" pitchFamily="34" charset="0"/>
              </a:rPr>
              <a:t> 3</a:t>
            </a:r>
          </a:p>
        </p:txBody>
      </p:sp>
      <p:graphicFrame>
        <p:nvGraphicFramePr>
          <p:cNvPr id="2" name="Group 67">
            <a:extLst>
              <a:ext uri="{FF2B5EF4-FFF2-40B4-BE49-F238E27FC236}">
                <a16:creationId xmlns:a16="http://schemas.microsoft.com/office/drawing/2014/main" id="{595EEDA5-89B0-79F8-BADA-D4FA27925085}"/>
              </a:ext>
            </a:extLst>
          </p:cNvPr>
          <p:cNvGraphicFramePr>
            <a:graphicFrameLocks noGrp="1"/>
          </p:cNvGraphicFramePr>
          <p:nvPr>
            <p:extLst>
              <p:ext uri="{D42A27DB-BD31-4B8C-83A1-F6EECF244321}">
                <p14:modId xmlns:p14="http://schemas.microsoft.com/office/powerpoint/2010/main" val="240700710"/>
              </p:ext>
            </p:extLst>
          </p:nvPr>
        </p:nvGraphicFramePr>
        <p:xfrm>
          <a:off x="6697416" y="1921449"/>
          <a:ext cx="3842827" cy="1831107"/>
        </p:xfrm>
        <a:graphic>
          <a:graphicData uri="http://schemas.openxmlformats.org/drawingml/2006/table">
            <a:tbl>
              <a:tblPr/>
              <a:tblGrid>
                <a:gridCol w="461180">
                  <a:extLst>
                    <a:ext uri="{9D8B030D-6E8A-4147-A177-3AD203B41FA5}">
                      <a16:colId xmlns:a16="http://schemas.microsoft.com/office/drawing/2014/main" val="1147898603"/>
                    </a:ext>
                  </a:extLst>
                </a:gridCol>
                <a:gridCol w="2004060">
                  <a:extLst>
                    <a:ext uri="{9D8B030D-6E8A-4147-A177-3AD203B41FA5}">
                      <a16:colId xmlns:a16="http://schemas.microsoft.com/office/drawing/2014/main" val="20000"/>
                    </a:ext>
                  </a:extLst>
                </a:gridCol>
                <a:gridCol w="1377587">
                  <a:extLst>
                    <a:ext uri="{9D8B030D-6E8A-4147-A177-3AD203B41FA5}">
                      <a16:colId xmlns:a16="http://schemas.microsoft.com/office/drawing/2014/main" val="20001"/>
                    </a:ext>
                  </a:extLst>
                </a:gridCol>
              </a:tblGrid>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Reaction</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Symbol" pitchFamily="18" charset="2"/>
                        </a:rPr>
                        <a:t></a:t>
                      </a: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H</a:t>
                      </a:r>
                      <a:r>
                        <a:rPr kumimoji="0" lang="en-US" sz="1800" b="1"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o</a:t>
                      </a:r>
                      <a:r>
                        <a:rPr kumimoji="0" lang="en-US"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extLst>
                  <a:ext uri="{0D108BD9-81ED-4DB2-BD59-A6C34878D82A}">
                    <a16:rowId xmlns:a16="http://schemas.microsoft.com/office/drawing/2014/main" val="10000"/>
                  </a:ext>
                </a:extLst>
              </a:tr>
              <a:tr h="6195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 + 2H</a:t>
                      </a:r>
                      <a:r>
                        <a:rPr kumimoji="0" lang="en-US" sz="1800" b="0" i="0" u="none" strike="noStrike" cap="none" normalizeH="0" baseline="-25000" dirty="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Wingdings" pitchFamily="2" charset="2"/>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CH</a:t>
                      </a:r>
                      <a:r>
                        <a:rPr kumimoji="0" lang="en-US" sz="1800" b="0" i="0" u="none" strike="noStrike" cap="none" normalizeH="0" baseline="-25000" dirty="0">
                          <a:ln>
                            <a:noFill/>
                          </a:ln>
                          <a:solidFill>
                            <a:srgbClr val="000000"/>
                          </a:solidFill>
                          <a:effectLst/>
                          <a:latin typeface="Arial" panose="020B0604020202020204" pitchFamily="34" charset="0"/>
                          <a:cs typeface="Arial" panose="020B0604020202020204" pitchFamily="34" charset="0"/>
                        </a:rPr>
                        <a:t>4</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-74.80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 + O</a:t>
                      </a:r>
                      <a:r>
                        <a:rPr kumimoji="0" lang="en-US" sz="18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Wingdings" pitchFamily="2" charset="2"/>
                        </a:rPr>
                        <a:t></a:t>
                      </a: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CO</a:t>
                      </a:r>
                      <a:r>
                        <a:rPr kumimoji="0" lang="en-US" sz="18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endPar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-393.50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H</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 ½ O</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sym typeface="Wingdings" pitchFamily="2" charset="2"/>
                        </a:rPr>
                        <a:t></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 H</a:t>
                      </a:r>
                      <a:r>
                        <a:rPr kumimoji="0" lang="en-US" sz="1800" b="0" i="0" u="none" strike="noStrike" cap="none" normalizeH="0" baseline="-30000">
                          <a:ln>
                            <a:noFill/>
                          </a:ln>
                          <a:solidFill>
                            <a:srgbClr val="000000"/>
                          </a:solidFill>
                          <a:effectLst/>
                          <a:latin typeface="Arial" panose="020B0604020202020204" pitchFamily="34" charset="0"/>
                          <a:cs typeface="Arial" panose="020B0604020202020204" pitchFamily="34" charset="0"/>
                        </a:rPr>
                        <a:t>2</a:t>
                      </a:r>
                      <a:r>
                        <a:rPr kumimoji="0" 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O</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-285.83 kJ</a:t>
                      </a:r>
                    </a:p>
                  </a:txBody>
                  <a:tcPr marL="68580" marR="6858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 name="TextBox 4">
            <a:extLst>
              <a:ext uri="{FF2B5EF4-FFF2-40B4-BE49-F238E27FC236}">
                <a16:creationId xmlns:a16="http://schemas.microsoft.com/office/drawing/2014/main" id="{EE0077DF-5AAC-B3F0-7A41-E57DD790FBA0}"/>
              </a:ext>
            </a:extLst>
          </p:cNvPr>
          <p:cNvSpPr txBox="1"/>
          <p:nvPr/>
        </p:nvSpPr>
        <p:spPr>
          <a:xfrm>
            <a:off x="9144000" y="5890472"/>
            <a:ext cx="1828800" cy="523220"/>
          </a:xfrm>
          <a:prstGeom prst="rect">
            <a:avLst/>
          </a:prstGeom>
          <a:noFill/>
        </p:spPr>
        <p:txBody>
          <a:bodyPr wrap="square" rtlCol="0">
            <a:spAutoFit/>
          </a:bodyPr>
          <a:lstStyle/>
          <a:p>
            <a:r>
              <a:rPr lang="en-US" b="1" dirty="0">
                <a:solidFill>
                  <a:srgbClr val="0070C0"/>
                </a:solidFill>
                <a:latin typeface="Arial" panose="020B0604020202020204" pitchFamily="34" charset="0"/>
                <a:cs typeface="Arial" panose="020B0604020202020204" pitchFamily="34" charset="0"/>
              </a:rPr>
              <a:t>/</a:t>
            </a:r>
            <a:r>
              <a:rPr lang="en-US" b="1" dirty="0" err="1">
                <a:solidFill>
                  <a:srgbClr val="0070C0"/>
                </a:solidFill>
                <a:latin typeface="Arial" panose="020B0604020202020204" pitchFamily="34" charset="0"/>
                <a:cs typeface="Arial" panose="020B0604020202020204" pitchFamily="34" charset="0"/>
              </a:rPr>
              <a:t>mol</a:t>
            </a:r>
            <a:r>
              <a:rPr lang="en-US" b="1" baseline="-25000" dirty="0" err="1">
                <a:solidFill>
                  <a:srgbClr val="0070C0"/>
                </a:solidFill>
                <a:latin typeface="Arial" panose="020B0604020202020204" pitchFamily="34" charset="0"/>
                <a:cs typeface="Arial" panose="020B0604020202020204" pitchFamily="34" charset="0"/>
              </a:rPr>
              <a:t>rxn</a:t>
            </a:r>
            <a:endParaRPr lang="en-US" b="1" baseline="-25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097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1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13" grpId="0"/>
      <p:bldP spid="14" grpId="0" animBg="1"/>
      <p:bldP spid="15" grpId="0" animBg="1"/>
      <p:bldP spid="16" grpId="0" animBg="1"/>
      <p:bldP spid="17" grpId="0" animBg="1"/>
      <p:bldP spid="18"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6978" name="Title 1"/>
          <p:cNvSpPr>
            <a:spLocks noGrp="1"/>
          </p:cNvSpPr>
          <p:nvPr>
            <p:ph type="title"/>
          </p:nvPr>
        </p:nvSpPr>
        <p:spPr>
          <a:xfrm>
            <a:off x="580144" y="1733538"/>
            <a:ext cx="8852491" cy="914400"/>
          </a:xfrm>
          <a:ln>
            <a:solidFill>
              <a:srgbClr val="000000"/>
            </a:solidFill>
          </a:ln>
        </p:spPr>
        <p:txBody>
          <a:bodyPr/>
          <a:lstStyle/>
          <a:p>
            <a:pPr algn="l"/>
            <a:r>
              <a:rPr lang="en-US" altLang="ja-JP" sz="2000" dirty="0" err="1">
                <a:solidFill>
                  <a:srgbClr val="0070C0"/>
                </a:solidFill>
                <a:effectLst/>
                <a:latin typeface="Arial" charset="0"/>
                <a:ea typeface="ヒラギノ角ゴ Pro W3" charset="0"/>
                <a:cs typeface="ヒラギノ角ゴ Pro W3" charset="0"/>
              </a:rPr>
              <a:t>Rxn</a:t>
            </a:r>
            <a:r>
              <a:rPr lang="en-US" altLang="ja-JP" sz="2000" dirty="0">
                <a:solidFill>
                  <a:srgbClr val="0070C0"/>
                </a:solidFill>
                <a:effectLst/>
                <a:latin typeface="Arial" charset="0"/>
                <a:ea typeface="ヒラギノ角ゴ Pro W3" charset="0"/>
                <a:cs typeface="ヒラギノ角ゴ Pro W3" charset="0"/>
              </a:rPr>
              <a:t> #1) </a:t>
            </a:r>
            <a:r>
              <a:rPr lang="en-US" altLang="ja-JP" sz="2600" dirty="0">
                <a:solidFill>
                  <a:srgbClr val="000000"/>
                </a:solidFill>
                <a:effectLst/>
                <a:latin typeface="Arial" charset="0"/>
                <a:ea typeface="ヒラギノ角ゴ Pro W3" charset="0"/>
                <a:cs typeface="ヒラギノ角ゴ Pro W3" charset="0"/>
              </a:rPr>
              <a:t>½ N</a:t>
            </a:r>
            <a:r>
              <a:rPr lang="en-US" altLang="ja-JP" sz="2600" baseline="-25000" dirty="0">
                <a:solidFill>
                  <a:srgbClr val="000000"/>
                </a:solidFill>
                <a:effectLst/>
                <a:latin typeface="Arial" charset="0"/>
                <a:ea typeface="ヒラギノ角ゴ Pro W3" charset="0"/>
                <a:cs typeface="ヒラギノ角ゴ Pro W3" charset="0"/>
              </a:rPr>
              <a:t>2</a:t>
            </a:r>
            <a:r>
              <a:rPr lang="en-US" altLang="ja-JP" sz="2600" dirty="0">
                <a:solidFill>
                  <a:srgbClr val="000000"/>
                </a:solidFill>
                <a:effectLst/>
                <a:latin typeface="Arial" charset="0"/>
                <a:ea typeface="ヒラギノ角ゴ Pro W3" charset="0"/>
                <a:cs typeface="ヒラギノ角ゴ Pro W3" charset="0"/>
              </a:rPr>
              <a:t>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 ½ O</a:t>
            </a:r>
            <a:r>
              <a:rPr lang="en-US" altLang="ja-JP" sz="2600" baseline="-25000" dirty="0">
                <a:solidFill>
                  <a:srgbClr val="000000"/>
                </a:solidFill>
                <a:effectLst/>
                <a:latin typeface="Arial" charset="0"/>
                <a:ea typeface="ヒラギノ角ゴ Pro W3" charset="0"/>
                <a:cs typeface="ヒラギノ角ゴ Pro W3" charset="0"/>
              </a:rPr>
              <a:t>2</a:t>
            </a:r>
            <a:r>
              <a:rPr lang="en-US" altLang="ja-JP" sz="2600" dirty="0">
                <a:solidFill>
                  <a:srgbClr val="000000"/>
                </a:solidFill>
                <a:effectLst/>
                <a:latin typeface="Arial" charset="0"/>
                <a:ea typeface="ヒラギノ角ゴ Pro W3" charset="0"/>
                <a:cs typeface="ヒラギノ角ゴ Pro W3" charset="0"/>
              </a:rPr>
              <a:t>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 NO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Δ</a:t>
            </a:r>
            <a:r>
              <a:rPr lang="en-US" altLang="ja-JP" sz="2600" i="1" dirty="0">
                <a:solidFill>
                  <a:srgbClr val="000000"/>
                </a:solidFill>
                <a:effectLst/>
                <a:latin typeface="Arial" charset="0"/>
                <a:ea typeface="ヒラギノ角ゴ Pro W3" charset="0"/>
                <a:cs typeface="ヒラギノ角ゴ Pro W3" charset="0"/>
              </a:rPr>
              <a:t>H</a:t>
            </a:r>
            <a:r>
              <a:rPr lang="en-US" altLang="ja-JP" sz="2600" dirty="0">
                <a:solidFill>
                  <a:srgbClr val="000000"/>
                </a:solidFill>
                <a:effectLst/>
                <a:latin typeface="Arial" charset="0"/>
                <a:ea typeface="ヒラギノ角ゴ Pro W3" charset="0"/>
                <a:cs typeface="ヒラギノ角ゴ Pro W3" charset="0"/>
              </a:rPr>
              <a:t> = 	90.3 kJ</a:t>
            </a:r>
            <a:br>
              <a:rPr lang="en-US" altLang="ja-JP" sz="2600" dirty="0">
                <a:solidFill>
                  <a:srgbClr val="000000"/>
                </a:solidFill>
                <a:effectLst/>
                <a:latin typeface="Arial" charset="0"/>
                <a:ea typeface="ヒラギノ角ゴ Pro W3" charset="0"/>
                <a:cs typeface="ヒラギノ角ゴ Pro W3" charset="0"/>
              </a:rPr>
            </a:br>
            <a:r>
              <a:rPr lang="en-US" altLang="ja-JP" sz="2000" dirty="0" err="1">
                <a:solidFill>
                  <a:srgbClr val="0070C0"/>
                </a:solidFill>
                <a:effectLst/>
                <a:latin typeface="Arial" charset="0"/>
                <a:ea typeface="ヒラギノ角ゴ Pro W3" charset="0"/>
                <a:cs typeface="ヒラギノ角ゴ Pro W3" charset="0"/>
              </a:rPr>
              <a:t>Rxn</a:t>
            </a:r>
            <a:r>
              <a:rPr lang="en-US" altLang="ja-JP" sz="2000" dirty="0">
                <a:solidFill>
                  <a:srgbClr val="0070C0"/>
                </a:solidFill>
                <a:effectLst/>
                <a:latin typeface="Arial" charset="0"/>
                <a:ea typeface="ヒラギノ角ゴ Pro W3" charset="0"/>
                <a:cs typeface="ヒラギノ角ゴ Pro W3" charset="0"/>
              </a:rPr>
              <a:t> #2) </a:t>
            </a:r>
            <a:r>
              <a:rPr lang="en-US" altLang="ja-JP" sz="2600" dirty="0">
                <a:solidFill>
                  <a:srgbClr val="000000"/>
                </a:solidFill>
                <a:effectLst/>
                <a:latin typeface="Arial" charset="0"/>
                <a:ea typeface="ヒラギノ角ゴ Pro W3" charset="0"/>
                <a:cs typeface="ヒラギノ角ゴ Pro W3" charset="0"/>
              </a:rPr>
              <a:t>NO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 ½ Cl</a:t>
            </a:r>
            <a:r>
              <a:rPr lang="en-US" altLang="ja-JP" sz="2600" baseline="-25000" dirty="0">
                <a:solidFill>
                  <a:srgbClr val="000000"/>
                </a:solidFill>
                <a:effectLst/>
                <a:latin typeface="Arial" charset="0"/>
                <a:ea typeface="ヒラギノ角ゴ Pro W3" charset="0"/>
                <a:cs typeface="ヒラギノ角ゴ Pro W3" charset="0"/>
              </a:rPr>
              <a:t>2</a:t>
            </a:r>
            <a:r>
              <a:rPr lang="en-US" altLang="ja-JP" sz="2600" dirty="0">
                <a:solidFill>
                  <a:srgbClr val="000000"/>
                </a:solidFill>
                <a:effectLst/>
                <a:latin typeface="Arial" charset="0"/>
                <a:ea typeface="ヒラギノ角ゴ Pro W3" charset="0"/>
                <a:cs typeface="ヒラギノ角ゴ Pro W3" charset="0"/>
              </a:rPr>
              <a:t>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 </a:t>
            </a:r>
            <a:r>
              <a:rPr lang="en-US" altLang="ja-JP" sz="2600" dirty="0" err="1">
                <a:solidFill>
                  <a:srgbClr val="000000"/>
                </a:solidFill>
                <a:effectLst/>
                <a:latin typeface="Arial" charset="0"/>
                <a:ea typeface="ヒラギノ角ゴ Pro W3" charset="0"/>
                <a:cs typeface="ヒラギノ角ゴ Pro W3" charset="0"/>
              </a:rPr>
              <a:t>NOCl</a:t>
            </a:r>
            <a:r>
              <a:rPr lang="en-US" altLang="ja-JP" sz="2600" dirty="0">
                <a:solidFill>
                  <a:srgbClr val="000000"/>
                </a:solidFill>
                <a:effectLst/>
                <a:latin typeface="Arial" charset="0"/>
                <a:ea typeface="ヒラギノ角ゴ Pro W3" charset="0"/>
                <a:cs typeface="ヒラギノ角ゴ Pro W3" charset="0"/>
              </a:rPr>
              <a:t>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Δ</a:t>
            </a:r>
            <a:r>
              <a:rPr lang="en-US" altLang="ja-JP" sz="2600" i="1" dirty="0">
                <a:solidFill>
                  <a:srgbClr val="000000"/>
                </a:solidFill>
                <a:effectLst/>
                <a:latin typeface="Arial" charset="0"/>
                <a:ea typeface="ヒラギノ角ゴ Pro W3" charset="0"/>
                <a:cs typeface="ヒラギノ角ゴ Pro W3" charset="0"/>
              </a:rPr>
              <a:t>H</a:t>
            </a:r>
            <a:r>
              <a:rPr lang="en-US" altLang="ja-JP" sz="2600" dirty="0">
                <a:solidFill>
                  <a:srgbClr val="000000"/>
                </a:solidFill>
                <a:effectLst/>
                <a:latin typeface="Arial" charset="0"/>
                <a:ea typeface="ヒラギノ角ゴ Pro W3" charset="0"/>
                <a:cs typeface="ヒラギノ角ゴ Pro W3" charset="0"/>
              </a:rPr>
              <a:t> = 	–38.6 kJ</a:t>
            </a:r>
            <a:endParaRPr lang="en-US" sz="2600" dirty="0">
              <a:solidFill>
                <a:srgbClr val="000000"/>
              </a:solidFill>
              <a:effectLst/>
              <a:latin typeface="Arial" charset="0"/>
              <a:ea typeface="ヒラギノ角ゴ Pro W3" charset="0"/>
              <a:cs typeface="ヒラギノ角ゴ Pro W3" charset="0"/>
            </a:endParaRPr>
          </a:p>
        </p:txBody>
      </p:sp>
      <p:grpSp>
        <p:nvGrpSpPr>
          <p:cNvPr id="5" name="Group 4"/>
          <p:cNvGrpSpPr/>
          <p:nvPr/>
        </p:nvGrpSpPr>
        <p:grpSpPr>
          <a:xfrm>
            <a:off x="573471" y="2922489"/>
            <a:ext cx="8033810" cy="3530600"/>
            <a:chOff x="574172" y="2359660"/>
            <a:chExt cx="8033810" cy="3530600"/>
          </a:xfrm>
        </p:grpSpPr>
        <p:pic>
          <p:nvPicPr>
            <p:cNvPr id="6" name="Picture 5" descr="answer-a.png"/>
            <p:cNvPicPr>
              <a:picLocks/>
            </p:cNvPicPr>
            <p:nvPr>
              <p:custDataLst>
                <p:tags r:id="rId1"/>
              </p:custDataLst>
            </p:nvPr>
          </p:nvPicPr>
          <p:blipFill>
            <a:blip r:embed="rId13" cstate="print"/>
            <a:stretch>
              <a:fillRect/>
            </a:stretch>
          </p:blipFill>
          <p:spPr>
            <a:xfrm>
              <a:off x="580845" y="2359660"/>
              <a:ext cx="548640" cy="548640"/>
            </a:xfrm>
            <a:prstGeom prst="rect">
              <a:avLst/>
            </a:prstGeom>
          </p:spPr>
        </p:pic>
        <p:pic>
          <p:nvPicPr>
            <p:cNvPr id="7" name="Picture 6" descr="answer-b.png"/>
            <p:cNvPicPr>
              <a:picLocks/>
            </p:cNvPicPr>
            <p:nvPr>
              <p:custDataLst>
                <p:tags r:id="rId2"/>
              </p:custDataLst>
            </p:nvPr>
          </p:nvPicPr>
          <p:blipFill>
            <a:blip r:embed="rId14" cstate="print"/>
            <a:stretch>
              <a:fillRect/>
            </a:stretch>
          </p:blipFill>
          <p:spPr>
            <a:xfrm>
              <a:off x="580845" y="3097530"/>
              <a:ext cx="548640" cy="548640"/>
            </a:xfrm>
            <a:prstGeom prst="rect">
              <a:avLst/>
            </a:prstGeom>
          </p:spPr>
        </p:pic>
        <p:pic>
          <p:nvPicPr>
            <p:cNvPr id="8" name="Picture 7" descr="answer-c.png"/>
            <p:cNvPicPr>
              <a:picLocks/>
            </p:cNvPicPr>
            <p:nvPr>
              <p:custDataLst>
                <p:tags r:id="rId3"/>
              </p:custDataLst>
            </p:nvPr>
          </p:nvPicPr>
          <p:blipFill>
            <a:blip r:embed="rId15" cstate="print"/>
            <a:stretch>
              <a:fillRect/>
            </a:stretch>
          </p:blipFill>
          <p:spPr>
            <a:xfrm>
              <a:off x="580845" y="3835400"/>
              <a:ext cx="548640" cy="548640"/>
            </a:xfrm>
            <a:prstGeom prst="rect">
              <a:avLst/>
            </a:prstGeom>
          </p:spPr>
        </p:pic>
        <p:pic>
          <p:nvPicPr>
            <p:cNvPr id="9" name="Picture 8" descr="answer-d.png"/>
            <p:cNvPicPr>
              <a:picLocks/>
            </p:cNvPicPr>
            <p:nvPr>
              <p:custDataLst>
                <p:tags r:id="rId4"/>
              </p:custDataLst>
            </p:nvPr>
          </p:nvPicPr>
          <p:blipFill>
            <a:blip r:embed="rId16" cstate="print"/>
            <a:stretch>
              <a:fillRect/>
            </a:stretch>
          </p:blipFill>
          <p:spPr>
            <a:xfrm>
              <a:off x="574172" y="4573270"/>
              <a:ext cx="548640" cy="548640"/>
            </a:xfrm>
            <a:prstGeom prst="rect">
              <a:avLst/>
            </a:prstGeom>
          </p:spPr>
        </p:pic>
        <p:pic>
          <p:nvPicPr>
            <p:cNvPr id="10" name="Picture 9" descr="answer-e.png"/>
            <p:cNvPicPr>
              <a:picLocks/>
            </p:cNvPicPr>
            <p:nvPr>
              <p:custDataLst>
                <p:tags r:id="rId5"/>
              </p:custDataLst>
            </p:nvPr>
          </p:nvPicPr>
          <p:blipFill>
            <a:blip r:embed="rId17" cstate="print"/>
            <a:stretch>
              <a:fillRect/>
            </a:stretch>
          </p:blipFill>
          <p:spPr>
            <a:xfrm>
              <a:off x="580845" y="5311140"/>
              <a:ext cx="548640" cy="548640"/>
            </a:xfrm>
            <a:prstGeom prst="rect">
              <a:avLst/>
            </a:prstGeom>
          </p:spPr>
        </p:pic>
        <p:sp>
          <p:nvSpPr>
            <p:cNvPr id="11" name="TextBox 10"/>
            <p:cNvSpPr txBox="1"/>
            <p:nvPr>
              <p:custDataLst>
                <p:tags r:id="rId6"/>
              </p:custDataLst>
            </p:nvPr>
          </p:nvSpPr>
          <p:spPr>
            <a:xfrm>
              <a:off x="1334477" y="2408202"/>
              <a:ext cx="2215035" cy="451556"/>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-51.7 kJ</a:t>
              </a:r>
            </a:p>
          </p:txBody>
        </p:sp>
        <p:sp>
          <p:nvSpPr>
            <p:cNvPr id="12" name="TextBox 11"/>
            <p:cNvSpPr txBox="1"/>
            <p:nvPr>
              <p:custDataLst>
                <p:tags r:id="rId7"/>
              </p:custDataLst>
            </p:nvPr>
          </p:nvSpPr>
          <p:spPr>
            <a:xfrm>
              <a:off x="1334477" y="3060868"/>
              <a:ext cx="1591830" cy="609600"/>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51.7 kJ</a:t>
              </a:r>
            </a:p>
          </p:txBody>
        </p:sp>
        <p:sp>
          <p:nvSpPr>
            <p:cNvPr id="13" name="TextBox 12"/>
            <p:cNvSpPr txBox="1"/>
            <p:nvPr>
              <p:custDataLst>
                <p:tags r:id="rId8"/>
              </p:custDataLst>
            </p:nvPr>
          </p:nvSpPr>
          <p:spPr>
            <a:xfrm>
              <a:off x="1312448" y="3804920"/>
              <a:ext cx="2179147" cy="609600"/>
            </a:xfrm>
            <a:prstGeom prst="rect">
              <a:avLst/>
            </a:prstGeom>
            <a:noFill/>
          </p:spPr>
          <p:txBody>
            <a:bodyPr vert="horz" rtlCol="0" anchor="ctr" anchorCtr="0">
              <a:noAutofit/>
            </a:bodyPr>
            <a:lstStyle/>
            <a:p>
              <a:pPr fontAlgn="auto">
                <a:spcBef>
                  <a:spcPts val="0"/>
                </a:spcBef>
                <a:spcAft>
                  <a:spcPts val="0"/>
                </a:spcAft>
              </a:pPr>
              <a:r>
                <a:rPr lang="en-US" sz="3600" dirty="0">
                  <a:solidFill>
                    <a:srgbClr val="000000"/>
                  </a:solidFill>
                  <a:latin typeface="Calibri" panose="020F0502020204030204"/>
                </a:rPr>
                <a:t>-103.4 kJ</a:t>
              </a:r>
            </a:p>
          </p:txBody>
        </p:sp>
        <p:sp>
          <p:nvSpPr>
            <p:cNvPr id="14" name="TextBox 13"/>
            <p:cNvSpPr txBox="1"/>
            <p:nvPr>
              <p:custDataLst>
                <p:tags r:id="rId9"/>
              </p:custDataLst>
            </p:nvPr>
          </p:nvSpPr>
          <p:spPr>
            <a:xfrm>
              <a:off x="1368982" y="4542790"/>
              <a:ext cx="1938898" cy="609600"/>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103.4 kJ</a:t>
              </a:r>
            </a:p>
          </p:txBody>
        </p:sp>
        <p:sp>
          <p:nvSpPr>
            <p:cNvPr id="15" name="TextBox 14"/>
            <p:cNvSpPr txBox="1"/>
            <p:nvPr>
              <p:custDataLst>
                <p:tags r:id="rId10"/>
              </p:custDataLst>
            </p:nvPr>
          </p:nvSpPr>
          <p:spPr>
            <a:xfrm>
              <a:off x="1368982" y="5280660"/>
              <a:ext cx="7239000" cy="609600"/>
            </a:xfrm>
            <a:prstGeom prst="rect">
              <a:avLst/>
            </a:prstGeom>
            <a:noFill/>
          </p:spPr>
          <p:txBody>
            <a:bodyPr vert="horz" rtlCol="0" anchor="ctr" anchorCtr="0">
              <a:noAutofit/>
            </a:bodyPr>
            <a:lstStyle/>
            <a:p>
              <a:pPr fontAlgn="auto">
                <a:spcBef>
                  <a:spcPts val="0"/>
                </a:spcBef>
                <a:spcAft>
                  <a:spcPts val="0"/>
                </a:spcAft>
              </a:pPr>
              <a:r>
                <a:rPr lang="en-US" sz="3600" dirty="0">
                  <a:solidFill>
                    <a:srgbClr val="000000"/>
                  </a:solidFill>
                  <a:latin typeface="Calibri" panose="020F0502020204030204"/>
                </a:rPr>
                <a:t>142.0 kJ</a:t>
              </a:r>
            </a:p>
          </p:txBody>
        </p:sp>
      </p:grpSp>
      <p:sp>
        <p:nvSpPr>
          <p:cNvPr id="16" name="Rectangle 2"/>
          <p:cNvSpPr txBox="1">
            <a:spLocks noChangeArrowheads="1"/>
          </p:cNvSpPr>
          <p:nvPr/>
        </p:nvSpPr>
        <p:spPr>
          <a:xfrm>
            <a:off x="533400" y="223963"/>
            <a:ext cx="965525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a:solidFill>
                  <a:srgbClr val="000000"/>
                </a:solidFill>
                <a:latin typeface="Arial" charset="0"/>
              </a:rPr>
              <a:t>Hess’s Law Example Problem #2 </a:t>
            </a:r>
            <a:endParaRPr lang="en-US" b="1" u="sng" dirty="0">
              <a:solidFill>
                <a:srgbClr val="000000"/>
              </a:solidFill>
              <a:latin typeface="Arial" panose="020B0604020202020204" pitchFamily="34" charset="0"/>
              <a:cs typeface="Arial" panose="020B0604020202020204" pitchFamily="34" charset="0"/>
            </a:endParaRPr>
          </a:p>
        </p:txBody>
      </p:sp>
      <p:sp>
        <p:nvSpPr>
          <p:cNvPr id="17" name="Frame 1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b="1" i="0" u="none" strike="noStrike" kern="0" cap="none" spc="0" normalizeH="0" baseline="0" noProof="0" dirty="0">
              <a:ln>
                <a:noFill/>
              </a:ln>
              <a:solidFill>
                <a:prstClr val="black"/>
              </a:solidFill>
              <a:effectLst/>
              <a:uLnTx/>
              <a:uFillTx/>
              <a:latin typeface="Calibri" panose="020F0502020204030204"/>
            </a:endParaRPr>
          </a:p>
        </p:txBody>
      </p:sp>
      <p:sp>
        <p:nvSpPr>
          <p:cNvPr id="2" name="Rectangle 1"/>
          <p:cNvSpPr/>
          <p:nvPr/>
        </p:nvSpPr>
        <p:spPr>
          <a:xfrm>
            <a:off x="308855" y="1136529"/>
            <a:ext cx="8305800" cy="52322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b="1" dirty="0">
                <a:solidFill>
                  <a:srgbClr val="000000"/>
                </a:solidFill>
                <a:latin typeface="Arial" charset="0"/>
                <a:ea typeface="ヒラギノ角ゴ Pro W3" charset="0"/>
                <a:cs typeface="ヒラギノ角ゴ Pro W3" charset="0"/>
              </a:rPr>
              <a:t>2 </a:t>
            </a:r>
            <a:r>
              <a:rPr lang="en-US" altLang="ja-JP" b="1" dirty="0" err="1">
                <a:solidFill>
                  <a:srgbClr val="000000"/>
                </a:solidFill>
                <a:latin typeface="Arial" charset="0"/>
                <a:ea typeface="ヒラギノ角ゴ Pro W3" charset="0"/>
                <a:cs typeface="ヒラギノ角ゴ Pro W3" charset="0"/>
              </a:rPr>
              <a:t>NOCl</a:t>
            </a:r>
            <a:r>
              <a:rPr lang="en-US" altLang="ja-JP" b="1" dirty="0">
                <a:solidFill>
                  <a:srgbClr val="000000"/>
                </a:solidFill>
                <a:latin typeface="Arial" charset="0"/>
                <a:ea typeface="ヒラギノ角ゴ Pro W3" charset="0"/>
                <a:cs typeface="ヒラギノ角ゴ Pro W3" charset="0"/>
              </a:rPr>
              <a:t> (</a:t>
            </a:r>
            <a:r>
              <a:rPr lang="en-US" altLang="ja-JP" b="1" i="1" dirty="0">
                <a:solidFill>
                  <a:srgbClr val="000000"/>
                </a:solidFill>
                <a:latin typeface="Arial" charset="0"/>
                <a:ea typeface="ヒラギノ角ゴ Pro W3" charset="0"/>
                <a:cs typeface="ヒラギノ角ゴ Pro W3" charset="0"/>
              </a:rPr>
              <a:t>g</a:t>
            </a:r>
            <a:r>
              <a:rPr lang="en-US" altLang="ja-JP" b="1" dirty="0">
                <a:solidFill>
                  <a:srgbClr val="000000"/>
                </a:solidFill>
                <a:latin typeface="Arial" charset="0"/>
                <a:ea typeface="ヒラギノ角ゴ Pro W3" charset="0"/>
                <a:cs typeface="ヒラギノ角ゴ Pro W3" charset="0"/>
              </a:rPr>
              <a:t>) → N</a:t>
            </a:r>
            <a:r>
              <a:rPr lang="en-US" altLang="ja-JP" b="1" baseline="-25000" dirty="0">
                <a:solidFill>
                  <a:srgbClr val="000000"/>
                </a:solidFill>
                <a:latin typeface="Arial" charset="0"/>
                <a:ea typeface="ヒラギノ角ゴ Pro W3" charset="0"/>
                <a:cs typeface="ヒラギノ角ゴ Pro W3" charset="0"/>
              </a:rPr>
              <a:t>2</a:t>
            </a:r>
            <a:r>
              <a:rPr lang="en-US" altLang="ja-JP" b="1" dirty="0">
                <a:solidFill>
                  <a:srgbClr val="000000"/>
                </a:solidFill>
                <a:latin typeface="Arial" charset="0"/>
                <a:ea typeface="ヒラギノ角ゴ Pro W3" charset="0"/>
                <a:cs typeface="ヒラギノ角ゴ Pro W3" charset="0"/>
              </a:rPr>
              <a:t> (</a:t>
            </a:r>
            <a:r>
              <a:rPr lang="en-US" altLang="ja-JP" b="1" i="1" dirty="0">
                <a:solidFill>
                  <a:srgbClr val="000000"/>
                </a:solidFill>
                <a:latin typeface="Arial" charset="0"/>
                <a:ea typeface="ヒラギノ角ゴ Pro W3" charset="0"/>
                <a:cs typeface="ヒラギノ角ゴ Pro W3" charset="0"/>
              </a:rPr>
              <a:t>g</a:t>
            </a:r>
            <a:r>
              <a:rPr lang="en-US" altLang="ja-JP" b="1" dirty="0">
                <a:solidFill>
                  <a:srgbClr val="000000"/>
                </a:solidFill>
                <a:latin typeface="Arial" charset="0"/>
                <a:ea typeface="ヒラギノ角ゴ Pro W3" charset="0"/>
                <a:cs typeface="ヒラギノ角ゴ Pro W3" charset="0"/>
              </a:rPr>
              <a:t>) + O</a:t>
            </a:r>
            <a:r>
              <a:rPr lang="en-US" altLang="ja-JP" b="1" baseline="-25000" dirty="0">
                <a:solidFill>
                  <a:srgbClr val="000000"/>
                </a:solidFill>
                <a:latin typeface="Arial" charset="0"/>
                <a:ea typeface="ヒラギノ角ゴ Pro W3" charset="0"/>
                <a:cs typeface="ヒラギノ角ゴ Pro W3" charset="0"/>
              </a:rPr>
              <a:t>2</a:t>
            </a:r>
            <a:r>
              <a:rPr lang="en-US" altLang="ja-JP" b="1" dirty="0">
                <a:solidFill>
                  <a:srgbClr val="000000"/>
                </a:solidFill>
                <a:latin typeface="Arial" charset="0"/>
                <a:ea typeface="ヒラギノ角ゴ Pro W3" charset="0"/>
                <a:cs typeface="ヒラギノ角ゴ Pro W3" charset="0"/>
              </a:rPr>
              <a:t> (</a:t>
            </a:r>
            <a:r>
              <a:rPr lang="en-US" altLang="ja-JP" b="1" i="1" dirty="0">
                <a:solidFill>
                  <a:srgbClr val="000000"/>
                </a:solidFill>
                <a:latin typeface="Arial" charset="0"/>
                <a:ea typeface="ヒラギノ角ゴ Pro W3" charset="0"/>
                <a:cs typeface="ヒラギノ角ゴ Pro W3" charset="0"/>
              </a:rPr>
              <a:t>g</a:t>
            </a:r>
            <a:r>
              <a:rPr lang="en-US" altLang="ja-JP" b="1" dirty="0">
                <a:solidFill>
                  <a:srgbClr val="000000"/>
                </a:solidFill>
                <a:latin typeface="Arial" charset="0"/>
                <a:ea typeface="ヒラギノ角ゴ Pro W3" charset="0"/>
                <a:cs typeface="ヒラギノ角ゴ Pro W3" charset="0"/>
              </a:rPr>
              <a:t>) + Cl</a:t>
            </a:r>
            <a:r>
              <a:rPr lang="en-US" altLang="ja-JP" b="1" baseline="-25000" dirty="0">
                <a:solidFill>
                  <a:srgbClr val="000000"/>
                </a:solidFill>
                <a:latin typeface="Arial" charset="0"/>
                <a:ea typeface="ヒラギノ角ゴ Pro W3" charset="0"/>
                <a:cs typeface="ヒラギノ角ゴ Pro W3" charset="0"/>
              </a:rPr>
              <a:t>2</a:t>
            </a:r>
            <a:r>
              <a:rPr lang="en-US" altLang="ja-JP" b="1" dirty="0">
                <a:solidFill>
                  <a:srgbClr val="000000"/>
                </a:solidFill>
                <a:latin typeface="Arial" charset="0"/>
                <a:ea typeface="ヒラギノ角ゴ Pro W3" charset="0"/>
                <a:cs typeface="ヒラギノ角ゴ Pro W3" charset="0"/>
              </a:rPr>
              <a:t> (</a:t>
            </a:r>
            <a:r>
              <a:rPr lang="en-US" altLang="ja-JP" b="1" i="1" dirty="0">
                <a:solidFill>
                  <a:srgbClr val="000000"/>
                </a:solidFill>
                <a:latin typeface="Arial" charset="0"/>
                <a:ea typeface="ヒラギノ角ゴ Pro W3" charset="0"/>
                <a:cs typeface="ヒラギノ角ゴ Pro W3" charset="0"/>
              </a:rPr>
              <a:t>g</a:t>
            </a:r>
            <a:r>
              <a:rPr lang="en-US" altLang="ja-JP" b="1" dirty="0">
                <a:solidFill>
                  <a:srgbClr val="000000"/>
                </a:solidFill>
                <a:latin typeface="Arial" charset="0"/>
                <a:ea typeface="ヒラギノ角ゴ Pro W3" charset="0"/>
                <a:cs typeface="ヒラギノ角ゴ Pro W3" charset="0"/>
              </a:rPr>
              <a:t>) 	Δ</a:t>
            </a:r>
            <a:r>
              <a:rPr lang="en-US" altLang="ja-JP" b="1" i="1" dirty="0">
                <a:solidFill>
                  <a:srgbClr val="000000"/>
                </a:solidFill>
                <a:latin typeface="Arial" charset="0"/>
                <a:ea typeface="ヒラギノ角ゴ Pro W3" charset="0"/>
                <a:cs typeface="ヒラギノ角ゴ Pro W3" charset="0"/>
              </a:rPr>
              <a:t>H</a:t>
            </a:r>
            <a:r>
              <a:rPr lang="en-US" altLang="ja-JP" b="1" dirty="0">
                <a:solidFill>
                  <a:srgbClr val="000000"/>
                </a:solidFill>
                <a:latin typeface="Arial" charset="0"/>
                <a:ea typeface="ヒラギノ角ゴ Pro W3" charset="0"/>
                <a:cs typeface="ヒラギノ角ゴ Pro W3" charset="0"/>
              </a:rPr>
              <a:t> =   ?</a:t>
            </a:r>
            <a:endParaRPr lang="en-US" b="1" kern="0" dirty="0">
              <a:solidFill>
                <a:prstClr val="black"/>
              </a:solidFill>
              <a:latin typeface="Calibri" panose="020F0502020204030204"/>
            </a:endParaRPr>
          </a:p>
        </p:txBody>
      </p:sp>
      <p:pic>
        <p:nvPicPr>
          <p:cNvPr id="4" name="Picture 3" descr="A cartoon of a glue bottle&#10;&#10;Description automatically generated with low confidence">
            <a:extLst>
              <a:ext uri="{FF2B5EF4-FFF2-40B4-BE49-F238E27FC236}">
                <a16:creationId xmlns:a16="http://schemas.microsoft.com/office/drawing/2014/main" id="{65CD2B6D-A16F-720E-F0C1-DEEFE222ABD4}"/>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rot="20272535">
            <a:off x="10682250" y="336531"/>
            <a:ext cx="876532" cy="1758969"/>
          </a:xfrm>
          <a:prstGeom prst="rect">
            <a:avLst/>
          </a:prstGeom>
        </p:spPr>
      </p:pic>
    </p:spTree>
    <p:extLst>
      <p:ext uri="{BB962C8B-B14F-4D97-AF65-F5344CB8AC3E}">
        <p14:creationId xmlns:p14="http://schemas.microsoft.com/office/powerpoint/2010/main" val="4134298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6978" name="Title 1"/>
          <p:cNvSpPr>
            <a:spLocks noGrp="1"/>
          </p:cNvSpPr>
          <p:nvPr>
            <p:ph type="title"/>
          </p:nvPr>
        </p:nvSpPr>
        <p:spPr>
          <a:xfrm>
            <a:off x="580144" y="1733538"/>
            <a:ext cx="8852491" cy="914400"/>
          </a:xfrm>
          <a:ln>
            <a:solidFill>
              <a:srgbClr val="000000"/>
            </a:solidFill>
          </a:ln>
        </p:spPr>
        <p:txBody>
          <a:bodyPr/>
          <a:lstStyle/>
          <a:p>
            <a:pPr algn="l"/>
            <a:r>
              <a:rPr lang="en-US" altLang="ja-JP" sz="2000" dirty="0" err="1">
                <a:solidFill>
                  <a:srgbClr val="0070C0"/>
                </a:solidFill>
                <a:effectLst/>
                <a:latin typeface="Arial" charset="0"/>
                <a:ea typeface="ヒラギノ角ゴ Pro W3" charset="0"/>
                <a:cs typeface="ヒラギノ角ゴ Pro W3" charset="0"/>
              </a:rPr>
              <a:t>Rxn</a:t>
            </a:r>
            <a:r>
              <a:rPr lang="en-US" altLang="ja-JP" sz="2000" dirty="0">
                <a:solidFill>
                  <a:srgbClr val="0070C0"/>
                </a:solidFill>
                <a:effectLst/>
                <a:latin typeface="Arial" charset="0"/>
                <a:ea typeface="ヒラギノ角ゴ Pro W3" charset="0"/>
                <a:cs typeface="ヒラギノ角ゴ Pro W3" charset="0"/>
              </a:rPr>
              <a:t> #1) </a:t>
            </a:r>
            <a:r>
              <a:rPr lang="en-US" altLang="ja-JP" sz="2600" dirty="0">
                <a:solidFill>
                  <a:srgbClr val="000000"/>
                </a:solidFill>
                <a:effectLst/>
                <a:latin typeface="Arial" charset="0"/>
                <a:ea typeface="ヒラギノ角ゴ Pro W3" charset="0"/>
                <a:cs typeface="ヒラギノ角ゴ Pro W3" charset="0"/>
              </a:rPr>
              <a:t>½ N</a:t>
            </a:r>
            <a:r>
              <a:rPr lang="en-US" altLang="ja-JP" sz="2600" baseline="-25000" dirty="0">
                <a:solidFill>
                  <a:srgbClr val="000000"/>
                </a:solidFill>
                <a:effectLst/>
                <a:latin typeface="Arial" charset="0"/>
                <a:ea typeface="ヒラギノ角ゴ Pro W3" charset="0"/>
                <a:cs typeface="ヒラギノ角ゴ Pro W3" charset="0"/>
              </a:rPr>
              <a:t>2</a:t>
            </a:r>
            <a:r>
              <a:rPr lang="en-US" altLang="ja-JP" sz="2600" dirty="0">
                <a:solidFill>
                  <a:srgbClr val="000000"/>
                </a:solidFill>
                <a:effectLst/>
                <a:latin typeface="Arial" charset="0"/>
                <a:ea typeface="ヒラギノ角ゴ Pro W3" charset="0"/>
                <a:cs typeface="ヒラギノ角ゴ Pro W3" charset="0"/>
              </a:rPr>
              <a:t>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 ½ O</a:t>
            </a:r>
            <a:r>
              <a:rPr lang="en-US" altLang="ja-JP" sz="2600" baseline="-25000" dirty="0">
                <a:solidFill>
                  <a:srgbClr val="000000"/>
                </a:solidFill>
                <a:effectLst/>
                <a:latin typeface="Arial" charset="0"/>
                <a:ea typeface="ヒラギノ角ゴ Pro W3" charset="0"/>
                <a:cs typeface="ヒラギノ角ゴ Pro W3" charset="0"/>
              </a:rPr>
              <a:t>2</a:t>
            </a:r>
            <a:r>
              <a:rPr lang="en-US" altLang="ja-JP" sz="2600" dirty="0">
                <a:solidFill>
                  <a:srgbClr val="000000"/>
                </a:solidFill>
                <a:effectLst/>
                <a:latin typeface="Arial" charset="0"/>
                <a:ea typeface="ヒラギノ角ゴ Pro W3" charset="0"/>
                <a:cs typeface="ヒラギノ角ゴ Pro W3" charset="0"/>
              </a:rPr>
              <a:t>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 NO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Δ</a:t>
            </a:r>
            <a:r>
              <a:rPr lang="en-US" altLang="ja-JP" sz="2600" i="1" dirty="0">
                <a:solidFill>
                  <a:srgbClr val="000000"/>
                </a:solidFill>
                <a:effectLst/>
                <a:latin typeface="Arial" charset="0"/>
                <a:ea typeface="ヒラギノ角ゴ Pro W3" charset="0"/>
                <a:cs typeface="ヒラギノ角ゴ Pro W3" charset="0"/>
              </a:rPr>
              <a:t>H</a:t>
            </a:r>
            <a:r>
              <a:rPr lang="en-US" altLang="ja-JP" sz="2600" dirty="0">
                <a:solidFill>
                  <a:srgbClr val="000000"/>
                </a:solidFill>
                <a:effectLst/>
                <a:latin typeface="Arial" charset="0"/>
                <a:ea typeface="ヒラギノ角ゴ Pro W3" charset="0"/>
                <a:cs typeface="ヒラギノ角ゴ Pro W3" charset="0"/>
              </a:rPr>
              <a:t> = 	90.3 kJ</a:t>
            </a:r>
            <a:br>
              <a:rPr lang="en-US" altLang="ja-JP" sz="2600" dirty="0">
                <a:solidFill>
                  <a:srgbClr val="000000"/>
                </a:solidFill>
                <a:effectLst/>
                <a:latin typeface="Arial" charset="0"/>
                <a:ea typeface="ヒラギノ角ゴ Pro W3" charset="0"/>
                <a:cs typeface="ヒラギノ角ゴ Pro W3" charset="0"/>
              </a:rPr>
            </a:br>
            <a:r>
              <a:rPr lang="en-US" altLang="ja-JP" sz="2000" dirty="0" err="1">
                <a:solidFill>
                  <a:srgbClr val="0070C0"/>
                </a:solidFill>
                <a:effectLst/>
                <a:latin typeface="Arial" charset="0"/>
                <a:ea typeface="ヒラギノ角ゴ Pro W3" charset="0"/>
                <a:cs typeface="ヒラギノ角ゴ Pro W3" charset="0"/>
              </a:rPr>
              <a:t>Rxn</a:t>
            </a:r>
            <a:r>
              <a:rPr lang="en-US" altLang="ja-JP" sz="2000" dirty="0">
                <a:solidFill>
                  <a:srgbClr val="0070C0"/>
                </a:solidFill>
                <a:effectLst/>
                <a:latin typeface="Arial" charset="0"/>
                <a:ea typeface="ヒラギノ角ゴ Pro W3" charset="0"/>
                <a:cs typeface="ヒラギノ角ゴ Pro W3" charset="0"/>
              </a:rPr>
              <a:t> #2) </a:t>
            </a:r>
            <a:r>
              <a:rPr lang="en-US" altLang="ja-JP" sz="2600" dirty="0">
                <a:solidFill>
                  <a:srgbClr val="000000"/>
                </a:solidFill>
                <a:effectLst/>
                <a:latin typeface="Arial" charset="0"/>
                <a:ea typeface="ヒラギノ角ゴ Pro W3" charset="0"/>
                <a:cs typeface="ヒラギノ角ゴ Pro W3" charset="0"/>
              </a:rPr>
              <a:t>NO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 ½ Cl</a:t>
            </a:r>
            <a:r>
              <a:rPr lang="en-US" altLang="ja-JP" sz="2600" baseline="-25000" dirty="0">
                <a:solidFill>
                  <a:srgbClr val="000000"/>
                </a:solidFill>
                <a:effectLst/>
                <a:latin typeface="Arial" charset="0"/>
                <a:ea typeface="ヒラギノ角ゴ Pro W3" charset="0"/>
                <a:cs typeface="ヒラギノ角ゴ Pro W3" charset="0"/>
              </a:rPr>
              <a:t>2</a:t>
            </a:r>
            <a:r>
              <a:rPr lang="en-US" altLang="ja-JP" sz="2600" dirty="0">
                <a:solidFill>
                  <a:srgbClr val="000000"/>
                </a:solidFill>
                <a:effectLst/>
                <a:latin typeface="Arial" charset="0"/>
                <a:ea typeface="ヒラギノ角ゴ Pro W3" charset="0"/>
                <a:cs typeface="ヒラギノ角ゴ Pro W3" charset="0"/>
              </a:rPr>
              <a:t>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 </a:t>
            </a:r>
            <a:r>
              <a:rPr lang="en-US" altLang="ja-JP" sz="2600" dirty="0" err="1">
                <a:solidFill>
                  <a:srgbClr val="000000"/>
                </a:solidFill>
                <a:effectLst/>
                <a:latin typeface="Arial" charset="0"/>
                <a:ea typeface="ヒラギノ角ゴ Pro W3" charset="0"/>
                <a:cs typeface="ヒラギノ角ゴ Pro W3" charset="0"/>
              </a:rPr>
              <a:t>NOCl</a:t>
            </a:r>
            <a:r>
              <a:rPr lang="en-US" altLang="ja-JP" sz="2600" dirty="0">
                <a:solidFill>
                  <a:srgbClr val="000000"/>
                </a:solidFill>
                <a:effectLst/>
                <a:latin typeface="Arial" charset="0"/>
                <a:ea typeface="ヒラギノ角ゴ Pro W3" charset="0"/>
                <a:cs typeface="ヒラギノ角ゴ Pro W3" charset="0"/>
              </a:rPr>
              <a:t> (</a:t>
            </a:r>
            <a:r>
              <a:rPr lang="en-US" altLang="ja-JP" sz="2600" i="1" dirty="0">
                <a:solidFill>
                  <a:srgbClr val="000000"/>
                </a:solidFill>
                <a:effectLst/>
                <a:latin typeface="Arial" charset="0"/>
                <a:ea typeface="ヒラギノ角ゴ Pro W3" charset="0"/>
                <a:cs typeface="ヒラギノ角ゴ Pro W3" charset="0"/>
              </a:rPr>
              <a:t>g</a:t>
            </a:r>
            <a:r>
              <a:rPr lang="en-US" altLang="ja-JP" sz="2600" dirty="0">
                <a:solidFill>
                  <a:srgbClr val="000000"/>
                </a:solidFill>
                <a:effectLst/>
                <a:latin typeface="Arial" charset="0"/>
                <a:ea typeface="ヒラギノ角ゴ Pro W3" charset="0"/>
                <a:cs typeface="ヒラギノ角ゴ Pro W3" charset="0"/>
              </a:rPr>
              <a:t>)      Δ</a:t>
            </a:r>
            <a:r>
              <a:rPr lang="en-US" altLang="ja-JP" sz="2600" i="1" dirty="0">
                <a:solidFill>
                  <a:srgbClr val="000000"/>
                </a:solidFill>
                <a:effectLst/>
                <a:latin typeface="Arial" charset="0"/>
                <a:ea typeface="ヒラギノ角ゴ Pro W3" charset="0"/>
                <a:cs typeface="ヒラギノ角ゴ Pro W3" charset="0"/>
              </a:rPr>
              <a:t>H</a:t>
            </a:r>
            <a:r>
              <a:rPr lang="en-US" altLang="ja-JP" sz="2600" dirty="0">
                <a:solidFill>
                  <a:srgbClr val="000000"/>
                </a:solidFill>
                <a:effectLst/>
                <a:latin typeface="Arial" charset="0"/>
                <a:ea typeface="ヒラギノ角ゴ Pro W3" charset="0"/>
                <a:cs typeface="ヒラギノ角ゴ Pro W3" charset="0"/>
              </a:rPr>
              <a:t> = 	–38.6 kJ</a:t>
            </a:r>
            <a:endParaRPr lang="en-US" sz="2600" dirty="0">
              <a:solidFill>
                <a:srgbClr val="000000"/>
              </a:solidFill>
              <a:effectLst/>
              <a:latin typeface="Arial" charset="0"/>
              <a:ea typeface="ヒラギノ角ゴ Pro W3" charset="0"/>
              <a:cs typeface="ヒラギノ角ゴ Pro W3" charset="0"/>
            </a:endParaRPr>
          </a:p>
        </p:txBody>
      </p:sp>
      <p:grpSp>
        <p:nvGrpSpPr>
          <p:cNvPr id="5" name="Group 4"/>
          <p:cNvGrpSpPr/>
          <p:nvPr/>
        </p:nvGrpSpPr>
        <p:grpSpPr>
          <a:xfrm>
            <a:off x="573471" y="2922489"/>
            <a:ext cx="8033810" cy="3530600"/>
            <a:chOff x="574172" y="2359660"/>
            <a:chExt cx="8033810" cy="3530600"/>
          </a:xfrm>
        </p:grpSpPr>
        <p:pic>
          <p:nvPicPr>
            <p:cNvPr id="6" name="Picture 5" descr="answer-a.png"/>
            <p:cNvPicPr>
              <a:picLocks/>
            </p:cNvPicPr>
            <p:nvPr>
              <p:custDataLst>
                <p:tags r:id="rId1"/>
              </p:custDataLst>
            </p:nvPr>
          </p:nvPicPr>
          <p:blipFill>
            <a:blip r:embed="rId13" cstate="print"/>
            <a:stretch>
              <a:fillRect/>
            </a:stretch>
          </p:blipFill>
          <p:spPr>
            <a:xfrm>
              <a:off x="580845" y="2359660"/>
              <a:ext cx="548640" cy="548640"/>
            </a:xfrm>
            <a:prstGeom prst="rect">
              <a:avLst/>
            </a:prstGeom>
          </p:spPr>
        </p:pic>
        <p:pic>
          <p:nvPicPr>
            <p:cNvPr id="7" name="Picture 6" descr="answer-b.png"/>
            <p:cNvPicPr>
              <a:picLocks/>
            </p:cNvPicPr>
            <p:nvPr>
              <p:custDataLst>
                <p:tags r:id="rId2"/>
              </p:custDataLst>
            </p:nvPr>
          </p:nvPicPr>
          <p:blipFill>
            <a:blip r:embed="rId14" cstate="print"/>
            <a:stretch>
              <a:fillRect/>
            </a:stretch>
          </p:blipFill>
          <p:spPr>
            <a:xfrm>
              <a:off x="580845" y="3097530"/>
              <a:ext cx="548640" cy="548640"/>
            </a:xfrm>
            <a:prstGeom prst="rect">
              <a:avLst/>
            </a:prstGeom>
          </p:spPr>
        </p:pic>
        <p:pic>
          <p:nvPicPr>
            <p:cNvPr id="8" name="Picture 7" descr="answer-c.png"/>
            <p:cNvPicPr>
              <a:picLocks/>
            </p:cNvPicPr>
            <p:nvPr>
              <p:custDataLst>
                <p:tags r:id="rId3"/>
              </p:custDataLst>
            </p:nvPr>
          </p:nvPicPr>
          <p:blipFill>
            <a:blip r:embed="rId15" cstate="print"/>
            <a:stretch>
              <a:fillRect/>
            </a:stretch>
          </p:blipFill>
          <p:spPr>
            <a:xfrm>
              <a:off x="580845" y="3835400"/>
              <a:ext cx="548640" cy="548640"/>
            </a:xfrm>
            <a:prstGeom prst="rect">
              <a:avLst/>
            </a:prstGeom>
          </p:spPr>
        </p:pic>
        <p:pic>
          <p:nvPicPr>
            <p:cNvPr id="9" name="Picture 8" descr="answer-d.png"/>
            <p:cNvPicPr>
              <a:picLocks/>
            </p:cNvPicPr>
            <p:nvPr>
              <p:custDataLst>
                <p:tags r:id="rId4"/>
              </p:custDataLst>
            </p:nvPr>
          </p:nvPicPr>
          <p:blipFill>
            <a:blip r:embed="rId16" cstate="print"/>
            <a:stretch>
              <a:fillRect/>
            </a:stretch>
          </p:blipFill>
          <p:spPr>
            <a:xfrm>
              <a:off x="574172" y="4573270"/>
              <a:ext cx="548640" cy="548640"/>
            </a:xfrm>
            <a:prstGeom prst="rect">
              <a:avLst/>
            </a:prstGeom>
          </p:spPr>
        </p:pic>
        <p:pic>
          <p:nvPicPr>
            <p:cNvPr id="10" name="Picture 9" descr="answer-e.png"/>
            <p:cNvPicPr>
              <a:picLocks/>
            </p:cNvPicPr>
            <p:nvPr>
              <p:custDataLst>
                <p:tags r:id="rId5"/>
              </p:custDataLst>
            </p:nvPr>
          </p:nvPicPr>
          <p:blipFill>
            <a:blip r:embed="rId17" cstate="print"/>
            <a:stretch>
              <a:fillRect/>
            </a:stretch>
          </p:blipFill>
          <p:spPr>
            <a:xfrm>
              <a:off x="580845" y="5311140"/>
              <a:ext cx="548640" cy="548640"/>
            </a:xfrm>
            <a:prstGeom prst="rect">
              <a:avLst/>
            </a:prstGeom>
          </p:spPr>
        </p:pic>
        <p:sp>
          <p:nvSpPr>
            <p:cNvPr id="11" name="TextBox 10"/>
            <p:cNvSpPr txBox="1"/>
            <p:nvPr>
              <p:custDataLst>
                <p:tags r:id="rId6"/>
              </p:custDataLst>
            </p:nvPr>
          </p:nvSpPr>
          <p:spPr>
            <a:xfrm>
              <a:off x="1334477" y="2408202"/>
              <a:ext cx="2215035" cy="451556"/>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-51.7 kJ</a:t>
              </a:r>
            </a:p>
          </p:txBody>
        </p:sp>
        <p:sp>
          <p:nvSpPr>
            <p:cNvPr id="12" name="TextBox 11"/>
            <p:cNvSpPr txBox="1"/>
            <p:nvPr>
              <p:custDataLst>
                <p:tags r:id="rId7"/>
              </p:custDataLst>
            </p:nvPr>
          </p:nvSpPr>
          <p:spPr>
            <a:xfrm>
              <a:off x="1334477" y="3060868"/>
              <a:ext cx="1591830" cy="609600"/>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51.7 kJ</a:t>
              </a:r>
            </a:p>
          </p:txBody>
        </p:sp>
        <p:sp>
          <p:nvSpPr>
            <p:cNvPr id="13" name="TextBox 12"/>
            <p:cNvSpPr txBox="1"/>
            <p:nvPr>
              <p:custDataLst>
                <p:tags r:id="rId8"/>
              </p:custDataLst>
            </p:nvPr>
          </p:nvSpPr>
          <p:spPr>
            <a:xfrm>
              <a:off x="1312448" y="3804920"/>
              <a:ext cx="2371253" cy="609600"/>
            </a:xfrm>
            <a:prstGeom prst="rect">
              <a:avLst/>
            </a:prstGeom>
            <a:noFill/>
          </p:spPr>
          <p:txBody>
            <a:bodyPr vert="horz" rtlCol="0" anchor="ctr" anchorCtr="0">
              <a:noAutofit/>
            </a:bodyPr>
            <a:lstStyle/>
            <a:p>
              <a:pPr fontAlgn="auto">
                <a:spcBef>
                  <a:spcPts val="0"/>
                </a:spcBef>
                <a:spcAft>
                  <a:spcPts val="0"/>
                </a:spcAft>
              </a:pPr>
              <a:r>
                <a:rPr lang="en-US" sz="4400" b="1" dirty="0">
                  <a:solidFill>
                    <a:srgbClr val="FF0000"/>
                  </a:solidFill>
                  <a:latin typeface="Calibri" panose="020F0502020204030204"/>
                </a:rPr>
                <a:t>-103.4 kJ</a:t>
              </a:r>
            </a:p>
          </p:txBody>
        </p:sp>
        <p:sp>
          <p:nvSpPr>
            <p:cNvPr id="14" name="TextBox 13"/>
            <p:cNvSpPr txBox="1"/>
            <p:nvPr>
              <p:custDataLst>
                <p:tags r:id="rId9"/>
              </p:custDataLst>
            </p:nvPr>
          </p:nvSpPr>
          <p:spPr>
            <a:xfrm>
              <a:off x="1368982" y="4542790"/>
              <a:ext cx="1938898" cy="609600"/>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103.4 kJ</a:t>
              </a:r>
            </a:p>
          </p:txBody>
        </p:sp>
        <p:sp>
          <p:nvSpPr>
            <p:cNvPr id="15" name="TextBox 14"/>
            <p:cNvSpPr txBox="1"/>
            <p:nvPr>
              <p:custDataLst>
                <p:tags r:id="rId10"/>
              </p:custDataLst>
            </p:nvPr>
          </p:nvSpPr>
          <p:spPr>
            <a:xfrm>
              <a:off x="1368982" y="5280660"/>
              <a:ext cx="7239000" cy="609600"/>
            </a:xfrm>
            <a:prstGeom prst="rect">
              <a:avLst/>
            </a:prstGeom>
            <a:noFill/>
          </p:spPr>
          <p:txBody>
            <a:bodyPr vert="horz" rtlCol="0" anchor="ctr" anchorCtr="0">
              <a:noAutofit/>
            </a:bodyPr>
            <a:lstStyle/>
            <a:p>
              <a:pPr fontAlgn="auto">
                <a:spcBef>
                  <a:spcPts val="0"/>
                </a:spcBef>
                <a:spcAft>
                  <a:spcPts val="0"/>
                </a:spcAft>
              </a:pPr>
              <a:r>
                <a:rPr lang="en-US" sz="3600" dirty="0">
                  <a:solidFill>
                    <a:srgbClr val="000000"/>
                  </a:solidFill>
                  <a:latin typeface="Calibri" panose="020F0502020204030204"/>
                </a:rPr>
                <a:t>142.0 kJ</a:t>
              </a:r>
            </a:p>
          </p:txBody>
        </p:sp>
      </p:grpSp>
      <p:sp>
        <p:nvSpPr>
          <p:cNvPr id="16" name="Rectangle 2"/>
          <p:cNvSpPr txBox="1">
            <a:spLocks noChangeArrowheads="1"/>
          </p:cNvSpPr>
          <p:nvPr/>
        </p:nvSpPr>
        <p:spPr>
          <a:xfrm>
            <a:off x="533400" y="223963"/>
            <a:ext cx="965525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a:solidFill>
                  <a:srgbClr val="000000"/>
                </a:solidFill>
                <a:latin typeface="Arial" charset="0"/>
              </a:rPr>
              <a:t>Hess’s Law Example Problem #2 </a:t>
            </a:r>
            <a:endParaRPr lang="en-US" b="1" u="sng" dirty="0">
              <a:solidFill>
                <a:srgbClr val="000000"/>
              </a:solidFill>
              <a:latin typeface="Arial" panose="020B0604020202020204" pitchFamily="34" charset="0"/>
              <a:cs typeface="Arial" panose="020B0604020202020204" pitchFamily="34" charset="0"/>
            </a:endParaRPr>
          </a:p>
        </p:txBody>
      </p:sp>
      <p:sp>
        <p:nvSpPr>
          <p:cNvPr id="17" name="Frame 1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b="1" i="0" u="none" strike="noStrike" kern="0" cap="none" spc="0" normalizeH="0" baseline="0" noProof="0" dirty="0">
              <a:ln>
                <a:noFill/>
              </a:ln>
              <a:solidFill>
                <a:prstClr val="black"/>
              </a:solidFill>
              <a:effectLst/>
              <a:uLnTx/>
              <a:uFillTx/>
              <a:latin typeface="Calibri" panose="020F0502020204030204"/>
            </a:endParaRPr>
          </a:p>
        </p:txBody>
      </p:sp>
      <p:sp>
        <p:nvSpPr>
          <p:cNvPr id="2" name="Rectangle 1"/>
          <p:cNvSpPr/>
          <p:nvPr/>
        </p:nvSpPr>
        <p:spPr>
          <a:xfrm>
            <a:off x="308855" y="1136529"/>
            <a:ext cx="8305800" cy="52322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b="1" dirty="0">
                <a:solidFill>
                  <a:srgbClr val="000000"/>
                </a:solidFill>
                <a:latin typeface="Arial" charset="0"/>
                <a:ea typeface="ヒラギノ角ゴ Pro W3" charset="0"/>
                <a:cs typeface="ヒラギノ角ゴ Pro W3" charset="0"/>
              </a:rPr>
              <a:t>2 </a:t>
            </a:r>
            <a:r>
              <a:rPr lang="en-US" altLang="ja-JP" b="1" dirty="0" err="1">
                <a:solidFill>
                  <a:srgbClr val="000000"/>
                </a:solidFill>
                <a:latin typeface="Arial" charset="0"/>
                <a:ea typeface="ヒラギノ角ゴ Pro W3" charset="0"/>
                <a:cs typeface="ヒラギノ角ゴ Pro W3" charset="0"/>
              </a:rPr>
              <a:t>NOCl</a:t>
            </a:r>
            <a:r>
              <a:rPr lang="en-US" altLang="ja-JP" b="1" dirty="0">
                <a:solidFill>
                  <a:srgbClr val="000000"/>
                </a:solidFill>
                <a:latin typeface="Arial" charset="0"/>
                <a:ea typeface="ヒラギノ角ゴ Pro W3" charset="0"/>
                <a:cs typeface="ヒラギノ角ゴ Pro W3" charset="0"/>
              </a:rPr>
              <a:t> (</a:t>
            </a:r>
            <a:r>
              <a:rPr lang="en-US" altLang="ja-JP" b="1" i="1" dirty="0">
                <a:solidFill>
                  <a:srgbClr val="000000"/>
                </a:solidFill>
                <a:latin typeface="Arial" charset="0"/>
                <a:ea typeface="ヒラギノ角ゴ Pro W3" charset="0"/>
                <a:cs typeface="ヒラギノ角ゴ Pro W3" charset="0"/>
              </a:rPr>
              <a:t>g</a:t>
            </a:r>
            <a:r>
              <a:rPr lang="en-US" altLang="ja-JP" b="1" dirty="0">
                <a:solidFill>
                  <a:srgbClr val="000000"/>
                </a:solidFill>
                <a:latin typeface="Arial" charset="0"/>
                <a:ea typeface="ヒラギノ角ゴ Pro W3" charset="0"/>
                <a:cs typeface="ヒラギノ角ゴ Pro W3" charset="0"/>
              </a:rPr>
              <a:t>) → N</a:t>
            </a:r>
            <a:r>
              <a:rPr lang="en-US" altLang="ja-JP" b="1" baseline="-25000" dirty="0">
                <a:solidFill>
                  <a:srgbClr val="000000"/>
                </a:solidFill>
                <a:latin typeface="Arial" charset="0"/>
                <a:ea typeface="ヒラギノ角ゴ Pro W3" charset="0"/>
                <a:cs typeface="ヒラギノ角ゴ Pro W3" charset="0"/>
              </a:rPr>
              <a:t>2</a:t>
            </a:r>
            <a:r>
              <a:rPr lang="en-US" altLang="ja-JP" b="1" dirty="0">
                <a:solidFill>
                  <a:srgbClr val="000000"/>
                </a:solidFill>
                <a:latin typeface="Arial" charset="0"/>
                <a:ea typeface="ヒラギノ角ゴ Pro W3" charset="0"/>
                <a:cs typeface="ヒラギノ角ゴ Pro W3" charset="0"/>
              </a:rPr>
              <a:t> (</a:t>
            </a:r>
            <a:r>
              <a:rPr lang="en-US" altLang="ja-JP" b="1" i="1" dirty="0">
                <a:solidFill>
                  <a:srgbClr val="000000"/>
                </a:solidFill>
                <a:latin typeface="Arial" charset="0"/>
                <a:ea typeface="ヒラギノ角ゴ Pro W3" charset="0"/>
                <a:cs typeface="ヒラギノ角ゴ Pro W3" charset="0"/>
              </a:rPr>
              <a:t>g</a:t>
            </a:r>
            <a:r>
              <a:rPr lang="en-US" altLang="ja-JP" b="1" dirty="0">
                <a:solidFill>
                  <a:srgbClr val="000000"/>
                </a:solidFill>
                <a:latin typeface="Arial" charset="0"/>
                <a:ea typeface="ヒラギノ角ゴ Pro W3" charset="0"/>
                <a:cs typeface="ヒラギノ角ゴ Pro W3" charset="0"/>
              </a:rPr>
              <a:t>) + O</a:t>
            </a:r>
            <a:r>
              <a:rPr lang="en-US" altLang="ja-JP" b="1" baseline="-25000" dirty="0">
                <a:solidFill>
                  <a:srgbClr val="000000"/>
                </a:solidFill>
                <a:latin typeface="Arial" charset="0"/>
                <a:ea typeface="ヒラギノ角ゴ Pro W3" charset="0"/>
                <a:cs typeface="ヒラギノ角ゴ Pro W3" charset="0"/>
              </a:rPr>
              <a:t>2</a:t>
            </a:r>
            <a:r>
              <a:rPr lang="en-US" altLang="ja-JP" b="1" dirty="0">
                <a:solidFill>
                  <a:srgbClr val="000000"/>
                </a:solidFill>
                <a:latin typeface="Arial" charset="0"/>
                <a:ea typeface="ヒラギノ角ゴ Pro W3" charset="0"/>
                <a:cs typeface="ヒラギノ角ゴ Pro W3" charset="0"/>
              </a:rPr>
              <a:t> (</a:t>
            </a:r>
            <a:r>
              <a:rPr lang="en-US" altLang="ja-JP" b="1" i="1" dirty="0">
                <a:solidFill>
                  <a:srgbClr val="000000"/>
                </a:solidFill>
                <a:latin typeface="Arial" charset="0"/>
                <a:ea typeface="ヒラギノ角ゴ Pro W3" charset="0"/>
                <a:cs typeface="ヒラギノ角ゴ Pro W3" charset="0"/>
              </a:rPr>
              <a:t>g</a:t>
            </a:r>
            <a:r>
              <a:rPr lang="en-US" altLang="ja-JP" b="1" dirty="0">
                <a:solidFill>
                  <a:srgbClr val="000000"/>
                </a:solidFill>
                <a:latin typeface="Arial" charset="0"/>
                <a:ea typeface="ヒラギノ角ゴ Pro W3" charset="0"/>
                <a:cs typeface="ヒラギノ角ゴ Pro W3" charset="0"/>
              </a:rPr>
              <a:t>) + Cl</a:t>
            </a:r>
            <a:r>
              <a:rPr lang="en-US" altLang="ja-JP" b="1" baseline="-25000" dirty="0">
                <a:solidFill>
                  <a:srgbClr val="000000"/>
                </a:solidFill>
                <a:latin typeface="Arial" charset="0"/>
                <a:ea typeface="ヒラギノ角ゴ Pro W3" charset="0"/>
                <a:cs typeface="ヒラギノ角ゴ Pro W3" charset="0"/>
              </a:rPr>
              <a:t>2</a:t>
            </a:r>
            <a:r>
              <a:rPr lang="en-US" altLang="ja-JP" b="1" dirty="0">
                <a:solidFill>
                  <a:srgbClr val="000000"/>
                </a:solidFill>
                <a:latin typeface="Arial" charset="0"/>
                <a:ea typeface="ヒラギノ角ゴ Pro W3" charset="0"/>
                <a:cs typeface="ヒラギノ角ゴ Pro W3" charset="0"/>
              </a:rPr>
              <a:t> (</a:t>
            </a:r>
            <a:r>
              <a:rPr lang="en-US" altLang="ja-JP" b="1" i="1" dirty="0">
                <a:solidFill>
                  <a:srgbClr val="000000"/>
                </a:solidFill>
                <a:latin typeface="Arial" charset="0"/>
                <a:ea typeface="ヒラギノ角ゴ Pro W3" charset="0"/>
                <a:cs typeface="ヒラギノ角ゴ Pro W3" charset="0"/>
              </a:rPr>
              <a:t>g</a:t>
            </a:r>
            <a:r>
              <a:rPr lang="en-US" altLang="ja-JP" b="1" dirty="0">
                <a:solidFill>
                  <a:srgbClr val="000000"/>
                </a:solidFill>
                <a:latin typeface="Arial" charset="0"/>
                <a:ea typeface="ヒラギノ角ゴ Pro W3" charset="0"/>
                <a:cs typeface="ヒラギノ角ゴ Pro W3" charset="0"/>
              </a:rPr>
              <a:t>) 	Δ</a:t>
            </a:r>
            <a:r>
              <a:rPr lang="en-US" altLang="ja-JP" b="1" i="1" dirty="0">
                <a:solidFill>
                  <a:srgbClr val="000000"/>
                </a:solidFill>
                <a:latin typeface="Arial" charset="0"/>
                <a:ea typeface="ヒラギノ角ゴ Pro W3" charset="0"/>
                <a:cs typeface="ヒラギノ角ゴ Pro W3" charset="0"/>
              </a:rPr>
              <a:t>H</a:t>
            </a:r>
            <a:r>
              <a:rPr lang="en-US" altLang="ja-JP" b="1" dirty="0">
                <a:solidFill>
                  <a:srgbClr val="000000"/>
                </a:solidFill>
                <a:latin typeface="Arial" charset="0"/>
                <a:ea typeface="ヒラギノ角ゴ Pro W3" charset="0"/>
                <a:cs typeface="ヒラギノ角ゴ Pro W3" charset="0"/>
              </a:rPr>
              <a:t> =   ?</a:t>
            </a:r>
            <a:endParaRPr lang="en-US" b="1" kern="0" dirty="0">
              <a:solidFill>
                <a:prstClr val="black"/>
              </a:solidFill>
              <a:latin typeface="Calibri" panose="020F0502020204030204"/>
            </a:endParaRPr>
          </a:p>
        </p:txBody>
      </p:sp>
      <p:graphicFrame>
        <p:nvGraphicFramePr>
          <p:cNvPr id="3" name="Table 2"/>
          <p:cNvGraphicFramePr>
            <a:graphicFrameLocks noGrp="1"/>
          </p:cNvGraphicFramePr>
          <p:nvPr>
            <p:extLst>
              <p:ext uri="{D42A27DB-BD31-4B8C-83A1-F6EECF244321}">
                <p14:modId xmlns:p14="http://schemas.microsoft.com/office/powerpoint/2010/main" val="4286855862"/>
              </p:ext>
            </p:extLst>
          </p:nvPr>
        </p:nvGraphicFramePr>
        <p:xfrm>
          <a:off x="3683000" y="3063986"/>
          <a:ext cx="8128000" cy="2743200"/>
        </p:xfrm>
        <a:graphic>
          <a:graphicData uri="http://schemas.openxmlformats.org/drawingml/2006/table">
            <a:tbl>
              <a:tblPr firstRow="1" bandRow="1">
                <a:tableStyleId>{5C22544A-7EE6-4342-B048-85BDC9FD1C3A}</a:tableStyleId>
              </a:tblPr>
              <a:tblGrid>
                <a:gridCol w="805163">
                  <a:extLst>
                    <a:ext uri="{9D8B030D-6E8A-4147-A177-3AD203B41FA5}">
                      <a16:colId xmlns:a16="http://schemas.microsoft.com/office/drawing/2014/main" val="2057013740"/>
                    </a:ext>
                  </a:extLst>
                </a:gridCol>
                <a:gridCol w="1219200">
                  <a:extLst>
                    <a:ext uri="{9D8B030D-6E8A-4147-A177-3AD203B41FA5}">
                      <a16:colId xmlns:a16="http://schemas.microsoft.com/office/drawing/2014/main" val="387879831"/>
                    </a:ext>
                  </a:extLst>
                </a:gridCol>
                <a:gridCol w="4495800">
                  <a:extLst>
                    <a:ext uri="{9D8B030D-6E8A-4147-A177-3AD203B41FA5}">
                      <a16:colId xmlns:a16="http://schemas.microsoft.com/office/drawing/2014/main" val="3823260147"/>
                    </a:ext>
                  </a:extLst>
                </a:gridCol>
                <a:gridCol w="1607837">
                  <a:extLst>
                    <a:ext uri="{9D8B030D-6E8A-4147-A177-3AD203B41FA5}">
                      <a16:colId xmlns:a16="http://schemas.microsoft.com/office/drawing/2014/main" val="3258385733"/>
                    </a:ext>
                  </a:extLst>
                </a:gridCol>
              </a:tblGrid>
              <a:tr h="370840">
                <a:tc>
                  <a:txBody>
                    <a:bodyPr/>
                    <a:lstStyle/>
                    <a:p>
                      <a:pPr algn="ctr"/>
                      <a:r>
                        <a:rPr lang="en-US" dirty="0" err="1">
                          <a:solidFill>
                            <a:srgbClr val="000000"/>
                          </a:solidFill>
                          <a:latin typeface="Arial" panose="020B0604020202020204" pitchFamily="34" charset="0"/>
                          <a:cs typeface="Arial" panose="020B0604020202020204" pitchFamily="34" charset="0"/>
                        </a:rPr>
                        <a:t>Rxn</a:t>
                      </a:r>
                      <a:r>
                        <a:rPr lang="en-US" dirty="0">
                          <a:solidFill>
                            <a:srgbClr val="000000"/>
                          </a:solidFill>
                          <a:latin typeface="Arial" panose="020B0604020202020204" pitchFamily="34" charset="0"/>
                          <a:cs typeface="Arial" panose="020B0604020202020204" pitchFamily="34" charset="0"/>
                        </a:rPr>
                        <a:t>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tc>
                  <a:txBody>
                    <a:bodyPr/>
                    <a:lstStyle/>
                    <a:p>
                      <a:pPr algn="ctr"/>
                      <a:r>
                        <a:rPr lang="en-US" dirty="0">
                          <a:solidFill>
                            <a:srgbClr val="000000"/>
                          </a:solidFill>
                          <a:latin typeface="Arial" panose="020B0604020202020204" pitchFamily="34" charset="0"/>
                          <a:cs typeface="Arial" panose="020B0604020202020204" pitchFamily="34" charset="0"/>
                        </a:rPr>
                        <a:t>How to change it</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tc>
                  <a:txBody>
                    <a:bodyPr/>
                    <a:lstStyle/>
                    <a:p>
                      <a:pPr algn="ctr"/>
                      <a:r>
                        <a:rPr lang="en-US" dirty="0" err="1">
                          <a:solidFill>
                            <a:srgbClr val="000000"/>
                          </a:solidFill>
                          <a:latin typeface="Arial" panose="020B0604020202020204" pitchFamily="34" charset="0"/>
                          <a:cs typeface="Arial" panose="020B0604020202020204" pitchFamily="34" charset="0"/>
                        </a:rPr>
                        <a:t>Rxn</a:t>
                      </a:r>
                      <a:endParaRPr lang="en-US"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tc>
                  <a:txBody>
                    <a:bodyPr/>
                    <a:lstStyle/>
                    <a:p>
                      <a:pPr algn="ctr"/>
                      <a:r>
                        <a:rPr lang="en-US" dirty="0">
                          <a:solidFill>
                            <a:srgbClr val="000000"/>
                          </a:solidFill>
                          <a:latin typeface="Arial" panose="020B0604020202020204" pitchFamily="34" charset="0"/>
                          <a:cs typeface="Arial" panose="020B0604020202020204" pitchFamily="34" charset="0"/>
                        </a:rPr>
                        <a:t>∆H</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extLst>
                  <a:ext uri="{0D108BD9-81ED-4DB2-BD59-A6C34878D82A}">
                    <a16:rowId xmlns:a16="http://schemas.microsoft.com/office/drawing/2014/main" val="3455295015"/>
                  </a:ext>
                </a:extLst>
              </a:tr>
              <a:tr h="370840">
                <a:tc>
                  <a:txBody>
                    <a:bodyPr/>
                    <a:lstStyle/>
                    <a:p>
                      <a:pPr algn="ctr"/>
                      <a:r>
                        <a:rPr lang="en-US" sz="2400" dirty="0">
                          <a:solidFill>
                            <a:srgbClr val="000000"/>
                          </a:solidFill>
                          <a:latin typeface="Arial" panose="020B0604020202020204" pitchFamily="34" charset="0"/>
                          <a:cs typeface="Arial" panose="020B0604020202020204" pitchFamily="34" charset="0"/>
                        </a:rPr>
                        <a:t>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baseline="0" dirty="0">
                          <a:solidFill>
                            <a:srgbClr val="000000"/>
                          </a:solidFill>
                          <a:latin typeface="Arial" panose="020B0604020202020204" pitchFamily="34" charset="0"/>
                          <a:cs typeface="Arial" panose="020B0604020202020204" pitchFamily="34" charset="0"/>
                        </a:rPr>
                        <a:t>- and </a:t>
                      </a:r>
                      <a:br>
                        <a:rPr lang="en-US" sz="2400" baseline="0" dirty="0">
                          <a:solidFill>
                            <a:srgbClr val="000000"/>
                          </a:solidFill>
                          <a:latin typeface="Arial" panose="020B0604020202020204" pitchFamily="34" charset="0"/>
                          <a:cs typeface="Arial" panose="020B0604020202020204" pitchFamily="34" charset="0"/>
                        </a:rPr>
                      </a:br>
                      <a:r>
                        <a:rPr lang="en-US" sz="2400" baseline="0" dirty="0">
                          <a:solidFill>
                            <a:srgbClr val="000000"/>
                          </a:solidFill>
                          <a:latin typeface="Arial" panose="020B0604020202020204" pitchFamily="34" charset="0"/>
                          <a:cs typeface="Arial" panose="020B0604020202020204" pitchFamily="34" charset="0"/>
                        </a:rPr>
                        <a:t>x 2 </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a:solidFill>
                            <a:srgbClr val="000000"/>
                          </a:solidFill>
                          <a:latin typeface="Arial" panose="020B0604020202020204" pitchFamily="34" charset="0"/>
                          <a:cs typeface="Arial" panose="020B0604020202020204" pitchFamily="34" charset="0"/>
                        </a:rPr>
                        <a:t>2 </a:t>
                      </a:r>
                      <a:r>
                        <a:rPr lang="en-US" sz="2400" dirty="0" err="1">
                          <a:solidFill>
                            <a:srgbClr val="000000"/>
                          </a:solidFill>
                          <a:latin typeface="Arial" panose="020B0604020202020204" pitchFamily="34" charset="0"/>
                          <a:cs typeface="Arial" panose="020B0604020202020204" pitchFamily="34" charset="0"/>
                        </a:rPr>
                        <a:t>NOCl</a:t>
                      </a:r>
                      <a:r>
                        <a:rPr lang="en-US" sz="2400" dirty="0">
                          <a:solidFill>
                            <a:srgbClr val="000000"/>
                          </a:solidFill>
                          <a:latin typeface="Arial" panose="020B0604020202020204" pitchFamily="34" charset="0"/>
                          <a:cs typeface="Arial" panose="020B0604020202020204" pitchFamily="34" charset="0"/>
                        </a:rPr>
                        <a:t> </a:t>
                      </a:r>
                      <a:r>
                        <a:rPr lang="en-US" sz="2400" dirty="0">
                          <a:solidFill>
                            <a:srgbClr val="000000"/>
                          </a:solidFill>
                          <a:latin typeface="Arial" panose="020B0604020202020204" pitchFamily="34" charset="0"/>
                          <a:cs typeface="Arial" panose="020B0604020202020204" pitchFamily="34" charset="0"/>
                          <a:sym typeface="Wingdings" panose="05000000000000000000" pitchFamily="2" charset="2"/>
                        </a:rPr>
                        <a:t> 2NO + Cl</a:t>
                      </a:r>
                      <a:r>
                        <a:rPr lang="en-US" sz="2400" baseline="-25000" dirty="0">
                          <a:solidFill>
                            <a:srgbClr val="000000"/>
                          </a:solidFill>
                          <a:latin typeface="Arial" panose="020B0604020202020204" pitchFamily="34" charset="0"/>
                          <a:cs typeface="Arial" panose="020B0604020202020204" pitchFamily="34" charset="0"/>
                          <a:sym typeface="Wingdings" panose="05000000000000000000" pitchFamily="2" charset="2"/>
                        </a:rPr>
                        <a:t>2</a:t>
                      </a:r>
                      <a:r>
                        <a:rPr lang="en-US" sz="2400" dirty="0">
                          <a:solidFill>
                            <a:srgbClr val="000000"/>
                          </a:solidFill>
                          <a:latin typeface="Arial" panose="020B0604020202020204" pitchFamily="34" charset="0"/>
                          <a:cs typeface="Arial" panose="020B0604020202020204" pitchFamily="34" charset="0"/>
                          <a:sym typeface="Wingdings" panose="05000000000000000000" pitchFamily="2" charset="2"/>
                        </a:rPr>
                        <a:t> </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a:solidFill>
                            <a:srgbClr val="000000"/>
                          </a:solidFill>
                          <a:latin typeface="Arial" panose="020B0604020202020204" pitchFamily="34" charset="0"/>
                          <a:cs typeface="Arial" panose="020B0604020202020204" pitchFamily="34" charset="0"/>
                        </a:rPr>
                        <a:t>-2 (-38.6)</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2161227173"/>
                  </a:ext>
                </a:extLst>
              </a:tr>
              <a:tr h="370840">
                <a:tc>
                  <a:txBody>
                    <a:bodyPr/>
                    <a:lstStyle/>
                    <a:p>
                      <a:pPr algn="ctr"/>
                      <a:r>
                        <a:rPr lang="en-US" sz="2400" dirty="0">
                          <a:solidFill>
                            <a:srgbClr val="000000"/>
                          </a:solidFill>
                          <a:latin typeface="Arial" panose="020B0604020202020204" pitchFamily="34" charset="0"/>
                          <a:cs typeface="Arial" panose="020B0604020202020204" pitchFamily="34" charset="0"/>
                        </a:rPr>
                        <a:t>1</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a:solidFill>
                            <a:srgbClr val="000000"/>
                          </a:solidFill>
                          <a:latin typeface="Arial" panose="020B0604020202020204" pitchFamily="34" charset="0"/>
                          <a:cs typeface="Arial" panose="020B0604020202020204" pitchFamily="34" charset="0"/>
                        </a:rPr>
                        <a:t>- and </a:t>
                      </a:r>
                      <a:br>
                        <a:rPr lang="en-US" sz="2400" dirty="0">
                          <a:solidFill>
                            <a:srgbClr val="00000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x 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a:solidFill>
                            <a:srgbClr val="000000"/>
                          </a:solidFill>
                          <a:latin typeface="Arial" panose="020B0604020202020204" pitchFamily="34" charset="0"/>
                          <a:cs typeface="Arial" panose="020B0604020202020204" pitchFamily="34" charset="0"/>
                        </a:rPr>
                        <a:t>2NO</a:t>
                      </a:r>
                      <a:r>
                        <a:rPr lang="en-US" sz="2400" baseline="0" dirty="0">
                          <a:solidFill>
                            <a:srgbClr val="000000"/>
                          </a:solidFill>
                          <a:latin typeface="Arial" panose="020B0604020202020204" pitchFamily="34" charset="0"/>
                          <a:cs typeface="Arial" panose="020B0604020202020204" pitchFamily="34" charset="0"/>
                        </a:rPr>
                        <a:t> </a:t>
                      </a:r>
                      <a:r>
                        <a:rPr lang="en-US" sz="2400" baseline="0" dirty="0">
                          <a:solidFill>
                            <a:srgbClr val="000000"/>
                          </a:solidFill>
                          <a:latin typeface="Arial" panose="020B0604020202020204" pitchFamily="34" charset="0"/>
                          <a:cs typeface="Arial" panose="020B0604020202020204" pitchFamily="34" charset="0"/>
                          <a:sym typeface="Wingdings" panose="05000000000000000000" pitchFamily="2" charset="2"/>
                        </a:rPr>
                        <a:t> N</a:t>
                      </a:r>
                      <a:r>
                        <a:rPr lang="en-US" sz="2400" baseline="-25000" dirty="0">
                          <a:solidFill>
                            <a:srgbClr val="000000"/>
                          </a:solidFill>
                          <a:latin typeface="Arial" panose="020B0604020202020204" pitchFamily="34" charset="0"/>
                          <a:cs typeface="Arial" panose="020B0604020202020204" pitchFamily="34" charset="0"/>
                          <a:sym typeface="Wingdings" panose="05000000000000000000" pitchFamily="2" charset="2"/>
                        </a:rPr>
                        <a:t>2</a:t>
                      </a:r>
                      <a:r>
                        <a:rPr lang="en-US" sz="2400" baseline="0" dirty="0">
                          <a:solidFill>
                            <a:srgbClr val="000000"/>
                          </a:solidFill>
                          <a:latin typeface="Arial" panose="020B0604020202020204" pitchFamily="34" charset="0"/>
                          <a:cs typeface="Arial" panose="020B0604020202020204" pitchFamily="34" charset="0"/>
                          <a:sym typeface="Wingdings" panose="05000000000000000000" pitchFamily="2" charset="2"/>
                        </a:rPr>
                        <a:t> + O</a:t>
                      </a:r>
                      <a:r>
                        <a:rPr lang="en-US" sz="2400" baseline="-25000" dirty="0">
                          <a:solidFill>
                            <a:srgbClr val="000000"/>
                          </a:solidFill>
                          <a:latin typeface="Arial" panose="020B0604020202020204" pitchFamily="34" charset="0"/>
                          <a:cs typeface="Arial" panose="020B0604020202020204" pitchFamily="34" charset="0"/>
                          <a:sym typeface="Wingdings" panose="05000000000000000000" pitchFamily="2" charset="2"/>
                        </a:rPr>
                        <a:t>2</a:t>
                      </a:r>
                      <a:endParaRPr lang="en-US" sz="2400" baseline="-250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a:solidFill>
                            <a:srgbClr val="000000"/>
                          </a:solidFill>
                          <a:latin typeface="Arial" panose="020B0604020202020204" pitchFamily="34" charset="0"/>
                          <a:cs typeface="Arial" panose="020B0604020202020204" pitchFamily="34" charset="0"/>
                        </a:rPr>
                        <a:t>- 2 (90.3)</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465409537"/>
                  </a:ext>
                </a:extLst>
              </a:tr>
              <a:tr h="370840">
                <a:tc>
                  <a:txBody>
                    <a:bodyPr/>
                    <a:lstStyle/>
                    <a:p>
                      <a:pPr algn="ct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b="1" baseline="0" dirty="0">
                          <a:solidFill>
                            <a:srgbClr val="0070C0"/>
                          </a:solidFill>
                          <a:latin typeface="Arial" panose="020B0604020202020204" pitchFamily="34" charset="0"/>
                          <a:cs typeface="Arial" panose="020B0604020202020204" pitchFamily="34" charset="0"/>
                        </a:rPr>
                        <a:t>2NOCl </a:t>
                      </a:r>
                      <a:r>
                        <a:rPr lang="en-US" sz="2400" b="1" baseline="0" dirty="0">
                          <a:solidFill>
                            <a:srgbClr val="0070C0"/>
                          </a:solidFill>
                          <a:latin typeface="Arial" panose="020B0604020202020204" pitchFamily="34" charset="0"/>
                          <a:cs typeface="Arial" panose="020B0604020202020204" pitchFamily="34" charset="0"/>
                          <a:sym typeface="Wingdings" panose="05000000000000000000" pitchFamily="2" charset="2"/>
                        </a:rPr>
                        <a:t> N</a:t>
                      </a:r>
                      <a:r>
                        <a:rPr lang="en-US" sz="2400" b="1" baseline="-25000" dirty="0">
                          <a:solidFill>
                            <a:srgbClr val="0070C0"/>
                          </a:solidFill>
                          <a:latin typeface="Arial" panose="020B0604020202020204" pitchFamily="34" charset="0"/>
                          <a:cs typeface="Arial" panose="020B0604020202020204" pitchFamily="34" charset="0"/>
                          <a:sym typeface="Wingdings" panose="05000000000000000000" pitchFamily="2" charset="2"/>
                        </a:rPr>
                        <a:t>2</a:t>
                      </a:r>
                      <a:r>
                        <a:rPr lang="en-US" sz="2400" b="1" baseline="0" dirty="0">
                          <a:solidFill>
                            <a:srgbClr val="0070C0"/>
                          </a:solidFill>
                          <a:latin typeface="Arial" panose="020B0604020202020204" pitchFamily="34" charset="0"/>
                          <a:cs typeface="Arial" panose="020B0604020202020204" pitchFamily="34" charset="0"/>
                          <a:sym typeface="Wingdings" panose="05000000000000000000" pitchFamily="2" charset="2"/>
                        </a:rPr>
                        <a:t> + O</a:t>
                      </a:r>
                      <a:r>
                        <a:rPr lang="en-US" sz="2400" b="1" baseline="-25000" dirty="0">
                          <a:solidFill>
                            <a:srgbClr val="0070C0"/>
                          </a:solidFill>
                          <a:latin typeface="Arial" panose="020B0604020202020204" pitchFamily="34" charset="0"/>
                          <a:cs typeface="Arial" panose="020B0604020202020204" pitchFamily="34" charset="0"/>
                          <a:sym typeface="Wingdings" panose="05000000000000000000" pitchFamily="2" charset="2"/>
                        </a:rPr>
                        <a:t>2</a:t>
                      </a:r>
                      <a:r>
                        <a:rPr lang="en-US" sz="2400" b="1" baseline="0" dirty="0">
                          <a:solidFill>
                            <a:srgbClr val="0070C0"/>
                          </a:solidFill>
                          <a:latin typeface="Arial" panose="020B0604020202020204" pitchFamily="34" charset="0"/>
                          <a:cs typeface="Arial" panose="020B0604020202020204" pitchFamily="34" charset="0"/>
                          <a:sym typeface="Wingdings" panose="05000000000000000000" pitchFamily="2" charset="2"/>
                        </a:rPr>
                        <a:t> + Cl</a:t>
                      </a:r>
                      <a:r>
                        <a:rPr lang="en-US" sz="2400" b="1" baseline="-25000" dirty="0">
                          <a:solidFill>
                            <a:srgbClr val="0070C0"/>
                          </a:solidFill>
                          <a:latin typeface="Arial" panose="020B0604020202020204" pitchFamily="34" charset="0"/>
                          <a:cs typeface="Arial" panose="020B0604020202020204" pitchFamily="34" charset="0"/>
                          <a:sym typeface="Wingdings" panose="05000000000000000000" pitchFamily="2" charset="2"/>
                        </a:rPr>
                        <a:t>2</a:t>
                      </a:r>
                      <a:endParaRPr lang="en-US" sz="2400" b="1" baseline="-25000" dirty="0">
                        <a:solidFill>
                          <a:srgbClr val="0070C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b="1" dirty="0">
                          <a:solidFill>
                            <a:srgbClr val="0070C0"/>
                          </a:solidFill>
                          <a:latin typeface="Arial" panose="020B0604020202020204" pitchFamily="34" charset="0"/>
                          <a:cs typeface="Arial" panose="020B0604020202020204" pitchFamily="34" charset="0"/>
                        </a:rPr>
                        <a:t>-103.4 kJ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985517462"/>
                  </a:ext>
                </a:extLst>
              </a:tr>
            </a:tbl>
          </a:graphicData>
        </a:graphic>
      </p:graphicFrame>
      <p:sp>
        <p:nvSpPr>
          <p:cNvPr id="20" name="Line 32"/>
          <p:cNvSpPr>
            <a:spLocks noChangeShapeType="1"/>
          </p:cNvSpPr>
          <p:nvPr/>
        </p:nvSpPr>
        <p:spPr bwMode="auto">
          <a:xfrm flipV="1">
            <a:off x="7995821" y="3851366"/>
            <a:ext cx="685800" cy="576360"/>
          </a:xfrm>
          <a:prstGeom prst="line">
            <a:avLst/>
          </a:prstGeom>
          <a:noFill/>
          <a:ln w="76200">
            <a:solidFill>
              <a:srgbClr val="FF0000"/>
            </a:solidFill>
            <a:round/>
            <a:headEnd/>
            <a:tailEnd/>
          </a:ln>
          <a:effectLst/>
        </p:spPr>
        <p:txBody>
          <a:bodyPr/>
          <a:lstStyle/>
          <a:p>
            <a:endParaRPr lang="en-US" sz="2100"/>
          </a:p>
        </p:txBody>
      </p:sp>
      <p:sp>
        <p:nvSpPr>
          <p:cNvPr id="21" name="Line 32"/>
          <p:cNvSpPr>
            <a:spLocks noChangeShapeType="1"/>
          </p:cNvSpPr>
          <p:nvPr/>
        </p:nvSpPr>
        <p:spPr bwMode="auto">
          <a:xfrm flipV="1">
            <a:off x="6990179" y="4668063"/>
            <a:ext cx="685800" cy="576360"/>
          </a:xfrm>
          <a:prstGeom prst="line">
            <a:avLst/>
          </a:prstGeom>
          <a:noFill/>
          <a:ln w="76200">
            <a:solidFill>
              <a:srgbClr val="FF0000"/>
            </a:solidFill>
            <a:round/>
            <a:headEnd/>
            <a:tailEnd/>
          </a:ln>
          <a:effectLst/>
        </p:spPr>
        <p:txBody>
          <a:bodyPr/>
          <a:lstStyle/>
          <a:p>
            <a:endParaRPr lang="en-US" sz="2100"/>
          </a:p>
        </p:txBody>
      </p:sp>
    </p:spTree>
    <p:extLst>
      <p:ext uri="{BB962C8B-B14F-4D97-AF65-F5344CB8AC3E}">
        <p14:creationId xmlns:p14="http://schemas.microsoft.com/office/powerpoint/2010/main" val="1756320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6978" name="Title 1"/>
          <p:cNvSpPr>
            <a:spLocks noGrp="1"/>
          </p:cNvSpPr>
          <p:nvPr>
            <p:ph type="title"/>
          </p:nvPr>
        </p:nvSpPr>
        <p:spPr>
          <a:xfrm>
            <a:off x="580143" y="1631178"/>
            <a:ext cx="9402057" cy="1255008"/>
          </a:xfrm>
          <a:ln>
            <a:solidFill>
              <a:srgbClr val="000000"/>
            </a:solidFill>
          </a:ln>
        </p:spPr>
        <p:txBody>
          <a:bodyPr/>
          <a:lstStyle/>
          <a:p>
            <a:pPr algn="l"/>
            <a:r>
              <a:rPr lang="en-US" altLang="ja-JP" sz="2000" dirty="0" err="1">
                <a:solidFill>
                  <a:srgbClr val="0070C0"/>
                </a:solidFill>
                <a:effectLst/>
                <a:latin typeface="Arial" charset="0"/>
                <a:ea typeface="ヒラギノ角ゴ Pro W3" charset="0"/>
                <a:cs typeface="ヒラギノ角ゴ Pro W3" charset="0"/>
              </a:rPr>
              <a:t>Rxn</a:t>
            </a:r>
            <a:r>
              <a:rPr lang="en-US" altLang="ja-JP" sz="2000" dirty="0">
                <a:solidFill>
                  <a:srgbClr val="0070C0"/>
                </a:solidFill>
                <a:effectLst/>
                <a:latin typeface="Arial" charset="0"/>
                <a:ea typeface="ヒラギノ角ゴ Pro W3" charset="0"/>
                <a:cs typeface="ヒラギノ角ゴ Pro W3" charset="0"/>
              </a:rPr>
              <a:t> #1) </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3Fe</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2</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O</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3</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 CO (g)  2Fe</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3</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O</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4</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 CO</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2</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(g)	 </a:t>
            </a:r>
            <a:r>
              <a:rPr lang="en-US" sz="2600" dirty="0">
                <a:solidFill>
                  <a:srgbClr val="000000"/>
                </a:solidFill>
                <a:effectLst/>
                <a:latin typeface="Arial" panose="020B0604020202020204" pitchFamily="34" charset="0"/>
                <a:cs typeface="Arial" panose="020B0604020202020204" pitchFamily="34" charset="0"/>
                <a:sym typeface="Symbol"/>
              </a:rPr>
              <a:t>H= -47 kJ</a:t>
            </a:r>
            <a:br>
              <a:rPr lang="en-US" altLang="ja-JP" sz="2600" dirty="0">
                <a:solidFill>
                  <a:srgbClr val="000000"/>
                </a:solidFill>
                <a:effectLst/>
                <a:latin typeface="Arial" charset="0"/>
                <a:ea typeface="ヒラギノ角ゴ Pro W3" charset="0"/>
                <a:cs typeface="ヒラギノ角ゴ Pro W3" charset="0"/>
              </a:rPr>
            </a:br>
            <a:r>
              <a:rPr lang="en-US" altLang="ja-JP" sz="2000" dirty="0" err="1">
                <a:solidFill>
                  <a:srgbClr val="0070C0"/>
                </a:solidFill>
                <a:effectLst/>
                <a:latin typeface="Arial" charset="0"/>
                <a:ea typeface="ヒラギノ角ゴ Pro W3" charset="0"/>
                <a:cs typeface="ヒラギノ角ゴ Pro W3" charset="0"/>
              </a:rPr>
              <a:t>Rxn</a:t>
            </a:r>
            <a:r>
              <a:rPr lang="en-US" altLang="ja-JP" sz="2000" dirty="0">
                <a:solidFill>
                  <a:srgbClr val="0070C0"/>
                </a:solidFill>
                <a:effectLst/>
                <a:latin typeface="Arial" charset="0"/>
                <a:ea typeface="ヒラギノ角ゴ Pro W3" charset="0"/>
                <a:cs typeface="ヒラギノ角ゴ Pro W3" charset="0"/>
              </a:rPr>
              <a:t> #2) </a:t>
            </a:r>
            <a:r>
              <a:rPr lang="en-US" sz="2600" dirty="0">
                <a:solidFill>
                  <a:srgbClr val="000000"/>
                </a:solidFill>
                <a:effectLst/>
                <a:latin typeface="Arial" panose="020B0604020202020204" pitchFamily="34" charset="0"/>
                <a:cs typeface="Arial" panose="020B0604020202020204" pitchFamily="34" charset="0"/>
                <a:sym typeface="Symbol"/>
              </a:rPr>
              <a:t>Fe</a:t>
            </a:r>
            <a:r>
              <a:rPr lang="en-US" sz="2600" baseline="-25000" dirty="0">
                <a:solidFill>
                  <a:srgbClr val="000000"/>
                </a:solidFill>
                <a:effectLst/>
                <a:latin typeface="Arial" panose="020B0604020202020204" pitchFamily="34" charset="0"/>
                <a:cs typeface="Arial" panose="020B0604020202020204" pitchFamily="34" charset="0"/>
                <a:sym typeface="Symbol"/>
              </a:rPr>
              <a:t>2</a:t>
            </a:r>
            <a:r>
              <a:rPr lang="en-US" sz="2600" dirty="0">
                <a:solidFill>
                  <a:srgbClr val="000000"/>
                </a:solidFill>
                <a:effectLst/>
                <a:latin typeface="Arial" panose="020B0604020202020204" pitchFamily="34" charset="0"/>
                <a:cs typeface="Arial" panose="020B0604020202020204" pitchFamily="34" charset="0"/>
                <a:sym typeface="Symbol"/>
              </a:rPr>
              <a:t>O</a:t>
            </a:r>
            <a:r>
              <a:rPr lang="en-US" sz="2600" baseline="-25000" dirty="0">
                <a:solidFill>
                  <a:srgbClr val="000000"/>
                </a:solidFill>
                <a:effectLst/>
                <a:latin typeface="Arial" panose="020B0604020202020204" pitchFamily="34" charset="0"/>
                <a:cs typeface="Arial" panose="020B0604020202020204" pitchFamily="34" charset="0"/>
                <a:sym typeface="Symbol"/>
              </a:rPr>
              <a:t>3</a:t>
            </a:r>
            <a:r>
              <a:rPr lang="en-US" sz="2600" dirty="0">
                <a:solidFill>
                  <a:srgbClr val="000000"/>
                </a:solidFill>
                <a:effectLst/>
                <a:latin typeface="Arial" panose="020B0604020202020204" pitchFamily="34" charset="0"/>
                <a:cs typeface="Arial" panose="020B0604020202020204" pitchFamily="34" charset="0"/>
                <a:sym typeface="Symbol"/>
              </a:rPr>
              <a:t> + 3CO (g) </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2Fe (s) + 3CO</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2</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(g)	 </a:t>
            </a:r>
            <a:r>
              <a:rPr lang="en-US" sz="2600" dirty="0">
                <a:solidFill>
                  <a:srgbClr val="000000"/>
                </a:solidFill>
                <a:effectLst/>
                <a:latin typeface="Arial" panose="020B0604020202020204" pitchFamily="34" charset="0"/>
                <a:cs typeface="Arial" panose="020B0604020202020204" pitchFamily="34" charset="0"/>
                <a:sym typeface="Symbol"/>
              </a:rPr>
              <a:t>H= -25 kJ</a:t>
            </a:r>
            <a:br>
              <a:rPr lang="en-US" altLang="ja-JP" sz="2600" dirty="0">
                <a:solidFill>
                  <a:srgbClr val="000000"/>
                </a:solidFill>
                <a:effectLst/>
                <a:latin typeface="Arial" charset="0"/>
                <a:ea typeface="ヒラギノ角ゴ Pro W3" charset="0"/>
                <a:cs typeface="ヒラギノ角ゴ Pro W3" charset="0"/>
              </a:rPr>
            </a:br>
            <a:r>
              <a:rPr lang="en-US" altLang="ja-JP" sz="2000" dirty="0" err="1">
                <a:solidFill>
                  <a:srgbClr val="0070C0"/>
                </a:solidFill>
                <a:effectLst/>
                <a:latin typeface="Arial" charset="0"/>
                <a:ea typeface="ヒラギノ角ゴ Pro W3" charset="0"/>
                <a:cs typeface="ヒラギノ角ゴ Pro W3" charset="0"/>
              </a:rPr>
              <a:t>Rxn</a:t>
            </a:r>
            <a:r>
              <a:rPr lang="en-US" altLang="ja-JP" sz="2000" dirty="0">
                <a:solidFill>
                  <a:srgbClr val="0070C0"/>
                </a:solidFill>
                <a:effectLst/>
                <a:latin typeface="Arial" charset="0"/>
                <a:ea typeface="ヒラギノ角ゴ Pro W3" charset="0"/>
                <a:cs typeface="ヒラギノ角ゴ Pro W3" charset="0"/>
              </a:rPr>
              <a:t> #3) </a:t>
            </a:r>
            <a:r>
              <a:rPr lang="en-US" sz="2600" dirty="0">
                <a:solidFill>
                  <a:srgbClr val="000000"/>
                </a:solidFill>
                <a:effectLst/>
                <a:latin typeface="Arial" panose="020B0604020202020204" pitchFamily="34" charset="0"/>
                <a:cs typeface="Arial" panose="020B0604020202020204" pitchFamily="34" charset="0"/>
                <a:sym typeface="Symbol"/>
              </a:rPr>
              <a:t>Fe</a:t>
            </a:r>
            <a:r>
              <a:rPr lang="en-US" sz="2600" baseline="-25000" dirty="0">
                <a:solidFill>
                  <a:srgbClr val="000000"/>
                </a:solidFill>
                <a:effectLst/>
                <a:latin typeface="Arial" panose="020B0604020202020204" pitchFamily="34" charset="0"/>
                <a:cs typeface="Arial" panose="020B0604020202020204" pitchFamily="34" charset="0"/>
                <a:sym typeface="Symbol"/>
              </a:rPr>
              <a:t>3</a:t>
            </a:r>
            <a:r>
              <a:rPr lang="en-US" sz="2600" dirty="0">
                <a:solidFill>
                  <a:srgbClr val="000000"/>
                </a:solidFill>
                <a:effectLst/>
                <a:latin typeface="Arial" panose="020B0604020202020204" pitchFamily="34" charset="0"/>
                <a:cs typeface="Arial" panose="020B0604020202020204" pitchFamily="34" charset="0"/>
                <a:sym typeface="Symbol"/>
              </a:rPr>
              <a:t>O</a:t>
            </a:r>
            <a:r>
              <a:rPr lang="en-US" sz="2600" baseline="-25000" dirty="0">
                <a:solidFill>
                  <a:srgbClr val="000000"/>
                </a:solidFill>
                <a:effectLst/>
                <a:latin typeface="Arial" panose="020B0604020202020204" pitchFamily="34" charset="0"/>
                <a:cs typeface="Arial" panose="020B0604020202020204" pitchFamily="34" charset="0"/>
                <a:sym typeface="Symbol"/>
              </a:rPr>
              <a:t>4</a:t>
            </a:r>
            <a:r>
              <a:rPr lang="en-US" sz="2600" dirty="0">
                <a:solidFill>
                  <a:srgbClr val="000000"/>
                </a:solidFill>
                <a:effectLst/>
                <a:latin typeface="Arial" panose="020B0604020202020204" pitchFamily="34" charset="0"/>
                <a:cs typeface="Arial" panose="020B0604020202020204" pitchFamily="34" charset="0"/>
                <a:sym typeface="Symbol"/>
              </a:rPr>
              <a:t> + CO (g) </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3FeO (s) + CO</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2</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(g)	</a:t>
            </a:r>
            <a:r>
              <a:rPr lang="en-US" sz="2600" dirty="0">
                <a:solidFill>
                  <a:srgbClr val="000000"/>
                </a:solidFill>
                <a:effectLst/>
                <a:latin typeface="Arial" panose="020B0604020202020204" pitchFamily="34" charset="0"/>
                <a:cs typeface="Arial" panose="020B0604020202020204" pitchFamily="34" charset="0"/>
                <a:sym typeface="Symbol"/>
              </a:rPr>
              <a:t> H= 19 kJ</a:t>
            </a:r>
            <a:endParaRPr lang="en-US" sz="2600" dirty="0">
              <a:solidFill>
                <a:srgbClr val="000000"/>
              </a:solidFill>
              <a:effectLst/>
              <a:latin typeface="Arial" panose="020B0604020202020204" pitchFamily="34" charset="0"/>
              <a:cs typeface="Arial" panose="020B0604020202020204" pitchFamily="34" charset="0"/>
            </a:endParaRPr>
          </a:p>
        </p:txBody>
      </p:sp>
      <p:grpSp>
        <p:nvGrpSpPr>
          <p:cNvPr id="5" name="Group 4"/>
          <p:cNvGrpSpPr/>
          <p:nvPr/>
        </p:nvGrpSpPr>
        <p:grpSpPr>
          <a:xfrm>
            <a:off x="573471" y="2922489"/>
            <a:ext cx="8033810" cy="3530600"/>
            <a:chOff x="574172" y="2359660"/>
            <a:chExt cx="8033810" cy="3530600"/>
          </a:xfrm>
        </p:grpSpPr>
        <p:pic>
          <p:nvPicPr>
            <p:cNvPr id="6" name="Picture 5" descr="answer-a.png"/>
            <p:cNvPicPr>
              <a:picLocks/>
            </p:cNvPicPr>
            <p:nvPr>
              <p:custDataLst>
                <p:tags r:id="rId1"/>
              </p:custDataLst>
            </p:nvPr>
          </p:nvPicPr>
          <p:blipFill>
            <a:blip r:embed="rId13" cstate="print"/>
            <a:stretch>
              <a:fillRect/>
            </a:stretch>
          </p:blipFill>
          <p:spPr>
            <a:xfrm>
              <a:off x="580845" y="2359660"/>
              <a:ext cx="548640" cy="548640"/>
            </a:xfrm>
            <a:prstGeom prst="rect">
              <a:avLst/>
            </a:prstGeom>
          </p:spPr>
        </p:pic>
        <p:pic>
          <p:nvPicPr>
            <p:cNvPr id="7" name="Picture 6" descr="answer-b.png"/>
            <p:cNvPicPr>
              <a:picLocks/>
            </p:cNvPicPr>
            <p:nvPr>
              <p:custDataLst>
                <p:tags r:id="rId2"/>
              </p:custDataLst>
            </p:nvPr>
          </p:nvPicPr>
          <p:blipFill>
            <a:blip r:embed="rId14" cstate="print"/>
            <a:stretch>
              <a:fillRect/>
            </a:stretch>
          </p:blipFill>
          <p:spPr>
            <a:xfrm>
              <a:off x="580845" y="3097530"/>
              <a:ext cx="548640" cy="548640"/>
            </a:xfrm>
            <a:prstGeom prst="rect">
              <a:avLst/>
            </a:prstGeom>
          </p:spPr>
        </p:pic>
        <p:pic>
          <p:nvPicPr>
            <p:cNvPr id="8" name="Picture 7" descr="answer-c.png"/>
            <p:cNvPicPr>
              <a:picLocks/>
            </p:cNvPicPr>
            <p:nvPr>
              <p:custDataLst>
                <p:tags r:id="rId3"/>
              </p:custDataLst>
            </p:nvPr>
          </p:nvPicPr>
          <p:blipFill>
            <a:blip r:embed="rId15" cstate="print"/>
            <a:stretch>
              <a:fillRect/>
            </a:stretch>
          </p:blipFill>
          <p:spPr>
            <a:xfrm>
              <a:off x="580845" y="3835400"/>
              <a:ext cx="548640" cy="548640"/>
            </a:xfrm>
            <a:prstGeom prst="rect">
              <a:avLst/>
            </a:prstGeom>
          </p:spPr>
        </p:pic>
        <p:pic>
          <p:nvPicPr>
            <p:cNvPr id="9" name="Picture 8" descr="answer-d.png"/>
            <p:cNvPicPr>
              <a:picLocks/>
            </p:cNvPicPr>
            <p:nvPr>
              <p:custDataLst>
                <p:tags r:id="rId4"/>
              </p:custDataLst>
            </p:nvPr>
          </p:nvPicPr>
          <p:blipFill>
            <a:blip r:embed="rId16" cstate="print"/>
            <a:stretch>
              <a:fillRect/>
            </a:stretch>
          </p:blipFill>
          <p:spPr>
            <a:xfrm>
              <a:off x="574172" y="4573270"/>
              <a:ext cx="548640" cy="548640"/>
            </a:xfrm>
            <a:prstGeom prst="rect">
              <a:avLst/>
            </a:prstGeom>
          </p:spPr>
        </p:pic>
        <p:pic>
          <p:nvPicPr>
            <p:cNvPr id="10" name="Picture 9" descr="answer-e.png"/>
            <p:cNvPicPr>
              <a:picLocks/>
            </p:cNvPicPr>
            <p:nvPr>
              <p:custDataLst>
                <p:tags r:id="rId5"/>
              </p:custDataLst>
            </p:nvPr>
          </p:nvPicPr>
          <p:blipFill>
            <a:blip r:embed="rId17" cstate="print"/>
            <a:stretch>
              <a:fillRect/>
            </a:stretch>
          </p:blipFill>
          <p:spPr>
            <a:xfrm>
              <a:off x="580845" y="5311140"/>
              <a:ext cx="548640" cy="548640"/>
            </a:xfrm>
            <a:prstGeom prst="rect">
              <a:avLst/>
            </a:prstGeom>
          </p:spPr>
        </p:pic>
        <p:sp>
          <p:nvSpPr>
            <p:cNvPr id="11" name="TextBox 10"/>
            <p:cNvSpPr txBox="1"/>
            <p:nvPr>
              <p:custDataLst>
                <p:tags r:id="rId6"/>
              </p:custDataLst>
            </p:nvPr>
          </p:nvSpPr>
          <p:spPr>
            <a:xfrm>
              <a:off x="1334477" y="2408202"/>
              <a:ext cx="2215035" cy="451556"/>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-53 kJ</a:t>
              </a:r>
            </a:p>
          </p:txBody>
        </p:sp>
        <p:sp>
          <p:nvSpPr>
            <p:cNvPr id="12" name="TextBox 11"/>
            <p:cNvSpPr txBox="1"/>
            <p:nvPr>
              <p:custDataLst>
                <p:tags r:id="rId7"/>
              </p:custDataLst>
            </p:nvPr>
          </p:nvSpPr>
          <p:spPr>
            <a:xfrm>
              <a:off x="1334477" y="3060868"/>
              <a:ext cx="1591830" cy="609600"/>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-3 kJ</a:t>
              </a:r>
            </a:p>
          </p:txBody>
        </p:sp>
        <p:sp>
          <p:nvSpPr>
            <p:cNvPr id="13" name="TextBox 12"/>
            <p:cNvSpPr txBox="1"/>
            <p:nvPr>
              <p:custDataLst>
                <p:tags r:id="rId8"/>
              </p:custDataLst>
            </p:nvPr>
          </p:nvSpPr>
          <p:spPr>
            <a:xfrm>
              <a:off x="1312448" y="3804920"/>
              <a:ext cx="2179147" cy="609600"/>
            </a:xfrm>
            <a:prstGeom prst="rect">
              <a:avLst/>
            </a:prstGeom>
            <a:noFill/>
          </p:spPr>
          <p:txBody>
            <a:bodyPr vert="horz" rtlCol="0" anchor="ctr" anchorCtr="0">
              <a:noAutofit/>
            </a:bodyPr>
            <a:lstStyle/>
            <a:p>
              <a:pPr fontAlgn="auto">
                <a:spcBef>
                  <a:spcPts val="0"/>
                </a:spcBef>
                <a:spcAft>
                  <a:spcPts val="0"/>
                </a:spcAft>
              </a:pPr>
              <a:r>
                <a:rPr lang="en-US" sz="3600" dirty="0">
                  <a:solidFill>
                    <a:srgbClr val="000000"/>
                  </a:solidFill>
                  <a:latin typeface="Calibri" panose="020F0502020204030204"/>
                </a:rPr>
                <a:t>-41 kJ</a:t>
              </a:r>
            </a:p>
          </p:txBody>
        </p:sp>
        <p:sp>
          <p:nvSpPr>
            <p:cNvPr id="14" name="TextBox 13"/>
            <p:cNvSpPr txBox="1"/>
            <p:nvPr>
              <p:custDataLst>
                <p:tags r:id="rId9"/>
              </p:custDataLst>
            </p:nvPr>
          </p:nvSpPr>
          <p:spPr>
            <a:xfrm>
              <a:off x="1368982" y="4542790"/>
              <a:ext cx="1938898" cy="609600"/>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22 kJ</a:t>
              </a:r>
            </a:p>
          </p:txBody>
        </p:sp>
        <p:sp>
          <p:nvSpPr>
            <p:cNvPr id="15" name="TextBox 14"/>
            <p:cNvSpPr txBox="1"/>
            <p:nvPr>
              <p:custDataLst>
                <p:tags r:id="rId10"/>
              </p:custDataLst>
            </p:nvPr>
          </p:nvSpPr>
          <p:spPr>
            <a:xfrm>
              <a:off x="1368982" y="5280660"/>
              <a:ext cx="7239000" cy="609600"/>
            </a:xfrm>
            <a:prstGeom prst="rect">
              <a:avLst/>
            </a:prstGeom>
            <a:noFill/>
          </p:spPr>
          <p:txBody>
            <a:bodyPr vert="horz" rtlCol="0" anchor="ctr" anchorCtr="0">
              <a:noAutofit/>
            </a:bodyPr>
            <a:lstStyle/>
            <a:p>
              <a:pPr fontAlgn="auto">
                <a:spcBef>
                  <a:spcPts val="0"/>
                </a:spcBef>
                <a:spcAft>
                  <a:spcPts val="0"/>
                </a:spcAft>
              </a:pPr>
              <a:r>
                <a:rPr lang="en-US" sz="3600" dirty="0">
                  <a:solidFill>
                    <a:srgbClr val="000000"/>
                  </a:solidFill>
                  <a:latin typeface="Calibri" panose="020F0502020204030204"/>
                </a:rPr>
                <a:t>-11 kJ</a:t>
              </a:r>
            </a:p>
          </p:txBody>
        </p:sp>
      </p:grpSp>
      <p:sp>
        <p:nvSpPr>
          <p:cNvPr id="16" name="Rectangle 2"/>
          <p:cNvSpPr txBox="1">
            <a:spLocks noChangeArrowheads="1"/>
          </p:cNvSpPr>
          <p:nvPr/>
        </p:nvSpPr>
        <p:spPr>
          <a:xfrm>
            <a:off x="533400" y="223963"/>
            <a:ext cx="965525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a:solidFill>
                  <a:srgbClr val="000000"/>
                </a:solidFill>
                <a:latin typeface="Arial" charset="0"/>
              </a:rPr>
              <a:t>Hess’s Law Example Problem #3 </a:t>
            </a:r>
            <a:endParaRPr lang="en-US" b="1" u="sng" dirty="0">
              <a:solidFill>
                <a:srgbClr val="000000"/>
              </a:solidFill>
              <a:latin typeface="Arial" panose="020B0604020202020204" pitchFamily="34" charset="0"/>
              <a:cs typeface="Arial" panose="020B0604020202020204" pitchFamily="34" charset="0"/>
            </a:endParaRPr>
          </a:p>
        </p:txBody>
      </p:sp>
      <p:sp>
        <p:nvSpPr>
          <p:cNvPr id="17" name="Frame 1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b="1" i="0" u="none" strike="noStrike" kern="0" cap="none" spc="0" normalizeH="0" baseline="0" noProof="0" dirty="0">
              <a:ln>
                <a:noFill/>
              </a:ln>
              <a:solidFill>
                <a:prstClr val="black"/>
              </a:solidFill>
              <a:effectLst/>
              <a:uLnTx/>
              <a:uFillTx/>
              <a:latin typeface="Calibri" panose="020F0502020204030204"/>
            </a:endParaRPr>
          </a:p>
        </p:txBody>
      </p:sp>
      <p:sp>
        <p:nvSpPr>
          <p:cNvPr id="2" name="Rectangle 1"/>
          <p:cNvSpPr/>
          <p:nvPr/>
        </p:nvSpPr>
        <p:spPr>
          <a:xfrm>
            <a:off x="580143" y="1136529"/>
            <a:ext cx="11230857" cy="46166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2400" b="1" dirty="0" err="1">
                <a:solidFill>
                  <a:srgbClr val="000000"/>
                </a:solidFill>
                <a:latin typeface="Arial" charset="0"/>
                <a:ea typeface="ヒラギノ角ゴ Pro W3" charset="0"/>
                <a:cs typeface="ヒラギノ角ゴ Pro W3" charset="0"/>
              </a:rPr>
              <a:t>FeO</a:t>
            </a:r>
            <a:r>
              <a:rPr lang="en-US" altLang="ja-JP" sz="2400" b="1" dirty="0">
                <a:solidFill>
                  <a:srgbClr val="000000"/>
                </a:solidFill>
                <a:latin typeface="Arial" charset="0"/>
                <a:ea typeface="ヒラギノ角ゴ Pro W3" charset="0"/>
                <a:cs typeface="ヒラギノ角ゴ Pro W3" charset="0"/>
              </a:rPr>
              <a:t>(s) + CO(g) </a:t>
            </a:r>
            <a:r>
              <a:rPr lang="en-US" altLang="ja-JP" sz="2400" b="1" dirty="0">
                <a:solidFill>
                  <a:srgbClr val="000000"/>
                </a:solidFill>
                <a:latin typeface="Arial" charset="0"/>
                <a:ea typeface="ヒラギノ角ゴ Pro W3" charset="0"/>
                <a:cs typeface="ヒラギノ角ゴ Pro W3" charset="0"/>
                <a:sym typeface="Wingdings" panose="05000000000000000000" pitchFamily="2" charset="2"/>
              </a:rPr>
              <a:t> Fe(s) + CO</a:t>
            </a:r>
            <a:r>
              <a:rPr lang="en-US" altLang="ja-JP" sz="2400" b="1" baseline="-25000" dirty="0">
                <a:solidFill>
                  <a:srgbClr val="000000"/>
                </a:solidFill>
                <a:latin typeface="Arial" charset="0"/>
                <a:ea typeface="ヒラギノ角ゴ Pro W3" charset="0"/>
                <a:cs typeface="ヒラギノ角ゴ Pro W3" charset="0"/>
                <a:sym typeface="Wingdings" panose="05000000000000000000" pitchFamily="2" charset="2"/>
              </a:rPr>
              <a:t>2</a:t>
            </a:r>
            <a:r>
              <a:rPr lang="en-US" altLang="ja-JP" sz="2400" b="1" dirty="0">
                <a:solidFill>
                  <a:srgbClr val="000000"/>
                </a:solidFill>
                <a:latin typeface="Arial" charset="0"/>
                <a:ea typeface="ヒラギノ角ゴ Pro W3" charset="0"/>
                <a:cs typeface="ヒラギノ角ゴ Pro W3" charset="0"/>
                <a:sym typeface="Wingdings" panose="05000000000000000000" pitchFamily="2" charset="2"/>
              </a:rPr>
              <a:t>(g) </a:t>
            </a:r>
            <a:r>
              <a:rPr lang="en-US" altLang="ja-JP" sz="2400" b="1" dirty="0">
                <a:solidFill>
                  <a:srgbClr val="000000"/>
                </a:solidFill>
                <a:latin typeface="Arial" charset="0"/>
                <a:ea typeface="ヒラギノ角ゴ Pro W3" charset="0"/>
                <a:cs typeface="ヒラギノ角ゴ Pro W3" charset="0"/>
              </a:rPr>
              <a:t>      Calculate </a:t>
            </a:r>
            <a:r>
              <a:rPr lang="en-US" sz="2400" b="1" dirty="0">
                <a:solidFill>
                  <a:srgbClr val="000000"/>
                </a:solidFill>
                <a:latin typeface="Arial" panose="020B0604020202020204" pitchFamily="34" charset="0"/>
                <a:cs typeface="Arial" panose="020B0604020202020204" pitchFamily="34" charset="0"/>
                <a:sym typeface="Symbol" pitchFamily="18" charset="2"/>
              </a:rPr>
              <a:t></a:t>
            </a:r>
            <a:r>
              <a:rPr lang="en-US" sz="2400" b="1" dirty="0" err="1">
                <a:solidFill>
                  <a:srgbClr val="000000"/>
                </a:solidFill>
                <a:latin typeface="Arial" panose="020B0604020202020204" pitchFamily="34" charset="0"/>
                <a:cs typeface="Arial" panose="020B0604020202020204" pitchFamily="34" charset="0"/>
                <a:sym typeface="Symbol" pitchFamily="18" charset="2"/>
              </a:rPr>
              <a:t>H°</a:t>
            </a:r>
            <a:r>
              <a:rPr lang="en-US" sz="2400" b="1" baseline="-25000" dirty="0" err="1">
                <a:solidFill>
                  <a:srgbClr val="000000"/>
                </a:solidFill>
                <a:latin typeface="Arial" panose="020B0604020202020204" pitchFamily="34" charset="0"/>
                <a:cs typeface="Arial" panose="020B0604020202020204" pitchFamily="34" charset="0"/>
                <a:sym typeface="Symbol" pitchFamily="18" charset="2"/>
              </a:rPr>
              <a:t>rxn</a:t>
            </a:r>
            <a:endParaRPr lang="en-US" sz="2400" b="1" kern="0" baseline="-25000" dirty="0">
              <a:solidFill>
                <a:prstClr val="black"/>
              </a:solidFill>
              <a:latin typeface="Calibri" panose="020F0502020204030204"/>
            </a:endParaRPr>
          </a:p>
        </p:txBody>
      </p:sp>
      <p:pic>
        <p:nvPicPr>
          <p:cNvPr id="3" name="Picture 2" descr="A cartoon of a glue bottle&#10;&#10;Description automatically generated with low confidence">
            <a:extLst>
              <a:ext uri="{FF2B5EF4-FFF2-40B4-BE49-F238E27FC236}">
                <a16:creationId xmlns:a16="http://schemas.microsoft.com/office/drawing/2014/main" id="{B8A82552-5984-7952-605F-8089CDD5DA81}"/>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rot="20272535">
            <a:off x="10682250" y="336531"/>
            <a:ext cx="876532" cy="1758969"/>
          </a:xfrm>
          <a:prstGeom prst="rect">
            <a:avLst/>
          </a:prstGeom>
        </p:spPr>
      </p:pic>
    </p:spTree>
    <p:extLst>
      <p:ext uri="{BB962C8B-B14F-4D97-AF65-F5344CB8AC3E}">
        <p14:creationId xmlns:p14="http://schemas.microsoft.com/office/powerpoint/2010/main" val="4243041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6978" name="Title 1"/>
          <p:cNvSpPr>
            <a:spLocks noGrp="1"/>
          </p:cNvSpPr>
          <p:nvPr>
            <p:ph type="title"/>
          </p:nvPr>
        </p:nvSpPr>
        <p:spPr>
          <a:xfrm>
            <a:off x="580143" y="1631178"/>
            <a:ext cx="9402057" cy="1255008"/>
          </a:xfrm>
          <a:ln>
            <a:solidFill>
              <a:srgbClr val="000000"/>
            </a:solidFill>
          </a:ln>
        </p:spPr>
        <p:txBody>
          <a:bodyPr/>
          <a:lstStyle/>
          <a:p>
            <a:pPr algn="l"/>
            <a:r>
              <a:rPr lang="en-US" altLang="ja-JP" sz="2000" dirty="0" err="1">
                <a:solidFill>
                  <a:srgbClr val="0070C0"/>
                </a:solidFill>
                <a:effectLst/>
                <a:latin typeface="Arial" charset="0"/>
                <a:ea typeface="ヒラギノ角ゴ Pro W3" charset="0"/>
                <a:cs typeface="ヒラギノ角ゴ Pro W3" charset="0"/>
              </a:rPr>
              <a:t>Rxn</a:t>
            </a:r>
            <a:r>
              <a:rPr lang="en-US" altLang="ja-JP" sz="2000" dirty="0">
                <a:solidFill>
                  <a:srgbClr val="0070C0"/>
                </a:solidFill>
                <a:effectLst/>
                <a:latin typeface="Arial" charset="0"/>
                <a:ea typeface="ヒラギノ角ゴ Pro W3" charset="0"/>
                <a:cs typeface="ヒラギノ角ゴ Pro W3" charset="0"/>
              </a:rPr>
              <a:t> #1) </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3Fe</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2</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O</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3</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 CO (g)  2Fe</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3</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O</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4</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 CO</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2</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(g)	 </a:t>
            </a:r>
            <a:r>
              <a:rPr lang="en-US" sz="2600" dirty="0">
                <a:solidFill>
                  <a:srgbClr val="000000"/>
                </a:solidFill>
                <a:effectLst/>
                <a:latin typeface="Arial" panose="020B0604020202020204" pitchFamily="34" charset="0"/>
                <a:cs typeface="Arial" panose="020B0604020202020204" pitchFamily="34" charset="0"/>
                <a:sym typeface="Symbol"/>
              </a:rPr>
              <a:t>H= -47 kJ</a:t>
            </a:r>
            <a:br>
              <a:rPr lang="en-US" altLang="ja-JP" sz="2600" dirty="0">
                <a:solidFill>
                  <a:srgbClr val="000000"/>
                </a:solidFill>
                <a:effectLst/>
                <a:latin typeface="Arial" charset="0"/>
                <a:ea typeface="ヒラギノ角ゴ Pro W3" charset="0"/>
                <a:cs typeface="ヒラギノ角ゴ Pro W3" charset="0"/>
              </a:rPr>
            </a:br>
            <a:r>
              <a:rPr lang="en-US" altLang="ja-JP" sz="2000" dirty="0" err="1">
                <a:solidFill>
                  <a:srgbClr val="0070C0"/>
                </a:solidFill>
                <a:effectLst/>
                <a:latin typeface="Arial" charset="0"/>
                <a:ea typeface="ヒラギノ角ゴ Pro W3" charset="0"/>
                <a:cs typeface="ヒラギノ角ゴ Pro W3" charset="0"/>
              </a:rPr>
              <a:t>Rxn</a:t>
            </a:r>
            <a:r>
              <a:rPr lang="en-US" altLang="ja-JP" sz="2000" dirty="0">
                <a:solidFill>
                  <a:srgbClr val="0070C0"/>
                </a:solidFill>
                <a:effectLst/>
                <a:latin typeface="Arial" charset="0"/>
                <a:ea typeface="ヒラギノ角ゴ Pro W3" charset="0"/>
                <a:cs typeface="ヒラギノ角ゴ Pro W3" charset="0"/>
              </a:rPr>
              <a:t> #2) </a:t>
            </a:r>
            <a:r>
              <a:rPr lang="en-US" sz="2600" dirty="0">
                <a:solidFill>
                  <a:srgbClr val="000000"/>
                </a:solidFill>
                <a:effectLst/>
                <a:latin typeface="Arial" panose="020B0604020202020204" pitchFamily="34" charset="0"/>
                <a:cs typeface="Arial" panose="020B0604020202020204" pitchFamily="34" charset="0"/>
                <a:sym typeface="Symbol"/>
              </a:rPr>
              <a:t>Fe</a:t>
            </a:r>
            <a:r>
              <a:rPr lang="en-US" sz="2600" baseline="-25000" dirty="0">
                <a:solidFill>
                  <a:srgbClr val="000000"/>
                </a:solidFill>
                <a:effectLst/>
                <a:latin typeface="Arial" panose="020B0604020202020204" pitchFamily="34" charset="0"/>
                <a:cs typeface="Arial" panose="020B0604020202020204" pitchFamily="34" charset="0"/>
                <a:sym typeface="Symbol"/>
              </a:rPr>
              <a:t>2</a:t>
            </a:r>
            <a:r>
              <a:rPr lang="en-US" sz="2600" dirty="0">
                <a:solidFill>
                  <a:srgbClr val="000000"/>
                </a:solidFill>
                <a:effectLst/>
                <a:latin typeface="Arial" panose="020B0604020202020204" pitchFamily="34" charset="0"/>
                <a:cs typeface="Arial" panose="020B0604020202020204" pitchFamily="34" charset="0"/>
                <a:sym typeface="Symbol"/>
              </a:rPr>
              <a:t>O</a:t>
            </a:r>
            <a:r>
              <a:rPr lang="en-US" sz="2600" baseline="-25000" dirty="0">
                <a:solidFill>
                  <a:srgbClr val="000000"/>
                </a:solidFill>
                <a:effectLst/>
                <a:latin typeface="Arial" panose="020B0604020202020204" pitchFamily="34" charset="0"/>
                <a:cs typeface="Arial" panose="020B0604020202020204" pitchFamily="34" charset="0"/>
                <a:sym typeface="Symbol"/>
              </a:rPr>
              <a:t>3</a:t>
            </a:r>
            <a:r>
              <a:rPr lang="en-US" sz="2600" dirty="0">
                <a:solidFill>
                  <a:srgbClr val="000000"/>
                </a:solidFill>
                <a:effectLst/>
                <a:latin typeface="Arial" panose="020B0604020202020204" pitchFamily="34" charset="0"/>
                <a:cs typeface="Arial" panose="020B0604020202020204" pitchFamily="34" charset="0"/>
                <a:sym typeface="Symbol"/>
              </a:rPr>
              <a:t> + 3CO (g) </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2Fe (s) + 3CO</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2</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(g)	 </a:t>
            </a:r>
            <a:r>
              <a:rPr lang="en-US" sz="2600" dirty="0">
                <a:solidFill>
                  <a:srgbClr val="000000"/>
                </a:solidFill>
                <a:effectLst/>
                <a:latin typeface="Arial" panose="020B0604020202020204" pitchFamily="34" charset="0"/>
                <a:cs typeface="Arial" panose="020B0604020202020204" pitchFamily="34" charset="0"/>
                <a:sym typeface="Symbol"/>
              </a:rPr>
              <a:t>H= -25 kJ</a:t>
            </a:r>
            <a:br>
              <a:rPr lang="en-US" altLang="ja-JP" sz="2600" dirty="0">
                <a:solidFill>
                  <a:srgbClr val="000000"/>
                </a:solidFill>
                <a:effectLst/>
                <a:latin typeface="Arial" charset="0"/>
                <a:ea typeface="ヒラギノ角ゴ Pro W3" charset="0"/>
                <a:cs typeface="ヒラギノ角ゴ Pro W3" charset="0"/>
              </a:rPr>
            </a:br>
            <a:r>
              <a:rPr lang="en-US" altLang="ja-JP" sz="2000" dirty="0" err="1">
                <a:solidFill>
                  <a:srgbClr val="0070C0"/>
                </a:solidFill>
                <a:effectLst/>
                <a:latin typeface="Arial" charset="0"/>
                <a:ea typeface="ヒラギノ角ゴ Pro W3" charset="0"/>
                <a:cs typeface="ヒラギノ角ゴ Pro W3" charset="0"/>
              </a:rPr>
              <a:t>Rxn</a:t>
            </a:r>
            <a:r>
              <a:rPr lang="en-US" altLang="ja-JP" sz="2000" dirty="0">
                <a:solidFill>
                  <a:srgbClr val="0070C0"/>
                </a:solidFill>
                <a:effectLst/>
                <a:latin typeface="Arial" charset="0"/>
                <a:ea typeface="ヒラギノ角ゴ Pro W3" charset="0"/>
                <a:cs typeface="ヒラギノ角ゴ Pro W3" charset="0"/>
              </a:rPr>
              <a:t> #3) </a:t>
            </a:r>
            <a:r>
              <a:rPr lang="en-US" sz="2600" dirty="0">
                <a:solidFill>
                  <a:srgbClr val="000000"/>
                </a:solidFill>
                <a:effectLst/>
                <a:latin typeface="Arial" panose="020B0604020202020204" pitchFamily="34" charset="0"/>
                <a:cs typeface="Arial" panose="020B0604020202020204" pitchFamily="34" charset="0"/>
                <a:sym typeface="Symbol"/>
              </a:rPr>
              <a:t>Fe</a:t>
            </a:r>
            <a:r>
              <a:rPr lang="en-US" sz="2600" baseline="-25000" dirty="0">
                <a:solidFill>
                  <a:srgbClr val="000000"/>
                </a:solidFill>
                <a:effectLst/>
                <a:latin typeface="Arial" panose="020B0604020202020204" pitchFamily="34" charset="0"/>
                <a:cs typeface="Arial" panose="020B0604020202020204" pitchFamily="34" charset="0"/>
                <a:sym typeface="Symbol"/>
              </a:rPr>
              <a:t>3</a:t>
            </a:r>
            <a:r>
              <a:rPr lang="en-US" sz="2600" dirty="0">
                <a:solidFill>
                  <a:srgbClr val="000000"/>
                </a:solidFill>
                <a:effectLst/>
                <a:latin typeface="Arial" panose="020B0604020202020204" pitchFamily="34" charset="0"/>
                <a:cs typeface="Arial" panose="020B0604020202020204" pitchFamily="34" charset="0"/>
                <a:sym typeface="Symbol"/>
              </a:rPr>
              <a:t>O</a:t>
            </a:r>
            <a:r>
              <a:rPr lang="en-US" sz="2600" baseline="-25000" dirty="0">
                <a:solidFill>
                  <a:srgbClr val="000000"/>
                </a:solidFill>
                <a:effectLst/>
                <a:latin typeface="Arial" panose="020B0604020202020204" pitchFamily="34" charset="0"/>
                <a:cs typeface="Arial" panose="020B0604020202020204" pitchFamily="34" charset="0"/>
                <a:sym typeface="Symbol"/>
              </a:rPr>
              <a:t>4</a:t>
            </a:r>
            <a:r>
              <a:rPr lang="en-US" sz="2600" dirty="0">
                <a:solidFill>
                  <a:srgbClr val="000000"/>
                </a:solidFill>
                <a:effectLst/>
                <a:latin typeface="Arial" panose="020B0604020202020204" pitchFamily="34" charset="0"/>
                <a:cs typeface="Arial" panose="020B0604020202020204" pitchFamily="34" charset="0"/>
                <a:sym typeface="Symbol"/>
              </a:rPr>
              <a:t> + CO (g) </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3FeO (s) + CO</a:t>
            </a:r>
            <a:r>
              <a:rPr lang="en-US" sz="2600" baseline="-25000" dirty="0">
                <a:solidFill>
                  <a:srgbClr val="000000"/>
                </a:solidFill>
                <a:effectLst/>
                <a:latin typeface="Arial" panose="020B0604020202020204" pitchFamily="34" charset="0"/>
                <a:cs typeface="Arial" panose="020B0604020202020204" pitchFamily="34" charset="0"/>
                <a:sym typeface="Wingdings" pitchFamily="2" charset="2"/>
              </a:rPr>
              <a:t>2</a:t>
            </a:r>
            <a:r>
              <a:rPr lang="en-US" sz="2600" dirty="0">
                <a:solidFill>
                  <a:srgbClr val="000000"/>
                </a:solidFill>
                <a:effectLst/>
                <a:latin typeface="Arial" panose="020B0604020202020204" pitchFamily="34" charset="0"/>
                <a:cs typeface="Arial" panose="020B0604020202020204" pitchFamily="34" charset="0"/>
                <a:sym typeface="Wingdings" pitchFamily="2" charset="2"/>
              </a:rPr>
              <a:t> (g)	</a:t>
            </a:r>
            <a:r>
              <a:rPr lang="en-US" sz="2600" dirty="0">
                <a:solidFill>
                  <a:srgbClr val="000000"/>
                </a:solidFill>
                <a:effectLst/>
                <a:latin typeface="Arial" panose="020B0604020202020204" pitchFamily="34" charset="0"/>
                <a:cs typeface="Arial" panose="020B0604020202020204" pitchFamily="34" charset="0"/>
                <a:sym typeface="Symbol"/>
              </a:rPr>
              <a:t> H= 19 kJ</a:t>
            </a:r>
            <a:endParaRPr lang="en-US" sz="2600" dirty="0">
              <a:solidFill>
                <a:srgbClr val="000000"/>
              </a:solidFill>
              <a:effectLst/>
              <a:latin typeface="Arial" panose="020B0604020202020204" pitchFamily="34" charset="0"/>
              <a:cs typeface="Arial" panose="020B0604020202020204" pitchFamily="34" charset="0"/>
            </a:endParaRPr>
          </a:p>
        </p:txBody>
      </p:sp>
      <p:grpSp>
        <p:nvGrpSpPr>
          <p:cNvPr id="5" name="Group 4"/>
          <p:cNvGrpSpPr/>
          <p:nvPr/>
        </p:nvGrpSpPr>
        <p:grpSpPr>
          <a:xfrm>
            <a:off x="573471" y="2922489"/>
            <a:ext cx="8033810" cy="3530600"/>
            <a:chOff x="574172" y="2359660"/>
            <a:chExt cx="8033810" cy="3530600"/>
          </a:xfrm>
        </p:grpSpPr>
        <p:pic>
          <p:nvPicPr>
            <p:cNvPr id="6" name="Picture 5" descr="answer-a.png"/>
            <p:cNvPicPr>
              <a:picLocks/>
            </p:cNvPicPr>
            <p:nvPr>
              <p:custDataLst>
                <p:tags r:id="rId1"/>
              </p:custDataLst>
            </p:nvPr>
          </p:nvPicPr>
          <p:blipFill>
            <a:blip r:embed="rId13" cstate="print"/>
            <a:stretch>
              <a:fillRect/>
            </a:stretch>
          </p:blipFill>
          <p:spPr>
            <a:xfrm>
              <a:off x="580845" y="2359660"/>
              <a:ext cx="548640" cy="548640"/>
            </a:xfrm>
            <a:prstGeom prst="rect">
              <a:avLst/>
            </a:prstGeom>
          </p:spPr>
        </p:pic>
        <p:pic>
          <p:nvPicPr>
            <p:cNvPr id="7" name="Picture 6" descr="answer-b.png"/>
            <p:cNvPicPr>
              <a:picLocks/>
            </p:cNvPicPr>
            <p:nvPr>
              <p:custDataLst>
                <p:tags r:id="rId2"/>
              </p:custDataLst>
            </p:nvPr>
          </p:nvPicPr>
          <p:blipFill>
            <a:blip r:embed="rId14" cstate="print"/>
            <a:stretch>
              <a:fillRect/>
            </a:stretch>
          </p:blipFill>
          <p:spPr>
            <a:xfrm>
              <a:off x="580845" y="3097530"/>
              <a:ext cx="548640" cy="548640"/>
            </a:xfrm>
            <a:prstGeom prst="rect">
              <a:avLst/>
            </a:prstGeom>
          </p:spPr>
        </p:pic>
        <p:pic>
          <p:nvPicPr>
            <p:cNvPr id="8" name="Picture 7" descr="answer-c.png"/>
            <p:cNvPicPr>
              <a:picLocks/>
            </p:cNvPicPr>
            <p:nvPr>
              <p:custDataLst>
                <p:tags r:id="rId3"/>
              </p:custDataLst>
            </p:nvPr>
          </p:nvPicPr>
          <p:blipFill>
            <a:blip r:embed="rId15" cstate="print"/>
            <a:stretch>
              <a:fillRect/>
            </a:stretch>
          </p:blipFill>
          <p:spPr>
            <a:xfrm>
              <a:off x="580845" y="3835400"/>
              <a:ext cx="548640" cy="548640"/>
            </a:xfrm>
            <a:prstGeom prst="rect">
              <a:avLst/>
            </a:prstGeom>
          </p:spPr>
        </p:pic>
        <p:pic>
          <p:nvPicPr>
            <p:cNvPr id="9" name="Picture 8" descr="answer-d.png"/>
            <p:cNvPicPr>
              <a:picLocks/>
            </p:cNvPicPr>
            <p:nvPr>
              <p:custDataLst>
                <p:tags r:id="rId4"/>
              </p:custDataLst>
            </p:nvPr>
          </p:nvPicPr>
          <p:blipFill>
            <a:blip r:embed="rId16" cstate="print"/>
            <a:stretch>
              <a:fillRect/>
            </a:stretch>
          </p:blipFill>
          <p:spPr>
            <a:xfrm>
              <a:off x="574172" y="4573270"/>
              <a:ext cx="548640" cy="548640"/>
            </a:xfrm>
            <a:prstGeom prst="rect">
              <a:avLst/>
            </a:prstGeom>
          </p:spPr>
        </p:pic>
        <p:pic>
          <p:nvPicPr>
            <p:cNvPr id="10" name="Picture 9" descr="answer-e.png"/>
            <p:cNvPicPr>
              <a:picLocks/>
            </p:cNvPicPr>
            <p:nvPr>
              <p:custDataLst>
                <p:tags r:id="rId5"/>
              </p:custDataLst>
            </p:nvPr>
          </p:nvPicPr>
          <p:blipFill>
            <a:blip r:embed="rId17" cstate="print"/>
            <a:stretch>
              <a:fillRect/>
            </a:stretch>
          </p:blipFill>
          <p:spPr>
            <a:xfrm>
              <a:off x="580845" y="5311140"/>
              <a:ext cx="548640" cy="548640"/>
            </a:xfrm>
            <a:prstGeom prst="rect">
              <a:avLst/>
            </a:prstGeom>
          </p:spPr>
        </p:pic>
        <p:sp>
          <p:nvSpPr>
            <p:cNvPr id="11" name="TextBox 10"/>
            <p:cNvSpPr txBox="1"/>
            <p:nvPr>
              <p:custDataLst>
                <p:tags r:id="rId6"/>
              </p:custDataLst>
            </p:nvPr>
          </p:nvSpPr>
          <p:spPr>
            <a:xfrm>
              <a:off x="1334477" y="2408202"/>
              <a:ext cx="2215035" cy="451556"/>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-53 kJ</a:t>
              </a:r>
            </a:p>
          </p:txBody>
        </p:sp>
        <p:sp>
          <p:nvSpPr>
            <p:cNvPr id="12" name="TextBox 11"/>
            <p:cNvSpPr txBox="1"/>
            <p:nvPr>
              <p:custDataLst>
                <p:tags r:id="rId7"/>
              </p:custDataLst>
            </p:nvPr>
          </p:nvSpPr>
          <p:spPr>
            <a:xfrm>
              <a:off x="1334477" y="3060868"/>
              <a:ext cx="1591830" cy="609600"/>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-3 kJ</a:t>
              </a:r>
            </a:p>
          </p:txBody>
        </p:sp>
        <p:sp>
          <p:nvSpPr>
            <p:cNvPr id="13" name="TextBox 12"/>
            <p:cNvSpPr txBox="1"/>
            <p:nvPr>
              <p:custDataLst>
                <p:tags r:id="rId8"/>
              </p:custDataLst>
            </p:nvPr>
          </p:nvSpPr>
          <p:spPr>
            <a:xfrm>
              <a:off x="1312448" y="3804920"/>
              <a:ext cx="2179147" cy="609600"/>
            </a:xfrm>
            <a:prstGeom prst="rect">
              <a:avLst/>
            </a:prstGeom>
            <a:noFill/>
          </p:spPr>
          <p:txBody>
            <a:bodyPr vert="horz" rtlCol="0" anchor="ctr" anchorCtr="0">
              <a:noAutofit/>
            </a:bodyPr>
            <a:lstStyle/>
            <a:p>
              <a:pPr fontAlgn="auto">
                <a:spcBef>
                  <a:spcPts val="0"/>
                </a:spcBef>
                <a:spcAft>
                  <a:spcPts val="0"/>
                </a:spcAft>
              </a:pPr>
              <a:r>
                <a:rPr lang="en-US" sz="3600" dirty="0">
                  <a:solidFill>
                    <a:srgbClr val="000000"/>
                  </a:solidFill>
                  <a:latin typeface="Calibri" panose="020F0502020204030204"/>
                </a:rPr>
                <a:t>-41 kJ</a:t>
              </a:r>
            </a:p>
          </p:txBody>
        </p:sp>
        <p:sp>
          <p:nvSpPr>
            <p:cNvPr id="14" name="TextBox 13"/>
            <p:cNvSpPr txBox="1"/>
            <p:nvPr>
              <p:custDataLst>
                <p:tags r:id="rId9"/>
              </p:custDataLst>
            </p:nvPr>
          </p:nvSpPr>
          <p:spPr>
            <a:xfrm>
              <a:off x="1368982" y="4542790"/>
              <a:ext cx="1938898" cy="609600"/>
            </a:xfrm>
            <a:prstGeom prst="rect">
              <a:avLst/>
            </a:prstGeom>
            <a:noFill/>
          </p:spPr>
          <p:txBody>
            <a:bodyPr vert="horz" rtlCol="0" anchor="ctr" anchorCtr="0">
              <a:noAutofit/>
            </a:bodyPr>
            <a:lstStyle/>
            <a:p>
              <a:pPr fontAlgn="auto">
                <a:spcBef>
                  <a:spcPts val="0"/>
                </a:spcBef>
                <a:spcAft>
                  <a:spcPts val="0"/>
                </a:spcAft>
              </a:pPr>
              <a:r>
                <a:rPr lang="en-US" sz="3600" dirty="0">
                  <a:solidFill>
                    <a:prstClr val="black"/>
                  </a:solidFill>
                  <a:latin typeface="Calibri" panose="020F0502020204030204"/>
                </a:rPr>
                <a:t>22 kJ</a:t>
              </a:r>
            </a:p>
          </p:txBody>
        </p:sp>
        <p:sp>
          <p:nvSpPr>
            <p:cNvPr id="15" name="TextBox 14"/>
            <p:cNvSpPr txBox="1"/>
            <p:nvPr>
              <p:custDataLst>
                <p:tags r:id="rId10"/>
              </p:custDataLst>
            </p:nvPr>
          </p:nvSpPr>
          <p:spPr>
            <a:xfrm>
              <a:off x="1368982" y="5280660"/>
              <a:ext cx="7239000" cy="609600"/>
            </a:xfrm>
            <a:prstGeom prst="rect">
              <a:avLst/>
            </a:prstGeom>
            <a:noFill/>
          </p:spPr>
          <p:txBody>
            <a:bodyPr vert="horz" rtlCol="0" anchor="ctr" anchorCtr="0">
              <a:noAutofit/>
            </a:bodyPr>
            <a:lstStyle/>
            <a:p>
              <a:pPr fontAlgn="auto">
                <a:spcBef>
                  <a:spcPts val="0"/>
                </a:spcBef>
                <a:spcAft>
                  <a:spcPts val="0"/>
                </a:spcAft>
              </a:pPr>
              <a:r>
                <a:rPr lang="en-US" sz="4800" b="1" dirty="0">
                  <a:solidFill>
                    <a:srgbClr val="FF0000"/>
                  </a:solidFill>
                  <a:latin typeface="Calibri" panose="020F0502020204030204"/>
                </a:rPr>
                <a:t>-11 kJ</a:t>
              </a:r>
            </a:p>
          </p:txBody>
        </p:sp>
      </p:grpSp>
      <p:sp>
        <p:nvSpPr>
          <p:cNvPr id="16" name="Rectangle 2"/>
          <p:cNvSpPr txBox="1">
            <a:spLocks noChangeArrowheads="1"/>
          </p:cNvSpPr>
          <p:nvPr/>
        </p:nvSpPr>
        <p:spPr>
          <a:xfrm>
            <a:off x="533400" y="223963"/>
            <a:ext cx="965525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a:solidFill>
                  <a:srgbClr val="000000"/>
                </a:solidFill>
                <a:latin typeface="Arial" charset="0"/>
              </a:rPr>
              <a:t>Hess’s Law Example Problem #3 </a:t>
            </a:r>
            <a:endParaRPr lang="en-US" b="1" u="sng" dirty="0">
              <a:solidFill>
                <a:srgbClr val="000000"/>
              </a:solidFill>
              <a:latin typeface="Arial" panose="020B0604020202020204" pitchFamily="34" charset="0"/>
              <a:cs typeface="Arial" panose="020B0604020202020204" pitchFamily="34" charset="0"/>
            </a:endParaRPr>
          </a:p>
        </p:txBody>
      </p:sp>
      <p:sp>
        <p:nvSpPr>
          <p:cNvPr id="17" name="Frame 1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b="1" i="0" u="none" strike="noStrike" kern="0" cap="none" spc="0" normalizeH="0" baseline="0" noProof="0" dirty="0">
              <a:ln>
                <a:noFill/>
              </a:ln>
              <a:solidFill>
                <a:prstClr val="black"/>
              </a:solidFill>
              <a:effectLst/>
              <a:uLnTx/>
              <a:uFillTx/>
              <a:latin typeface="Calibri" panose="020F0502020204030204"/>
            </a:endParaRPr>
          </a:p>
        </p:txBody>
      </p:sp>
      <p:sp>
        <p:nvSpPr>
          <p:cNvPr id="2" name="Rectangle 1"/>
          <p:cNvSpPr/>
          <p:nvPr/>
        </p:nvSpPr>
        <p:spPr>
          <a:xfrm>
            <a:off x="580143" y="1136529"/>
            <a:ext cx="11230857" cy="46166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2400" b="1" dirty="0" err="1">
                <a:solidFill>
                  <a:srgbClr val="000000"/>
                </a:solidFill>
                <a:latin typeface="Arial" charset="0"/>
                <a:ea typeface="ヒラギノ角ゴ Pro W3" charset="0"/>
                <a:cs typeface="ヒラギノ角ゴ Pro W3" charset="0"/>
              </a:rPr>
              <a:t>FeO</a:t>
            </a:r>
            <a:r>
              <a:rPr lang="en-US" altLang="ja-JP" sz="2400" b="1" dirty="0">
                <a:solidFill>
                  <a:srgbClr val="000000"/>
                </a:solidFill>
                <a:latin typeface="Arial" charset="0"/>
                <a:ea typeface="ヒラギノ角ゴ Pro W3" charset="0"/>
                <a:cs typeface="ヒラギノ角ゴ Pro W3" charset="0"/>
              </a:rPr>
              <a:t>(s) + CO(g) </a:t>
            </a:r>
            <a:r>
              <a:rPr lang="en-US" altLang="ja-JP" sz="2400" b="1" dirty="0">
                <a:solidFill>
                  <a:srgbClr val="000000"/>
                </a:solidFill>
                <a:latin typeface="Arial" charset="0"/>
                <a:ea typeface="ヒラギノ角ゴ Pro W3" charset="0"/>
                <a:cs typeface="ヒラギノ角ゴ Pro W3" charset="0"/>
                <a:sym typeface="Wingdings" panose="05000000000000000000" pitchFamily="2" charset="2"/>
              </a:rPr>
              <a:t> Fe(s) + CO</a:t>
            </a:r>
            <a:r>
              <a:rPr lang="en-US" altLang="ja-JP" sz="2400" b="1" baseline="-25000" dirty="0">
                <a:solidFill>
                  <a:srgbClr val="000000"/>
                </a:solidFill>
                <a:latin typeface="Arial" charset="0"/>
                <a:ea typeface="ヒラギノ角ゴ Pro W3" charset="0"/>
                <a:cs typeface="ヒラギノ角ゴ Pro W3" charset="0"/>
                <a:sym typeface="Wingdings" panose="05000000000000000000" pitchFamily="2" charset="2"/>
              </a:rPr>
              <a:t>2</a:t>
            </a:r>
            <a:r>
              <a:rPr lang="en-US" altLang="ja-JP" sz="2400" b="1" dirty="0">
                <a:solidFill>
                  <a:srgbClr val="000000"/>
                </a:solidFill>
                <a:latin typeface="Arial" charset="0"/>
                <a:ea typeface="ヒラギノ角ゴ Pro W3" charset="0"/>
                <a:cs typeface="ヒラギノ角ゴ Pro W3" charset="0"/>
                <a:sym typeface="Wingdings" panose="05000000000000000000" pitchFamily="2" charset="2"/>
              </a:rPr>
              <a:t>(g)      </a:t>
            </a:r>
            <a:r>
              <a:rPr lang="en-US" altLang="ja-JP" sz="2400" b="1" dirty="0">
                <a:solidFill>
                  <a:srgbClr val="000000"/>
                </a:solidFill>
                <a:latin typeface="Arial" charset="0"/>
                <a:ea typeface="ヒラギノ角ゴ Pro W3" charset="0"/>
                <a:cs typeface="ヒラギノ角ゴ Pro W3" charset="0"/>
              </a:rPr>
              <a:t>Calculate </a:t>
            </a:r>
            <a:r>
              <a:rPr lang="en-US" sz="2400" b="1" dirty="0">
                <a:solidFill>
                  <a:srgbClr val="000000"/>
                </a:solidFill>
                <a:latin typeface="Arial" panose="020B0604020202020204" pitchFamily="34" charset="0"/>
                <a:cs typeface="Arial" panose="020B0604020202020204" pitchFamily="34" charset="0"/>
                <a:sym typeface="Symbol" pitchFamily="18" charset="2"/>
              </a:rPr>
              <a:t></a:t>
            </a:r>
            <a:r>
              <a:rPr lang="en-US" sz="2400" b="1" dirty="0" err="1">
                <a:solidFill>
                  <a:srgbClr val="000000"/>
                </a:solidFill>
                <a:latin typeface="Arial" panose="020B0604020202020204" pitchFamily="34" charset="0"/>
                <a:cs typeface="Arial" panose="020B0604020202020204" pitchFamily="34" charset="0"/>
                <a:sym typeface="Symbol" pitchFamily="18" charset="2"/>
              </a:rPr>
              <a:t>H°</a:t>
            </a:r>
            <a:r>
              <a:rPr lang="en-US" sz="2400" b="1" baseline="-25000" dirty="0" err="1">
                <a:solidFill>
                  <a:srgbClr val="000000"/>
                </a:solidFill>
                <a:latin typeface="Arial" panose="020B0604020202020204" pitchFamily="34" charset="0"/>
                <a:cs typeface="Arial" panose="020B0604020202020204" pitchFamily="34" charset="0"/>
                <a:sym typeface="Symbol" pitchFamily="18" charset="2"/>
              </a:rPr>
              <a:t>rxn</a:t>
            </a:r>
            <a:endParaRPr lang="en-US" sz="2400" b="1" kern="0" dirty="0">
              <a:solidFill>
                <a:prstClr val="black"/>
              </a:solidFill>
              <a:latin typeface="Calibri" panose="020F0502020204030204"/>
            </a:endParaRPr>
          </a:p>
        </p:txBody>
      </p:sp>
      <p:graphicFrame>
        <p:nvGraphicFramePr>
          <p:cNvPr id="3" name="Table 2"/>
          <p:cNvGraphicFramePr>
            <a:graphicFrameLocks noGrp="1"/>
          </p:cNvGraphicFramePr>
          <p:nvPr>
            <p:extLst>
              <p:ext uri="{D42A27DB-BD31-4B8C-83A1-F6EECF244321}">
                <p14:modId xmlns:p14="http://schemas.microsoft.com/office/powerpoint/2010/main" val="2807622610"/>
              </p:ext>
            </p:extLst>
          </p:nvPr>
        </p:nvGraphicFramePr>
        <p:xfrm>
          <a:off x="3124200" y="3063986"/>
          <a:ext cx="8732993" cy="3200400"/>
        </p:xfrm>
        <a:graphic>
          <a:graphicData uri="http://schemas.openxmlformats.org/drawingml/2006/table">
            <a:tbl>
              <a:tblPr firstRow="1" bandRow="1">
                <a:tableStyleId>{5C22544A-7EE6-4342-B048-85BDC9FD1C3A}</a:tableStyleId>
              </a:tblPr>
              <a:tblGrid>
                <a:gridCol w="655794">
                  <a:extLst>
                    <a:ext uri="{9D8B030D-6E8A-4147-A177-3AD203B41FA5}">
                      <a16:colId xmlns:a16="http://schemas.microsoft.com/office/drawing/2014/main" val="2057013740"/>
                    </a:ext>
                  </a:extLst>
                </a:gridCol>
                <a:gridCol w="1143000">
                  <a:extLst>
                    <a:ext uri="{9D8B030D-6E8A-4147-A177-3AD203B41FA5}">
                      <a16:colId xmlns:a16="http://schemas.microsoft.com/office/drawing/2014/main" val="387879831"/>
                    </a:ext>
                  </a:extLst>
                </a:gridCol>
                <a:gridCol w="5420251">
                  <a:extLst>
                    <a:ext uri="{9D8B030D-6E8A-4147-A177-3AD203B41FA5}">
                      <a16:colId xmlns:a16="http://schemas.microsoft.com/office/drawing/2014/main" val="3823260147"/>
                    </a:ext>
                  </a:extLst>
                </a:gridCol>
                <a:gridCol w="1513948">
                  <a:extLst>
                    <a:ext uri="{9D8B030D-6E8A-4147-A177-3AD203B41FA5}">
                      <a16:colId xmlns:a16="http://schemas.microsoft.com/office/drawing/2014/main" val="3258385733"/>
                    </a:ext>
                  </a:extLst>
                </a:gridCol>
              </a:tblGrid>
              <a:tr h="370840">
                <a:tc>
                  <a:txBody>
                    <a:bodyPr/>
                    <a:lstStyle/>
                    <a:p>
                      <a:pPr algn="ctr"/>
                      <a:r>
                        <a:rPr lang="en-US" dirty="0" err="1">
                          <a:solidFill>
                            <a:srgbClr val="000000"/>
                          </a:solidFill>
                          <a:latin typeface="Arial" panose="020B0604020202020204" pitchFamily="34" charset="0"/>
                          <a:cs typeface="Arial" panose="020B0604020202020204" pitchFamily="34" charset="0"/>
                        </a:rPr>
                        <a:t>Rxn</a:t>
                      </a:r>
                      <a:r>
                        <a:rPr lang="en-US" dirty="0">
                          <a:solidFill>
                            <a:srgbClr val="000000"/>
                          </a:solidFill>
                          <a:latin typeface="Arial" panose="020B0604020202020204" pitchFamily="34" charset="0"/>
                          <a:cs typeface="Arial" panose="020B0604020202020204" pitchFamily="34" charset="0"/>
                        </a:rPr>
                        <a:t>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tc>
                  <a:txBody>
                    <a:bodyPr/>
                    <a:lstStyle/>
                    <a:p>
                      <a:pPr algn="ctr"/>
                      <a:r>
                        <a:rPr lang="en-US" sz="1600" dirty="0">
                          <a:solidFill>
                            <a:srgbClr val="000000"/>
                          </a:solidFill>
                          <a:latin typeface="Arial" panose="020B0604020202020204" pitchFamily="34" charset="0"/>
                          <a:cs typeface="Arial" panose="020B0604020202020204" pitchFamily="34" charset="0"/>
                        </a:rPr>
                        <a:t>How to change it</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tc>
                  <a:txBody>
                    <a:bodyPr/>
                    <a:lstStyle/>
                    <a:p>
                      <a:pPr algn="ctr"/>
                      <a:r>
                        <a:rPr lang="en-US" dirty="0" err="1">
                          <a:solidFill>
                            <a:srgbClr val="000000"/>
                          </a:solidFill>
                          <a:latin typeface="Arial" panose="020B0604020202020204" pitchFamily="34" charset="0"/>
                          <a:cs typeface="Arial" panose="020B0604020202020204" pitchFamily="34" charset="0"/>
                        </a:rPr>
                        <a:t>Rxn</a:t>
                      </a:r>
                      <a:endParaRPr lang="en-US"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tc>
                  <a:txBody>
                    <a:bodyPr/>
                    <a:lstStyle/>
                    <a:p>
                      <a:pPr algn="ctr"/>
                      <a:r>
                        <a:rPr lang="en-US" dirty="0">
                          <a:solidFill>
                            <a:srgbClr val="000000"/>
                          </a:solidFill>
                          <a:latin typeface="Arial" panose="020B0604020202020204" pitchFamily="34" charset="0"/>
                          <a:cs typeface="Arial" panose="020B0604020202020204" pitchFamily="34" charset="0"/>
                        </a:rPr>
                        <a:t>∆H</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extLst>
                  <a:ext uri="{0D108BD9-81ED-4DB2-BD59-A6C34878D82A}">
                    <a16:rowId xmlns:a16="http://schemas.microsoft.com/office/drawing/2014/main" val="3455295015"/>
                  </a:ext>
                </a:extLst>
              </a:tr>
              <a:tr h="370840">
                <a:tc>
                  <a:txBody>
                    <a:bodyPr/>
                    <a:lstStyle/>
                    <a:p>
                      <a:pPr algn="ctr"/>
                      <a:r>
                        <a:rPr lang="en-US" sz="2400" dirty="0">
                          <a:solidFill>
                            <a:srgbClr val="000000"/>
                          </a:solidFill>
                          <a:latin typeface="Arial" panose="020B0604020202020204" pitchFamily="34" charset="0"/>
                          <a:cs typeface="Arial" panose="020B0604020202020204" pitchFamily="34" charset="0"/>
                        </a:rPr>
                        <a:t>3</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baseline="0" dirty="0">
                          <a:solidFill>
                            <a:srgbClr val="000000"/>
                          </a:solidFill>
                          <a:latin typeface="Arial" panose="020B0604020202020204" pitchFamily="34" charset="0"/>
                          <a:cs typeface="Arial" panose="020B0604020202020204" pitchFamily="34" charset="0"/>
                        </a:rPr>
                        <a:t>- and </a:t>
                      </a:r>
                      <a:br>
                        <a:rPr lang="en-US" sz="2400" baseline="0" dirty="0">
                          <a:solidFill>
                            <a:srgbClr val="000000"/>
                          </a:solidFill>
                          <a:latin typeface="Arial" panose="020B0604020202020204" pitchFamily="34" charset="0"/>
                          <a:cs typeface="Arial" panose="020B0604020202020204" pitchFamily="34" charset="0"/>
                        </a:rPr>
                      </a:br>
                      <a:r>
                        <a:rPr lang="en-US" sz="2400" baseline="0" dirty="0">
                          <a:solidFill>
                            <a:srgbClr val="000000"/>
                          </a:solidFill>
                          <a:latin typeface="Arial" panose="020B0604020202020204" pitchFamily="34" charset="0"/>
                          <a:cs typeface="Arial" panose="020B0604020202020204" pitchFamily="34" charset="0"/>
                        </a:rPr>
                        <a:t>x 1/3  </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err="1">
                          <a:solidFill>
                            <a:srgbClr val="000000"/>
                          </a:solidFill>
                          <a:latin typeface="Arial" panose="020B0604020202020204" pitchFamily="34" charset="0"/>
                          <a:cs typeface="Arial" panose="020B0604020202020204" pitchFamily="34" charset="0"/>
                        </a:rPr>
                        <a:t>FeO</a:t>
                      </a:r>
                      <a:r>
                        <a:rPr lang="en-US" sz="2400" dirty="0">
                          <a:solidFill>
                            <a:srgbClr val="000000"/>
                          </a:solidFill>
                          <a:latin typeface="Arial" panose="020B0604020202020204" pitchFamily="34" charset="0"/>
                          <a:cs typeface="Arial" panose="020B0604020202020204" pitchFamily="34" charset="0"/>
                        </a:rPr>
                        <a:t> + </a:t>
                      </a:r>
                      <a:r>
                        <a:rPr lang="en-US" sz="2400" baseline="30000" dirty="0">
                          <a:solidFill>
                            <a:srgbClr val="000000"/>
                          </a:solidFill>
                          <a:latin typeface="Arial" panose="020B0604020202020204" pitchFamily="34" charset="0"/>
                          <a:cs typeface="Arial" panose="020B0604020202020204" pitchFamily="34" charset="0"/>
                        </a:rPr>
                        <a:t>1</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3</a:t>
                      </a:r>
                      <a:r>
                        <a:rPr lang="en-US" sz="2400" baseline="0" dirty="0">
                          <a:solidFill>
                            <a:srgbClr val="000000"/>
                          </a:solidFill>
                          <a:latin typeface="Arial" panose="020B0604020202020204" pitchFamily="34" charset="0"/>
                          <a:cs typeface="Arial" panose="020B0604020202020204" pitchFamily="34" charset="0"/>
                        </a:rPr>
                        <a:t>CO</a:t>
                      </a:r>
                      <a:r>
                        <a:rPr lang="en-US" sz="2400" baseline="-25000" dirty="0">
                          <a:solidFill>
                            <a:srgbClr val="000000"/>
                          </a:solidFill>
                          <a:latin typeface="Arial" panose="020B0604020202020204" pitchFamily="34" charset="0"/>
                          <a:cs typeface="Arial" panose="020B0604020202020204" pitchFamily="34" charset="0"/>
                        </a:rPr>
                        <a:t>2</a:t>
                      </a:r>
                      <a:r>
                        <a:rPr lang="en-US" sz="2400" baseline="0" dirty="0">
                          <a:solidFill>
                            <a:srgbClr val="000000"/>
                          </a:solidFill>
                          <a:latin typeface="Arial" panose="020B0604020202020204" pitchFamily="34" charset="0"/>
                          <a:cs typeface="Arial" panose="020B0604020202020204" pitchFamily="34" charset="0"/>
                        </a:rPr>
                        <a:t> </a:t>
                      </a:r>
                      <a:r>
                        <a:rPr lang="en-US" sz="2400" baseline="0" dirty="0">
                          <a:solidFill>
                            <a:srgbClr val="000000"/>
                          </a:solidFill>
                          <a:latin typeface="Arial" panose="020B0604020202020204" pitchFamily="34" charset="0"/>
                          <a:cs typeface="Arial" panose="020B0604020202020204" pitchFamily="34" charset="0"/>
                          <a:sym typeface="Wingdings" panose="05000000000000000000" pitchFamily="2" charset="2"/>
                        </a:rPr>
                        <a:t> </a:t>
                      </a:r>
                      <a:r>
                        <a:rPr lang="en-US" sz="2400" baseline="30000" dirty="0">
                          <a:solidFill>
                            <a:srgbClr val="000000"/>
                          </a:solidFill>
                          <a:latin typeface="Arial" panose="020B0604020202020204" pitchFamily="34" charset="0"/>
                          <a:cs typeface="Arial" panose="020B0604020202020204" pitchFamily="34" charset="0"/>
                        </a:rPr>
                        <a:t>1</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3</a:t>
                      </a:r>
                      <a:r>
                        <a:rPr lang="en-US" sz="2400" baseline="0" dirty="0">
                          <a:solidFill>
                            <a:srgbClr val="000000"/>
                          </a:solidFill>
                          <a:latin typeface="Arial" panose="020B0604020202020204" pitchFamily="34" charset="0"/>
                          <a:cs typeface="Arial" panose="020B0604020202020204" pitchFamily="34" charset="0"/>
                          <a:sym typeface="Wingdings" panose="05000000000000000000" pitchFamily="2" charset="2"/>
                        </a:rPr>
                        <a:t>Fe</a:t>
                      </a:r>
                      <a:r>
                        <a:rPr lang="en-US" sz="2400" baseline="-25000" dirty="0">
                          <a:solidFill>
                            <a:srgbClr val="000000"/>
                          </a:solidFill>
                          <a:latin typeface="Arial" panose="020B0604020202020204" pitchFamily="34" charset="0"/>
                          <a:cs typeface="Arial" panose="020B0604020202020204" pitchFamily="34" charset="0"/>
                          <a:sym typeface="Wingdings" panose="05000000000000000000" pitchFamily="2" charset="2"/>
                        </a:rPr>
                        <a:t>3</a:t>
                      </a:r>
                      <a:r>
                        <a:rPr lang="en-US" sz="2400" baseline="0" dirty="0">
                          <a:solidFill>
                            <a:srgbClr val="000000"/>
                          </a:solidFill>
                          <a:latin typeface="Arial" panose="020B0604020202020204" pitchFamily="34" charset="0"/>
                          <a:cs typeface="Arial" panose="020B0604020202020204" pitchFamily="34" charset="0"/>
                          <a:sym typeface="Wingdings" panose="05000000000000000000" pitchFamily="2" charset="2"/>
                        </a:rPr>
                        <a:t>O</a:t>
                      </a:r>
                      <a:r>
                        <a:rPr lang="en-US" sz="2400" baseline="-25000" dirty="0">
                          <a:solidFill>
                            <a:srgbClr val="000000"/>
                          </a:solidFill>
                          <a:latin typeface="Arial" panose="020B0604020202020204" pitchFamily="34" charset="0"/>
                          <a:cs typeface="Arial" panose="020B0604020202020204" pitchFamily="34" charset="0"/>
                          <a:sym typeface="Wingdings" panose="05000000000000000000" pitchFamily="2" charset="2"/>
                        </a:rPr>
                        <a:t>4</a:t>
                      </a:r>
                      <a:r>
                        <a:rPr lang="en-US" sz="2400" baseline="0" dirty="0">
                          <a:solidFill>
                            <a:srgbClr val="000000"/>
                          </a:solidFill>
                          <a:latin typeface="Arial" panose="020B0604020202020204" pitchFamily="34" charset="0"/>
                          <a:cs typeface="Arial" panose="020B0604020202020204" pitchFamily="34" charset="0"/>
                          <a:sym typeface="Wingdings" panose="05000000000000000000" pitchFamily="2" charset="2"/>
                        </a:rPr>
                        <a:t> + </a:t>
                      </a:r>
                      <a:r>
                        <a:rPr lang="en-US" sz="2400" baseline="30000" dirty="0">
                          <a:solidFill>
                            <a:srgbClr val="000000"/>
                          </a:solidFill>
                          <a:latin typeface="Arial" panose="020B0604020202020204" pitchFamily="34" charset="0"/>
                          <a:cs typeface="Arial" panose="020B0604020202020204" pitchFamily="34" charset="0"/>
                        </a:rPr>
                        <a:t>1</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3</a:t>
                      </a:r>
                      <a:r>
                        <a:rPr lang="en-US" sz="2400" baseline="0" dirty="0">
                          <a:solidFill>
                            <a:srgbClr val="000000"/>
                          </a:solidFill>
                          <a:latin typeface="Arial" panose="020B0604020202020204" pitchFamily="34" charset="0"/>
                          <a:cs typeface="Arial" panose="020B0604020202020204" pitchFamily="34" charset="0"/>
                          <a:sym typeface="Wingdings" panose="05000000000000000000" pitchFamily="2" charset="2"/>
                        </a:rPr>
                        <a:t>CO</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a:solidFill>
                            <a:srgbClr val="000000"/>
                          </a:solidFill>
                          <a:latin typeface="Arial" panose="020B0604020202020204" pitchFamily="34" charset="0"/>
                          <a:cs typeface="Arial" panose="020B0604020202020204" pitchFamily="34" charset="0"/>
                        </a:rPr>
                        <a:t>-</a:t>
                      </a:r>
                      <a:r>
                        <a:rPr lang="en-US" sz="2400" baseline="30000" dirty="0">
                          <a:solidFill>
                            <a:srgbClr val="000000"/>
                          </a:solidFill>
                          <a:latin typeface="Arial" panose="020B0604020202020204" pitchFamily="34" charset="0"/>
                          <a:cs typeface="Arial" panose="020B0604020202020204" pitchFamily="34" charset="0"/>
                        </a:rPr>
                        <a:t>1</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3</a:t>
                      </a:r>
                      <a:r>
                        <a:rPr lang="en-US" sz="2400" dirty="0">
                          <a:solidFill>
                            <a:srgbClr val="000000"/>
                          </a:solidFill>
                          <a:latin typeface="Arial" panose="020B0604020202020204" pitchFamily="34" charset="0"/>
                          <a:cs typeface="Arial" panose="020B0604020202020204" pitchFamily="34" charset="0"/>
                        </a:rPr>
                        <a:t> (19)</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2161227173"/>
                  </a:ext>
                </a:extLst>
              </a:tr>
              <a:tr h="370840">
                <a:tc>
                  <a:txBody>
                    <a:bodyPr/>
                    <a:lstStyle/>
                    <a:p>
                      <a:pPr algn="ctr"/>
                      <a:r>
                        <a:rPr lang="en-US" sz="2400" dirty="0">
                          <a:solidFill>
                            <a:srgbClr val="000000"/>
                          </a:solidFill>
                          <a:latin typeface="Arial" panose="020B0604020202020204" pitchFamily="34" charset="0"/>
                          <a:cs typeface="Arial" panose="020B0604020202020204" pitchFamily="34" charset="0"/>
                        </a:rPr>
                        <a:t>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a:solidFill>
                            <a:srgbClr val="000000"/>
                          </a:solidFill>
                          <a:latin typeface="Arial" panose="020B0604020202020204" pitchFamily="34" charset="0"/>
                          <a:cs typeface="Arial" panose="020B0604020202020204" pitchFamily="34" charset="0"/>
                        </a:rPr>
                        <a:t>x 1/2</a:t>
                      </a:r>
                      <a:r>
                        <a:rPr lang="en-US" sz="2400" baseline="0" dirty="0">
                          <a:solidFill>
                            <a:srgbClr val="000000"/>
                          </a:solidFill>
                          <a:latin typeface="Arial" panose="020B0604020202020204" pitchFamily="34" charset="0"/>
                          <a:cs typeface="Arial" panose="020B0604020202020204" pitchFamily="34" charset="0"/>
                        </a:rPr>
                        <a:t> </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baseline="30000" dirty="0">
                          <a:solidFill>
                            <a:srgbClr val="000000"/>
                          </a:solidFill>
                          <a:latin typeface="Arial" panose="020B0604020202020204" pitchFamily="34" charset="0"/>
                          <a:cs typeface="Arial" panose="020B0604020202020204" pitchFamily="34" charset="0"/>
                        </a:rPr>
                        <a:t>1</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2</a:t>
                      </a:r>
                      <a:r>
                        <a:rPr lang="en-US" sz="2400" b="0" baseline="0" dirty="0">
                          <a:solidFill>
                            <a:srgbClr val="000000"/>
                          </a:solidFill>
                          <a:latin typeface="Arial" panose="020B0604020202020204" pitchFamily="34" charset="0"/>
                          <a:cs typeface="Arial" panose="020B0604020202020204" pitchFamily="34" charset="0"/>
                        </a:rPr>
                        <a:t>Fe</a:t>
                      </a:r>
                      <a:r>
                        <a:rPr lang="en-US" sz="2400" b="0" baseline="-25000" dirty="0">
                          <a:solidFill>
                            <a:srgbClr val="000000"/>
                          </a:solidFill>
                          <a:latin typeface="Arial" panose="020B0604020202020204" pitchFamily="34" charset="0"/>
                          <a:cs typeface="Arial" panose="020B0604020202020204" pitchFamily="34" charset="0"/>
                        </a:rPr>
                        <a:t>2</a:t>
                      </a:r>
                      <a:r>
                        <a:rPr lang="en-US" sz="2400" b="0" baseline="0" dirty="0">
                          <a:solidFill>
                            <a:srgbClr val="000000"/>
                          </a:solidFill>
                          <a:latin typeface="Arial" panose="020B0604020202020204" pitchFamily="34" charset="0"/>
                          <a:cs typeface="Arial" panose="020B0604020202020204" pitchFamily="34" charset="0"/>
                        </a:rPr>
                        <a:t>O</a:t>
                      </a:r>
                      <a:r>
                        <a:rPr lang="en-US" sz="2400" b="0" baseline="-25000" dirty="0">
                          <a:solidFill>
                            <a:srgbClr val="000000"/>
                          </a:solidFill>
                          <a:latin typeface="Arial" panose="020B0604020202020204" pitchFamily="34" charset="0"/>
                          <a:cs typeface="Arial" panose="020B0604020202020204" pitchFamily="34" charset="0"/>
                        </a:rPr>
                        <a:t>3</a:t>
                      </a:r>
                      <a:r>
                        <a:rPr lang="en-US" sz="2400" b="0" baseline="0" dirty="0">
                          <a:solidFill>
                            <a:srgbClr val="000000"/>
                          </a:solidFill>
                          <a:latin typeface="Arial" panose="020B0604020202020204" pitchFamily="34" charset="0"/>
                          <a:cs typeface="Arial" panose="020B0604020202020204" pitchFamily="34" charset="0"/>
                        </a:rPr>
                        <a:t> + </a:t>
                      </a:r>
                      <a:r>
                        <a:rPr lang="en-US" sz="2400" baseline="30000" dirty="0">
                          <a:solidFill>
                            <a:srgbClr val="000000"/>
                          </a:solidFill>
                          <a:latin typeface="Arial" panose="020B0604020202020204" pitchFamily="34" charset="0"/>
                          <a:cs typeface="Arial" panose="020B0604020202020204" pitchFamily="34" charset="0"/>
                        </a:rPr>
                        <a:t>3</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2</a:t>
                      </a:r>
                      <a:r>
                        <a:rPr lang="en-US" sz="2400" b="0" baseline="0" dirty="0">
                          <a:solidFill>
                            <a:srgbClr val="000000"/>
                          </a:solidFill>
                          <a:latin typeface="Arial" panose="020B0604020202020204" pitchFamily="34" charset="0"/>
                          <a:cs typeface="Arial" panose="020B0604020202020204" pitchFamily="34" charset="0"/>
                        </a:rPr>
                        <a:t>CO </a:t>
                      </a:r>
                      <a:r>
                        <a:rPr lang="en-US" sz="2400" b="0" baseline="0" dirty="0">
                          <a:solidFill>
                            <a:srgbClr val="000000"/>
                          </a:solidFill>
                          <a:latin typeface="Arial" panose="020B0604020202020204" pitchFamily="34" charset="0"/>
                          <a:cs typeface="Arial" panose="020B0604020202020204" pitchFamily="34" charset="0"/>
                          <a:sym typeface="Wingdings" panose="05000000000000000000" pitchFamily="2" charset="2"/>
                        </a:rPr>
                        <a:t> Fe + </a:t>
                      </a:r>
                      <a:r>
                        <a:rPr lang="en-US" sz="2400" baseline="30000" dirty="0">
                          <a:solidFill>
                            <a:srgbClr val="000000"/>
                          </a:solidFill>
                          <a:latin typeface="Arial" panose="020B0604020202020204" pitchFamily="34" charset="0"/>
                          <a:cs typeface="Arial" panose="020B0604020202020204" pitchFamily="34" charset="0"/>
                        </a:rPr>
                        <a:t>3</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2</a:t>
                      </a:r>
                      <a:r>
                        <a:rPr lang="en-US" sz="2400" b="0" baseline="0" dirty="0">
                          <a:solidFill>
                            <a:srgbClr val="000000"/>
                          </a:solidFill>
                          <a:latin typeface="Arial" panose="020B0604020202020204" pitchFamily="34" charset="0"/>
                          <a:cs typeface="Arial" panose="020B0604020202020204" pitchFamily="34" charset="0"/>
                          <a:sym typeface="Wingdings" panose="05000000000000000000" pitchFamily="2" charset="2"/>
                        </a:rPr>
                        <a:t>CO</a:t>
                      </a:r>
                      <a:r>
                        <a:rPr lang="en-US" sz="2400" b="0" baseline="-25000" dirty="0">
                          <a:solidFill>
                            <a:srgbClr val="000000"/>
                          </a:solidFill>
                          <a:latin typeface="Arial" panose="020B0604020202020204" pitchFamily="34" charset="0"/>
                          <a:cs typeface="Arial" panose="020B0604020202020204" pitchFamily="34" charset="0"/>
                          <a:sym typeface="Wingdings" panose="05000000000000000000" pitchFamily="2" charset="2"/>
                        </a:rPr>
                        <a:t>2</a:t>
                      </a:r>
                      <a:endParaRPr lang="en-US" sz="2400" b="0" baseline="-250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baseline="30000" dirty="0">
                          <a:solidFill>
                            <a:srgbClr val="000000"/>
                          </a:solidFill>
                          <a:latin typeface="Arial" panose="020B0604020202020204" pitchFamily="34" charset="0"/>
                          <a:cs typeface="Arial" panose="020B0604020202020204" pitchFamily="34" charset="0"/>
                        </a:rPr>
                        <a:t>1</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2 </a:t>
                      </a:r>
                      <a:r>
                        <a:rPr lang="en-US" sz="2400" baseline="0" dirty="0">
                          <a:solidFill>
                            <a:srgbClr val="000000"/>
                          </a:solidFill>
                          <a:latin typeface="Arial" panose="020B0604020202020204" pitchFamily="34" charset="0"/>
                          <a:cs typeface="Arial" panose="020B0604020202020204" pitchFamily="34" charset="0"/>
                        </a:rPr>
                        <a:t>(-25)</a:t>
                      </a:r>
                      <a:endParaRPr lang="en-US" sz="2400" b="1" baseline="0" dirty="0">
                        <a:solidFill>
                          <a:srgbClr val="0070C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954658303"/>
                  </a:ext>
                </a:extLst>
              </a:tr>
              <a:tr h="370840">
                <a:tc>
                  <a:txBody>
                    <a:bodyPr/>
                    <a:lstStyle/>
                    <a:p>
                      <a:pPr algn="ctr"/>
                      <a:r>
                        <a:rPr lang="en-US" sz="2400" dirty="0">
                          <a:solidFill>
                            <a:srgbClr val="000000"/>
                          </a:solidFill>
                          <a:latin typeface="Arial" panose="020B0604020202020204" pitchFamily="34" charset="0"/>
                          <a:cs typeface="Arial" panose="020B0604020202020204" pitchFamily="34" charset="0"/>
                        </a:rPr>
                        <a:t>1</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a:solidFill>
                            <a:srgbClr val="000000"/>
                          </a:solidFill>
                          <a:latin typeface="Arial" panose="020B0604020202020204" pitchFamily="34" charset="0"/>
                          <a:cs typeface="Arial" panose="020B0604020202020204" pitchFamily="34" charset="0"/>
                        </a:rPr>
                        <a:t>- and </a:t>
                      </a:r>
                      <a:br>
                        <a:rPr lang="en-US" sz="2400" dirty="0">
                          <a:solidFill>
                            <a:srgbClr val="00000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x 1/6</a:t>
                      </a:r>
                      <a:r>
                        <a:rPr lang="en-US" sz="2400" baseline="0" dirty="0">
                          <a:solidFill>
                            <a:srgbClr val="000000"/>
                          </a:solidFill>
                          <a:latin typeface="Arial" panose="020B0604020202020204" pitchFamily="34" charset="0"/>
                          <a:cs typeface="Arial" panose="020B0604020202020204" pitchFamily="34" charset="0"/>
                        </a:rPr>
                        <a:t> </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baseline="30000" dirty="0">
                          <a:solidFill>
                            <a:srgbClr val="000000"/>
                          </a:solidFill>
                          <a:latin typeface="Arial" panose="020B0604020202020204" pitchFamily="34" charset="0"/>
                          <a:cs typeface="Arial" panose="020B0604020202020204" pitchFamily="34" charset="0"/>
                        </a:rPr>
                        <a:t>1</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3</a:t>
                      </a:r>
                      <a:r>
                        <a:rPr lang="en-US" sz="2400" baseline="0" dirty="0">
                          <a:solidFill>
                            <a:srgbClr val="000000"/>
                          </a:solidFill>
                          <a:latin typeface="Arial" panose="020B0604020202020204" pitchFamily="34" charset="0"/>
                          <a:cs typeface="Arial" panose="020B0604020202020204" pitchFamily="34" charset="0"/>
                        </a:rPr>
                        <a:t>Fe</a:t>
                      </a:r>
                      <a:r>
                        <a:rPr lang="en-US" sz="2400" baseline="-25000" dirty="0">
                          <a:solidFill>
                            <a:srgbClr val="000000"/>
                          </a:solidFill>
                          <a:latin typeface="Arial" panose="020B0604020202020204" pitchFamily="34" charset="0"/>
                          <a:cs typeface="Arial" panose="020B0604020202020204" pitchFamily="34" charset="0"/>
                        </a:rPr>
                        <a:t>3</a:t>
                      </a:r>
                      <a:r>
                        <a:rPr lang="en-US" sz="2400" baseline="0" dirty="0">
                          <a:solidFill>
                            <a:srgbClr val="000000"/>
                          </a:solidFill>
                          <a:latin typeface="Arial" panose="020B0604020202020204" pitchFamily="34" charset="0"/>
                          <a:cs typeface="Arial" panose="020B0604020202020204" pitchFamily="34" charset="0"/>
                        </a:rPr>
                        <a:t>O</a:t>
                      </a:r>
                      <a:r>
                        <a:rPr lang="en-US" sz="2400" baseline="-25000" dirty="0">
                          <a:solidFill>
                            <a:srgbClr val="000000"/>
                          </a:solidFill>
                          <a:latin typeface="Arial" panose="020B0604020202020204" pitchFamily="34" charset="0"/>
                          <a:cs typeface="Arial" panose="020B0604020202020204" pitchFamily="34" charset="0"/>
                        </a:rPr>
                        <a:t>4</a:t>
                      </a:r>
                      <a:r>
                        <a:rPr lang="en-US" sz="2400" baseline="0" dirty="0">
                          <a:solidFill>
                            <a:srgbClr val="000000"/>
                          </a:solidFill>
                          <a:latin typeface="Arial" panose="020B0604020202020204" pitchFamily="34" charset="0"/>
                          <a:cs typeface="Arial" panose="020B0604020202020204" pitchFamily="34" charset="0"/>
                        </a:rPr>
                        <a:t> + </a:t>
                      </a:r>
                      <a:r>
                        <a:rPr lang="en-US" sz="2400" baseline="30000" dirty="0">
                          <a:solidFill>
                            <a:srgbClr val="000000"/>
                          </a:solidFill>
                          <a:latin typeface="Arial" panose="020B0604020202020204" pitchFamily="34" charset="0"/>
                          <a:cs typeface="Arial" panose="020B0604020202020204" pitchFamily="34" charset="0"/>
                        </a:rPr>
                        <a:t>1</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6</a:t>
                      </a:r>
                      <a:r>
                        <a:rPr lang="en-US" sz="2400" baseline="0" dirty="0">
                          <a:solidFill>
                            <a:srgbClr val="000000"/>
                          </a:solidFill>
                          <a:latin typeface="Arial" panose="020B0604020202020204" pitchFamily="34" charset="0"/>
                          <a:cs typeface="Arial" panose="020B0604020202020204" pitchFamily="34" charset="0"/>
                        </a:rPr>
                        <a:t>CO</a:t>
                      </a:r>
                      <a:r>
                        <a:rPr lang="en-US" sz="2400" baseline="-25000" dirty="0">
                          <a:solidFill>
                            <a:srgbClr val="000000"/>
                          </a:solidFill>
                          <a:latin typeface="Arial" panose="020B0604020202020204" pitchFamily="34" charset="0"/>
                          <a:cs typeface="Arial" panose="020B0604020202020204" pitchFamily="34" charset="0"/>
                        </a:rPr>
                        <a:t>2</a:t>
                      </a:r>
                      <a:r>
                        <a:rPr lang="en-US" sz="2400" baseline="0" dirty="0">
                          <a:solidFill>
                            <a:srgbClr val="000000"/>
                          </a:solidFill>
                          <a:latin typeface="Arial" panose="020B0604020202020204" pitchFamily="34" charset="0"/>
                          <a:cs typeface="Arial" panose="020B0604020202020204" pitchFamily="34" charset="0"/>
                          <a:sym typeface="Wingdings" panose="05000000000000000000" pitchFamily="2" charset="2"/>
                        </a:rPr>
                        <a:t> </a:t>
                      </a:r>
                      <a:r>
                        <a:rPr lang="en-US" sz="2400" baseline="30000" dirty="0">
                          <a:solidFill>
                            <a:srgbClr val="000000"/>
                          </a:solidFill>
                          <a:latin typeface="Arial" panose="020B0604020202020204" pitchFamily="34" charset="0"/>
                          <a:cs typeface="Arial" panose="020B0604020202020204" pitchFamily="34" charset="0"/>
                        </a:rPr>
                        <a:t>1</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2</a:t>
                      </a:r>
                      <a:r>
                        <a:rPr lang="en-US" sz="2400" baseline="0" dirty="0">
                          <a:solidFill>
                            <a:srgbClr val="000000"/>
                          </a:solidFill>
                          <a:latin typeface="Arial" panose="020B0604020202020204" pitchFamily="34" charset="0"/>
                          <a:cs typeface="Arial" panose="020B0604020202020204" pitchFamily="34" charset="0"/>
                        </a:rPr>
                        <a:t>Fe</a:t>
                      </a:r>
                      <a:r>
                        <a:rPr lang="en-US" sz="2400" baseline="-25000" dirty="0">
                          <a:solidFill>
                            <a:srgbClr val="000000"/>
                          </a:solidFill>
                          <a:latin typeface="Arial" panose="020B0604020202020204" pitchFamily="34" charset="0"/>
                          <a:cs typeface="Arial" panose="020B0604020202020204" pitchFamily="34" charset="0"/>
                        </a:rPr>
                        <a:t>2</a:t>
                      </a:r>
                      <a:r>
                        <a:rPr lang="en-US" sz="2400" baseline="0" dirty="0">
                          <a:solidFill>
                            <a:srgbClr val="000000"/>
                          </a:solidFill>
                          <a:latin typeface="Arial" panose="020B0604020202020204" pitchFamily="34" charset="0"/>
                          <a:cs typeface="Arial" panose="020B0604020202020204" pitchFamily="34" charset="0"/>
                        </a:rPr>
                        <a:t>O</a:t>
                      </a:r>
                      <a:r>
                        <a:rPr lang="en-US" sz="2400" baseline="-25000" dirty="0">
                          <a:solidFill>
                            <a:srgbClr val="000000"/>
                          </a:solidFill>
                          <a:latin typeface="Arial" panose="020B0604020202020204" pitchFamily="34" charset="0"/>
                          <a:cs typeface="Arial" panose="020B0604020202020204" pitchFamily="34" charset="0"/>
                        </a:rPr>
                        <a:t>3</a:t>
                      </a:r>
                      <a:r>
                        <a:rPr lang="en-US" sz="2400" baseline="0" dirty="0">
                          <a:solidFill>
                            <a:srgbClr val="000000"/>
                          </a:solidFill>
                          <a:latin typeface="Arial" panose="020B0604020202020204" pitchFamily="34" charset="0"/>
                          <a:cs typeface="Arial" panose="020B0604020202020204" pitchFamily="34" charset="0"/>
                        </a:rPr>
                        <a:t> + </a:t>
                      </a:r>
                      <a:r>
                        <a:rPr lang="en-US" sz="2400" baseline="30000" dirty="0">
                          <a:solidFill>
                            <a:srgbClr val="000000"/>
                          </a:solidFill>
                          <a:latin typeface="Arial" panose="020B0604020202020204" pitchFamily="34" charset="0"/>
                          <a:cs typeface="Arial" panose="020B0604020202020204" pitchFamily="34" charset="0"/>
                        </a:rPr>
                        <a:t>1</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6</a:t>
                      </a:r>
                      <a:r>
                        <a:rPr lang="en-US" sz="2400" baseline="0" dirty="0">
                          <a:solidFill>
                            <a:srgbClr val="000000"/>
                          </a:solidFill>
                          <a:latin typeface="Arial" panose="020B0604020202020204" pitchFamily="34" charset="0"/>
                          <a:cs typeface="Arial" panose="020B0604020202020204" pitchFamily="34" charset="0"/>
                        </a:rPr>
                        <a:t>CO</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a:solidFill>
                            <a:srgbClr val="000000"/>
                          </a:solidFill>
                          <a:latin typeface="Arial" panose="020B0604020202020204" pitchFamily="34" charset="0"/>
                          <a:cs typeface="Arial" panose="020B0604020202020204" pitchFamily="34" charset="0"/>
                        </a:rPr>
                        <a:t>-</a:t>
                      </a:r>
                      <a:r>
                        <a:rPr lang="en-US" sz="2400" baseline="30000" dirty="0">
                          <a:solidFill>
                            <a:srgbClr val="000000"/>
                          </a:solidFill>
                          <a:latin typeface="Arial" panose="020B0604020202020204" pitchFamily="34" charset="0"/>
                          <a:cs typeface="Arial" panose="020B0604020202020204" pitchFamily="34" charset="0"/>
                        </a:rPr>
                        <a:t>1</a:t>
                      </a:r>
                      <a:r>
                        <a:rPr lang="en-US" sz="2400" dirty="0">
                          <a:solidFill>
                            <a:srgbClr val="000000"/>
                          </a:solidFill>
                          <a:latin typeface="Arial" panose="020B0604020202020204" pitchFamily="34" charset="0"/>
                          <a:cs typeface="Arial" panose="020B0604020202020204" pitchFamily="34" charset="0"/>
                        </a:rPr>
                        <a:t>/</a:t>
                      </a:r>
                      <a:r>
                        <a:rPr lang="en-US" sz="2400" baseline="-25000" dirty="0">
                          <a:solidFill>
                            <a:srgbClr val="000000"/>
                          </a:solidFill>
                          <a:latin typeface="Arial" panose="020B0604020202020204" pitchFamily="34" charset="0"/>
                          <a:cs typeface="Arial" panose="020B0604020202020204" pitchFamily="34" charset="0"/>
                        </a:rPr>
                        <a:t>6 </a:t>
                      </a:r>
                      <a:r>
                        <a:rPr lang="en-US" sz="2400" baseline="0" dirty="0">
                          <a:solidFill>
                            <a:srgbClr val="000000"/>
                          </a:solidFill>
                          <a:latin typeface="Arial" panose="020B0604020202020204" pitchFamily="34" charset="0"/>
                          <a:cs typeface="Arial" panose="020B0604020202020204" pitchFamily="34" charset="0"/>
                        </a:rPr>
                        <a:t>(-47)</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465409537"/>
                  </a:ext>
                </a:extLst>
              </a:tr>
              <a:tr h="370840">
                <a:tc>
                  <a:txBody>
                    <a:bodyPr/>
                    <a:lstStyle/>
                    <a:p>
                      <a:pPr algn="ct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b="1" baseline="0" dirty="0" err="1">
                          <a:solidFill>
                            <a:srgbClr val="0070C0"/>
                          </a:solidFill>
                          <a:latin typeface="Arial" panose="020B0604020202020204" pitchFamily="34" charset="0"/>
                          <a:cs typeface="Arial" panose="020B0604020202020204" pitchFamily="34" charset="0"/>
                        </a:rPr>
                        <a:t>FeO</a:t>
                      </a:r>
                      <a:r>
                        <a:rPr lang="en-US" sz="2400" b="1" baseline="0" dirty="0">
                          <a:solidFill>
                            <a:srgbClr val="0070C0"/>
                          </a:solidFill>
                          <a:latin typeface="Arial" panose="020B0604020202020204" pitchFamily="34" charset="0"/>
                          <a:cs typeface="Arial" panose="020B0604020202020204" pitchFamily="34" charset="0"/>
                        </a:rPr>
                        <a:t> + CO </a:t>
                      </a:r>
                      <a:r>
                        <a:rPr lang="en-US" sz="2400" b="1" baseline="0" dirty="0">
                          <a:solidFill>
                            <a:srgbClr val="0070C0"/>
                          </a:solidFill>
                          <a:latin typeface="Arial" panose="020B0604020202020204" pitchFamily="34" charset="0"/>
                          <a:cs typeface="Arial" panose="020B0604020202020204" pitchFamily="34" charset="0"/>
                          <a:sym typeface="Wingdings" panose="05000000000000000000" pitchFamily="2" charset="2"/>
                        </a:rPr>
                        <a:t> Fe + CO</a:t>
                      </a:r>
                      <a:r>
                        <a:rPr lang="en-US" sz="2400" b="1" baseline="-25000" dirty="0">
                          <a:solidFill>
                            <a:srgbClr val="0070C0"/>
                          </a:solidFill>
                          <a:latin typeface="Arial" panose="020B0604020202020204" pitchFamily="34" charset="0"/>
                          <a:cs typeface="Arial" panose="020B0604020202020204" pitchFamily="34" charset="0"/>
                          <a:sym typeface="Wingdings" panose="05000000000000000000" pitchFamily="2" charset="2"/>
                        </a:rPr>
                        <a:t>2</a:t>
                      </a:r>
                      <a:endParaRPr lang="en-US" sz="2400" b="1" baseline="-25000" dirty="0">
                        <a:solidFill>
                          <a:srgbClr val="0070C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b="1" dirty="0">
                          <a:solidFill>
                            <a:srgbClr val="0070C0"/>
                          </a:solidFill>
                          <a:latin typeface="Arial" panose="020B0604020202020204" pitchFamily="34" charset="0"/>
                          <a:cs typeface="Arial" panose="020B0604020202020204" pitchFamily="34" charset="0"/>
                        </a:rPr>
                        <a:t>-11 kJ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985517462"/>
                  </a:ext>
                </a:extLst>
              </a:tr>
            </a:tbl>
          </a:graphicData>
        </a:graphic>
      </p:graphicFrame>
      <p:sp>
        <p:nvSpPr>
          <p:cNvPr id="20" name="Line 32"/>
          <p:cNvSpPr>
            <a:spLocks noChangeShapeType="1"/>
          </p:cNvSpPr>
          <p:nvPr/>
        </p:nvSpPr>
        <p:spPr bwMode="auto">
          <a:xfrm flipV="1">
            <a:off x="7970994" y="3824301"/>
            <a:ext cx="685800" cy="576360"/>
          </a:xfrm>
          <a:prstGeom prst="line">
            <a:avLst/>
          </a:prstGeom>
          <a:noFill/>
          <a:ln w="76200">
            <a:solidFill>
              <a:srgbClr val="FF0000"/>
            </a:solidFill>
            <a:round/>
            <a:headEnd/>
            <a:tailEnd/>
          </a:ln>
          <a:effectLst/>
        </p:spPr>
        <p:txBody>
          <a:bodyPr/>
          <a:lstStyle/>
          <a:p>
            <a:endParaRPr lang="en-US" sz="2100"/>
          </a:p>
        </p:txBody>
      </p:sp>
      <p:sp>
        <p:nvSpPr>
          <p:cNvPr id="22" name="Line 32"/>
          <p:cNvSpPr>
            <a:spLocks noChangeShapeType="1"/>
          </p:cNvSpPr>
          <p:nvPr/>
        </p:nvSpPr>
        <p:spPr bwMode="auto">
          <a:xfrm flipV="1">
            <a:off x="5246813" y="5214840"/>
            <a:ext cx="685800" cy="576360"/>
          </a:xfrm>
          <a:prstGeom prst="line">
            <a:avLst/>
          </a:prstGeom>
          <a:noFill/>
          <a:ln w="76200">
            <a:solidFill>
              <a:srgbClr val="FF0000"/>
            </a:solidFill>
            <a:round/>
            <a:headEnd/>
            <a:tailEnd/>
          </a:ln>
          <a:effectLst/>
        </p:spPr>
        <p:txBody>
          <a:bodyPr/>
          <a:lstStyle/>
          <a:p>
            <a:endParaRPr lang="en-US" sz="2100"/>
          </a:p>
        </p:txBody>
      </p:sp>
      <p:sp>
        <p:nvSpPr>
          <p:cNvPr id="23" name="Line 32"/>
          <p:cNvSpPr>
            <a:spLocks noChangeShapeType="1"/>
          </p:cNvSpPr>
          <p:nvPr/>
        </p:nvSpPr>
        <p:spPr bwMode="auto">
          <a:xfrm flipV="1">
            <a:off x="6386783" y="3801337"/>
            <a:ext cx="685800" cy="576360"/>
          </a:xfrm>
          <a:prstGeom prst="line">
            <a:avLst/>
          </a:prstGeom>
          <a:noFill/>
          <a:ln w="76200">
            <a:solidFill>
              <a:srgbClr val="FF0000"/>
            </a:solidFill>
            <a:round/>
            <a:headEnd/>
            <a:tailEnd/>
          </a:ln>
          <a:effectLst/>
        </p:spPr>
        <p:txBody>
          <a:bodyPr/>
          <a:lstStyle/>
          <a:p>
            <a:endParaRPr lang="en-US" sz="2100"/>
          </a:p>
        </p:txBody>
      </p:sp>
      <p:sp>
        <p:nvSpPr>
          <p:cNvPr id="24" name="Line 32"/>
          <p:cNvSpPr>
            <a:spLocks noChangeShapeType="1"/>
          </p:cNvSpPr>
          <p:nvPr/>
        </p:nvSpPr>
        <p:spPr bwMode="auto">
          <a:xfrm flipV="1">
            <a:off x="7924800" y="5165762"/>
            <a:ext cx="685800" cy="576360"/>
          </a:xfrm>
          <a:prstGeom prst="line">
            <a:avLst/>
          </a:prstGeom>
          <a:noFill/>
          <a:ln w="76200">
            <a:solidFill>
              <a:srgbClr val="FF0000"/>
            </a:solidFill>
            <a:round/>
            <a:headEnd/>
            <a:tailEnd/>
          </a:ln>
          <a:effectLst/>
        </p:spPr>
        <p:txBody>
          <a:bodyPr/>
          <a:lstStyle/>
          <a:p>
            <a:endParaRPr lang="en-US" sz="2100"/>
          </a:p>
        </p:txBody>
      </p:sp>
      <p:sp>
        <p:nvSpPr>
          <p:cNvPr id="26" name="Line 32"/>
          <p:cNvSpPr>
            <a:spLocks noChangeShapeType="1"/>
          </p:cNvSpPr>
          <p:nvPr/>
        </p:nvSpPr>
        <p:spPr bwMode="auto">
          <a:xfrm flipV="1">
            <a:off x="8686836" y="4514710"/>
            <a:ext cx="685800" cy="576360"/>
          </a:xfrm>
          <a:prstGeom prst="line">
            <a:avLst/>
          </a:prstGeom>
          <a:noFill/>
          <a:ln w="76200">
            <a:solidFill>
              <a:srgbClr val="FF0000"/>
            </a:solidFill>
            <a:round/>
            <a:headEnd/>
            <a:tailEnd/>
          </a:ln>
          <a:effectLst/>
        </p:spPr>
        <p:txBody>
          <a:bodyPr/>
          <a:lstStyle/>
          <a:p>
            <a:endParaRPr lang="en-US" sz="2100"/>
          </a:p>
        </p:txBody>
      </p:sp>
      <p:sp>
        <p:nvSpPr>
          <p:cNvPr id="27" name="Line 32"/>
          <p:cNvSpPr>
            <a:spLocks noChangeShapeType="1"/>
          </p:cNvSpPr>
          <p:nvPr/>
        </p:nvSpPr>
        <p:spPr bwMode="auto">
          <a:xfrm flipV="1">
            <a:off x="9228293" y="3846734"/>
            <a:ext cx="685800" cy="576360"/>
          </a:xfrm>
          <a:prstGeom prst="line">
            <a:avLst/>
          </a:prstGeom>
          <a:noFill/>
          <a:ln w="76200">
            <a:solidFill>
              <a:srgbClr val="FF0000"/>
            </a:solidFill>
            <a:round/>
            <a:headEnd/>
            <a:tailEnd/>
          </a:ln>
          <a:effectLst/>
        </p:spPr>
        <p:txBody>
          <a:bodyPr/>
          <a:lstStyle/>
          <a:p>
            <a:endParaRPr lang="en-US" sz="2100"/>
          </a:p>
        </p:txBody>
      </p:sp>
      <p:sp>
        <p:nvSpPr>
          <p:cNvPr id="28" name="Line 32"/>
          <p:cNvSpPr>
            <a:spLocks noChangeShapeType="1"/>
          </p:cNvSpPr>
          <p:nvPr/>
        </p:nvSpPr>
        <p:spPr bwMode="auto">
          <a:xfrm flipV="1">
            <a:off x="9450414" y="5105400"/>
            <a:ext cx="685800" cy="576360"/>
          </a:xfrm>
          <a:prstGeom prst="line">
            <a:avLst/>
          </a:prstGeom>
          <a:noFill/>
          <a:ln w="76200">
            <a:solidFill>
              <a:srgbClr val="FF0000"/>
            </a:solidFill>
            <a:round/>
            <a:headEnd/>
            <a:tailEnd/>
          </a:ln>
          <a:effectLst/>
        </p:spPr>
        <p:txBody>
          <a:bodyPr/>
          <a:lstStyle/>
          <a:p>
            <a:endParaRPr lang="en-US" sz="2100"/>
          </a:p>
        </p:txBody>
      </p:sp>
      <p:sp>
        <p:nvSpPr>
          <p:cNvPr id="29" name="Line 32"/>
          <p:cNvSpPr>
            <a:spLocks noChangeShapeType="1"/>
          </p:cNvSpPr>
          <p:nvPr/>
        </p:nvSpPr>
        <p:spPr bwMode="auto">
          <a:xfrm flipV="1">
            <a:off x="6717441" y="5181600"/>
            <a:ext cx="685800" cy="576360"/>
          </a:xfrm>
          <a:prstGeom prst="line">
            <a:avLst/>
          </a:prstGeom>
          <a:noFill/>
          <a:ln w="76200">
            <a:solidFill>
              <a:srgbClr val="FF0000"/>
            </a:solidFill>
            <a:round/>
            <a:headEnd/>
            <a:tailEnd/>
          </a:ln>
          <a:effectLst/>
        </p:spPr>
        <p:txBody>
          <a:bodyPr/>
          <a:lstStyle/>
          <a:p>
            <a:endParaRPr lang="en-US" sz="2100"/>
          </a:p>
        </p:txBody>
      </p:sp>
      <p:sp>
        <p:nvSpPr>
          <p:cNvPr id="30" name="Line 32"/>
          <p:cNvSpPr>
            <a:spLocks noChangeShapeType="1"/>
          </p:cNvSpPr>
          <p:nvPr/>
        </p:nvSpPr>
        <p:spPr bwMode="auto">
          <a:xfrm flipV="1">
            <a:off x="6858000" y="4452840"/>
            <a:ext cx="685800" cy="576360"/>
          </a:xfrm>
          <a:prstGeom prst="line">
            <a:avLst/>
          </a:prstGeom>
          <a:noFill/>
          <a:ln w="76200">
            <a:solidFill>
              <a:srgbClr val="FF0000"/>
            </a:solidFill>
            <a:round/>
            <a:headEnd/>
            <a:tailEnd/>
          </a:ln>
          <a:effectLst/>
        </p:spPr>
        <p:txBody>
          <a:bodyPr/>
          <a:lstStyle/>
          <a:p>
            <a:endParaRPr lang="en-US" sz="2100"/>
          </a:p>
        </p:txBody>
      </p:sp>
      <p:sp>
        <p:nvSpPr>
          <p:cNvPr id="31" name="Line 32"/>
          <p:cNvSpPr>
            <a:spLocks noChangeShapeType="1"/>
          </p:cNvSpPr>
          <p:nvPr/>
        </p:nvSpPr>
        <p:spPr bwMode="auto">
          <a:xfrm flipV="1">
            <a:off x="5745579" y="4601852"/>
            <a:ext cx="685800" cy="576360"/>
          </a:xfrm>
          <a:prstGeom prst="line">
            <a:avLst/>
          </a:prstGeom>
          <a:noFill/>
          <a:ln w="76200">
            <a:solidFill>
              <a:srgbClr val="FF0000"/>
            </a:solidFill>
            <a:round/>
            <a:headEnd/>
            <a:tailEnd/>
          </a:ln>
          <a:effectLst/>
        </p:spPr>
        <p:txBody>
          <a:bodyPr/>
          <a:lstStyle/>
          <a:p>
            <a:endParaRPr lang="en-US" sz="2100"/>
          </a:p>
        </p:txBody>
      </p:sp>
    </p:spTree>
    <p:extLst>
      <p:ext uri="{BB962C8B-B14F-4D97-AF65-F5344CB8AC3E}">
        <p14:creationId xmlns:p14="http://schemas.microsoft.com/office/powerpoint/2010/main" val="350480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linds(horizontal)">
                                      <p:cBhvr>
                                        <p:cTn id="10" dur="500"/>
                                        <p:tgtEl>
                                          <p:spTgt spid="2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blinds(horizontal)">
                                      <p:cBhvr>
                                        <p:cTn id="13" dur="500"/>
                                        <p:tgtEl>
                                          <p:spTgt spid="2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blinds(horizontal)">
                                      <p:cBhvr>
                                        <p:cTn id="16" dur="500"/>
                                        <p:tgtEl>
                                          <p:spTgt spid="2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blinds(horizontal)">
                                      <p:cBhvr>
                                        <p:cTn id="19" dur="500"/>
                                        <p:tgtEl>
                                          <p:spTgt spid="2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linds(horizontal)">
                                      <p:cBhvr>
                                        <p:cTn id="22" dur="500"/>
                                        <p:tgtEl>
                                          <p:spTgt spid="2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blinds(horizontal)">
                                      <p:cBhvr>
                                        <p:cTn id="25" dur="500"/>
                                        <p:tgtEl>
                                          <p:spTgt spid="2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blinds(horizontal)">
                                      <p:cBhvr>
                                        <p:cTn id="28" dur="500"/>
                                        <p:tgtEl>
                                          <p:spTgt spid="29"/>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blinds(horizontal)">
                                      <p:cBhvr>
                                        <p:cTn id="31" dur="500"/>
                                        <p:tgtEl>
                                          <p:spTgt spid="3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blinds(horizontal)">
                                      <p:cBhvr>
                                        <p:cTn id="3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P spid="23" grpId="0" animBg="1"/>
      <p:bldP spid="24" grpId="0" animBg="1"/>
      <p:bldP spid="26" grpId="0" animBg="1"/>
      <p:bldP spid="27" grpId="0" animBg="1"/>
      <p:bldP spid="28" grpId="0" animBg="1"/>
      <p:bldP spid="29" grpId="0" animBg="1"/>
      <p:bldP spid="30" grpId="0" animBg="1"/>
      <p:bldP spid="3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397000" y="25018"/>
            <a:ext cx="9334500" cy="1234437"/>
          </a:xfrm>
        </p:spPr>
        <p:txBody>
          <a:bodyPr>
            <a:normAutofit/>
          </a:bodyPr>
          <a:lstStyle/>
          <a:p>
            <a:pPr algn="ctr"/>
            <a:r>
              <a:rPr lang="en-US" sz="5400" u="sng" dirty="0">
                <a:latin typeface="Impact" panose="020B0806030902050204" pitchFamily="34" charset="0"/>
              </a:rPr>
              <a:t>Reminder...</a:t>
            </a:r>
          </a:p>
        </p:txBody>
      </p:sp>
      <p:sp>
        <p:nvSpPr>
          <p:cNvPr id="2" name="TextBox 1">
            <a:extLst>
              <a:ext uri="{FF2B5EF4-FFF2-40B4-BE49-F238E27FC236}">
                <a16:creationId xmlns:a16="http://schemas.microsoft.com/office/drawing/2014/main" id="{EB67DC9B-EEAE-F64D-A8B6-FF023D9B83FE}"/>
              </a:ext>
            </a:extLst>
          </p:cNvPr>
          <p:cNvSpPr txBox="1"/>
          <p:nvPr/>
        </p:nvSpPr>
        <p:spPr>
          <a:xfrm>
            <a:off x="431320" y="996347"/>
            <a:ext cx="11542143" cy="5786199"/>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There are going to be WAY more words on these slides than you need to write down. WAY more than in my Honors </a:t>
            </a:r>
            <a:r>
              <a:rPr lang="en-US" sz="2800" dirty="0" err="1">
                <a:latin typeface="Arial" panose="020B0604020202020204" pitchFamily="34" charset="0"/>
                <a:cs typeface="Arial" panose="020B0604020202020204" pitchFamily="34" charset="0"/>
              </a:rPr>
              <a:t>Chem</a:t>
            </a:r>
            <a:r>
              <a:rPr lang="en-US" sz="2800" dirty="0">
                <a:latin typeface="Arial" panose="020B0604020202020204" pitchFamily="34" charset="0"/>
                <a:cs typeface="Arial" panose="020B0604020202020204" pitchFamily="34" charset="0"/>
              </a:rPr>
              <a:t> lecture slides. A huge part of AP </a:t>
            </a:r>
            <a:r>
              <a:rPr lang="en-US" sz="2800" dirty="0" err="1">
                <a:latin typeface="Arial" panose="020B0604020202020204" pitchFamily="34" charset="0"/>
                <a:cs typeface="Arial" panose="020B0604020202020204" pitchFamily="34" charset="0"/>
              </a:rPr>
              <a:t>Chem</a:t>
            </a:r>
            <a:r>
              <a:rPr lang="en-US" sz="2800" dirty="0">
                <a:latin typeface="Arial" panose="020B0604020202020204" pitchFamily="34" charset="0"/>
                <a:cs typeface="Arial" panose="020B0604020202020204" pitchFamily="34" charset="0"/>
              </a:rPr>
              <a:t> is constantly going back and reviewing previous material, self studying, etc. So my slides are formatted so that when you come back to them you have a bit more “verbiage” there to help you! </a:t>
            </a:r>
          </a:p>
          <a:p>
            <a:pPr algn="ctr"/>
            <a:endParaRPr lang="en-US" sz="2000" b="1" dirty="0">
              <a:solidFill>
                <a:srgbClr val="FF0000"/>
              </a:solidFill>
              <a:latin typeface="Arial" panose="020B0604020202020204" pitchFamily="34" charset="0"/>
              <a:cs typeface="Arial" panose="020B0604020202020204" pitchFamily="34" charset="0"/>
            </a:endParaRPr>
          </a:p>
          <a:p>
            <a:pPr algn="ctr"/>
            <a:r>
              <a:rPr lang="en-US" sz="2800" b="1" dirty="0">
                <a:solidFill>
                  <a:srgbClr val="FF0000"/>
                </a:solidFill>
                <a:latin typeface="Arial" panose="020B0604020202020204" pitchFamily="34" charset="0"/>
                <a:cs typeface="Arial" panose="020B0604020202020204" pitchFamily="34" charset="0"/>
              </a:rPr>
              <a:t>DO NOT COPY EVERYTHING DOWN DURING LECTURE! </a:t>
            </a:r>
          </a:p>
          <a:p>
            <a:endParaRPr lang="en-US" sz="14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If you think you need to add more detail after class, that is why we do annotations as a homework assignment after we’ve taken the notes! Listen to me talking, take down *notes* and review and add to your notes later. </a:t>
            </a:r>
          </a:p>
          <a:p>
            <a:endParaRPr lang="en-US" sz="1600" dirty="0">
              <a:latin typeface="Arial" panose="020B0604020202020204" pitchFamily="34" charset="0"/>
              <a:cs typeface="Arial" panose="020B0604020202020204" pitchFamily="34" charset="0"/>
            </a:endParaRPr>
          </a:p>
          <a:p>
            <a:pPr algn="ctr"/>
            <a:r>
              <a:rPr lang="en-US" sz="2800" b="1" dirty="0">
                <a:solidFill>
                  <a:srgbClr val="FF0000"/>
                </a:solidFill>
                <a:latin typeface="Arial" panose="020B0604020202020204" pitchFamily="34" charset="0"/>
                <a:cs typeface="Arial" panose="020B0604020202020204" pitchFamily="34" charset="0"/>
              </a:rPr>
              <a:t>You are not a PHOTOCOPIER! You are a NOTE TAKER!</a:t>
            </a:r>
          </a:p>
        </p:txBody>
      </p:sp>
      <p:sp>
        <p:nvSpPr>
          <p:cNvPr id="4" name="Frame 3"/>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603815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9655250" cy="1143000"/>
          </a:xfrm>
        </p:spPr>
        <p:txBody>
          <a:bodyPr>
            <a:noAutofit/>
          </a:bodyPr>
          <a:lstStyle/>
          <a:p>
            <a:r>
              <a:rPr lang="en-US" b="1" u="sng" dirty="0">
                <a:latin typeface="Arial" charset="0"/>
              </a:rPr>
              <a:t>Reminder About Units</a:t>
            </a:r>
            <a:endParaRPr lang="en-US" b="1" u="sng" dirty="0">
              <a:latin typeface="Arial" panose="020B0604020202020204" pitchFamily="34" charset="0"/>
              <a:cs typeface="Arial" panose="020B0604020202020204" pitchFamily="34" charset="0"/>
            </a:endParaRPr>
          </a:p>
        </p:txBody>
      </p:sp>
      <p:sp>
        <p:nvSpPr>
          <p:cNvPr id="7" name="Rectangle 3"/>
          <p:cNvSpPr>
            <a:spLocks noGrp="1" noChangeArrowheads="1"/>
          </p:cNvSpPr>
          <p:nvPr>
            <p:ph idx="1"/>
          </p:nvPr>
        </p:nvSpPr>
        <p:spPr>
          <a:xfrm>
            <a:off x="555550" y="1295400"/>
            <a:ext cx="11407850" cy="5410200"/>
          </a:xfrm>
          <a:ln w="25400">
            <a:noFill/>
            <a:prstDash val="lgDash"/>
          </a:ln>
        </p:spPr>
        <p:txBody>
          <a:bodyPr>
            <a:normAutofit lnSpcReduction="10000"/>
          </a:bodyPr>
          <a:lstStyle/>
          <a:p>
            <a:pPr marL="0" indent="0" eaLnBrk="1" hangingPunct="1">
              <a:buNone/>
            </a:pPr>
            <a:r>
              <a:rPr lang="en-US" sz="3600" b="1" dirty="0">
                <a:solidFill>
                  <a:srgbClr val="0070C0"/>
                </a:solidFill>
                <a:latin typeface="Arial" charset="0"/>
              </a:rPr>
              <a:t>Usually people just use:              </a:t>
            </a:r>
            <a:r>
              <a:rPr lang="en-US" sz="3600" dirty="0">
                <a:latin typeface="Arial" charset="0"/>
              </a:rPr>
              <a:t>kJ    or     kJ/mol</a:t>
            </a:r>
          </a:p>
          <a:p>
            <a:pPr marL="0" indent="0" eaLnBrk="1" hangingPunct="1">
              <a:buNone/>
            </a:pPr>
            <a:r>
              <a:rPr lang="en-US" sz="3600" b="1" dirty="0">
                <a:solidFill>
                  <a:srgbClr val="0070C0"/>
                </a:solidFill>
                <a:latin typeface="Arial" charset="0"/>
              </a:rPr>
              <a:t>College board started using:      </a:t>
            </a:r>
            <a:r>
              <a:rPr lang="en-US" sz="3600" b="1" dirty="0">
                <a:solidFill>
                  <a:srgbClr val="FF0000"/>
                </a:solidFill>
                <a:latin typeface="Arial" charset="0"/>
              </a:rPr>
              <a:t>kJ/</a:t>
            </a:r>
            <a:r>
              <a:rPr lang="en-US" sz="3600" b="1" dirty="0" err="1">
                <a:solidFill>
                  <a:srgbClr val="FF0000"/>
                </a:solidFill>
                <a:latin typeface="Arial" charset="0"/>
              </a:rPr>
              <a:t>mol</a:t>
            </a:r>
            <a:r>
              <a:rPr lang="en-US" sz="3600" b="1" baseline="-25000" dirty="0" err="1">
                <a:solidFill>
                  <a:srgbClr val="FF0000"/>
                </a:solidFill>
                <a:latin typeface="Arial" charset="0"/>
              </a:rPr>
              <a:t>rxn</a:t>
            </a:r>
            <a:endParaRPr lang="en-US" sz="3600" b="1" baseline="-25000" dirty="0">
              <a:solidFill>
                <a:srgbClr val="FF0000"/>
              </a:solidFill>
              <a:latin typeface="Arial" charset="0"/>
            </a:endParaRPr>
          </a:p>
          <a:p>
            <a:pPr marL="0" indent="0" algn="ctr" eaLnBrk="1" hangingPunct="1">
              <a:buNone/>
            </a:pPr>
            <a:endParaRPr lang="en-US" sz="2600" dirty="0">
              <a:latin typeface="Arial" charset="0"/>
            </a:endParaRPr>
          </a:p>
          <a:p>
            <a:pPr marL="0" indent="0" eaLnBrk="1" hangingPunct="1">
              <a:lnSpc>
                <a:spcPct val="100000"/>
              </a:lnSpc>
              <a:buNone/>
            </a:pPr>
            <a:r>
              <a:rPr lang="en-US" sz="3600" dirty="0">
                <a:latin typeface="Arial" charset="0"/>
              </a:rPr>
              <a:t>Which makes sense in terms of doing good dimensional analysis. It is the energy released when you perform the reaction ONE TIME THE WAY IT IS WRITTEN. The energy released when  you do the reaction once with the mole ratios given. If you double the moles, you double the energy because you are doing the reaction twice. </a:t>
            </a:r>
          </a:p>
        </p:txBody>
      </p:sp>
    </p:spTree>
    <p:extLst>
      <p:ext uri="{BB962C8B-B14F-4D97-AF65-F5344CB8AC3E}">
        <p14:creationId xmlns:p14="http://schemas.microsoft.com/office/powerpoint/2010/main" val="10604518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9655250" cy="1143000"/>
          </a:xfrm>
        </p:spPr>
        <p:txBody>
          <a:bodyPr>
            <a:noAutofit/>
          </a:bodyPr>
          <a:lstStyle/>
          <a:p>
            <a:r>
              <a:rPr lang="en-US" b="1" u="sng" dirty="0">
                <a:latin typeface="Arial" charset="0"/>
              </a:rPr>
              <a:t>Reminder About Units</a:t>
            </a:r>
            <a:endParaRPr lang="en-US" b="1" u="sng" dirty="0">
              <a:latin typeface="Arial" panose="020B0604020202020204" pitchFamily="34" charset="0"/>
              <a:cs typeface="Arial" panose="020B0604020202020204" pitchFamily="34" charset="0"/>
            </a:endParaRPr>
          </a:p>
        </p:txBody>
      </p:sp>
      <p:sp>
        <p:nvSpPr>
          <p:cNvPr id="7" name="Rectangle 3"/>
          <p:cNvSpPr>
            <a:spLocks noGrp="1" noChangeArrowheads="1"/>
          </p:cNvSpPr>
          <p:nvPr>
            <p:ph idx="1"/>
          </p:nvPr>
        </p:nvSpPr>
        <p:spPr>
          <a:xfrm>
            <a:off x="555550" y="1295400"/>
            <a:ext cx="11407850" cy="5410200"/>
          </a:xfrm>
          <a:ln w="25400">
            <a:noFill/>
            <a:prstDash val="lgDash"/>
          </a:ln>
        </p:spPr>
        <p:txBody>
          <a:bodyPr>
            <a:normAutofit/>
          </a:bodyPr>
          <a:lstStyle/>
          <a:p>
            <a:pPr marL="0" indent="0" eaLnBrk="1" hangingPunct="1">
              <a:buNone/>
            </a:pPr>
            <a:r>
              <a:rPr lang="en-US" sz="3600" b="1" dirty="0">
                <a:solidFill>
                  <a:srgbClr val="0070C0"/>
                </a:solidFill>
                <a:latin typeface="Arial" charset="0"/>
              </a:rPr>
              <a:t>Usually people just use:              </a:t>
            </a:r>
            <a:r>
              <a:rPr lang="en-US" sz="3600" dirty="0">
                <a:latin typeface="Arial" charset="0"/>
              </a:rPr>
              <a:t>kJ    or     kJ/mol</a:t>
            </a:r>
          </a:p>
          <a:p>
            <a:pPr marL="0" indent="0" eaLnBrk="1" hangingPunct="1">
              <a:buNone/>
            </a:pPr>
            <a:r>
              <a:rPr lang="en-US" sz="3600" b="1" dirty="0">
                <a:solidFill>
                  <a:srgbClr val="0070C0"/>
                </a:solidFill>
                <a:latin typeface="Arial" charset="0"/>
              </a:rPr>
              <a:t>College board started using:      </a:t>
            </a:r>
            <a:r>
              <a:rPr lang="en-US" sz="3600" b="1" dirty="0">
                <a:solidFill>
                  <a:srgbClr val="FF0000"/>
                </a:solidFill>
                <a:latin typeface="Arial" charset="0"/>
              </a:rPr>
              <a:t>kJ/</a:t>
            </a:r>
            <a:r>
              <a:rPr lang="en-US" sz="3600" b="1" dirty="0" err="1">
                <a:solidFill>
                  <a:srgbClr val="FF0000"/>
                </a:solidFill>
                <a:latin typeface="Arial" charset="0"/>
              </a:rPr>
              <a:t>mol</a:t>
            </a:r>
            <a:r>
              <a:rPr lang="en-US" sz="3600" b="1" baseline="-25000" dirty="0" err="1">
                <a:solidFill>
                  <a:srgbClr val="FF0000"/>
                </a:solidFill>
                <a:latin typeface="Arial" charset="0"/>
              </a:rPr>
              <a:t>rxn</a:t>
            </a:r>
            <a:endParaRPr lang="en-US" sz="3600" b="1" baseline="-25000" dirty="0">
              <a:solidFill>
                <a:srgbClr val="FF0000"/>
              </a:solidFill>
              <a:latin typeface="Arial" charset="0"/>
            </a:endParaRPr>
          </a:p>
          <a:p>
            <a:pPr marL="0" indent="0" algn="ctr" eaLnBrk="1" hangingPunct="1">
              <a:buNone/>
            </a:pPr>
            <a:endParaRPr lang="en-US" sz="100" dirty="0">
              <a:latin typeface="Arial" charset="0"/>
            </a:endParaRPr>
          </a:p>
          <a:p>
            <a:pPr marL="0" indent="0">
              <a:buNone/>
            </a:pPr>
            <a:r>
              <a:rPr lang="en-US" sz="3600" b="1" u="sng" dirty="0">
                <a:latin typeface="Arial" charset="0"/>
              </a:rPr>
              <a:t>Example:</a:t>
            </a:r>
            <a:endParaRPr lang="en-US" sz="3600" b="1" u="sng" baseline="-25000" dirty="0">
              <a:latin typeface="Arial" charset="0"/>
              <a:sym typeface="Wingdings" panose="05000000000000000000" pitchFamily="2" charset="2"/>
            </a:endParaRPr>
          </a:p>
          <a:p>
            <a:pPr marL="0" indent="0">
              <a:buNone/>
            </a:pPr>
            <a:r>
              <a:rPr lang="en-US" sz="3600" b="1" dirty="0">
                <a:latin typeface="Arial" charset="0"/>
              </a:rPr>
              <a:t>H</a:t>
            </a:r>
            <a:r>
              <a:rPr lang="en-US" sz="3600" b="1" baseline="-25000" dirty="0">
                <a:latin typeface="Arial" charset="0"/>
              </a:rPr>
              <a:t>2</a:t>
            </a:r>
            <a:r>
              <a:rPr lang="en-US" sz="3600" b="1" dirty="0">
                <a:latin typeface="Arial" charset="0"/>
              </a:rPr>
              <a:t> + ½ O</a:t>
            </a:r>
            <a:r>
              <a:rPr lang="en-US" sz="3600" b="1" baseline="-25000" dirty="0">
                <a:latin typeface="Arial" charset="0"/>
              </a:rPr>
              <a:t>2</a:t>
            </a:r>
            <a:r>
              <a:rPr lang="en-US" sz="3600" b="1" dirty="0">
                <a:latin typeface="Arial" charset="0"/>
              </a:rPr>
              <a:t> </a:t>
            </a:r>
            <a:r>
              <a:rPr lang="en-US" sz="3600" b="1" dirty="0">
                <a:latin typeface="Arial" charset="0"/>
                <a:sym typeface="Wingdings" panose="05000000000000000000" pitchFamily="2" charset="2"/>
              </a:rPr>
              <a:t>   H</a:t>
            </a:r>
            <a:r>
              <a:rPr lang="en-US" sz="3600" b="1" baseline="-25000" dirty="0">
                <a:latin typeface="Arial" charset="0"/>
                <a:sym typeface="Wingdings" panose="05000000000000000000" pitchFamily="2" charset="2"/>
              </a:rPr>
              <a:t>2</a:t>
            </a:r>
            <a:r>
              <a:rPr lang="en-US" sz="3600" b="1" dirty="0">
                <a:latin typeface="Arial" charset="0"/>
                <a:sym typeface="Wingdings" panose="05000000000000000000" pitchFamily="2" charset="2"/>
              </a:rPr>
              <a:t>O      </a:t>
            </a:r>
            <a:r>
              <a:rPr lang="en-US" sz="3600" dirty="0">
                <a:latin typeface="Arial" charset="0"/>
                <a:sym typeface="Wingdings" panose="05000000000000000000" pitchFamily="2" charset="2"/>
              </a:rPr>
              <a:t>∆</a:t>
            </a:r>
            <a:r>
              <a:rPr lang="en-US" sz="3600" dirty="0" err="1">
                <a:latin typeface="Arial" charset="0"/>
                <a:sym typeface="Wingdings" panose="05000000000000000000" pitchFamily="2" charset="2"/>
              </a:rPr>
              <a:t>H</a:t>
            </a:r>
            <a:r>
              <a:rPr lang="en-US" sz="3600" dirty="0" err="1">
                <a:latin typeface="Arial" charset="0"/>
              </a:rPr>
              <a:t>°</a:t>
            </a:r>
            <a:r>
              <a:rPr lang="en-US" sz="3600" baseline="-25000" dirty="0" err="1">
                <a:latin typeface="Arial" charset="0"/>
                <a:sym typeface="Wingdings" panose="05000000000000000000" pitchFamily="2" charset="2"/>
              </a:rPr>
              <a:t>f</a:t>
            </a:r>
            <a:r>
              <a:rPr lang="en-US" sz="3600" dirty="0">
                <a:latin typeface="Arial" charset="0"/>
                <a:sym typeface="Wingdings" panose="05000000000000000000" pitchFamily="2" charset="2"/>
              </a:rPr>
              <a:t> = -286 kJ/</a:t>
            </a:r>
            <a:r>
              <a:rPr lang="en-US" sz="3600" dirty="0" err="1">
                <a:latin typeface="Arial" charset="0"/>
                <a:sym typeface="Wingdings" panose="05000000000000000000" pitchFamily="2" charset="2"/>
              </a:rPr>
              <a:t>mol</a:t>
            </a:r>
            <a:r>
              <a:rPr lang="en-US" sz="3600" baseline="-25000" dirty="0" err="1">
                <a:latin typeface="Arial" charset="0"/>
                <a:sym typeface="Wingdings" panose="05000000000000000000" pitchFamily="2" charset="2"/>
              </a:rPr>
              <a:t>rxn</a:t>
            </a:r>
            <a:endParaRPr lang="en-US" sz="3600" baseline="-25000" dirty="0">
              <a:latin typeface="Arial" charset="0"/>
              <a:sym typeface="Wingdings" panose="05000000000000000000" pitchFamily="2" charset="2"/>
            </a:endParaRPr>
          </a:p>
          <a:p>
            <a:pPr marL="0" indent="0">
              <a:buNone/>
            </a:pPr>
            <a:r>
              <a:rPr lang="en-US" sz="3200" b="1" dirty="0">
                <a:latin typeface="Arial" charset="0"/>
                <a:sym typeface="Wingdings" panose="05000000000000000000" pitchFamily="2" charset="2"/>
              </a:rPr>
              <a:t>What if you wanted to know the energy released when forming water if you had 100g O</a:t>
            </a:r>
            <a:r>
              <a:rPr lang="en-US" sz="3200" b="1" baseline="-25000" dirty="0">
                <a:latin typeface="Arial" charset="0"/>
                <a:sym typeface="Wingdings" panose="05000000000000000000" pitchFamily="2" charset="2"/>
              </a:rPr>
              <a:t>2</a:t>
            </a:r>
            <a:r>
              <a:rPr lang="en-US" sz="3200" b="1" dirty="0">
                <a:latin typeface="Arial" charset="0"/>
                <a:sym typeface="Wingdings" panose="05000000000000000000" pitchFamily="2" charset="2"/>
              </a:rPr>
              <a:t>(g) to start with?</a:t>
            </a:r>
          </a:p>
          <a:p>
            <a:pPr marL="0" indent="0">
              <a:buNone/>
            </a:pPr>
            <a:endParaRPr lang="en-US" sz="3200" b="1" dirty="0">
              <a:latin typeface="Arial" charset="0"/>
              <a:sym typeface="Wingdings" panose="05000000000000000000" pitchFamily="2" charset="2"/>
            </a:endParaRPr>
          </a:p>
        </p:txBody>
      </p:sp>
      <p:graphicFrame>
        <p:nvGraphicFramePr>
          <p:cNvPr id="2" name="Table 2">
            <a:extLst>
              <a:ext uri="{FF2B5EF4-FFF2-40B4-BE49-F238E27FC236}">
                <a16:creationId xmlns:a16="http://schemas.microsoft.com/office/drawing/2014/main" id="{E8126214-1754-FA3F-1E2F-D9FC40A9AF52}"/>
              </a:ext>
            </a:extLst>
          </p:cNvPr>
          <p:cNvGraphicFramePr>
            <a:graphicFrameLocks noGrp="1"/>
          </p:cNvGraphicFramePr>
          <p:nvPr>
            <p:extLst>
              <p:ext uri="{D42A27DB-BD31-4B8C-83A1-F6EECF244321}">
                <p14:modId xmlns:p14="http://schemas.microsoft.com/office/powerpoint/2010/main" val="2155198984"/>
              </p:ext>
            </p:extLst>
          </p:nvPr>
        </p:nvGraphicFramePr>
        <p:xfrm>
          <a:off x="1676400" y="5104370"/>
          <a:ext cx="8128000" cy="1143000"/>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3281505636"/>
                    </a:ext>
                  </a:extLst>
                </a:gridCol>
                <a:gridCol w="1625600">
                  <a:extLst>
                    <a:ext uri="{9D8B030D-6E8A-4147-A177-3AD203B41FA5}">
                      <a16:colId xmlns:a16="http://schemas.microsoft.com/office/drawing/2014/main" val="220667925"/>
                    </a:ext>
                  </a:extLst>
                </a:gridCol>
                <a:gridCol w="1625600">
                  <a:extLst>
                    <a:ext uri="{9D8B030D-6E8A-4147-A177-3AD203B41FA5}">
                      <a16:colId xmlns:a16="http://schemas.microsoft.com/office/drawing/2014/main" val="893952696"/>
                    </a:ext>
                  </a:extLst>
                </a:gridCol>
                <a:gridCol w="1625600">
                  <a:extLst>
                    <a:ext uri="{9D8B030D-6E8A-4147-A177-3AD203B41FA5}">
                      <a16:colId xmlns:a16="http://schemas.microsoft.com/office/drawing/2014/main" val="2822083686"/>
                    </a:ext>
                  </a:extLst>
                </a:gridCol>
                <a:gridCol w="1625600">
                  <a:extLst>
                    <a:ext uri="{9D8B030D-6E8A-4147-A177-3AD203B41FA5}">
                      <a16:colId xmlns:a16="http://schemas.microsoft.com/office/drawing/2014/main" val="2334894116"/>
                    </a:ext>
                  </a:extLst>
                </a:gridCol>
              </a:tblGrid>
              <a:tr h="571500">
                <a:tc>
                  <a:txBody>
                    <a:bodyPr/>
                    <a:lstStyle/>
                    <a:p>
                      <a:pPr algn="ctr"/>
                      <a:r>
                        <a:rPr lang="en-US" sz="2400" baseline="0" dirty="0"/>
                        <a:t>100 g O</a:t>
                      </a:r>
                      <a:r>
                        <a:rPr lang="en-US" sz="2400" baseline="-25000" dirty="0"/>
                        <a:t>2</a:t>
                      </a:r>
                    </a:p>
                  </a:txBody>
                  <a:tcPr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ctr"/>
                      <a:r>
                        <a:rPr lang="en-US" sz="2400" baseline="0" dirty="0"/>
                        <a:t>1 mol O</a:t>
                      </a:r>
                      <a:r>
                        <a:rPr lang="en-US" sz="2400" baseline="-25000" dirty="0"/>
                        <a:t>2</a:t>
                      </a:r>
                    </a:p>
                  </a:txBody>
                  <a:tcPr anchor="ctr">
                    <a:lnT w="12700" cap="flat" cmpd="sng" algn="ctr">
                      <a:noFill/>
                      <a:prstDash val="solid"/>
                      <a:round/>
                      <a:headEnd type="none" w="med" len="med"/>
                      <a:tailEnd type="none" w="med" len="med"/>
                    </a:lnT>
                  </a:tcPr>
                </a:tc>
                <a:tc>
                  <a:txBody>
                    <a:bodyPr/>
                    <a:lstStyle/>
                    <a:p>
                      <a:pPr algn="ctr"/>
                      <a:r>
                        <a:rPr lang="en-US" sz="2400" baseline="0" dirty="0"/>
                        <a:t>1 </a:t>
                      </a:r>
                      <a:r>
                        <a:rPr lang="en-US" sz="2400" baseline="0" dirty="0" err="1"/>
                        <a:t>mol</a:t>
                      </a:r>
                      <a:r>
                        <a:rPr lang="en-US" sz="2400" baseline="-25000" dirty="0" err="1"/>
                        <a:t>rxn</a:t>
                      </a:r>
                      <a:endParaRPr lang="en-US" sz="2400" baseline="-25000" dirty="0"/>
                    </a:p>
                  </a:txBody>
                  <a:tcPr anchor="ctr">
                    <a:lnT w="12700" cap="flat" cmpd="sng" algn="ctr">
                      <a:noFill/>
                      <a:prstDash val="solid"/>
                      <a:round/>
                      <a:headEnd type="none" w="med" len="med"/>
                      <a:tailEnd type="none" w="med" len="med"/>
                    </a:lnT>
                  </a:tcPr>
                </a:tc>
                <a:tc>
                  <a:txBody>
                    <a:bodyPr/>
                    <a:lstStyle/>
                    <a:p>
                      <a:pPr algn="ctr"/>
                      <a:r>
                        <a:rPr lang="en-US" sz="2400" baseline="0" dirty="0"/>
                        <a:t>-286 kJ</a:t>
                      </a:r>
                    </a:p>
                  </a:txBody>
                  <a:tcPr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r>
                        <a:rPr lang="en-US" sz="2400" baseline="0" dirty="0"/>
                        <a:t>= -1788 kJ</a:t>
                      </a:r>
                      <a:endParaRPr lang="en-US" sz="2400" baseline="-25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844478846"/>
                  </a:ext>
                </a:extLst>
              </a:tr>
              <a:tr h="571500">
                <a:tc>
                  <a:txBody>
                    <a:bodyPr/>
                    <a:lstStyle/>
                    <a:p>
                      <a:pPr algn="ctr"/>
                      <a:endParaRPr lang="en-US" sz="2400" baseline="0" dirty="0"/>
                    </a:p>
                  </a:txBody>
                  <a:tcPr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ctr"/>
                      <a:r>
                        <a:rPr lang="en-US" sz="2400" baseline="0" dirty="0"/>
                        <a:t>32 g O</a:t>
                      </a:r>
                      <a:r>
                        <a:rPr lang="en-US" sz="2400" baseline="-25000" dirty="0"/>
                        <a:t>2</a:t>
                      </a:r>
                    </a:p>
                  </a:txBody>
                  <a:tcPr anchor="ctr">
                    <a:lnB w="12700" cap="flat" cmpd="sng" algn="ctr">
                      <a:noFill/>
                      <a:prstDash val="solid"/>
                      <a:round/>
                      <a:headEnd type="none" w="med" len="med"/>
                      <a:tailEnd type="none" w="med" len="med"/>
                    </a:lnB>
                  </a:tcPr>
                </a:tc>
                <a:tc>
                  <a:txBody>
                    <a:bodyPr/>
                    <a:lstStyle/>
                    <a:p>
                      <a:pPr algn="ctr"/>
                      <a:r>
                        <a:rPr lang="en-US" sz="2400" baseline="0" dirty="0"/>
                        <a:t>0.5 mol O</a:t>
                      </a:r>
                      <a:r>
                        <a:rPr lang="en-US" sz="2400" baseline="-25000" dirty="0"/>
                        <a:t>2</a:t>
                      </a:r>
                      <a:endParaRPr lang="en-US" sz="2400" baseline="0" dirty="0"/>
                    </a:p>
                  </a:txBody>
                  <a:tcPr anchor="ctr">
                    <a:lnB w="12700" cap="flat" cmpd="sng" algn="ctr">
                      <a:noFill/>
                      <a:prstDash val="solid"/>
                      <a:round/>
                      <a:headEnd type="none" w="med" len="med"/>
                      <a:tailEnd type="none" w="med" len="med"/>
                    </a:lnB>
                  </a:tcPr>
                </a:tc>
                <a:tc>
                  <a:txBody>
                    <a:bodyPr/>
                    <a:lstStyle/>
                    <a:p>
                      <a:pPr algn="ctr"/>
                      <a:r>
                        <a:rPr lang="en-US" sz="2400" baseline="0" dirty="0"/>
                        <a:t>1 </a:t>
                      </a:r>
                      <a:r>
                        <a:rPr lang="en-US" sz="2400" baseline="0" dirty="0" err="1"/>
                        <a:t>mol</a:t>
                      </a:r>
                      <a:r>
                        <a:rPr lang="en-US" sz="2400" baseline="-25000" dirty="0" err="1"/>
                        <a:t>rxn</a:t>
                      </a:r>
                      <a:endParaRPr lang="en-US" sz="2400" baseline="-25000" dirty="0"/>
                    </a:p>
                  </a:txBody>
                  <a:tcPr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endParaRPr lang="en-US" sz="2400" baseline="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51948124"/>
                  </a:ext>
                </a:extLst>
              </a:tr>
            </a:tbl>
          </a:graphicData>
        </a:graphic>
      </p:graphicFrame>
    </p:spTree>
    <p:extLst>
      <p:ext uri="{BB962C8B-B14F-4D97-AF65-F5344CB8AC3E}">
        <p14:creationId xmlns:p14="http://schemas.microsoft.com/office/powerpoint/2010/main" val="42429157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9655250" cy="1143000"/>
          </a:xfrm>
        </p:spPr>
        <p:txBody>
          <a:bodyPr>
            <a:noAutofit/>
          </a:bodyPr>
          <a:lstStyle/>
          <a:p>
            <a:r>
              <a:rPr lang="en-US" b="1" u="sng" dirty="0">
                <a:latin typeface="Arial" charset="0"/>
              </a:rPr>
              <a:t>Reminder About Units</a:t>
            </a:r>
            <a:endParaRPr lang="en-US" b="1" u="sng" dirty="0">
              <a:latin typeface="Arial" panose="020B0604020202020204" pitchFamily="34" charset="0"/>
              <a:cs typeface="Arial" panose="020B0604020202020204" pitchFamily="34" charset="0"/>
            </a:endParaRPr>
          </a:p>
        </p:txBody>
      </p:sp>
      <p:sp>
        <p:nvSpPr>
          <p:cNvPr id="7" name="Rectangle 3"/>
          <p:cNvSpPr>
            <a:spLocks noGrp="1" noChangeArrowheads="1"/>
          </p:cNvSpPr>
          <p:nvPr>
            <p:ph idx="1"/>
          </p:nvPr>
        </p:nvSpPr>
        <p:spPr>
          <a:xfrm>
            <a:off x="555550" y="1295400"/>
            <a:ext cx="11407850" cy="5410200"/>
          </a:xfrm>
          <a:ln w="25400">
            <a:noFill/>
            <a:prstDash val="lgDash"/>
          </a:ln>
        </p:spPr>
        <p:txBody>
          <a:bodyPr>
            <a:normAutofit/>
          </a:bodyPr>
          <a:lstStyle/>
          <a:p>
            <a:pPr marL="0" indent="0" eaLnBrk="1" hangingPunct="1">
              <a:buNone/>
            </a:pPr>
            <a:r>
              <a:rPr lang="en-US" sz="3600" b="1" dirty="0">
                <a:solidFill>
                  <a:srgbClr val="0070C0"/>
                </a:solidFill>
                <a:latin typeface="Arial" charset="0"/>
              </a:rPr>
              <a:t>Usually people just use:              </a:t>
            </a:r>
            <a:r>
              <a:rPr lang="en-US" sz="3600" dirty="0">
                <a:latin typeface="Arial" charset="0"/>
              </a:rPr>
              <a:t>kJ    or     kJ/mol</a:t>
            </a:r>
          </a:p>
          <a:p>
            <a:pPr marL="0" indent="0" eaLnBrk="1" hangingPunct="1">
              <a:buNone/>
            </a:pPr>
            <a:r>
              <a:rPr lang="en-US" sz="3600" b="1" dirty="0">
                <a:solidFill>
                  <a:srgbClr val="0070C0"/>
                </a:solidFill>
                <a:latin typeface="Arial" charset="0"/>
              </a:rPr>
              <a:t>College board started using:      </a:t>
            </a:r>
            <a:r>
              <a:rPr lang="en-US" sz="3600" b="1" dirty="0">
                <a:solidFill>
                  <a:srgbClr val="FF0000"/>
                </a:solidFill>
                <a:latin typeface="Arial" charset="0"/>
              </a:rPr>
              <a:t>kJ/</a:t>
            </a:r>
            <a:r>
              <a:rPr lang="en-US" sz="3600" b="1" dirty="0" err="1">
                <a:solidFill>
                  <a:srgbClr val="FF0000"/>
                </a:solidFill>
                <a:latin typeface="Arial" charset="0"/>
              </a:rPr>
              <a:t>mol</a:t>
            </a:r>
            <a:r>
              <a:rPr lang="en-US" sz="3600" b="1" baseline="-25000" dirty="0" err="1">
                <a:solidFill>
                  <a:srgbClr val="FF0000"/>
                </a:solidFill>
                <a:latin typeface="Arial" charset="0"/>
              </a:rPr>
              <a:t>rxn</a:t>
            </a:r>
            <a:endParaRPr lang="en-US" sz="3600" b="1" baseline="-25000" dirty="0">
              <a:solidFill>
                <a:srgbClr val="FF0000"/>
              </a:solidFill>
              <a:latin typeface="Arial" charset="0"/>
            </a:endParaRPr>
          </a:p>
          <a:p>
            <a:pPr marL="0" indent="0" algn="ctr" eaLnBrk="1" hangingPunct="1">
              <a:buNone/>
            </a:pPr>
            <a:endParaRPr lang="en-US" sz="100" dirty="0">
              <a:latin typeface="Arial" charset="0"/>
            </a:endParaRPr>
          </a:p>
          <a:p>
            <a:pPr marL="0" indent="0">
              <a:buNone/>
            </a:pPr>
            <a:r>
              <a:rPr lang="en-US" sz="3600" b="1" u="sng" dirty="0">
                <a:latin typeface="Arial" charset="0"/>
              </a:rPr>
              <a:t>Example:</a:t>
            </a:r>
            <a:endParaRPr lang="en-US" sz="3600" b="1" u="sng" baseline="-25000" dirty="0">
              <a:latin typeface="Arial" charset="0"/>
              <a:sym typeface="Wingdings" panose="05000000000000000000" pitchFamily="2" charset="2"/>
            </a:endParaRPr>
          </a:p>
          <a:p>
            <a:pPr marL="0" indent="0">
              <a:buNone/>
            </a:pPr>
            <a:r>
              <a:rPr lang="en-US" sz="3600" b="1" dirty="0">
                <a:latin typeface="Arial" charset="0"/>
              </a:rPr>
              <a:t>H</a:t>
            </a:r>
            <a:r>
              <a:rPr lang="en-US" sz="3600" b="1" baseline="-25000" dirty="0">
                <a:latin typeface="Arial" charset="0"/>
              </a:rPr>
              <a:t>2</a:t>
            </a:r>
            <a:r>
              <a:rPr lang="en-US" sz="3600" b="1" dirty="0">
                <a:latin typeface="Arial" charset="0"/>
              </a:rPr>
              <a:t> + ½ O</a:t>
            </a:r>
            <a:r>
              <a:rPr lang="en-US" sz="3600" b="1" baseline="-25000" dirty="0">
                <a:latin typeface="Arial" charset="0"/>
              </a:rPr>
              <a:t>2</a:t>
            </a:r>
            <a:r>
              <a:rPr lang="en-US" sz="3600" b="1" dirty="0">
                <a:latin typeface="Arial" charset="0"/>
              </a:rPr>
              <a:t> </a:t>
            </a:r>
            <a:r>
              <a:rPr lang="en-US" sz="3600" b="1" dirty="0">
                <a:latin typeface="Arial" charset="0"/>
                <a:sym typeface="Wingdings" panose="05000000000000000000" pitchFamily="2" charset="2"/>
              </a:rPr>
              <a:t>   H</a:t>
            </a:r>
            <a:r>
              <a:rPr lang="en-US" sz="3600" b="1" baseline="-25000" dirty="0">
                <a:latin typeface="Arial" charset="0"/>
                <a:sym typeface="Wingdings" panose="05000000000000000000" pitchFamily="2" charset="2"/>
              </a:rPr>
              <a:t>2</a:t>
            </a:r>
            <a:r>
              <a:rPr lang="en-US" sz="3600" b="1" dirty="0">
                <a:latin typeface="Arial" charset="0"/>
                <a:sym typeface="Wingdings" panose="05000000000000000000" pitchFamily="2" charset="2"/>
              </a:rPr>
              <a:t>O      </a:t>
            </a:r>
            <a:r>
              <a:rPr lang="en-US" sz="3600" dirty="0">
                <a:latin typeface="Arial" charset="0"/>
                <a:sym typeface="Wingdings" panose="05000000000000000000" pitchFamily="2" charset="2"/>
              </a:rPr>
              <a:t>∆</a:t>
            </a:r>
            <a:r>
              <a:rPr lang="en-US" sz="3600" dirty="0" err="1">
                <a:latin typeface="Arial" charset="0"/>
                <a:sym typeface="Wingdings" panose="05000000000000000000" pitchFamily="2" charset="2"/>
              </a:rPr>
              <a:t>H</a:t>
            </a:r>
            <a:r>
              <a:rPr lang="en-US" sz="3600" dirty="0" err="1">
                <a:latin typeface="Arial" charset="0"/>
              </a:rPr>
              <a:t>°</a:t>
            </a:r>
            <a:r>
              <a:rPr lang="en-US" sz="3600" baseline="-25000" dirty="0" err="1">
                <a:latin typeface="Arial" charset="0"/>
                <a:sym typeface="Wingdings" panose="05000000000000000000" pitchFamily="2" charset="2"/>
              </a:rPr>
              <a:t>f</a:t>
            </a:r>
            <a:r>
              <a:rPr lang="en-US" sz="3600" dirty="0">
                <a:latin typeface="Arial" charset="0"/>
                <a:sym typeface="Wingdings" panose="05000000000000000000" pitchFamily="2" charset="2"/>
              </a:rPr>
              <a:t> = -286 kJ/</a:t>
            </a:r>
            <a:r>
              <a:rPr lang="en-US" sz="3600" dirty="0" err="1">
                <a:latin typeface="Arial" charset="0"/>
                <a:sym typeface="Wingdings" panose="05000000000000000000" pitchFamily="2" charset="2"/>
              </a:rPr>
              <a:t>mol</a:t>
            </a:r>
            <a:r>
              <a:rPr lang="en-US" sz="3600" baseline="-25000" dirty="0" err="1">
                <a:latin typeface="Arial" charset="0"/>
                <a:sym typeface="Wingdings" panose="05000000000000000000" pitchFamily="2" charset="2"/>
              </a:rPr>
              <a:t>rxn</a:t>
            </a:r>
            <a:endParaRPr lang="en-US" sz="3600" baseline="-25000" dirty="0">
              <a:latin typeface="Arial" charset="0"/>
              <a:sym typeface="Wingdings" panose="05000000000000000000" pitchFamily="2" charset="2"/>
            </a:endParaRPr>
          </a:p>
          <a:p>
            <a:pPr marL="0" indent="0">
              <a:buNone/>
            </a:pPr>
            <a:r>
              <a:rPr lang="en-US" sz="3200" b="1" dirty="0">
                <a:latin typeface="Arial" charset="0"/>
                <a:sym typeface="Wingdings" panose="05000000000000000000" pitchFamily="2" charset="2"/>
              </a:rPr>
              <a:t>What if you wanted to know the energy released when forming water if you had 100g O</a:t>
            </a:r>
            <a:r>
              <a:rPr lang="en-US" sz="3200" b="1" baseline="-25000" dirty="0">
                <a:latin typeface="Arial" charset="0"/>
                <a:sym typeface="Wingdings" panose="05000000000000000000" pitchFamily="2" charset="2"/>
              </a:rPr>
              <a:t>2</a:t>
            </a:r>
            <a:r>
              <a:rPr lang="en-US" sz="3200" b="1" dirty="0">
                <a:latin typeface="Arial" charset="0"/>
                <a:sym typeface="Wingdings" panose="05000000000000000000" pitchFamily="2" charset="2"/>
              </a:rPr>
              <a:t>(g) to start with?</a:t>
            </a:r>
          </a:p>
          <a:p>
            <a:pPr marL="0" indent="0">
              <a:buNone/>
            </a:pPr>
            <a:endParaRPr lang="en-US" sz="3200" b="1" dirty="0">
              <a:latin typeface="Arial" charset="0"/>
              <a:sym typeface="Wingdings" panose="05000000000000000000" pitchFamily="2" charset="2"/>
            </a:endParaRPr>
          </a:p>
        </p:txBody>
      </p:sp>
      <p:graphicFrame>
        <p:nvGraphicFramePr>
          <p:cNvPr id="2" name="Table 2">
            <a:extLst>
              <a:ext uri="{FF2B5EF4-FFF2-40B4-BE49-F238E27FC236}">
                <a16:creationId xmlns:a16="http://schemas.microsoft.com/office/drawing/2014/main" id="{E8126214-1754-FA3F-1E2F-D9FC40A9AF52}"/>
              </a:ext>
            </a:extLst>
          </p:cNvPr>
          <p:cNvGraphicFramePr>
            <a:graphicFrameLocks noGrp="1"/>
          </p:cNvGraphicFramePr>
          <p:nvPr>
            <p:extLst>
              <p:ext uri="{D42A27DB-BD31-4B8C-83A1-F6EECF244321}">
                <p14:modId xmlns:p14="http://schemas.microsoft.com/office/powerpoint/2010/main" val="4216551912"/>
              </p:ext>
            </p:extLst>
          </p:nvPr>
        </p:nvGraphicFramePr>
        <p:xfrm>
          <a:off x="1676400" y="5104370"/>
          <a:ext cx="8128000" cy="1143000"/>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3281505636"/>
                    </a:ext>
                  </a:extLst>
                </a:gridCol>
                <a:gridCol w="1625600">
                  <a:extLst>
                    <a:ext uri="{9D8B030D-6E8A-4147-A177-3AD203B41FA5}">
                      <a16:colId xmlns:a16="http://schemas.microsoft.com/office/drawing/2014/main" val="220667925"/>
                    </a:ext>
                  </a:extLst>
                </a:gridCol>
                <a:gridCol w="1625600">
                  <a:extLst>
                    <a:ext uri="{9D8B030D-6E8A-4147-A177-3AD203B41FA5}">
                      <a16:colId xmlns:a16="http://schemas.microsoft.com/office/drawing/2014/main" val="893952696"/>
                    </a:ext>
                  </a:extLst>
                </a:gridCol>
                <a:gridCol w="1625600">
                  <a:extLst>
                    <a:ext uri="{9D8B030D-6E8A-4147-A177-3AD203B41FA5}">
                      <a16:colId xmlns:a16="http://schemas.microsoft.com/office/drawing/2014/main" val="2822083686"/>
                    </a:ext>
                  </a:extLst>
                </a:gridCol>
                <a:gridCol w="1625600">
                  <a:extLst>
                    <a:ext uri="{9D8B030D-6E8A-4147-A177-3AD203B41FA5}">
                      <a16:colId xmlns:a16="http://schemas.microsoft.com/office/drawing/2014/main" val="2334894116"/>
                    </a:ext>
                  </a:extLst>
                </a:gridCol>
              </a:tblGrid>
              <a:tr h="571500">
                <a:tc>
                  <a:txBody>
                    <a:bodyPr/>
                    <a:lstStyle/>
                    <a:p>
                      <a:pPr algn="ctr"/>
                      <a:r>
                        <a:rPr lang="en-US" sz="2400" baseline="0" dirty="0"/>
                        <a:t>100 g O</a:t>
                      </a:r>
                      <a:r>
                        <a:rPr lang="en-US" sz="2400" baseline="-25000" dirty="0"/>
                        <a:t>2</a:t>
                      </a:r>
                    </a:p>
                  </a:txBody>
                  <a:tcPr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ctr"/>
                      <a:r>
                        <a:rPr lang="en-US" sz="2400" baseline="0" dirty="0"/>
                        <a:t>1 mol O</a:t>
                      </a:r>
                      <a:r>
                        <a:rPr lang="en-US" sz="2400" baseline="-25000" dirty="0"/>
                        <a:t>2</a:t>
                      </a:r>
                    </a:p>
                  </a:txBody>
                  <a:tcPr anchor="ctr">
                    <a:lnT w="12700" cap="flat" cmpd="sng" algn="ctr">
                      <a:noFill/>
                      <a:prstDash val="solid"/>
                      <a:round/>
                      <a:headEnd type="none" w="med" len="med"/>
                      <a:tailEnd type="none" w="med" len="med"/>
                    </a:lnT>
                  </a:tcPr>
                </a:tc>
                <a:tc>
                  <a:txBody>
                    <a:bodyPr/>
                    <a:lstStyle/>
                    <a:p>
                      <a:pPr algn="ctr"/>
                      <a:r>
                        <a:rPr lang="en-US" sz="2400" baseline="0" dirty="0"/>
                        <a:t>1 </a:t>
                      </a:r>
                      <a:r>
                        <a:rPr lang="en-US" sz="2400" baseline="0" dirty="0" err="1"/>
                        <a:t>rxn</a:t>
                      </a:r>
                      <a:endParaRPr lang="en-US" sz="2400" baseline="-25000" dirty="0"/>
                    </a:p>
                  </a:txBody>
                  <a:tcPr anchor="ctr">
                    <a:lnT w="12700" cap="flat" cmpd="sng" algn="ctr">
                      <a:noFill/>
                      <a:prstDash val="solid"/>
                      <a:round/>
                      <a:headEnd type="none" w="med" len="med"/>
                      <a:tailEnd type="none" w="med" len="med"/>
                    </a:lnT>
                  </a:tcPr>
                </a:tc>
                <a:tc>
                  <a:txBody>
                    <a:bodyPr/>
                    <a:lstStyle/>
                    <a:p>
                      <a:pPr algn="ctr"/>
                      <a:r>
                        <a:rPr lang="en-US" sz="2400" baseline="0" dirty="0"/>
                        <a:t>-286 kJ</a:t>
                      </a:r>
                    </a:p>
                  </a:txBody>
                  <a:tcPr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r>
                        <a:rPr lang="en-US" sz="2400" baseline="0" dirty="0"/>
                        <a:t>= -1788 kJ</a:t>
                      </a:r>
                      <a:endParaRPr lang="en-US" sz="2400" baseline="-25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844478846"/>
                  </a:ext>
                </a:extLst>
              </a:tr>
              <a:tr h="571500">
                <a:tc>
                  <a:txBody>
                    <a:bodyPr/>
                    <a:lstStyle/>
                    <a:p>
                      <a:pPr algn="ctr"/>
                      <a:endParaRPr lang="en-US" sz="2400" baseline="0" dirty="0"/>
                    </a:p>
                  </a:txBody>
                  <a:tcPr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ctr"/>
                      <a:r>
                        <a:rPr lang="en-US" sz="2400" baseline="0" dirty="0"/>
                        <a:t>32 g O</a:t>
                      </a:r>
                      <a:r>
                        <a:rPr lang="en-US" sz="2400" baseline="-25000" dirty="0"/>
                        <a:t>2</a:t>
                      </a:r>
                    </a:p>
                  </a:txBody>
                  <a:tcPr anchor="ctr">
                    <a:lnB w="12700" cap="flat" cmpd="sng" algn="ctr">
                      <a:noFill/>
                      <a:prstDash val="solid"/>
                      <a:round/>
                      <a:headEnd type="none" w="med" len="med"/>
                      <a:tailEnd type="none" w="med" len="med"/>
                    </a:lnB>
                  </a:tcPr>
                </a:tc>
                <a:tc>
                  <a:txBody>
                    <a:bodyPr/>
                    <a:lstStyle/>
                    <a:p>
                      <a:pPr algn="ctr"/>
                      <a:r>
                        <a:rPr lang="en-US" sz="2400" baseline="0" dirty="0"/>
                        <a:t>0.5 mol O</a:t>
                      </a:r>
                      <a:r>
                        <a:rPr lang="en-US" sz="2400" baseline="-25000" dirty="0"/>
                        <a:t>2</a:t>
                      </a:r>
                      <a:endParaRPr lang="en-US" sz="2400" baseline="0" dirty="0"/>
                    </a:p>
                  </a:txBody>
                  <a:tcPr anchor="ctr">
                    <a:lnB w="12700" cap="flat" cmpd="sng" algn="ctr">
                      <a:noFill/>
                      <a:prstDash val="solid"/>
                      <a:round/>
                      <a:headEnd type="none" w="med" len="med"/>
                      <a:tailEnd type="none" w="med" len="med"/>
                    </a:lnB>
                  </a:tcPr>
                </a:tc>
                <a:tc>
                  <a:txBody>
                    <a:bodyPr/>
                    <a:lstStyle/>
                    <a:p>
                      <a:pPr algn="ctr"/>
                      <a:r>
                        <a:rPr lang="en-US" sz="2400" baseline="0" dirty="0"/>
                        <a:t>1 </a:t>
                      </a:r>
                      <a:r>
                        <a:rPr lang="en-US" sz="2400" baseline="0" dirty="0" err="1"/>
                        <a:t>rxn</a:t>
                      </a:r>
                      <a:endParaRPr lang="en-US" sz="2400" baseline="-25000" dirty="0"/>
                    </a:p>
                  </a:txBody>
                  <a:tcPr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endParaRPr lang="en-US" sz="2400" baseline="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51948124"/>
                  </a:ext>
                </a:extLst>
              </a:tr>
            </a:tbl>
          </a:graphicData>
        </a:graphic>
      </p:graphicFrame>
    </p:spTree>
    <p:extLst>
      <p:ext uri="{BB962C8B-B14F-4D97-AF65-F5344CB8AC3E}">
        <p14:creationId xmlns:p14="http://schemas.microsoft.com/office/powerpoint/2010/main" val="477429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9655250" cy="1143000"/>
          </a:xfrm>
        </p:spPr>
        <p:txBody>
          <a:bodyPr>
            <a:noAutofit/>
          </a:bodyPr>
          <a:lstStyle/>
          <a:p>
            <a:r>
              <a:rPr lang="en-US" b="1" u="sng" dirty="0">
                <a:latin typeface="Arial" charset="0"/>
              </a:rPr>
              <a:t>Reminder About Units</a:t>
            </a:r>
            <a:endParaRPr lang="en-US" b="1" u="sng" dirty="0">
              <a:latin typeface="Arial" panose="020B0604020202020204" pitchFamily="34" charset="0"/>
              <a:cs typeface="Arial" panose="020B0604020202020204" pitchFamily="34" charset="0"/>
            </a:endParaRPr>
          </a:p>
        </p:txBody>
      </p:sp>
      <p:sp>
        <p:nvSpPr>
          <p:cNvPr id="7" name="Rectangle 3"/>
          <p:cNvSpPr>
            <a:spLocks noGrp="1" noChangeArrowheads="1"/>
          </p:cNvSpPr>
          <p:nvPr>
            <p:ph idx="1"/>
          </p:nvPr>
        </p:nvSpPr>
        <p:spPr>
          <a:xfrm>
            <a:off x="555550" y="1295400"/>
            <a:ext cx="11407850" cy="5410200"/>
          </a:xfrm>
          <a:ln w="25400">
            <a:noFill/>
            <a:prstDash val="lgDash"/>
          </a:ln>
        </p:spPr>
        <p:txBody>
          <a:bodyPr>
            <a:normAutofit/>
          </a:bodyPr>
          <a:lstStyle/>
          <a:p>
            <a:pPr marL="0" indent="0" eaLnBrk="1" hangingPunct="1">
              <a:buNone/>
            </a:pPr>
            <a:r>
              <a:rPr lang="en-US" sz="3600" b="1" dirty="0">
                <a:solidFill>
                  <a:srgbClr val="0070C0"/>
                </a:solidFill>
                <a:latin typeface="Arial" charset="0"/>
              </a:rPr>
              <a:t>Usually people just use:              </a:t>
            </a:r>
            <a:r>
              <a:rPr lang="en-US" sz="3600" dirty="0">
                <a:latin typeface="Arial" charset="0"/>
              </a:rPr>
              <a:t>kJ    or     kJ/mol</a:t>
            </a:r>
          </a:p>
          <a:p>
            <a:pPr marL="0" indent="0" eaLnBrk="1" hangingPunct="1">
              <a:buNone/>
            </a:pPr>
            <a:r>
              <a:rPr lang="en-US" sz="3600" b="1" dirty="0">
                <a:solidFill>
                  <a:srgbClr val="0070C0"/>
                </a:solidFill>
                <a:latin typeface="Arial" charset="0"/>
              </a:rPr>
              <a:t>College board started using:      </a:t>
            </a:r>
            <a:r>
              <a:rPr lang="en-US" sz="3600" b="1" dirty="0">
                <a:solidFill>
                  <a:srgbClr val="FF0000"/>
                </a:solidFill>
                <a:latin typeface="Arial" charset="0"/>
              </a:rPr>
              <a:t>kJ/</a:t>
            </a:r>
            <a:r>
              <a:rPr lang="en-US" sz="3600" b="1" dirty="0" err="1">
                <a:solidFill>
                  <a:srgbClr val="FF0000"/>
                </a:solidFill>
                <a:latin typeface="Arial" charset="0"/>
              </a:rPr>
              <a:t>mol</a:t>
            </a:r>
            <a:r>
              <a:rPr lang="en-US" sz="3600" b="1" baseline="-25000" dirty="0" err="1">
                <a:solidFill>
                  <a:srgbClr val="FF0000"/>
                </a:solidFill>
                <a:latin typeface="Arial" charset="0"/>
              </a:rPr>
              <a:t>rxn</a:t>
            </a:r>
            <a:endParaRPr lang="en-US" sz="3600" b="1" baseline="-25000" dirty="0">
              <a:solidFill>
                <a:srgbClr val="FF0000"/>
              </a:solidFill>
              <a:latin typeface="Arial" charset="0"/>
            </a:endParaRPr>
          </a:p>
          <a:p>
            <a:pPr marL="0" indent="0" algn="ctr" eaLnBrk="1" hangingPunct="1">
              <a:buNone/>
            </a:pPr>
            <a:endParaRPr lang="en-US" sz="2600" dirty="0">
              <a:latin typeface="Arial" charset="0"/>
            </a:endParaRPr>
          </a:p>
          <a:p>
            <a:pPr marL="0" indent="0" eaLnBrk="1" hangingPunct="1">
              <a:lnSpc>
                <a:spcPct val="100000"/>
              </a:lnSpc>
              <a:buNone/>
            </a:pPr>
            <a:r>
              <a:rPr lang="en-US" sz="3600" dirty="0">
                <a:latin typeface="Arial" charset="0"/>
              </a:rPr>
              <a:t>I admit, I often don’t use kJ/</a:t>
            </a:r>
            <a:r>
              <a:rPr lang="en-US" sz="3600" dirty="0" err="1">
                <a:latin typeface="Arial" charset="0"/>
              </a:rPr>
              <a:t>mol</a:t>
            </a:r>
            <a:r>
              <a:rPr lang="en-US" sz="3600" baseline="-25000" dirty="0" err="1">
                <a:latin typeface="Arial" charset="0"/>
              </a:rPr>
              <a:t>rxn</a:t>
            </a:r>
            <a:r>
              <a:rPr lang="en-US" sz="3600" dirty="0">
                <a:latin typeface="Arial" charset="0"/>
              </a:rPr>
              <a:t> because it isn’t as traditional. I’ve gone a lot of years using kJ or kJ/mol. You should be better and use what college board likes because they are the ones grading your AP Exam! Ha! Also, on harder problems it actually can make things easier when trying to convert units. </a:t>
            </a:r>
          </a:p>
        </p:txBody>
      </p:sp>
    </p:spTree>
    <p:extLst>
      <p:ext uri="{BB962C8B-B14F-4D97-AF65-F5344CB8AC3E}">
        <p14:creationId xmlns:p14="http://schemas.microsoft.com/office/powerpoint/2010/main" val="11188440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555550" y="1219200"/>
            <a:ext cx="10874451" cy="4817853"/>
          </a:xfrm>
        </p:spPr>
        <p:txBody>
          <a:bodyPr>
            <a:noAutofit/>
          </a:bodyPr>
          <a:lstStyle/>
          <a:p>
            <a:pPr marL="0" indent="0">
              <a:buNone/>
            </a:pPr>
            <a:r>
              <a:rPr lang="en-US" sz="3200" b="1" dirty="0"/>
              <a:t>Keep calm and do the puzzle!</a:t>
            </a:r>
          </a:p>
          <a:p>
            <a:pPr marL="0" indent="0">
              <a:buNone/>
            </a:pPr>
            <a:r>
              <a:rPr lang="en-US" sz="3200" b="1" dirty="0"/>
              <a:t>Erase when needed!</a:t>
            </a:r>
          </a:p>
          <a:p>
            <a:pPr marL="0" indent="0">
              <a:buNone/>
            </a:pPr>
            <a:r>
              <a:rPr lang="en-US" sz="3200" b="1" dirty="0"/>
              <a:t>Don’t squish your work!</a:t>
            </a:r>
          </a:p>
          <a:p>
            <a:pPr marL="0" indent="0">
              <a:buNone/>
            </a:pPr>
            <a:r>
              <a:rPr lang="en-US" sz="3200" b="1" dirty="0"/>
              <a:t>Count carefully!</a:t>
            </a:r>
          </a:p>
          <a:p>
            <a:pPr marL="0" indent="0">
              <a:buNone/>
            </a:pPr>
            <a:r>
              <a:rPr lang="en-US" sz="3200" b="1" dirty="0"/>
              <a:t>Ask for help!</a:t>
            </a:r>
          </a:p>
        </p:txBody>
      </p:sp>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7772400" cy="1143000"/>
          </a:xfrm>
        </p:spPr>
        <p:txBody>
          <a:bodyPr/>
          <a:lstStyle/>
          <a:p>
            <a:r>
              <a:rPr lang="en-US" b="1" u="sng" dirty="0">
                <a:latin typeface="Arial" panose="020B0604020202020204" pitchFamily="34" charset="0"/>
                <a:cs typeface="Arial" panose="020B0604020202020204" pitchFamily="34" charset="0"/>
              </a:rPr>
              <a:t>Its just a puzzle! </a:t>
            </a:r>
          </a:p>
        </p:txBody>
      </p:sp>
      <p:pic>
        <p:nvPicPr>
          <p:cNvPr id="1026" name="Picture 2" descr="How To Make An Easy Jigsaw Puzzle Cake | Cake Craft World News ..."/>
          <p:cNvPicPr>
            <a:picLocks noChangeAspect="1" noChangeArrowheads="1"/>
          </p:cNvPicPr>
          <p:nvPr/>
        </p:nvPicPr>
        <p:blipFill rotWithShape="1">
          <a:blip r:embed="rId3">
            <a:extLst>
              <a:ext uri="{28A0092B-C50C-407E-A947-70E740481C1C}">
                <a14:useLocalDpi xmlns:a14="http://schemas.microsoft.com/office/drawing/2010/main" val="0"/>
              </a:ext>
            </a:extLst>
          </a:blip>
          <a:srcRect r="2191" b="5778"/>
          <a:stretch/>
        </p:blipFill>
        <p:spPr bwMode="auto">
          <a:xfrm>
            <a:off x="7005204" y="947306"/>
            <a:ext cx="3333750" cy="2478670"/>
          </a:xfrm>
          <a:prstGeom prst="rect">
            <a:avLst/>
          </a:prstGeom>
          <a:noFill/>
          <a:ln>
            <a:solidFill>
              <a:srgbClr val="000000"/>
            </a:solidFill>
          </a:ln>
          <a:extLst>
            <a:ext uri="{909E8E84-426E-40DD-AFC4-6F175D3DCCD1}">
              <a14:hiddenFill xmlns:a14="http://schemas.microsoft.com/office/drawing/2010/main">
                <a:solidFill>
                  <a:srgbClr val="FFFFFF"/>
                </a:solidFill>
              </a14:hiddenFill>
            </a:ext>
          </a:extLst>
        </p:spPr>
      </p:pic>
      <p:pic>
        <p:nvPicPr>
          <p:cNvPr id="1028" name="Picture 4" descr="Ravensburger - KRYPT Silver Spiral Puzzle 654 pieces on Ozzie Collectables"/>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7005204" y="3810000"/>
            <a:ext cx="3333750" cy="2381250"/>
          </a:xfrm>
          <a:prstGeom prst="rect">
            <a:avLst/>
          </a:prstGeom>
          <a:noFill/>
          <a:ln>
            <a:solidFill>
              <a:srgbClr val="000000"/>
            </a:solidFill>
          </a:ln>
          <a:extLst>
            <a:ext uri="{909E8E84-426E-40DD-AFC4-6F175D3DCCD1}">
              <a14:hiddenFill xmlns:a14="http://schemas.microsoft.com/office/drawing/2010/main">
                <a:solidFill>
                  <a:srgbClr val="FFFFFF"/>
                </a:solidFill>
              </a14:hiddenFill>
            </a:ext>
          </a:extLst>
        </p:spPr>
      </p:pic>
      <p:pic>
        <p:nvPicPr>
          <p:cNvPr id="1030" name="Picture 6" descr="Amazon.com: Smiley Face Emoji Magnet Decal Perfect for Car or ..."/>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668000" y="1697748"/>
            <a:ext cx="978438" cy="97778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ownload Loudly Crying Face Emoji | Emoji Island"/>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696128" y="4388522"/>
            <a:ext cx="950310" cy="95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878472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YouTube Link to Presentation</a:t>
            </a:r>
          </a:p>
        </p:txBody>
      </p:sp>
      <p:sp>
        <p:nvSpPr>
          <p:cNvPr id="3" name="Content Placeholder 2"/>
          <p:cNvSpPr>
            <a:spLocks noGrp="1"/>
          </p:cNvSpPr>
          <p:nvPr>
            <p:ph idx="1"/>
          </p:nvPr>
        </p:nvSpPr>
        <p:spPr/>
        <p:txBody>
          <a:bodyPr>
            <a:normAutofit/>
          </a:bodyPr>
          <a:lstStyle/>
          <a:p>
            <a:pPr marL="0" indent="0">
              <a:buNone/>
            </a:pPr>
            <a:r>
              <a:rPr lang="en-US" sz="4400"/>
              <a:t> </a:t>
            </a:r>
            <a:r>
              <a:rPr lang="en-US" sz="4400">
                <a:hlinkClick r:id="rId2"/>
              </a:rPr>
              <a:t>https://youtu.be/5NDv9TwaVXw</a:t>
            </a:r>
            <a:r>
              <a:rPr lang="en-US" sz="4400"/>
              <a:t> </a:t>
            </a:r>
            <a:endParaRPr lang="en-US" sz="4400" dirty="0"/>
          </a:p>
        </p:txBody>
      </p:sp>
    </p:spTree>
    <p:extLst>
      <p:ext uri="{BB962C8B-B14F-4D97-AF65-F5344CB8AC3E}">
        <p14:creationId xmlns:p14="http://schemas.microsoft.com/office/powerpoint/2010/main" val="1289144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397000" y="217889"/>
            <a:ext cx="9334500" cy="2023753"/>
          </a:xfrm>
        </p:spPr>
        <p:txBody>
          <a:bodyPr>
            <a:normAutofit fontScale="90000"/>
          </a:bodyPr>
          <a:lstStyle/>
          <a:p>
            <a:pPr algn="ctr"/>
            <a:r>
              <a:rPr lang="en-US" sz="8000" u="sng" dirty="0">
                <a:latin typeface="Impact" panose="020B0806030902050204" pitchFamily="34" charset="0"/>
              </a:rPr>
              <a:t>N3 - THERMOCHEMISTRY</a:t>
            </a:r>
          </a:p>
        </p:txBody>
      </p:sp>
      <p:sp>
        <p:nvSpPr>
          <p:cNvPr id="2" name="TextBox 1">
            <a:extLst>
              <a:ext uri="{FF2B5EF4-FFF2-40B4-BE49-F238E27FC236}">
                <a16:creationId xmlns:a16="http://schemas.microsoft.com/office/drawing/2014/main" id="{EB67DC9B-EEAE-F64D-A8B6-FF023D9B83FE}"/>
              </a:ext>
            </a:extLst>
          </p:cNvPr>
          <p:cNvSpPr txBox="1"/>
          <p:nvPr/>
        </p:nvSpPr>
        <p:spPr>
          <a:xfrm>
            <a:off x="2088357" y="1666053"/>
            <a:ext cx="8015287" cy="1107996"/>
          </a:xfrm>
          <a:prstGeom prst="rect">
            <a:avLst/>
          </a:prstGeom>
          <a:noFill/>
        </p:spPr>
        <p:txBody>
          <a:bodyPr wrap="square" rtlCol="0">
            <a:spAutoFit/>
          </a:bodyPr>
          <a:lstStyle/>
          <a:p>
            <a:pPr algn="ctr"/>
            <a:r>
              <a:rPr lang="en-US" sz="6600" dirty="0">
                <a:latin typeface="Arial" panose="020B0604020202020204" pitchFamily="34" charset="0"/>
                <a:cs typeface="Arial" panose="020B0604020202020204" pitchFamily="34" charset="0"/>
              </a:rPr>
              <a:t>Hess’s Law</a:t>
            </a:r>
          </a:p>
        </p:txBody>
      </p:sp>
      <p:sp>
        <p:nvSpPr>
          <p:cNvPr id="4" name="Frame 3"/>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a16="http://schemas.microsoft.com/office/drawing/2014/main" id="{EB67DC9B-EEAE-F64D-A8B6-FF023D9B83FE}"/>
              </a:ext>
            </a:extLst>
          </p:cNvPr>
          <p:cNvSpPr txBox="1"/>
          <p:nvPr/>
        </p:nvSpPr>
        <p:spPr>
          <a:xfrm>
            <a:off x="313899" y="2819400"/>
            <a:ext cx="11559653" cy="3785652"/>
          </a:xfrm>
          <a:prstGeom prst="rect">
            <a:avLst/>
          </a:prstGeom>
          <a:noFill/>
        </p:spPr>
        <p:txBody>
          <a:bodyPr wrap="square" rtlCol="0">
            <a:spAutoFit/>
          </a:bodyPr>
          <a:lstStyle/>
          <a:p>
            <a:r>
              <a:rPr lang="en-US" sz="4800" b="1" dirty="0">
                <a:solidFill>
                  <a:srgbClr val="FF0000"/>
                </a:solidFill>
                <a:latin typeface="Arial" panose="020B0604020202020204" pitchFamily="34" charset="0"/>
                <a:cs typeface="Arial" panose="020B0604020202020204" pitchFamily="34" charset="0"/>
              </a:rPr>
              <a:t>Target: </a:t>
            </a:r>
            <a:r>
              <a:rPr lang="en-US" sz="4800" dirty="0">
                <a:latin typeface="Arial" panose="020B0604020202020204" pitchFamily="34" charset="0"/>
                <a:cs typeface="Arial" panose="020B0604020202020204" pitchFamily="34" charset="0"/>
              </a:rPr>
              <a:t>I can use Hess’s Law to calculate the unknown total enthalpy change during a reaction by adding together individual baby steps that I do know the enthalpy change for. </a:t>
            </a:r>
          </a:p>
        </p:txBody>
      </p:sp>
    </p:spTree>
    <p:extLst>
      <p:ext uri="{BB962C8B-B14F-4D97-AF65-F5344CB8AC3E}">
        <p14:creationId xmlns:p14="http://schemas.microsoft.com/office/powerpoint/2010/main" val="408248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555550" y="1219200"/>
            <a:ext cx="10874451" cy="4817853"/>
          </a:xfrm>
        </p:spPr>
        <p:txBody>
          <a:bodyPr>
            <a:noAutofit/>
          </a:bodyPr>
          <a:lstStyle/>
          <a:p>
            <a:pPr marL="0" indent="0">
              <a:buNone/>
            </a:pPr>
            <a:r>
              <a:rPr lang="en-US" sz="3200" b="1" dirty="0"/>
              <a:t>Sometimes it’s a really hard puzzle…</a:t>
            </a:r>
            <a:br>
              <a:rPr lang="en-US" sz="3200" b="1" dirty="0"/>
            </a:br>
            <a:r>
              <a:rPr lang="en-US" sz="3200" b="1" dirty="0"/>
              <a:t>but it’s still just a puzzle! </a:t>
            </a:r>
          </a:p>
          <a:p>
            <a:pPr marL="0" indent="0">
              <a:buNone/>
            </a:pPr>
            <a:br>
              <a:rPr lang="en-US" sz="3200" b="1" dirty="0"/>
            </a:br>
            <a:r>
              <a:rPr lang="en-US" sz="3200" b="1" dirty="0"/>
              <a:t>All the pieces are there, </a:t>
            </a:r>
            <a:br>
              <a:rPr lang="en-US" sz="3200" b="1" dirty="0"/>
            </a:br>
            <a:r>
              <a:rPr lang="en-US" sz="3200" b="1" dirty="0"/>
              <a:t>you just have to figure out how to </a:t>
            </a:r>
            <a:br>
              <a:rPr lang="en-US" sz="3200" b="1" dirty="0"/>
            </a:br>
            <a:r>
              <a:rPr lang="en-US" sz="3200" b="1" dirty="0"/>
              <a:t>put them together…</a:t>
            </a:r>
          </a:p>
          <a:p>
            <a:pPr marL="0" indent="0">
              <a:buNone/>
            </a:pPr>
            <a:endParaRPr lang="en-US" sz="3200" b="1" dirty="0"/>
          </a:p>
          <a:p>
            <a:pPr marL="0" indent="0">
              <a:buNone/>
            </a:pPr>
            <a:r>
              <a:rPr lang="en-US" sz="3200" b="1" dirty="0"/>
              <a:t>Unfortunately, no real “tricks” for </a:t>
            </a:r>
            <a:br>
              <a:rPr lang="en-US" sz="3200" b="1" dirty="0"/>
            </a:br>
            <a:r>
              <a:rPr lang="en-US" sz="3200" b="1" dirty="0"/>
              <a:t>how to figure out which parts to </a:t>
            </a:r>
            <a:br>
              <a:rPr lang="en-US" sz="3200" b="1" dirty="0"/>
            </a:br>
            <a:r>
              <a:rPr lang="en-US" sz="3200" b="1" dirty="0"/>
              <a:t>put together. </a:t>
            </a:r>
          </a:p>
        </p:txBody>
      </p:sp>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7772400" cy="1143000"/>
          </a:xfrm>
        </p:spPr>
        <p:txBody>
          <a:bodyPr/>
          <a:lstStyle/>
          <a:p>
            <a:r>
              <a:rPr lang="en-US" b="1" u="sng" dirty="0">
                <a:latin typeface="Arial" panose="020B0604020202020204" pitchFamily="34" charset="0"/>
                <a:cs typeface="Arial" panose="020B0604020202020204" pitchFamily="34" charset="0"/>
              </a:rPr>
              <a:t>Its just a puzzle! </a:t>
            </a:r>
          </a:p>
        </p:txBody>
      </p:sp>
      <p:pic>
        <p:nvPicPr>
          <p:cNvPr id="1026" name="Picture 2" descr="How To Make An Easy Jigsaw Puzzle Cake | Cake Craft World News ..."/>
          <p:cNvPicPr>
            <a:picLocks noChangeAspect="1" noChangeArrowheads="1"/>
          </p:cNvPicPr>
          <p:nvPr/>
        </p:nvPicPr>
        <p:blipFill rotWithShape="1">
          <a:blip r:embed="rId3">
            <a:extLst>
              <a:ext uri="{28A0092B-C50C-407E-A947-70E740481C1C}">
                <a14:useLocalDpi xmlns:a14="http://schemas.microsoft.com/office/drawing/2010/main" val="0"/>
              </a:ext>
            </a:extLst>
          </a:blip>
          <a:srcRect r="2191" b="5778"/>
          <a:stretch/>
        </p:blipFill>
        <p:spPr bwMode="auto">
          <a:xfrm>
            <a:off x="7005204" y="947306"/>
            <a:ext cx="3333750" cy="2478670"/>
          </a:xfrm>
          <a:prstGeom prst="rect">
            <a:avLst/>
          </a:prstGeom>
          <a:noFill/>
          <a:ln>
            <a:solidFill>
              <a:srgbClr val="000000"/>
            </a:solidFill>
          </a:ln>
          <a:extLst>
            <a:ext uri="{909E8E84-426E-40DD-AFC4-6F175D3DCCD1}">
              <a14:hiddenFill xmlns:a14="http://schemas.microsoft.com/office/drawing/2010/main">
                <a:solidFill>
                  <a:srgbClr val="FFFFFF"/>
                </a:solidFill>
              </a14:hiddenFill>
            </a:ext>
          </a:extLst>
        </p:spPr>
      </p:pic>
      <p:pic>
        <p:nvPicPr>
          <p:cNvPr id="1028" name="Picture 4" descr="Ravensburger - KRYPT Silver Spiral Puzzle 654 pieces on Ozzie Collectables"/>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7005204" y="3810000"/>
            <a:ext cx="3333750" cy="2381250"/>
          </a:xfrm>
          <a:prstGeom prst="rect">
            <a:avLst/>
          </a:prstGeom>
          <a:noFill/>
          <a:ln>
            <a:solidFill>
              <a:srgbClr val="000000"/>
            </a:solidFill>
          </a:ln>
          <a:extLst>
            <a:ext uri="{909E8E84-426E-40DD-AFC4-6F175D3DCCD1}">
              <a14:hiddenFill xmlns:a14="http://schemas.microsoft.com/office/drawing/2010/main">
                <a:solidFill>
                  <a:srgbClr val="FFFFFF"/>
                </a:solidFill>
              </a14:hiddenFill>
            </a:ext>
          </a:extLst>
        </p:spPr>
      </p:pic>
      <p:pic>
        <p:nvPicPr>
          <p:cNvPr id="1030" name="Picture 6" descr="Amazon.com: Smiley Face Emoji Magnet Decal Perfect for Car or ..."/>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668000" y="1697748"/>
            <a:ext cx="978438" cy="97778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ownload Loudly Crying Face Emoji | Emoji Island"/>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696128" y="4388522"/>
            <a:ext cx="950310" cy="95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552784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555551" y="1219200"/>
            <a:ext cx="10188650" cy="4817853"/>
          </a:xfrm>
        </p:spPr>
        <p:txBody>
          <a:bodyPr>
            <a:noAutofit/>
          </a:bodyPr>
          <a:lstStyle/>
          <a:p>
            <a:pPr marL="0" indent="0">
              <a:buNone/>
            </a:pPr>
            <a:r>
              <a:rPr lang="en-US" sz="3600" b="1" dirty="0"/>
              <a:t>“In going from a particular set of reactants to a particular set of products, the change in enthalpy is the same whether the reaction takes place in one step or a series of steps.”</a:t>
            </a:r>
          </a:p>
        </p:txBody>
      </p:sp>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7772400" cy="1143000"/>
          </a:xfrm>
        </p:spPr>
        <p:txBody>
          <a:bodyPr/>
          <a:lstStyle/>
          <a:p>
            <a:r>
              <a:rPr lang="en-US" b="1" u="sng" dirty="0">
                <a:latin typeface="Arial" panose="020B0604020202020204" pitchFamily="34" charset="0"/>
                <a:cs typeface="Arial" panose="020B0604020202020204" pitchFamily="34" charset="0"/>
              </a:rPr>
              <a:t>Hess’s Law</a:t>
            </a:r>
          </a:p>
        </p:txBody>
      </p:sp>
      <p:pic>
        <p:nvPicPr>
          <p:cNvPr id="6" name="Picture 1" descr="06_10_Figure.jpg"/>
          <p:cNvPicPr>
            <a:picLocks noChangeAspect="1"/>
          </p:cNvPicPr>
          <p:nvPr/>
        </p:nvPicPr>
        <p:blipFill>
          <a:blip r:embed="rId3">
            <a:extLst>
              <a:ext uri="{28A0092B-C50C-407E-A947-70E740481C1C}">
                <a14:useLocalDpi xmlns:a14="http://schemas.microsoft.com/office/drawing/2010/main" val="0"/>
              </a:ext>
            </a:extLst>
          </a:blip>
          <a:srcRect b="2629"/>
          <a:stretch>
            <a:fillRect/>
          </a:stretch>
        </p:blipFill>
        <p:spPr bwMode="auto">
          <a:xfrm>
            <a:off x="5867400" y="2850088"/>
            <a:ext cx="4410075" cy="3352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Picture 6" descr="A cartoon of a glue bottle&#10;&#10;Description automatically generated with low confidence">
            <a:extLst>
              <a:ext uri="{FF2B5EF4-FFF2-40B4-BE49-F238E27FC236}">
                <a16:creationId xmlns:a16="http://schemas.microsoft.com/office/drawing/2014/main" id="{0386218A-ED74-A638-658F-40BCA35850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272535">
            <a:off x="10682250" y="336531"/>
            <a:ext cx="876532" cy="1758969"/>
          </a:xfrm>
          <a:prstGeom prst="rect">
            <a:avLst/>
          </a:prstGeom>
        </p:spPr>
      </p:pic>
    </p:spTree>
    <p:extLst>
      <p:ext uri="{BB962C8B-B14F-4D97-AF65-F5344CB8AC3E}">
        <p14:creationId xmlns:p14="http://schemas.microsoft.com/office/powerpoint/2010/main" val="27965977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555550" y="1219200"/>
            <a:ext cx="11407850" cy="4817853"/>
          </a:xfrm>
        </p:spPr>
        <p:txBody>
          <a:bodyPr>
            <a:noAutofit/>
          </a:bodyPr>
          <a:lstStyle/>
          <a:p>
            <a:pPr marL="0" indent="0">
              <a:buNone/>
            </a:pPr>
            <a:r>
              <a:rPr lang="en-US" sz="3600" b="1" dirty="0"/>
              <a:t>It is related to energy.</a:t>
            </a:r>
          </a:p>
          <a:p>
            <a:pPr marL="0" indent="0">
              <a:buNone/>
            </a:pPr>
            <a:r>
              <a:rPr lang="en-US" sz="3600" b="1" dirty="0"/>
              <a:t>It takes into account any change in pressure and volume. </a:t>
            </a:r>
          </a:p>
          <a:p>
            <a:pPr marL="0" indent="0">
              <a:buNone/>
            </a:pPr>
            <a:r>
              <a:rPr lang="en-US" sz="3600" b="1" dirty="0">
                <a:solidFill>
                  <a:srgbClr val="0070C0"/>
                </a:solidFill>
              </a:rPr>
              <a:t>E = energy</a:t>
            </a:r>
          </a:p>
          <a:p>
            <a:pPr marL="0" indent="0">
              <a:buNone/>
            </a:pPr>
            <a:r>
              <a:rPr lang="en-US" sz="3600" b="1" dirty="0">
                <a:solidFill>
                  <a:srgbClr val="0070C0"/>
                </a:solidFill>
              </a:rPr>
              <a:t>H = E + PV      </a:t>
            </a:r>
            <a:r>
              <a:rPr lang="en-US" sz="3600" dirty="0"/>
              <a:t>(pressure, volume)</a:t>
            </a:r>
          </a:p>
          <a:p>
            <a:pPr marL="0" indent="0">
              <a:buNone/>
            </a:pPr>
            <a:endParaRPr lang="en-US" sz="1050" dirty="0"/>
          </a:p>
          <a:p>
            <a:pPr marL="0" indent="0">
              <a:buNone/>
            </a:pPr>
            <a:r>
              <a:rPr lang="en-US" sz="3600" dirty="0"/>
              <a:t>We assume our reactions are not at crazy high pressures, and that they do not have crazy changes in volume. </a:t>
            </a:r>
          </a:p>
          <a:p>
            <a:pPr marL="0" indent="0">
              <a:buNone/>
            </a:pPr>
            <a:r>
              <a:rPr lang="en-US" sz="3600" dirty="0"/>
              <a:t>                              So.... PV is </a:t>
            </a:r>
            <a:r>
              <a:rPr lang="en-US" sz="3600" i="1" u="sng" dirty="0"/>
              <a:t>negligible.</a:t>
            </a:r>
            <a:endParaRPr lang="en-US" sz="900" b="1" i="1" u="sng" dirty="0"/>
          </a:p>
          <a:p>
            <a:pPr marL="0" indent="0">
              <a:buNone/>
            </a:pPr>
            <a:r>
              <a:rPr lang="en-US" sz="3600" b="1" dirty="0"/>
              <a:t>So from a practical standpoint in this class...   H = E</a:t>
            </a:r>
          </a:p>
        </p:txBody>
      </p:sp>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9579050" cy="1143000"/>
          </a:xfrm>
        </p:spPr>
        <p:txBody>
          <a:bodyPr>
            <a:normAutofit/>
          </a:bodyPr>
          <a:lstStyle/>
          <a:p>
            <a:r>
              <a:rPr lang="en-US" b="1" u="sng" dirty="0">
                <a:latin typeface="Arial" panose="020B0604020202020204" pitchFamily="34" charset="0"/>
                <a:cs typeface="Arial" panose="020B0604020202020204" pitchFamily="34" charset="0"/>
              </a:rPr>
              <a:t>First...What is “Enthalpy” ????</a:t>
            </a:r>
          </a:p>
        </p:txBody>
      </p:sp>
    </p:spTree>
    <p:extLst>
      <p:ext uri="{BB962C8B-B14F-4D97-AF65-F5344CB8AC3E}">
        <p14:creationId xmlns:p14="http://schemas.microsoft.com/office/powerpoint/2010/main" val="13366228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555550" y="1219200"/>
            <a:ext cx="10874451" cy="5280824"/>
          </a:xfrm>
        </p:spPr>
        <p:txBody>
          <a:bodyPr>
            <a:noAutofit/>
          </a:bodyPr>
          <a:lstStyle/>
          <a:p>
            <a:pPr marL="0" indent="0">
              <a:buNone/>
            </a:pPr>
            <a:r>
              <a:rPr lang="en-US" sz="3600" b="1" dirty="0">
                <a:solidFill>
                  <a:srgbClr val="0070C0"/>
                </a:solidFill>
              </a:rPr>
              <a:t>Path A – </a:t>
            </a:r>
            <a:r>
              <a:rPr lang="en-US" sz="3600" dirty="0"/>
              <a:t>Mrs. Farmer</a:t>
            </a:r>
            <a:br>
              <a:rPr lang="en-US" sz="3600" dirty="0"/>
            </a:br>
            <a:r>
              <a:rPr lang="en-US" sz="3600" dirty="0"/>
              <a:t>cleaning the house. </a:t>
            </a:r>
          </a:p>
          <a:p>
            <a:pPr marL="0" indent="0">
              <a:buNone/>
            </a:pPr>
            <a:r>
              <a:rPr lang="en-US" sz="3600" b="1" dirty="0">
                <a:solidFill>
                  <a:srgbClr val="0070C0"/>
                </a:solidFill>
              </a:rPr>
              <a:t>Path B – </a:t>
            </a:r>
            <a:r>
              <a:rPr lang="en-US" sz="3600" dirty="0"/>
              <a:t>Mr. Farmer</a:t>
            </a:r>
            <a:br>
              <a:rPr lang="en-US" sz="3600" dirty="0"/>
            </a:br>
            <a:r>
              <a:rPr lang="en-US" sz="3600" dirty="0"/>
              <a:t>cleaning the house. </a:t>
            </a:r>
          </a:p>
          <a:p>
            <a:pPr marL="0" indent="0">
              <a:buNone/>
            </a:pPr>
            <a:endParaRPr lang="en-US" sz="3600" i="1" dirty="0"/>
          </a:p>
          <a:p>
            <a:pPr marL="0" indent="0">
              <a:buNone/>
            </a:pPr>
            <a:r>
              <a:rPr lang="en-US" sz="3600" dirty="0"/>
              <a:t>Regardless of the path taken,</a:t>
            </a:r>
            <a:br>
              <a:rPr lang="en-US" sz="3600" dirty="0"/>
            </a:br>
            <a:r>
              <a:rPr lang="en-US" sz="3600" dirty="0"/>
              <a:t>you still get to the same place.</a:t>
            </a:r>
          </a:p>
          <a:p>
            <a:pPr marL="0" indent="0">
              <a:buNone/>
            </a:pPr>
            <a:endParaRPr lang="en-US" sz="3600" dirty="0"/>
          </a:p>
          <a:p>
            <a:pPr marL="0" indent="0">
              <a:buNone/>
            </a:pPr>
            <a:r>
              <a:rPr lang="en-US" sz="3600" b="1" dirty="0"/>
              <a:t>Although Path B drives Mrs. Farmer bonkers – Ha!</a:t>
            </a:r>
          </a:p>
          <a:p>
            <a:pPr marL="0" indent="0">
              <a:buNone/>
            </a:pPr>
            <a:endParaRPr lang="en-US" sz="3600" b="1" dirty="0">
              <a:solidFill>
                <a:srgbClr val="0070C0"/>
              </a:solidFill>
            </a:endParaRPr>
          </a:p>
          <a:p>
            <a:pPr marL="0" indent="0">
              <a:buNone/>
            </a:pPr>
            <a:endParaRPr lang="en-US" sz="3600" b="1" dirty="0">
              <a:solidFill>
                <a:srgbClr val="0070C0"/>
              </a:solidFill>
            </a:endParaRPr>
          </a:p>
        </p:txBody>
      </p:sp>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7772400" cy="1143000"/>
          </a:xfrm>
        </p:spPr>
        <p:txBody>
          <a:bodyPr/>
          <a:lstStyle/>
          <a:p>
            <a:r>
              <a:rPr lang="en-US" b="1" u="sng" dirty="0">
                <a:latin typeface="Arial" panose="020B0604020202020204" pitchFamily="34" charset="0"/>
                <a:cs typeface="Arial" panose="020B0604020202020204" pitchFamily="34" charset="0"/>
              </a:rPr>
              <a:t>Hess’s Law</a:t>
            </a:r>
          </a:p>
        </p:txBody>
      </p:sp>
      <p:pic>
        <p:nvPicPr>
          <p:cNvPr id="7" name="Picture 4" descr="Hess"/>
          <p:cNvPicPr>
            <a:picLocks noChangeAspect="1" noChangeArrowheads="1"/>
          </p:cNvPicPr>
          <p:nvPr/>
        </p:nvPicPr>
        <p:blipFill rotWithShape="1">
          <a:blip r:embed="rId3" cstate="print"/>
          <a:srcRect l="14433" t="11512" r="24742" b="14261"/>
          <a:stretch/>
        </p:blipFill>
        <p:spPr bwMode="auto">
          <a:xfrm>
            <a:off x="6400800" y="381000"/>
            <a:ext cx="5486400" cy="5021452"/>
          </a:xfrm>
          <a:prstGeom prst="rect">
            <a:avLst/>
          </a:prstGeom>
          <a:noFill/>
        </p:spPr>
      </p:pic>
    </p:spTree>
    <p:extLst>
      <p:ext uri="{BB962C8B-B14F-4D97-AF65-F5344CB8AC3E}">
        <p14:creationId xmlns:p14="http://schemas.microsoft.com/office/powerpoint/2010/main" val="37797407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9655250" cy="1143000"/>
          </a:xfrm>
        </p:spPr>
        <p:txBody>
          <a:bodyPr>
            <a:noAutofit/>
          </a:bodyPr>
          <a:lstStyle/>
          <a:p>
            <a:r>
              <a:rPr lang="en-US" b="1" u="sng" dirty="0">
                <a:latin typeface="Arial" charset="0"/>
              </a:rPr>
              <a:t>Relationships Involving </a:t>
            </a:r>
            <a:r>
              <a:rPr lang="en-US" b="1" u="sng" dirty="0" err="1">
                <a:latin typeface="Symbol" charset="0"/>
              </a:rPr>
              <a:t>D</a:t>
            </a:r>
            <a:r>
              <a:rPr lang="en-US" b="1" i="1" u="sng" dirty="0" err="1">
                <a:latin typeface="Arial" charset="0"/>
              </a:rPr>
              <a:t>H</a:t>
            </a:r>
            <a:r>
              <a:rPr lang="en-US" b="1" u="sng" baseline="-25000" dirty="0" err="1">
                <a:latin typeface="Arial" charset="0"/>
              </a:rPr>
              <a:t>rxn</a:t>
            </a:r>
            <a:endParaRPr lang="en-US" b="1" u="sng" dirty="0">
              <a:latin typeface="Arial" panose="020B0604020202020204" pitchFamily="34" charset="0"/>
              <a:cs typeface="Arial" panose="020B0604020202020204" pitchFamily="34" charset="0"/>
            </a:endParaRPr>
          </a:p>
        </p:txBody>
      </p:sp>
      <p:sp>
        <p:nvSpPr>
          <p:cNvPr id="7" name="Rectangle 3"/>
          <p:cNvSpPr>
            <a:spLocks noGrp="1" noChangeArrowheads="1"/>
          </p:cNvSpPr>
          <p:nvPr>
            <p:ph idx="1"/>
          </p:nvPr>
        </p:nvSpPr>
        <p:spPr>
          <a:xfrm>
            <a:off x="555550" y="1295400"/>
            <a:ext cx="11407850" cy="5410200"/>
          </a:xfrm>
          <a:ln w="25400">
            <a:noFill/>
            <a:prstDash val="lgDash"/>
          </a:ln>
        </p:spPr>
        <p:txBody>
          <a:bodyPr/>
          <a:lstStyle/>
          <a:p>
            <a:pPr marL="0" indent="0" eaLnBrk="1" hangingPunct="1">
              <a:buNone/>
            </a:pPr>
            <a:r>
              <a:rPr lang="en-US" sz="2800" b="1" dirty="0">
                <a:solidFill>
                  <a:srgbClr val="0070C0"/>
                </a:solidFill>
                <a:latin typeface="Arial" charset="0"/>
              </a:rPr>
              <a:t>Multiplying </a:t>
            </a:r>
            <a:r>
              <a:rPr lang="en-US" sz="2800" b="1" dirty="0" err="1">
                <a:solidFill>
                  <a:srgbClr val="0070C0"/>
                </a:solidFill>
                <a:latin typeface="Arial" charset="0"/>
              </a:rPr>
              <a:t>Rxn</a:t>
            </a:r>
            <a:r>
              <a:rPr lang="en-US" sz="2800" b="1" dirty="0">
                <a:solidFill>
                  <a:srgbClr val="0070C0"/>
                </a:solidFill>
                <a:latin typeface="Arial" charset="0"/>
              </a:rPr>
              <a:t> </a:t>
            </a:r>
            <a:r>
              <a:rPr lang="en-US" b="1" dirty="0">
                <a:solidFill>
                  <a:srgbClr val="0070C0"/>
                </a:solidFill>
                <a:latin typeface="Arial" charset="0"/>
              </a:rPr>
              <a:t>by a # to Change Coefficients</a:t>
            </a:r>
            <a:br>
              <a:rPr lang="en-US" b="1" dirty="0">
                <a:latin typeface="Arial" charset="0"/>
              </a:rPr>
            </a:br>
            <a:r>
              <a:rPr lang="en-US" sz="2800" dirty="0" err="1">
                <a:latin typeface="Symbol" charset="0"/>
              </a:rPr>
              <a:t>D</a:t>
            </a:r>
            <a:r>
              <a:rPr lang="en-US" sz="2800" i="1" dirty="0" err="1">
                <a:latin typeface="Arial" charset="0"/>
              </a:rPr>
              <a:t>H</a:t>
            </a:r>
            <a:r>
              <a:rPr lang="en-US" sz="2800" baseline="-25000" dirty="0" err="1">
                <a:latin typeface="Arial" charset="0"/>
              </a:rPr>
              <a:t>rxn</a:t>
            </a:r>
            <a:r>
              <a:rPr lang="en-US" sz="2800" dirty="0">
                <a:latin typeface="Arial" charset="0"/>
              </a:rPr>
              <a:t> is multiplied by that factor.</a:t>
            </a:r>
          </a:p>
          <a:p>
            <a:pPr lvl="1" eaLnBrk="1" hangingPunct="1"/>
            <a:r>
              <a:rPr lang="en-US" sz="2800" b="0" dirty="0">
                <a:latin typeface="Arial" charset="0"/>
              </a:rPr>
              <a:t>Because </a:t>
            </a:r>
            <a:r>
              <a:rPr lang="en-US" sz="2800" b="0" dirty="0" err="1">
                <a:latin typeface="Symbol" charset="0"/>
              </a:rPr>
              <a:t>D</a:t>
            </a:r>
            <a:r>
              <a:rPr lang="en-US" sz="2800" b="0" i="1" dirty="0" err="1">
                <a:latin typeface="Arial" charset="0"/>
              </a:rPr>
              <a:t>H</a:t>
            </a:r>
            <a:r>
              <a:rPr lang="en-US" sz="2800" b="0" baseline="-25000" dirty="0" err="1">
                <a:latin typeface="Arial" charset="0"/>
              </a:rPr>
              <a:t>rxn</a:t>
            </a:r>
            <a:r>
              <a:rPr lang="en-US" sz="2800" b="0" dirty="0">
                <a:latin typeface="Arial" charset="0"/>
              </a:rPr>
              <a:t> is </a:t>
            </a:r>
            <a:r>
              <a:rPr lang="en-US" sz="2800" i="1" u="sng" dirty="0">
                <a:latin typeface="Arial" charset="0"/>
              </a:rPr>
              <a:t>extensive</a:t>
            </a:r>
            <a:r>
              <a:rPr lang="en-US" sz="2800" dirty="0">
                <a:latin typeface="Arial" charset="0"/>
              </a:rPr>
              <a:t> – depends on the amount of substance</a:t>
            </a:r>
          </a:p>
          <a:p>
            <a:pPr marL="457200" lvl="1" indent="0" eaLnBrk="1" hangingPunct="1">
              <a:buNone/>
            </a:pPr>
            <a:r>
              <a:rPr lang="en-US" sz="2800" b="0" dirty="0">
                <a:latin typeface="Arial" charset="0"/>
              </a:rPr>
              <a:t>C(</a:t>
            </a:r>
            <a:r>
              <a:rPr lang="en-US" sz="2800" b="0" i="1" dirty="0">
                <a:latin typeface="Arial" charset="0"/>
              </a:rPr>
              <a:t>s</a:t>
            </a:r>
            <a:r>
              <a:rPr lang="en-US" sz="2800" b="0" dirty="0">
                <a:latin typeface="Arial" charset="0"/>
              </a:rPr>
              <a:t>) + O</a:t>
            </a:r>
            <a:r>
              <a:rPr lang="en-US" sz="2800" b="0" baseline="-25000" dirty="0">
                <a:latin typeface="Arial" charset="0"/>
              </a:rPr>
              <a:t>2</a:t>
            </a:r>
            <a:r>
              <a:rPr lang="en-US" sz="2800" b="0" dirty="0">
                <a:latin typeface="Arial" charset="0"/>
              </a:rPr>
              <a:t>(</a:t>
            </a:r>
            <a:r>
              <a:rPr lang="en-US" sz="2800" b="0" i="1" dirty="0">
                <a:latin typeface="Arial" charset="0"/>
              </a:rPr>
              <a:t>g</a:t>
            </a:r>
            <a:r>
              <a:rPr lang="en-US" sz="2800" b="0" dirty="0">
                <a:latin typeface="Arial" charset="0"/>
              </a:rPr>
              <a:t>) →</a:t>
            </a:r>
            <a:r>
              <a:rPr lang="en-US" sz="2800" b="0" dirty="0">
                <a:latin typeface="Arial" charset="0"/>
                <a:cs typeface="Times New Roman" charset="0"/>
              </a:rPr>
              <a:t> CO</a:t>
            </a:r>
            <a:r>
              <a:rPr lang="en-US" sz="2800" b="0" baseline="-25000" dirty="0">
                <a:latin typeface="Arial" charset="0"/>
                <a:cs typeface="Times New Roman" charset="0"/>
              </a:rPr>
              <a:t>2</a:t>
            </a:r>
            <a:r>
              <a:rPr lang="en-US" sz="2800" b="0" dirty="0">
                <a:latin typeface="Arial" charset="0"/>
                <a:cs typeface="Times New Roman" charset="0"/>
              </a:rPr>
              <a:t>(</a:t>
            </a:r>
            <a:r>
              <a:rPr lang="en-US" sz="2800" b="0" i="1" dirty="0">
                <a:latin typeface="Arial" charset="0"/>
                <a:cs typeface="Times New Roman" charset="0"/>
              </a:rPr>
              <a:t>g</a:t>
            </a:r>
            <a:r>
              <a:rPr lang="en-US" sz="2800" b="0" dirty="0">
                <a:latin typeface="Arial" charset="0"/>
                <a:cs typeface="Times New Roman" charset="0"/>
              </a:rPr>
              <a:t>)</a:t>
            </a:r>
            <a:r>
              <a:rPr lang="en-US" sz="2800" dirty="0">
                <a:latin typeface="Arial" charset="0"/>
                <a:cs typeface="Times New Roman" charset="0"/>
              </a:rPr>
              <a:t>	            </a:t>
            </a:r>
            <a:r>
              <a:rPr lang="en-US" dirty="0">
                <a:latin typeface="Symbol" charset="0"/>
                <a:cs typeface="Times New Roman" charset="0"/>
              </a:rPr>
              <a:t>D</a:t>
            </a:r>
            <a:r>
              <a:rPr lang="en-US" i="1" dirty="0">
                <a:latin typeface="Arial" charset="0"/>
                <a:cs typeface="Times New Roman" charset="0"/>
              </a:rPr>
              <a:t>H</a:t>
            </a:r>
            <a:r>
              <a:rPr lang="en-US" dirty="0">
                <a:latin typeface="Arial" charset="0"/>
                <a:cs typeface="Times New Roman" charset="0"/>
              </a:rPr>
              <a:t> = −393.5 kJ/</a:t>
            </a:r>
            <a:r>
              <a:rPr lang="en-US" dirty="0" err="1">
                <a:latin typeface="Arial" charset="0"/>
                <a:cs typeface="Times New Roman" charset="0"/>
              </a:rPr>
              <a:t>mol</a:t>
            </a:r>
            <a:r>
              <a:rPr lang="en-US" baseline="-25000" dirty="0" err="1">
                <a:latin typeface="Arial" charset="0"/>
                <a:cs typeface="Times New Roman" charset="0"/>
              </a:rPr>
              <a:t>rxn</a:t>
            </a:r>
            <a:endParaRPr lang="en-US" sz="2800" baseline="-25000" dirty="0">
              <a:latin typeface="Arial" charset="0"/>
              <a:cs typeface="Times New Roman" charset="0"/>
            </a:endParaRPr>
          </a:p>
          <a:p>
            <a:pPr marL="457200" lvl="1" indent="0">
              <a:buNone/>
            </a:pPr>
            <a:r>
              <a:rPr lang="en-US" sz="2800" b="1" dirty="0">
                <a:solidFill>
                  <a:srgbClr val="FF0000"/>
                </a:solidFill>
                <a:latin typeface="Arial" charset="0"/>
              </a:rPr>
              <a:t>2</a:t>
            </a:r>
            <a:r>
              <a:rPr lang="en-US" sz="2800" b="0" dirty="0">
                <a:latin typeface="Arial" charset="0"/>
              </a:rPr>
              <a:t> C(</a:t>
            </a:r>
            <a:r>
              <a:rPr lang="en-US" sz="2800" b="0" i="1" dirty="0">
                <a:latin typeface="Arial" charset="0"/>
              </a:rPr>
              <a:t>s</a:t>
            </a:r>
            <a:r>
              <a:rPr lang="en-US" sz="2800" b="0" dirty="0">
                <a:latin typeface="Arial" charset="0"/>
              </a:rPr>
              <a:t>) + </a:t>
            </a:r>
            <a:r>
              <a:rPr lang="en-US" sz="2800" b="1" dirty="0">
                <a:solidFill>
                  <a:srgbClr val="FF0000"/>
                </a:solidFill>
                <a:latin typeface="Arial" charset="0"/>
              </a:rPr>
              <a:t>2</a:t>
            </a:r>
            <a:r>
              <a:rPr lang="en-US" sz="2800" b="0" dirty="0">
                <a:latin typeface="Arial" charset="0"/>
              </a:rPr>
              <a:t> O</a:t>
            </a:r>
            <a:r>
              <a:rPr lang="en-US" sz="2800" b="0" baseline="-25000" dirty="0">
                <a:latin typeface="Arial" charset="0"/>
              </a:rPr>
              <a:t>2</a:t>
            </a:r>
            <a:r>
              <a:rPr lang="en-US" sz="2800" b="0" dirty="0">
                <a:latin typeface="Arial" charset="0"/>
              </a:rPr>
              <a:t>(</a:t>
            </a:r>
            <a:r>
              <a:rPr lang="en-US" sz="2800" b="0" i="1" dirty="0">
                <a:latin typeface="Arial" charset="0"/>
              </a:rPr>
              <a:t>g</a:t>
            </a:r>
            <a:r>
              <a:rPr lang="en-US" sz="2800" b="0" dirty="0">
                <a:latin typeface="Arial" charset="0"/>
              </a:rPr>
              <a:t>) →</a:t>
            </a:r>
            <a:r>
              <a:rPr lang="en-US" sz="2800" b="0" dirty="0">
                <a:latin typeface="Arial" charset="0"/>
                <a:cs typeface="Times New Roman" charset="0"/>
              </a:rPr>
              <a:t> </a:t>
            </a:r>
            <a:r>
              <a:rPr lang="en-US" sz="2800" b="1" dirty="0">
                <a:solidFill>
                  <a:srgbClr val="FF0000"/>
                </a:solidFill>
                <a:latin typeface="Arial" charset="0"/>
                <a:cs typeface="Times New Roman" charset="0"/>
              </a:rPr>
              <a:t>2</a:t>
            </a:r>
            <a:r>
              <a:rPr lang="en-US" sz="2800" b="0" dirty="0">
                <a:latin typeface="Arial" charset="0"/>
                <a:cs typeface="Times New Roman" charset="0"/>
              </a:rPr>
              <a:t> CO</a:t>
            </a:r>
            <a:r>
              <a:rPr lang="en-US" sz="2800" b="0" baseline="-25000" dirty="0">
                <a:latin typeface="Arial" charset="0"/>
                <a:cs typeface="Times New Roman" charset="0"/>
              </a:rPr>
              <a:t>2</a:t>
            </a:r>
            <a:r>
              <a:rPr lang="en-US" sz="2800" b="0" dirty="0">
                <a:latin typeface="Arial" charset="0"/>
                <a:cs typeface="Times New Roman" charset="0"/>
              </a:rPr>
              <a:t>(</a:t>
            </a:r>
            <a:r>
              <a:rPr lang="en-US" sz="2800" b="0" i="1" dirty="0">
                <a:latin typeface="Arial" charset="0"/>
                <a:cs typeface="Times New Roman" charset="0"/>
              </a:rPr>
              <a:t>g</a:t>
            </a:r>
            <a:r>
              <a:rPr lang="en-US" sz="2800" b="0" dirty="0">
                <a:latin typeface="Arial" charset="0"/>
                <a:cs typeface="Times New Roman" charset="0"/>
              </a:rPr>
              <a:t>)</a:t>
            </a:r>
            <a:r>
              <a:rPr lang="en-US" sz="2800" dirty="0">
                <a:latin typeface="Arial" charset="0"/>
                <a:cs typeface="Times New Roman" charset="0"/>
              </a:rPr>
              <a:t>	   </a:t>
            </a:r>
            <a:r>
              <a:rPr lang="en-US" dirty="0">
                <a:latin typeface="Symbol" charset="0"/>
                <a:cs typeface="Times New Roman" charset="0"/>
              </a:rPr>
              <a:t>D</a:t>
            </a:r>
            <a:r>
              <a:rPr lang="en-US" i="1" dirty="0">
                <a:latin typeface="Arial" charset="0"/>
                <a:cs typeface="Times New Roman" charset="0"/>
              </a:rPr>
              <a:t>H</a:t>
            </a:r>
            <a:r>
              <a:rPr lang="en-US" dirty="0">
                <a:latin typeface="Arial" charset="0"/>
                <a:cs typeface="Times New Roman" charset="0"/>
              </a:rPr>
              <a:t> = </a:t>
            </a:r>
            <a:r>
              <a:rPr lang="en-US" b="1" dirty="0">
                <a:solidFill>
                  <a:srgbClr val="FF0000"/>
                </a:solidFill>
                <a:latin typeface="Arial" charset="0"/>
                <a:cs typeface="Times New Roman" charset="0"/>
              </a:rPr>
              <a:t>2 x </a:t>
            </a:r>
            <a:r>
              <a:rPr lang="en-US" dirty="0">
                <a:latin typeface="Arial" charset="0"/>
                <a:cs typeface="Times New Roman" charset="0"/>
              </a:rPr>
              <a:t>(−393.5 kJ) = −787.0 kJ/</a:t>
            </a:r>
            <a:r>
              <a:rPr lang="en-US" dirty="0" err="1">
                <a:latin typeface="Arial" charset="0"/>
                <a:cs typeface="Times New Roman" charset="0"/>
              </a:rPr>
              <a:t>mol</a:t>
            </a:r>
            <a:r>
              <a:rPr lang="en-US" baseline="-25000" dirty="0" err="1">
                <a:latin typeface="Arial" charset="0"/>
                <a:cs typeface="Times New Roman" charset="0"/>
              </a:rPr>
              <a:t>rxn</a:t>
            </a:r>
            <a:endParaRPr lang="en-US" sz="2800" baseline="-25000" dirty="0">
              <a:latin typeface="Arial" charset="0"/>
              <a:cs typeface="Times New Roman" charset="0"/>
            </a:endParaRPr>
          </a:p>
          <a:p>
            <a:pPr eaLnBrk="1" hangingPunct="1"/>
            <a:endParaRPr lang="en-US" sz="2800" dirty="0">
              <a:latin typeface="Arial" charset="0"/>
              <a:cs typeface="Times New Roman" charset="0"/>
            </a:endParaRPr>
          </a:p>
          <a:p>
            <a:pPr marL="0" indent="0">
              <a:buNone/>
            </a:pPr>
            <a:r>
              <a:rPr lang="en-US" sz="2800" b="1" dirty="0">
                <a:solidFill>
                  <a:srgbClr val="0070C0"/>
                </a:solidFill>
                <a:latin typeface="Arial" charset="0"/>
                <a:cs typeface="Times New Roman" charset="0"/>
              </a:rPr>
              <a:t>Reversing a </a:t>
            </a:r>
            <a:r>
              <a:rPr lang="en-US" b="1" dirty="0" err="1">
                <a:solidFill>
                  <a:srgbClr val="0070C0"/>
                </a:solidFill>
                <a:latin typeface="Arial" charset="0"/>
                <a:cs typeface="Times New Roman" charset="0"/>
              </a:rPr>
              <a:t>rxn</a:t>
            </a:r>
            <a:r>
              <a:rPr lang="en-US" b="1" dirty="0">
                <a:solidFill>
                  <a:srgbClr val="0070C0"/>
                </a:solidFill>
                <a:latin typeface="Arial" charset="0"/>
                <a:cs typeface="Times New Roman" charset="0"/>
              </a:rPr>
              <a:t> to flip which side the products/reactants are on</a:t>
            </a:r>
            <a:br>
              <a:rPr lang="en-US" b="1" dirty="0">
                <a:solidFill>
                  <a:srgbClr val="0070C0"/>
                </a:solidFill>
                <a:latin typeface="Arial" charset="0"/>
                <a:cs typeface="Times New Roman" charset="0"/>
              </a:rPr>
            </a:br>
            <a:r>
              <a:rPr lang="en-US" dirty="0">
                <a:latin typeface="Arial" charset="0"/>
                <a:cs typeface="Times New Roman" charset="0"/>
              </a:rPr>
              <a:t>Flip </a:t>
            </a:r>
            <a:r>
              <a:rPr lang="en-US" sz="2800" dirty="0">
                <a:latin typeface="Arial" charset="0"/>
                <a:cs typeface="Times New Roman" charset="0"/>
              </a:rPr>
              <a:t>the sign of </a:t>
            </a:r>
            <a:r>
              <a:rPr lang="en-US" sz="2800" dirty="0">
                <a:latin typeface="Symbol" charset="0"/>
                <a:cs typeface="Times New Roman" charset="0"/>
              </a:rPr>
              <a:t>D</a:t>
            </a:r>
            <a:r>
              <a:rPr lang="en-US" sz="2800" i="1" dirty="0">
                <a:latin typeface="Arial" charset="0"/>
                <a:cs typeface="Times New Roman" charset="0"/>
              </a:rPr>
              <a:t>H</a:t>
            </a:r>
            <a:r>
              <a:rPr lang="en-US" dirty="0">
                <a:latin typeface="Arial" charset="0"/>
                <a:cs typeface="Times New Roman" charset="0"/>
              </a:rPr>
              <a:t>, if positive now negative, if negative, now positive</a:t>
            </a:r>
          </a:p>
          <a:p>
            <a:pPr marL="0" indent="0">
              <a:buNone/>
            </a:pPr>
            <a:r>
              <a:rPr lang="en-US" dirty="0">
                <a:latin typeface="Arial" charset="0"/>
                <a:cs typeface="Times New Roman" charset="0"/>
              </a:rPr>
              <a:t>       </a:t>
            </a:r>
            <a:r>
              <a:rPr lang="en-US" dirty="0">
                <a:latin typeface="Arial" charset="0"/>
              </a:rPr>
              <a:t>C(</a:t>
            </a:r>
            <a:r>
              <a:rPr lang="en-US" i="1" dirty="0">
                <a:latin typeface="Arial" charset="0"/>
              </a:rPr>
              <a:t>s</a:t>
            </a:r>
            <a:r>
              <a:rPr lang="en-US" dirty="0">
                <a:latin typeface="Arial" charset="0"/>
              </a:rPr>
              <a:t>) + O</a:t>
            </a:r>
            <a:r>
              <a:rPr lang="en-US" baseline="-25000" dirty="0">
                <a:latin typeface="Arial" charset="0"/>
              </a:rPr>
              <a:t>2</a:t>
            </a:r>
            <a:r>
              <a:rPr lang="en-US" dirty="0">
                <a:latin typeface="Arial" charset="0"/>
              </a:rPr>
              <a:t>(</a:t>
            </a:r>
            <a:r>
              <a:rPr lang="en-US" i="1" dirty="0">
                <a:latin typeface="Arial" charset="0"/>
              </a:rPr>
              <a:t>g</a:t>
            </a:r>
            <a:r>
              <a:rPr lang="en-US" dirty="0">
                <a:latin typeface="Arial" charset="0"/>
              </a:rPr>
              <a:t>) →</a:t>
            </a:r>
            <a:r>
              <a:rPr lang="en-US" dirty="0">
                <a:latin typeface="Arial" charset="0"/>
                <a:cs typeface="Times New Roman" charset="0"/>
              </a:rPr>
              <a:t> CO</a:t>
            </a:r>
            <a:r>
              <a:rPr lang="en-US" baseline="-25000" dirty="0">
                <a:latin typeface="Arial" charset="0"/>
                <a:cs typeface="Times New Roman" charset="0"/>
              </a:rPr>
              <a:t>2</a:t>
            </a:r>
            <a:r>
              <a:rPr lang="en-US" dirty="0">
                <a:latin typeface="Arial" charset="0"/>
                <a:cs typeface="Times New Roman" charset="0"/>
              </a:rPr>
              <a:t>(</a:t>
            </a:r>
            <a:r>
              <a:rPr lang="en-US" i="1" dirty="0">
                <a:latin typeface="Arial" charset="0"/>
                <a:cs typeface="Times New Roman" charset="0"/>
              </a:rPr>
              <a:t>g</a:t>
            </a:r>
            <a:r>
              <a:rPr lang="en-US" dirty="0">
                <a:latin typeface="Arial" charset="0"/>
                <a:cs typeface="Times New Roman" charset="0"/>
              </a:rPr>
              <a:t>)	           </a:t>
            </a:r>
            <a:r>
              <a:rPr lang="en-US" sz="2400" dirty="0">
                <a:latin typeface="Symbol" charset="0"/>
                <a:cs typeface="Times New Roman" charset="0"/>
              </a:rPr>
              <a:t>D</a:t>
            </a:r>
            <a:r>
              <a:rPr lang="en-US" sz="2400" i="1" dirty="0">
                <a:latin typeface="Arial" charset="0"/>
                <a:cs typeface="Times New Roman" charset="0"/>
              </a:rPr>
              <a:t>H</a:t>
            </a:r>
            <a:r>
              <a:rPr lang="en-US" sz="2400" dirty="0">
                <a:latin typeface="Arial" charset="0"/>
                <a:cs typeface="Times New Roman" charset="0"/>
              </a:rPr>
              <a:t> = −393.5 kJ/</a:t>
            </a:r>
            <a:r>
              <a:rPr lang="en-US" sz="2400" dirty="0" err="1">
                <a:latin typeface="Arial" charset="0"/>
                <a:cs typeface="Times New Roman" charset="0"/>
              </a:rPr>
              <a:t>mol</a:t>
            </a:r>
            <a:r>
              <a:rPr lang="en-US" sz="2400" baseline="-25000" dirty="0" err="1">
                <a:latin typeface="Arial" charset="0"/>
                <a:cs typeface="Times New Roman" charset="0"/>
              </a:rPr>
              <a:t>rxn</a:t>
            </a:r>
            <a:endParaRPr lang="en-US" sz="2400" baseline="-25000" dirty="0">
              <a:latin typeface="Arial" charset="0"/>
              <a:cs typeface="Times New Roman" charset="0"/>
            </a:endParaRPr>
          </a:p>
          <a:p>
            <a:pPr marL="0" indent="0">
              <a:buNone/>
            </a:pPr>
            <a:r>
              <a:rPr lang="en-US" dirty="0">
                <a:latin typeface="Arial" charset="0"/>
                <a:cs typeface="Times New Roman" charset="0"/>
              </a:rPr>
              <a:t>       </a:t>
            </a:r>
            <a:r>
              <a:rPr lang="en-US" sz="2800" dirty="0">
                <a:latin typeface="Arial" charset="0"/>
                <a:cs typeface="Times New Roman" charset="0"/>
              </a:rPr>
              <a:t>CO</a:t>
            </a:r>
            <a:r>
              <a:rPr lang="en-US" sz="2800" baseline="-25000" dirty="0">
                <a:latin typeface="Arial" charset="0"/>
                <a:cs typeface="Times New Roman" charset="0"/>
              </a:rPr>
              <a:t>2</a:t>
            </a:r>
            <a:r>
              <a:rPr lang="en-US" sz="2800" dirty="0">
                <a:latin typeface="Arial" charset="0"/>
                <a:cs typeface="Times New Roman" charset="0"/>
              </a:rPr>
              <a:t>(</a:t>
            </a:r>
            <a:r>
              <a:rPr lang="en-US" sz="2800" i="1" dirty="0">
                <a:latin typeface="Arial" charset="0"/>
                <a:cs typeface="Times New Roman" charset="0"/>
              </a:rPr>
              <a:t>g</a:t>
            </a:r>
            <a:r>
              <a:rPr lang="en-US" sz="2800" dirty="0">
                <a:latin typeface="Arial" charset="0"/>
                <a:cs typeface="Times New Roman" charset="0"/>
              </a:rPr>
              <a:t>) </a:t>
            </a:r>
            <a:r>
              <a:rPr lang="en-US" sz="2800" dirty="0">
                <a:latin typeface="Arial" charset="0"/>
              </a:rPr>
              <a:t>→</a:t>
            </a:r>
            <a:r>
              <a:rPr lang="en-US" sz="2800" dirty="0">
                <a:latin typeface="Arial" charset="0"/>
                <a:cs typeface="Times New Roman" charset="0"/>
              </a:rPr>
              <a:t> </a:t>
            </a:r>
            <a:r>
              <a:rPr lang="en-US" sz="2800" dirty="0">
                <a:latin typeface="Arial" charset="0"/>
              </a:rPr>
              <a:t>C(</a:t>
            </a:r>
            <a:r>
              <a:rPr lang="en-US" sz="2800" i="1" dirty="0">
                <a:latin typeface="Arial" charset="0"/>
              </a:rPr>
              <a:t>s</a:t>
            </a:r>
            <a:r>
              <a:rPr lang="en-US" sz="2800" dirty="0">
                <a:latin typeface="Arial" charset="0"/>
              </a:rPr>
              <a:t>) + O</a:t>
            </a:r>
            <a:r>
              <a:rPr lang="en-US" sz="2800" baseline="-25000" dirty="0">
                <a:latin typeface="Arial" charset="0"/>
              </a:rPr>
              <a:t>2</a:t>
            </a:r>
            <a:r>
              <a:rPr lang="en-US" sz="2800" dirty="0">
                <a:latin typeface="Arial" charset="0"/>
              </a:rPr>
              <a:t>(</a:t>
            </a:r>
            <a:r>
              <a:rPr lang="en-US" sz="2800" i="1" dirty="0">
                <a:latin typeface="Arial" charset="0"/>
              </a:rPr>
              <a:t>g</a:t>
            </a:r>
            <a:r>
              <a:rPr lang="en-US" sz="2800" dirty="0">
                <a:latin typeface="Arial" charset="0"/>
              </a:rPr>
              <a:t>) </a:t>
            </a:r>
            <a:r>
              <a:rPr lang="en-US" sz="2800" dirty="0">
                <a:latin typeface="Arial" charset="0"/>
                <a:cs typeface="Times New Roman" charset="0"/>
              </a:rPr>
              <a:t>	          </a:t>
            </a:r>
            <a:r>
              <a:rPr lang="en-US" sz="2400" dirty="0">
                <a:latin typeface="Arial" charset="0"/>
                <a:cs typeface="Times New Roman" charset="0"/>
              </a:rPr>
              <a:t> </a:t>
            </a:r>
            <a:r>
              <a:rPr lang="en-US" sz="2400" dirty="0">
                <a:latin typeface="Symbol" charset="0"/>
                <a:cs typeface="Times New Roman" charset="0"/>
              </a:rPr>
              <a:t>D</a:t>
            </a:r>
            <a:r>
              <a:rPr lang="en-US" sz="2400" i="1" dirty="0">
                <a:latin typeface="Arial" charset="0"/>
                <a:cs typeface="Times New Roman" charset="0"/>
              </a:rPr>
              <a:t>H</a:t>
            </a:r>
            <a:r>
              <a:rPr lang="en-US" sz="2400" dirty="0">
                <a:latin typeface="Arial" charset="0"/>
                <a:cs typeface="Times New Roman" charset="0"/>
              </a:rPr>
              <a:t> = </a:t>
            </a:r>
            <a:r>
              <a:rPr lang="en-US" sz="3200" b="1" dirty="0">
                <a:solidFill>
                  <a:srgbClr val="FF0000"/>
                </a:solidFill>
                <a:latin typeface="Arial" charset="0"/>
                <a:cs typeface="Times New Roman" charset="0"/>
              </a:rPr>
              <a:t>−</a:t>
            </a:r>
            <a:r>
              <a:rPr lang="en-US" sz="2400" b="1" dirty="0">
                <a:solidFill>
                  <a:srgbClr val="FF0000"/>
                </a:solidFill>
                <a:latin typeface="Arial" charset="0"/>
                <a:cs typeface="Times New Roman" charset="0"/>
              </a:rPr>
              <a:t> </a:t>
            </a:r>
            <a:r>
              <a:rPr lang="en-US" sz="2400" dirty="0">
                <a:latin typeface="Arial" charset="0"/>
                <a:cs typeface="Times New Roman" charset="0"/>
              </a:rPr>
              <a:t>(</a:t>
            </a:r>
            <a:r>
              <a:rPr lang="en-US" sz="2400" b="1" dirty="0">
                <a:latin typeface="Arial" charset="0"/>
                <a:cs typeface="Times New Roman" charset="0"/>
              </a:rPr>
              <a:t>−</a:t>
            </a:r>
            <a:r>
              <a:rPr lang="en-US" sz="2400" dirty="0">
                <a:latin typeface="Arial" charset="0"/>
                <a:cs typeface="Times New Roman" charset="0"/>
              </a:rPr>
              <a:t>393.5) = </a:t>
            </a:r>
            <a:r>
              <a:rPr lang="en-US" sz="3200" b="1" dirty="0">
                <a:solidFill>
                  <a:srgbClr val="FF0000"/>
                </a:solidFill>
                <a:latin typeface="Arial" charset="0"/>
                <a:cs typeface="Times New Roman" charset="0"/>
              </a:rPr>
              <a:t>+ </a:t>
            </a:r>
            <a:r>
              <a:rPr lang="en-US" sz="2400" dirty="0">
                <a:latin typeface="Arial" charset="0"/>
                <a:cs typeface="Times New Roman" charset="0"/>
              </a:rPr>
              <a:t>393.5 kJ/</a:t>
            </a:r>
            <a:r>
              <a:rPr lang="en-US" sz="2400" dirty="0" err="1">
                <a:latin typeface="Arial" charset="0"/>
                <a:cs typeface="Times New Roman" charset="0"/>
              </a:rPr>
              <a:t>mol</a:t>
            </a:r>
            <a:r>
              <a:rPr lang="en-US" sz="2400" baseline="-25000" dirty="0" err="1">
                <a:latin typeface="Arial" charset="0"/>
                <a:cs typeface="Times New Roman" charset="0"/>
              </a:rPr>
              <a:t>rxn</a:t>
            </a:r>
            <a:endParaRPr lang="en-US" sz="2400" baseline="-25000" dirty="0">
              <a:latin typeface="Arial" charset="0"/>
              <a:cs typeface="Times New Roman" charset="0"/>
            </a:endParaRPr>
          </a:p>
        </p:txBody>
      </p:sp>
    </p:spTree>
    <p:extLst>
      <p:ext uri="{BB962C8B-B14F-4D97-AF65-F5344CB8AC3E}">
        <p14:creationId xmlns:p14="http://schemas.microsoft.com/office/powerpoint/2010/main" val="27320926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9655250" cy="1143000"/>
          </a:xfrm>
        </p:spPr>
        <p:txBody>
          <a:bodyPr>
            <a:noAutofit/>
          </a:bodyPr>
          <a:lstStyle/>
          <a:p>
            <a:r>
              <a:rPr lang="en-US" b="1" u="sng" dirty="0">
                <a:latin typeface="Arial" charset="0"/>
              </a:rPr>
              <a:t>Standard Conditions</a:t>
            </a:r>
            <a:endParaRPr lang="en-US" b="1" u="sng" dirty="0">
              <a:latin typeface="Arial" panose="020B0604020202020204" pitchFamily="34" charset="0"/>
              <a:cs typeface="Arial" panose="020B0604020202020204" pitchFamily="34" charset="0"/>
            </a:endParaRPr>
          </a:p>
        </p:txBody>
      </p:sp>
      <p:sp>
        <p:nvSpPr>
          <p:cNvPr id="7" name="Rectangle 3"/>
          <p:cNvSpPr>
            <a:spLocks noGrp="1" noChangeArrowheads="1"/>
          </p:cNvSpPr>
          <p:nvPr>
            <p:ph idx="1"/>
          </p:nvPr>
        </p:nvSpPr>
        <p:spPr>
          <a:xfrm>
            <a:off x="555550" y="1633516"/>
            <a:ext cx="11407850" cy="5072084"/>
          </a:xfrm>
          <a:ln w="25400">
            <a:noFill/>
            <a:prstDash val="lgDash"/>
          </a:ln>
        </p:spPr>
        <p:txBody>
          <a:bodyPr>
            <a:normAutofit/>
          </a:bodyPr>
          <a:lstStyle/>
          <a:p>
            <a:pPr marL="0" indent="0" eaLnBrk="1" hangingPunct="1">
              <a:buNone/>
            </a:pPr>
            <a:r>
              <a:rPr lang="en-US" sz="3600" b="1" dirty="0">
                <a:solidFill>
                  <a:srgbClr val="0070C0"/>
                </a:solidFill>
                <a:latin typeface="Arial" charset="0"/>
              </a:rPr>
              <a:t>Standard State</a:t>
            </a:r>
            <a:br>
              <a:rPr lang="en-US" sz="3600" b="1" dirty="0">
                <a:latin typeface="Arial" charset="0"/>
              </a:rPr>
            </a:br>
            <a:r>
              <a:rPr lang="en-US" sz="3600" dirty="0">
                <a:latin typeface="Arial" charset="0"/>
              </a:rPr>
              <a:t>The state of a material at a defined set of conditions. </a:t>
            </a:r>
          </a:p>
          <a:p>
            <a:pPr lvl="1"/>
            <a:r>
              <a:rPr lang="en-US" sz="3200" dirty="0">
                <a:latin typeface="Arial" charset="0"/>
                <a:cs typeface="Times New Roman" charset="0"/>
              </a:rPr>
              <a:t>Pure gas at </a:t>
            </a:r>
            <a:r>
              <a:rPr lang="en-US" sz="3200" b="1" dirty="0">
                <a:solidFill>
                  <a:srgbClr val="00B050"/>
                </a:solidFill>
                <a:latin typeface="Arial" charset="0"/>
                <a:cs typeface="Times New Roman" charset="0"/>
              </a:rPr>
              <a:t>1 atm </a:t>
            </a:r>
            <a:r>
              <a:rPr lang="en-US" sz="3200" dirty="0">
                <a:latin typeface="Arial" charset="0"/>
                <a:cs typeface="Times New Roman" charset="0"/>
              </a:rPr>
              <a:t>pressure</a:t>
            </a:r>
          </a:p>
          <a:p>
            <a:pPr lvl="1"/>
            <a:r>
              <a:rPr lang="en-US" sz="3200" dirty="0">
                <a:latin typeface="Arial" charset="0"/>
                <a:cs typeface="Times New Roman" charset="0"/>
              </a:rPr>
              <a:t>Substances in a solution with a </a:t>
            </a:r>
            <a:r>
              <a:rPr lang="en-US" sz="3200" b="1" dirty="0">
                <a:solidFill>
                  <a:srgbClr val="00B050"/>
                </a:solidFill>
                <a:latin typeface="Arial" charset="0"/>
                <a:cs typeface="Times New Roman" charset="0"/>
              </a:rPr>
              <a:t>1M</a:t>
            </a:r>
            <a:r>
              <a:rPr lang="en-US" sz="3200" dirty="0">
                <a:latin typeface="Arial" charset="0"/>
                <a:cs typeface="Times New Roman" charset="0"/>
              </a:rPr>
              <a:t> concentration </a:t>
            </a:r>
          </a:p>
          <a:p>
            <a:pPr lvl="1"/>
            <a:r>
              <a:rPr lang="en-US" sz="3200" dirty="0">
                <a:latin typeface="Arial" charset="0"/>
                <a:cs typeface="Times New Roman" charset="0"/>
              </a:rPr>
              <a:t>Pure solid or liquid in its </a:t>
            </a:r>
            <a:r>
              <a:rPr lang="en-US" sz="3200" b="1" dirty="0">
                <a:solidFill>
                  <a:srgbClr val="00B050"/>
                </a:solidFill>
                <a:latin typeface="Arial" charset="0"/>
                <a:cs typeface="Times New Roman" charset="0"/>
              </a:rPr>
              <a:t>most stable form </a:t>
            </a:r>
            <a:r>
              <a:rPr lang="en-US" sz="3200" dirty="0">
                <a:latin typeface="Arial" charset="0"/>
                <a:cs typeface="Times New Roman" charset="0"/>
              </a:rPr>
              <a:t>at 1 atm pressure and temperature of interest (</a:t>
            </a:r>
            <a:r>
              <a:rPr lang="en-US" sz="3200" b="1" dirty="0">
                <a:solidFill>
                  <a:srgbClr val="00B050"/>
                </a:solidFill>
                <a:latin typeface="Arial" charset="0"/>
                <a:cs typeface="Times New Roman" charset="0"/>
              </a:rPr>
              <a:t>usually 25°C</a:t>
            </a:r>
            <a:r>
              <a:rPr lang="en-US" sz="3200" dirty="0">
                <a:latin typeface="Arial" charset="0"/>
                <a:cs typeface="Times New Roman" charset="0"/>
              </a:rPr>
              <a:t>)</a:t>
            </a:r>
          </a:p>
        </p:txBody>
      </p:sp>
      <p:pic>
        <p:nvPicPr>
          <p:cNvPr id="3" name="Picture 2" descr="A cartoon of a glue bottle&#10;&#10;Description automatically generated with low confidence">
            <a:extLst>
              <a:ext uri="{FF2B5EF4-FFF2-40B4-BE49-F238E27FC236}">
                <a16:creationId xmlns:a16="http://schemas.microsoft.com/office/drawing/2014/main" id="{BA7069B3-FFB2-CF82-2282-BEB85D47D2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272535">
            <a:off x="10682250" y="336531"/>
            <a:ext cx="876532" cy="1758969"/>
          </a:xfrm>
          <a:prstGeom prst="rect">
            <a:avLst/>
          </a:prstGeom>
        </p:spPr>
      </p:pic>
    </p:spTree>
    <p:extLst>
      <p:ext uri="{BB962C8B-B14F-4D97-AF65-F5344CB8AC3E}">
        <p14:creationId xmlns:p14="http://schemas.microsoft.com/office/powerpoint/2010/main" val="11630994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ANSWER PIC" val="DEFAULT"/>
</p:tagLst>
</file>

<file path=ppt/tags/tag10.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E"/>
</p:tagLst>
</file>

<file path=ppt/tags/tag11.xml><?xml version="1.0" encoding="utf-8"?>
<p:tagLst xmlns:a="http://schemas.openxmlformats.org/drawingml/2006/main" xmlns:r="http://schemas.openxmlformats.org/officeDocument/2006/relationships" xmlns:p="http://schemas.openxmlformats.org/presentationml/2006/main">
  <p:tag name="ANSWER PIC" val="DEFAULT"/>
</p:tagLst>
</file>

<file path=ppt/tags/tag12.xml><?xml version="1.0" encoding="utf-8"?>
<p:tagLst xmlns:a="http://schemas.openxmlformats.org/drawingml/2006/main" xmlns:r="http://schemas.openxmlformats.org/officeDocument/2006/relationships" xmlns:p="http://schemas.openxmlformats.org/presentationml/2006/main">
  <p:tag name="ANSWER PIC" val="DEFAULT"/>
</p:tagLst>
</file>

<file path=ppt/tags/tag13.xml><?xml version="1.0" encoding="utf-8"?>
<p:tagLst xmlns:a="http://schemas.openxmlformats.org/drawingml/2006/main" xmlns:r="http://schemas.openxmlformats.org/officeDocument/2006/relationships" xmlns:p="http://schemas.openxmlformats.org/presentationml/2006/main">
  <p:tag name="ANSWER PIC" val="DEFAULT"/>
</p:tagLst>
</file>

<file path=ppt/tags/tag14.xml><?xml version="1.0" encoding="utf-8"?>
<p:tagLst xmlns:a="http://schemas.openxmlformats.org/drawingml/2006/main" xmlns:r="http://schemas.openxmlformats.org/officeDocument/2006/relationships" xmlns:p="http://schemas.openxmlformats.org/presentationml/2006/main">
  <p:tag name="ANSWER PIC" val="DEFAULT"/>
</p:tagLst>
</file>

<file path=ppt/tags/tag15.xml><?xml version="1.0" encoding="utf-8"?>
<p:tagLst xmlns:a="http://schemas.openxmlformats.org/drawingml/2006/main" xmlns:r="http://schemas.openxmlformats.org/officeDocument/2006/relationships" xmlns:p="http://schemas.openxmlformats.org/presentationml/2006/main">
  <p:tag name="ANSWER PIC" val="DEFAULT"/>
</p:tagLst>
</file>

<file path=ppt/tags/tag16.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A"/>
</p:tagLst>
</file>

<file path=ppt/tags/tag17.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B"/>
</p:tagLst>
</file>

<file path=ppt/tags/tag18.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C"/>
</p:tagLst>
</file>

<file path=ppt/tags/tag19.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D"/>
</p:tagLst>
</file>

<file path=ppt/tags/tag2.xml><?xml version="1.0" encoding="utf-8"?>
<p:tagLst xmlns:a="http://schemas.openxmlformats.org/drawingml/2006/main" xmlns:r="http://schemas.openxmlformats.org/officeDocument/2006/relationships" xmlns:p="http://schemas.openxmlformats.org/presentationml/2006/main">
  <p:tag name="ANSWER PIC" val="DEFAULT"/>
</p:tagLst>
</file>

<file path=ppt/tags/tag20.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E"/>
</p:tagLst>
</file>

<file path=ppt/tags/tag21.xml><?xml version="1.0" encoding="utf-8"?>
<p:tagLst xmlns:a="http://schemas.openxmlformats.org/drawingml/2006/main" xmlns:r="http://schemas.openxmlformats.org/officeDocument/2006/relationships" xmlns:p="http://schemas.openxmlformats.org/presentationml/2006/main">
  <p:tag name="ANSWER PIC" val="DEFAULT"/>
</p:tagLst>
</file>

<file path=ppt/tags/tag22.xml><?xml version="1.0" encoding="utf-8"?>
<p:tagLst xmlns:a="http://schemas.openxmlformats.org/drawingml/2006/main" xmlns:r="http://schemas.openxmlformats.org/officeDocument/2006/relationships" xmlns:p="http://schemas.openxmlformats.org/presentationml/2006/main">
  <p:tag name="ANSWER PIC" val="DEFAULT"/>
</p:tagLst>
</file>

<file path=ppt/tags/tag23.xml><?xml version="1.0" encoding="utf-8"?>
<p:tagLst xmlns:a="http://schemas.openxmlformats.org/drawingml/2006/main" xmlns:r="http://schemas.openxmlformats.org/officeDocument/2006/relationships" xmlns:p="http://schemas.openxmlformats.org/presentationml/2006/main">
  <p:tag name="ANSWER PIC" val="DEFAULT"/>
</p:tagLst>
</file>

<file path=ppt/tags/tag24.xml><?xml version="1.0" encoding="utf-8"?>
<p:tagLst xmlns:a="http://schemas.openxmlformats.org/drawingml/2006/main" xmlns:r="http://schemas.openxmlformats.org/officeDocument/2006/relationships" xmlns:p="http://schemas.openxmlformats.org/presentationml/2006/main">
  <p:tag name="ANSWER PIC" val="DEFAULT"/>
</p:tagLst>
</file>

<file path=ppt/tags/tag25.xml><?xml version="1.0" encoding="utf-8"?>
<p:tagLst xmlns:a="http://schemas.openxmlformats.org/drawingml/2006/main" xmlns:r="http://schemas.openxmlformats.org/officeDocument/2006/relationships" xmlns:p="http://schemas.openxmlformats.org/presentationml/2006/main">
  <p:tag name="ANSWER PIC" val="DEFAULT"/>
</p:tagLst>
</file>

<file path=ppt/tags/tag26.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A"/>
</p:tagLst>
</file>

<file path=ppt/tags/tag27.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B"/>
</p:tagLst>
</file>

<file path=ppt/tags/tag28.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C"/>
</p:tagLst>
</file>

<file path=ppt/tags/tag29.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D"/>
</p:tagLst>
</file>

<file path=ppt/tags/tag3.xml><?xml version="1.0" encoding="utf-8"?>
<p:tagLst xmlns:a="http://schemas.openxmlformats.org/drawingml/2006/main" xmlns:r="http://schemas.openxmlformats.org/officeDocument/2006/relationships" xmlns:p="http://schemas.openxmlformats.org/presentationml/2006/main">
  <p:tag name="ANSWER PIC" val="DEFAULT"/>
</p:tagLst>
</file>

<file path=ppt/tags/tag30.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E"/>
</p:tagLst>
</file>

<file path=ppt/tags/tag31.xml><?xml version="1.0" encoding="utf-8"?>
<p:tagLst xmlns:a="http://schemas.openxmlformats.org/drawingml/2006/main" xmlns:r="http://schemas.openxmlformats.org/officeDocument/2006/relationships" xmlns:p="http://schemas.openxmlformats.org/presentationml/2006/main">
  <p:tag name="ANSWER PIC" val="DEFAULT"/>
</p:tagLst>
</file>

<file path=ppt/tags/tag32.xml><?xml version="1.0" encoding="utf-8"?>
<p:tagLst xmlns:a="http://schemas.openxmlformats.org/drawingml/2006/main" xmlns:r="http://schemas.openxmlformats.org/officeDocument/2006/relationships" xmlns:p="http://schemas.openxmlformats.org/presentationml/2006/main">
  <p:tag name="ANSWER PIC" val="DEFAULT"/>
</p:tagLst>
</file>

<file path=ppt/tags/tag33.xml><?xml version="1.0" encoding="utf-8"?>
<p:tagLst xmlns:a="http://schemas.openxmlformats.org/drawingml/2006/main" xmlns:r="http://schemas.openxmlformats.org/officeDocument/2006/relationships" xmlns:p="http://schemas.openxmlformats.org/presentationml/2006/main">
  <p:tag name="ANSWER PIC" val="DEFAULT"/>
</p:tagLst>
</file>

<file path=ppt/tags/tag34.xml><?xml version="1.0" encoding="utf-8"?>
<p:tagLst xmlns:a="http://schemas.openxmlformats.org/drawingml/2006/main" xmlns:r="http://schemas.openxmlformats.org/officeDocument/2006/relationships" xmlns:p="http://schemas.openxmlformats.org/presentationml/2006/main">
  <p:tag name="ANSWER PIC" val="DEFAULT"/>
</p:tagLst>
</file>

<file path=ppt/tags/tag35.xml><?xml version="1.0" encoding="utf-8"?>
<p:tagLst xmlns:a="http://schemas.openxmlformats.org/drawingml/2006/main" xmlns:r="http://schemas.openxmlformats.org/officeDocument/2006/relationships" xmlns:p="http://schemas.openxmlformats.org/presentationml/2006/main">
  <p:tag name="ANSWER PIC" val="DEFAULT"/>
</p:tagLst>
</file>

<file path=ppt/tags/tag36.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A"/>
</p:tagLst>
</file>

<file path=ppt/tags/tag37.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B"/>
</p:tagLst>
</file>

<file path=ppt/tags/tag38.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C"/>
</p:tagLst>
</file>

<file path=ppt/tags/tag39.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D"/>
</p:tagLst>
</file>

<file path=ppt/tags/tag4.xml><?xml version="1.0" encoding="utf-8"?>
<p:tagLst xmlns:a="http://schemas.openxmlformats.org/drawingml/2006/main" xmlns:r="http://schemas.openxmlformats.org/officeDocument/2006/relationships" xmlns:p="http://schemas.openxmlformats.org/presentationml/2006/main">
  <p:tag name="ANSWER PIC" val="DEFAULT"/>
</p:tagLst>
</file>

<file path=ppt/tags/tag40.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E"/>
</p:tagLst>
</file>

<file path=ppt/tags/tag5.xml><?xml version="1.0" encoding="utf-8"?>
<p:tagLst xmlns:a="http://schemas.openxmlformats.org/drawingml/2006/main" xmlns:r="http://schemas.openxmlformats.org/officeDocument/2006/relationships" xmlns:p="http://schemas.openxmlformats.org/presentationml/2006/main">
  <p:tag name="ANSWER PIC" val="DEFAULT"/>
</p:tagLst>
</file>

<file path=ppt/tags/tag6.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A"/>
</p:tagLst>
</file>

<file path=ppt/tags/tag7.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B"/>
</p:tagLst>
</file>

<file path=ppt/tags/tag8.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C"/>
</p:tagLst>
</file>

<file path=ppt/tags/tag9.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D"/>
</p:tagLst>
</file>

<file path=ppt/theme/theme1.xml><?xml version="1.0" encoding="utf-8"?>
<a:theme xmlns:a="http://schemas.openxmlformats.org/drawingml/2006/main" name="chemistry">
  <a:themeElements>
    <a:clrScheme name="chemistry 8">
      <a:dk1>
        <a:srgbClr val="808080"/>
      </a:dk1>
      <a:lt1>
        <a:srgbClr val="FFFFFF"/>
      </a:lt1>
      <a:dk2>
        <a:srgbClr val="3366FF"/>
      </a:dk2>
      <a:lt2>
        <a:srgbClr val="FFFFFF"/>
      </a:lt2>
      <a:accent1>
        <a:srgbClr val="FFFF00"/>
      </a:accent1>
      <a:accent2>
        <a:srgbClr val="3333CC"/>
      </a:accent2>
      <a:accent3>
        <a:srgbClr val="ADB8FF"/>
      </a:accent3>
      <a:accent4>
        <a:srgbClr val="DADADA"/>
      </a:accent4>
      <a:accent5>
        <a:srgbClr val="FFFFAA"/>
      </a:accent5>
      <a:accent6>
        <a:srgbClr val="2D2DB9"/>
      </a:accent6>
      <a:hlink>
        <a:srgbClr val="CCCCFF"/>
      </a:hlink>
      <a:folHlink>
        <a:srgbClr val="B2B2B2"/>
      </a:folHlink>
    </a:clrScheme>
    <a:fontScheme name="chemistry">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emist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emist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emist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emist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emist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emist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emist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hemistry 8">
        <a:dk1>
          <a:srgbClr val="808080"/>
        </a:dk1>
        <a:lt1>
          <a:srgbClr val="FFFFFF"/>
        </a:lt1>
        <a:dk2>
          <a:srgbClr val="3366FF"/>
        </a:dk2>
        <a:lt2>
          <a:srgbClr val="FFFFFF"/>
        </a:lt2>
        <a:accent1>
          <a:srgbClr val="FFFF00"/>
        </a:accent1>
        <a:accent2>
          <a:srgbClr val="3333CC"/>
        </a:accent2>
        <a:accent3>
          <a:srgbClr val="ADB8FF"/>
        </a:accent3>
        <a:accent4>
          <a:srgbClr val="DADADA"/>
        </a:accent4>
        <a:accent5>
          <a:srgbClr val="FFFFA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2755</TotalTime>
  <Words>2270</Words>
  <Application>Microsoft Office PowerPoint</Application>
  <PresentationFormat>Widescreen</PresentationFormat>
  <Paragraphs>281</Paragraphs>
  <Slides>25</Slides>
  <Notes>17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Arial</vt:lpstr>
      <vt:lpstr>Calibri</vt:lpstr>
      <vt:lpstr>Calibri Light</vt:lpstr>
      <vt:lpstr>Comic Sans MS</vt:lpstr>
      <vt:lpstr>Impact</vt:lpstr>
      <vt:lpstr>Symbol</vt:lpstr>
      <vt:lpstr>chemistry</vt:lpstr>
      <vt:lpstr>Office Theme</vt:lpstr>
      <vt:lpstr>N3 - THERMOCHEMISTRY</vt:lpstr>
      <vt:lpstr>Reminder...</vt:lpstr>
      <vt:lpstr>N3 - THERMOCHEMISTRY</vt:lpstr>
      <vt:lpstr>Its just a puzzle! </vt:lpstr>
      <vt:lpstr>Hess’s Law</vt:lpstr>
      <vt:lpstr>First...What is “Enthalpy” ????</vt:lpstr>
      <vt:lpstr>Hess’s Law</vt:lpstr>
      <vt:lpstr>Relationships Involving DHrxn</vt:lpstr>
      <vt:lpstr>Standard Conditions</vt:lpstr>
      <vt:lpstr>Standard Enthalpy Change</vt:lpstr>
      <vt:lpstr>Standard Enthalpy of Formation</vt:lpstr>
      <vt:lpstr>PowerPoint Presentation</vt:lpstr>
      <vt:lpstr>PowerPoint Presentation</vt:lpstr>
      <vt:lpstr>PowerPoint Presentation</vt:lpstr>
      <vt:lpstr>PowerPoint Presentation</vt:lpstr>
      <vt:lpstr>Rxn #1) ½ N2 (g) + ½ O2 (g) → NO (g)        ΔH =  90.3 kJ Rxn #2) NO (g) + ½ Cl2 (g) → NOCl (g)      ΔH =  –38.6 kJ</vt:lpstr>
      <vt:lpstr>Rxn #1) ½ N2 (g) + ½ O2 (g) → NO (g)        ΔH =  90.3 kJ Rxn #2) NO (g) + ½ Cl2 (g) → NOCl (g)      ΔH =  –38.6 kJ</vt:lpstr>
      <vt:lpstr>Rxn #1) 3Fe2O3 + CO (g)  2Fe3O4 + CO2 (g)  H= -47 kJ Rxn #2) Fe2O3 + 3CO (g)  2Fe (s) + 3CO2 (g)  H= -25 kJ Rxn #3) Fe3O4 + CO (g)  3FeO (s) + CO2 (g)  H= 19 kJ</vt:lpstr>
      <vt:lpstr>Rxn #1) 3Fe2O3 + CO (g)  2Fe3O4 + CO2 (g)  H= -47 kJ Rxn #2) Fe2O3 + 3CO (g)  2Fe (s) + 3CO2 (g)  H= -25 kJ Rxn #3) Fe3O4 + CO (g)  3FeO (s) + CO2 (g)  H= 19 kJ</vt:lpstr>
      <vt:lpstr>Reminder About Units</vt:lpstr>
      <vt:lpstr>Reminder About Units</vt:lpstr>
      <vt:lpstr>Reminder About Units</vt:lpstr>
      <vt:lpstr>Reminder About Units</vt:lpstr>
      <vt:lpstr>Its just a puzzle! </vt:lpstr>
      <vt:lpstr>YouTube Link to Presentation</vt:lpstr>
    </vt:vector>
  </TitlesOfParts>
  <Company>Visalia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Andy Allan</dc:creator>
  <cp:lastModifiedBy>Farmer, Stephanie [DH]</cp:lastModifiedBy>
  <cp:revision>214</cp:revision>
  <dcterms:created xsi:type="dcterms:W3CDTF">2006-06-01T18:12:29Z</dcterms:created>
  <dcterms:modified xsi:type="dcterms:W3CDTF">2024-06-06T19:10:11Z</dcterms:modified>
</cp:coreProperties>
</file>