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7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8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9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2" r:id="rId2"/>
  </p:sldMasterIdLst>
  <p:notesMasterIdLst>
    <p:notesMasterId r:id="rId19"/>
  </p:notesMasterIdLst>
  <p:sldIdLst>
    <p:sldId id="330" r:id="rId3"/>
    <p:sldId id="331" r:id="rId4"/>
    <p:sldId id="332" r:id="rId5"/>
    <p:sldId id="333" r:id="rId6"/>
    <p:sldId id="334" r:id="rId7"/>
    <p:sldId id="335" r:id="rId8"/>
    <p:sldId id="336" r:id="rId9"/>
    <p:sldId id="325" r:id="rId10"/>
    <p:sldId id="337" r:id="rId11"/>
    <p:sldId id="338" r:id="rId12"/>
    <p:sldId id="339" r:id="rId13"/>
    <p:sldId id="315" r:id="rId14"/>
    <p:sldId id="340" r:id="rId15"/>
    <p:sldId id="341" r:id="rId16"/>
    <p:sldId id="342" r:id="rId17"/>
    <p:sldId id="343" r:id="rId1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0000"/>
    <a:srgbClr val="FF9300"/>
    <a:srgbClr val="99FF9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86"/>
  </p:normalViewPr>
  <p:slideViewPr>
    <p:cSldViewPr>
      <p:cViewPr varScale="1">
        <p:scale>
          <a:sx n="73" d="100"/>
          <a:sy n="73" d="100"/>
        </p:scale>
        <p:origin x="66" y="3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CAB2F5CD-B0B9-49B9-ACB9-31CAC42B68A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3724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875C0A-EB03-C940-A1F1-F6A8CA3029E2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436325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28002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ea typeface="ヒラギノ角ゴ Pro W3" charset="0"/>
                <a:cs typeface="ヒラギノ角ゴ Pro W3" charset="0"/>
              </a:rPr>
              <a:t>Answer: c</a:t>
            </a:r>
          </a:p>
        </p:txBody>
      </p:sp>
      <p:sp>
        <p:nvSpPr>
          <p:cNvPr id="12800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4C02F00-C08A-3A4C-AAD9-CC5821922FD2}" type="slidenum">
              <a:rPr lang="en-US" sz="1200">
                <a:latin typeface="Calibri" charset="0"/>
                <a:cs typeface="Arial" charset="0"/>
              </a:rPr>
              <a:pPr eaLnBrk="1" hangingPunct="1"/>
              <a:t>15</a:t>
            </a:fld>
            <a:endParaRPr lang="en-US" sz="1200">
              <a:latin typeface="Calibri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713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875C0A-EB03-C940-A1F1-F6A8CA3029E2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53964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875C0A-EB03-C940-A1F1-F6A8CA3029E2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78150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875C0A-EB03-C940-A1F1-F6A8CA3029E2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1053799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875C0A-EB03-C940-A1F1-F6A8CA3029E2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5152755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875C0A-EB03-C940-A1F1-F6A8CA3029E2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5041597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875C0A-EB03-C940-A1F1-F6A8CA3029E2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714643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28002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ea typeface="ヒラギノ角ゴ Pro W3" charset="0"/>
                <a:cs typeface="ヒラギノ角ゴ Pro W3" charset="0"/>
              </a:rPr>
              <a:t>Answer: c</a:t>
            </a:r>
          </a:p>
        </p:txBody>
      </p:sp>
      <p:sp>
        <p:nvSpPr>
          <p:cNvPr id="12800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4C02F00-C08A-3A4C-AAD9-CC5821922FD2}" type="slidenum">
              <a:rPr lang="en-US" sz="1200">
                <a:latin typeface="Calibri" charset="0"/>
                <a:cs typeface="Arial" charset="0"/>
              </a:rPr>
              <a:pPr eaLnBrk="1" hangingPunct="1"/>
              <a:t>12</a:t>
            </a:fld>
            <a:endParaRPr lang="en-US" sz="1200">
              <a:latin typeface="Calibri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28002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ea typeface="ヒラギノ角ゴ Pro W3" charset="0"/>
                <a:cs typeface="ヒラギノ角ゴ Pro W3" charset="0"/>
              </a:rPr>
              <a:t>Answer: c</a:t>
            </a:r>
          </a:p>
        </p:txBody>
      </p:sp>
      <p:sp>
        <p:nvSpPr>
          <p:cNvPr id="12800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4C02F00-C08A-3A4C-AAD9-CC5821922FD2}" type="slidenum">
              <a:rPr lang="en-US" sz="1200">
                <a:latin typeface="Calibri" charset="0"/>
                <a:cs typeface="Arial" charset="0"/>
              </a:rPr>
              <a:pPr eaLnBrk="1" hangingPunct="1"/>
              <a:t>13</a:t>
            </a:fld>
            <a:endParaRPr lang="en-US" sz="1200">
              <a:latin typeface="Calibri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4869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28002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ea typeface="ヒラギノ角ゴ Pro W3" charset="0"/>
                <a:cs typeface="ヒラギノ角ゴ Pro W3" charset="0"/>
              </a:rPr>
              <a:t>Answer: c</a:t>
            </a:r>
          </a:p>
        </p:txBody>
      </p:sp>
      <p:sp>
        <p:nvSpPr>
          <p:cNvPr id="12800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4C02F00-C08A-3A4C-AAD9-CC5821922FD2}" type="slidenum">
              <a:rPr lang="en-US" sz="1200">
                <a:latin typeface="Calibri" charset="0"/>
                <a:cs typeface="Arial" charset="0"/>
              </a:rPr>
              <a:pPr eaLnBrk="1" hangingPunct="1"/>
              <a:t>14</a:t>
            </a:fld>
            <a:endParaRPr lang="en-US" sz="1200">
              <a:latin typeface="Calibri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6872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4C529-7A6E-E943-AE71-8BF34650B9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BDC798-BC5D-5B47-9C08-3CE605ACA8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5F3100-80B8-5846-A43D-A6600D089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DE44E-2662-174B-9D75-73A0C879E632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B1BFC3-8197-F342-9AE9-AD7C26295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AEC3A2-BE0F-6645-BAE8-4862DDAD2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E19A-236F-B84E-99A4-F263B8557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8880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337CA-AC2C-0F4A-B80D-2595145C2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BEA7E8-B454-D242-A0FC-63B9881DD8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7B8DA6-FF01-C642-B6E5-BE26D2A0B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DE44E-2662-174B-9D75-73A0C879E632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B50D23-2C72-984B-9073-6709535FE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59B650-A6E6-5F4C-A0DF-77AD2003C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E19A-236F-B84E-99A4-F263B8557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7454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55ED0-49D0-AD48-8B8E-5A1F4E4EF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B6E276-ECC3-C84A-AC17-710949AEA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BEE099-6BBB-FD4C-A57E-AF63A3CC0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DE44E-2662-174B-9D75-73A0C879E632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292D6D-8791-C64E-BCD1-E8692C76C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D92E19-3C0A-3A4E-9A08-00D682B24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E19A-236F-B84E-99A4-F263B8557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9323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1E15E-03F3-9D4C-B8AE-296449EAF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768EB-F880-1C42-9692-BB2E485EE7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CD49BD-0294-BF43-883A-4FD46F95FE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AE73D6-7506-D846-8710-F682B4812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DE44E-2662-174B-9D75-73A0C879E632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6D88EB-0870-B246-B037-A483B04AA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409691-4BAF-0A48-9F0F-756DADD0D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E19A-236F-B84E-99A4-F263B8557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9151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A17CA-E994-1840-897C-F12BDAAF0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11AA27-D7E8-F642-AD5D-B7E25699CE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2C103F-0CBA-2E4E-8E6F-5F0BCED66D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548D83-C744-B64F-AF80-38E6F2F5F1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4299BC-DCB5-A943-B864-06FD45C679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055D47-1B3E-9245-97F1-420461623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DE44E-2662-174B-9D75-73A0C879E632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1A8B5C-AF2B-1B40-BAC3-0D3DD7C62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6CBFDA-FEED-3C4F-8C02-7C48AD8EF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E19A-236F-B84E-99A4-F263B8557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6791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C3129-FD57-8B46-B674-A49E5178E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031655-A88A-0C45-ACA8-78C202218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DE44E-2662-174B-9D75-73A0C879E632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F622C5-DEF4-874C-83DC-76D839283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81B588-03D7-E84A-ADDC-EAC48F6FE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E19A-236F-B84E-99A4-F263B8557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8538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6DAC72-6095-864C-8F92-CD4F2F4F2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DE44E-2662-174B-9D75-73A0C879E632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000A49-5B46-764F-B251-BC1C88BB4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EC474D-F127-944F-99C4-62B8797D5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E19A-236F-B84E-99A4-F263B8557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822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250F8-F80F-954B-9215-90BBC7A81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7F34D-DE8B-C141-9F9D-62A4509216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71A76-DD02-A146-AD4A-6950AF37B2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C70D21-01D5-6747-8F7D-B97FEA66D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DE44E-2662-174B-9D75-73A0C879E632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7C917-7A14-2645-A38A-DD7E79EB6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7B8B28-7346-DA43-A28A-0F4DBDF8F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E19A-236F-B84E-99A4-F263B8557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9861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C40596-7313-3940-9480-9F6F438EF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2107D4-4AC0-6C4C-A7F6-5D55A7142F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CE7F3F-33B7-8F44-B55B-ACF8FC23CC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27A53E-06DC-424E-9A01-E2DC7180A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DE44E-2662-174B-9D75-73A0C879E632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C0FE77-A3E7-5540-9205-021044EAD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C06203-6463-744F-9431-147F16B80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E19A-236F-B84E-99A4-F263B8557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9419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9E698-A338-0B45-82F9-5E32736F6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184EF5-C91D-1243-9A42-77BA6D2843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D01B3-D61C-DE4C-818C-E8C42BA4E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DE44E-2662-174B-9D75-73A0C879E632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EE15FF-F29F-6149-AE9F-299E79D81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842827-85F6-0642-A3A3-CE87D222D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E19A-236F-B84E-99A4-F263B8557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4319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7EB141-C983-414B-94BE-6C67FFBF41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36350F-9EFA-E74D-8406-1A989B5263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3F9176-55D7-9643-94E1-30449CD49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DE44E-2662-174B-9D75-73A0C879E632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CEF46C-7F3B-7941-9403-D66D5C0E8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83CC40-9387-3741-B0C9-ED9A04024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E19A-236F-B84E-99A4-F263B8557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854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27BFC0-FAAB-294F-9126-DE6EADF71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43F962-34F5-9645-8984-25D476736A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0205E3-04DA-D741-A5B4-D9AB606E03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DE44E-2662-174B-9D75-73A0C879E632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2C5F0D-2F20-7140-A8DC-1C4B2F7DC2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E4D51D-B4FA-B947-BCBE-17300148BB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3E19A-236F-B84E-99A4-F263B8557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4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image" Target="../media/image3.png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notesSlide" Target="../notesSlides/notesSlide7.xml"/><Relationship Id="rId17" Type="http://schemas.openxmlformats.org/officeDocument/2006/relationships/image" Target="../media/image7.png"/><Relationship Id="rId2" Type="http://schemas.openxmlformats.org/officeDocument/2006/relationships/tags" Target="../tags/tag2.xml"/><Relationship Id="rId16" Type="http://schemas.openxmlformats.org/officeDocument/2006/relationships/image" Target="../media/image6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5.xml"/><Relationship Id="rId15" Type="http://schemas.openxmlformats.org/officeDocument/2006/relationships/image" Target="../media/image5.png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18.xml"/><Relationship Id="rId13" Type="http://schemas.openxmlformats.org/officeDocument/2006/relationships/image" Target="../media/image3.png"/><Relationship Id="rId3" Type="http://schemas.openxmlformats.org/officeDocument/2006/relationships/tags" Target="../tags/tag13.xml"/><Relationship Id="rId7" Type="http://schemas.openxmlformats.org/officeDocument/2006/relationships/tags" Target="../tags/tag17.xml"/><Relationship Id="rId12" Type="http://schemas.openxmlformats.org/officeDocument/2006/relationships/notesSlide" Target="../notesSlides/notesSlide8.xml"/><Relationship Id="rId17" Type="http://schemas.openxmlformats.org/officeDocument/2006/relationships/image" Target="../media/image7.png"/><Relationship Id="rId2" Type="http://schemas.openxmlformats.org/officeDocument/2006/relationships/tags" Target="../tags/tag12.xml"/><Relationship Id="rId16" Type="http://schemas.openxmlformats.org/officeDocument/2006/relationships/image" Target="../media/image6.png"/><Relationship Id="rId1" Type="http://schemas.openxmlformats.org/officeDocument/2006/relationships/tags" Target="../tags/tag11.xml"/><Relationship Id="rId6" Type="http://schemas.openxmlformats.org/officeDocument/2006/relationships/tags" Target="../tags/tag16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15.xml"/><Relationship Id="rId15" Type="http://schemas.openxmlformats.org/officeDocument/2006/relationships/image" Target="../media/image5.png"/><Relationship Id="rId10" Type="http://schemas.openxmlformats.org/officeDocument/2006/relationships/tags" Target="../tags/tag20.xml"/><Relationship Id="rId4" Type="http://schemas.openxmlformats.org/officeDocument/2006/relationships/tags" Target="../tags/tag14.xml"/><Relationship Id="rId9" Type="http://schemas.openxmlformats.org/officeDocument/2006/relationships/tags" Target="../tags/tag19.xml"/><Relationship Id="rId1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28.xml"/><Relationship Id="rId13" Type="http://schemas.openxmlformats.org/officeDocument/2006/relationships/image" Target="../media/image3.png"/><Relationship Id="rId3" Type="http://schemas.openxmlformats.org/officeDocument/2006/relationships/tags" Target="../tags/tag23.xml"/><Relationship Id="rId7" Type="http://schemas.openxmlformats.org/officeDocument/2006/relationships/tags" Target="../tags/tag27.xml"/><Relationship Id="rId12" Type="http://schemas.openxmlformats.org/officeDocument/2006/relationships/notesSlide" Target="../notesSlides/notesSlide9.xml"/><Relationship Id="rId17" Type="http://schemas.openxmlformats.org/officeDocument/2006/relationships/image" Target="../media/image7.png"/><Relationship Id="rId2" Type="http://schemas.openxmlformats.org/officeDocument/2006/relationships/tags" Target="../tags/tag22.xml"/><Relationship Id="rId16" Type="http://schemas.openxmlformats.org/officeDocument/2006/relationships/image" Target="../media/image6.png"/><Relationship Id="rId1" Type="http://schemas.openxmlformats.org/officeDocument/2006/relationships/tags" Target="../tags/tag21.xml"/><Relationship Id="rId6" Type="http://schemas.openxmlformats.org/officeDocument/2006/relationships/tags" Target="../tags/tag26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25.xml"/><Relationship Id="rId15" Type="http://schemas.openxmlformats.org/officeDocument/2006/relationships/image" Target="../media/image5.png"/><Relationship Id="rId10" Type="http://schemas.openxmlformats.org/officeDocument/2006/relationships/tags" Target="../tags/tag30.xml"/><Relationship Id="rId4" Type="http://schemas.openxmlformats.org/officeDocument/2006/relationships/tags" Target="../tags/tag24.xml"/><Relationship Id="rId9" Type="http://schemas.openxmlformats.org/officeDocument/2006/relationships/tags" Target="../tags/tag29.xml"/><Relationship Id="rId1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tags" Target="../tags/tag38.xml"/><Relationship Id="rId13" Type="http://schemas.openxmlformats.org/officeDocument/2006/relationships/image" Target="../media/image3.png"/><Relationship Id="rId3" Type="http://schemas.openxmlformats.org/officeDocument/2006/relationships/tags" Target="../tags/tag33.xml"/><Relationship Id="rId7" Type="http://schemas.openxmlformats.org/officeDocument/2006/relationships/tags" Target="../tags/tag37.xml"/><Relationship Id="rId12" Type="http://schemas.openxmlformats.org/officeDocument/2006/relationships/notesSlide" Target="../notesSlides/notesSlide10.xml"/><Relationship Id="rId17" Type="http://schemas.openxmlformats.org/officeDocument/2006/relationships/image" Target="../media/image7.png"/><Relationship Id="rId2" Type="http://schemas.openxmlformats.org/officeDocument/2006/relationships/tags" Target="../tags/tag32.xml"/><Relationship Id="rId16" Type="http://schemas.openxmlformats.org/officeDocument/2006/relationships/image" Target="../media/image6.png"/><Relationship Id="rId1" Type="http://schemas.openxmlformats.org/officeDocument/2006/relationships/tags" Target="../tags/tag31.xml"/><Relationship Id="rId6" Type="http://schemas.openxmlformats.org/officeDocument/2006/relationships/tags" Target="../tags/tag36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35.xml"/><Relationship Id="rId15" Type="http://schemas.openxmlformats.org/officeDocument/2006/relationships/image" Target="../media/image5.png"/><Relationship Id="rId10" Type="http://schemas.openxmlformats.org/officeDocument/2006/relationships/tags" Target="../tags/tag40.xml"/><Relationship Id="rId4" Type="http://schemas.openxmlformats.org/officeDocument/2006/relationships/tags" Target="../tags/tag34.xml"/><Relationship Id="rId9" Type="http://schemas.openxmlformats.org/officeDocument/2006/relationships/tags" Target="../tags/tag39.xml"/><Relationship Id="rId1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0.jpeg"/><Relationship Id="rId5" Type="http://schemas.microsoft.com/office/2007/relationships/hdphoto" Target="../media/hdphoto1.wdp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1" y="888430"/>
            <a:ext cx="9144000" cy="20237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000" u="sng" dirty="0" smtClean="0">
                <a:latin typeface="Impact" panose="020B0806030902050204" pitchFamily="34" charset="0"/>
              </a:rPr>
              <a:t>N4 - THERMOCHEMISTRY</a:t>
            </a:r>
            <a:endParaRPr lang="en-US" sz="8000" u="sng" dirty="0">
              <a:latin typeface="Impact" panose="020B080603090205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67DC9B-EEAE-F64D-A8B6-FF023D9B83FE}"/>
              </a:ext>
            </a:extLst>
          </p:cNvPr>
          <p:cNvSpPr txBox="1"/>
          <p:nvPr/>
        </p:nvSpPr>
        <p:spPr>
          <a:xfrm>
            <a:off x="2088355" y="2875002"/>
            <a:ext cx="80152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Hess’s Law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795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533400" y="223963"/>
            <a:ext cx="965525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b="1" u="sng" dirty="0" smtClean="0">
                <a:solidFill>
                  <a:srgbClr val="000000"/>
                </a:solidFill>
                <a:latin typeface="Arial" charset="0"/>
              </a:rPr>
              <a:t>Hess’s Law Example Problem #1 </a:t>
            </a:r>
            <a:endParaRPr lang="en-US" b="1" u="sng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2667002" y="1950855"/>
            <a:ext cx="184731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2100"/>
          </a:p>
        </p:txBody>
      </p:sp>
      <p:graphicFrame>
        <p:nvGraphicFramePr>
          <p:cNvPr id="45123" name="Group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7889"/>
              </p:ext>
            </p:extLst>
          </p:nvPr>
        </p:nvGraphicFramePr>
        <p:xfrm>
          <a:off x="7333314" y="1878338"/>
          <a:ext cx="3842827" cy="1831107"/>
        </p:xfrm>
        <a:graphic>
          <a:graphicData uri="http://schemas.openxmlformats.org/drawingml/2006/table">
            <a:tbl>
              <a:tblPr/>
              <a:tblGrid>
                <a:gridCol w="461180">
                  <a:extLst>
                    <a:ext uri="{9D8B030D-6E8A-4147-A177-3AD203B41FA5}">
                      <a16:colId xmlns:a16="http://schemas.microsoft.com/office/drawing/2014/main" val="1147898603"/>
                    </a:ext>
                  </a:extLst>
                </a:gridCol>
                <a:gridCol w="20040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   Reaction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itchFamily="18" charset="2"/>
                        </a:rPr>
                        <a:t>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kumimoji="0" lang="en-US" sz="18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 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5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C + 2H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itchFamily="2" charset="2"/>
                        </a:rPr>
                        <a:t>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-74.80 kJ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C + O</a:t>
                      </a:r>
                      <a:r>
                        <a:rPr kumimoji="0" lang="en-US" sz="1800" b="0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</a:t>
                      </a:r>
                      <a:r>
                        <a:rPr kumimoji="0" lang="en-US" sz="1800" b="0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-393.50 kJ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kumimoji="0" lang="en-US" sz="1800" b="0" i="0" u="none" strike="noStrike" cap="none" normalizeH="0" baseline="-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+ ½ O</a:t>
                      </a:r>
                      <a:r>
                        <a:rPr kumimoji="0" lang="en-US" sz="1800" b="0" i="0" u="none" strike="noStrike" cap="none" normalizeH="0" baseline="-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</a:t>
                      </a:r>
                      <a:r>
                        <a:rPr kumimoji="0" lang="en-US" sz="1800" b="0" i="0" u="none" strike="noStrike" cap="none" normalizeH="0" baseline="-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-285.83 kJ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5113" name="Text Box 57"/>
          <p:cNvSpPr txBox="1">
            <a:spLocks noChangeArrowheads="1"/>
          </p:cNvSpPr>
          <p:nvPr/>
        </p:nvSpPr>
        <p:spPr bwMode="auto">
          <a:xfrm>
            <a:off x="533400" y="2274725"/>
            <a:ext cx="6172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</a:t>
            </a:r>
            <a:r>
              <a:rPr lang="en-US" sz="2400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#3: </a:t>
            </a:r>
            <a:br>
              <a:rPr lang="en-US" sz="2400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reaction #3 to get water as a product,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multiply it by 2 since you have 2 H</a:t>
            </a:r>
            <a:r>
              <a:rPr lang="en-US" sz="2400" baseline="-25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en-US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114" name="Text Box 58"/>
          <p:cNvSpPr txBox="1">
            <a:spLocks noChangeArrowheads="1"/>
          </p:cNvSpPr>
          <p:nvPr/>
        </p:nvSpPr>
        <p:spPr bwMode="auto">
          <a:xfrm>
            <a:off x="1603772" y="3810000"/>
            <a:ext cx="86034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CH</a:t>
            </a:r>
            <a:r>
              <a:rPr lang="en-US" sz="3200" b="1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 + 2H</a:t>
            </a:r>
            <a:r>
              <a:rPr lang="en-US" sz="3200" b="1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   +74.80 kJ</a:t>
            </a:r>
          </a:p>
        </p:txBody>
      </p:sp>
      <p:sp>
        <p:nvSpPr>
          <p:cNvPr id="45129" name="Line 73"/>
          <p:cNvSpPr>
            <a:spLocks noChangeShapeType="1"/>
          </p:cNvSpPr>
          <p:nvPr/>
        </p:nvSpPr>
        <p:spPr bwMode="auto">
          <a:xfrm flipV="1">
            <a:off x="2759366" y="5787677"/>
            <a:ext cx="8061033" cy="352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100"/>
          </a:p>
        </p:txBody>
      </p:sp>
      <p:sp>
        <p:nvSpPr>
          <p:cNvPr id="11" name="Frame 10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400" y="1169320"/>
            <a:ext cx="10744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Calculate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H for the combustion of methane, CH</a:t>
            </a:r>
            <a:r>
              <a:rPr lang="en-US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4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:   </a:t>
            </a:r>
          </a:p>
          <a:p>
            <a:pPr lvl="0"/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b="1" baseline="-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+ 2O</a:t>
            </a:r>
            <a:r>
              <a:rPr lang="en-US" b="1" baseline="-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</a:t>
            </a:r>
            <a:r>
              <a:rPr lang="en-US" b="1" baseline="-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2H</a:t>
            </a:r>
            <a:r>
              <a:rPr lang="en-US" b="1" baseline="-30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Box 27"/>
          <p:cNvSpPr txBox="1">
            <a:spLocks noChangeArrowheads="1"/>
          </p:cNvSpPr>
          <p:nvPr/>
        </p:nvSpPr>
        <p:spPr bwMode="auto">
          <a:xfrm>
            <a:off x="2759367" y="4494047"/>
            <a:ext cx="7391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 + O</a:t>
            </a:r>
            <a:r>
              <a:rPr lang="en-US" sz="3200" b="1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</a:t>
            </a:r>
            <a:r>
              <a:rPr lang="en-US" sz="3200" b="1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 </a:t>
            </a:r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393.50 kJ</a:t>
            </a:r>
          </a:p>
        </p:txBody>
      </p:sp>
      <p:sp>
        <p:nvSpPr>
          <p:cNvPr id="13" name="Text Box 27"/>
          <p:cNvSpPr txBox="1">
            <a:spLocks noChangeArrowheads="1"/>
          </p:cNvSpPr>
          <p:nvPr/>
        </p:nvSpPr>
        <p:spPr bwMode="auto">
          <a:xfrm>
            <a:off x="2851732" y="5103630"/>
            <a:ext cx="789246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2H</a:t>
            </a:r>
            <a:r>
              <a:rPr lang="en-US" sz="3200" b="1" baseline="-25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O</a:t>
            </a:r>
            <a:r>
              <a:rPr lang="en-US" sz="3200" b="1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2H</a:t>
            </a:r>
            <a:r>
              <a:rPr lang="en-US" sz="3200" b="1" baseline="-25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</a:t>
            </a:r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x (-285.83 kJ)</a:t>
            </a:r>
            <a:endParaRPr lang="en-US" sz="32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90600" y="3902332"/>
            <a:ext cx="10703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0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rxn</a:t>
            </a:r>
            <a:r>
              <a:rPr lang="en-US" sz="2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endParaRPr lang="en-US" sz="20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90600" y="4529665"/>
            <a:ext cx="10703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rxn</a:t>
            </a:r>
            <a:r>
              <a:rPr lang="en-US" sz="2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endParaRPr lang="en-US" sz="20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62000" y="5226277"/>
            <a:ext cx="1270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x </a:t>
            </a:r>
            <a:r>
              <a:rPr lang="en-US" sz="20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rxn</a:t>
            </a:r>
            <a:r>
              <a:rPr lang="en-US" sz="2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endParaRPr lang="en-US" sz="20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503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113" grpId="0"/>
      <p:bldP spid="13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533400" y="223963"/>
            <a:ext cx="965525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b="1" u="sng" dirty="0" smtClean="0">
                <a:solidFill>
                  <a:srgbClr val="000000"/>
                </a:solidFill>
                <a:latin typeface="Arial" charset="0"/>
              </a:rPr>
              <a:t>Hess’s Law Example Problem #1 </a:t>
            </a:r>
            <a:endParaRPr lang="en-US" b="1" u="sng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2667002" y="1950855"/>
            <a:ext cx="184731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2100"/>
          </a:p>
        </p:txBody>
      </p:sp>
      <p:graphicFrame>
        <p:nvGraphicFramePr>
          <p:cNvPr id="45123" name="Group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7889"/>
              </p:ext>
            </p:extLst>
          </p:nvPr>
        </p:nvGraphicFramePr>
        <p:xfrm>
          <a:off x="7333314" y="1878338"/>
          <a:ext cx="3842827" cy="1831107"/>
        </p:xfrm>
        <a:graphic>
          <a:graphicData uri="http://schemas.openxmlformats.org/drawingml/2006/table">
            <a:tbl>
              <a:tblPr/>
              <a:tblGrid>
                <a:gridCol w="461180">
                  <a:extLst>
                    <a:ext uri="{9D8B030D-6E8A-4147-A177-3AD203B41FA5}">
                      <a16:colId xmlns:a16="http://schemas.microsoft.com/office/drawing/2014/main" val="1147898603"/>
                    </a:ext>
                  </a:extLst>
                </a:gridCol>
                <a:gridCol w="20040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   Reaction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itchFamily="18" charset="2"/>
                        </a:rPr>
                        <a:t>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kumimoji="0" lang="en-US" sz="18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 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5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C + 2H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itchFamily="2" charset="2"/>
                        </a:rPr>
                        <a:t>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-74.80 kJ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C + O</a:t>
                      </a:r>
                      <a:r>
                        <a:rPr kumimoji="0" lang="en-US" sz="1800" b="0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</a:t>
                      </a:r>
                      <a:r>
                        <a:rPr kumimoji="0" lang="en-US" sz="1800" b="0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-393.50 kJ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kumimoji="0" lang="en-US" sz="1800" b="0" i="0" u="none" strike="noStrike" cap="none" normalizeH="0" baseline="-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+ ½ O</a:t>
                      </a:r>
                      <a:r>
                        <a:rPr kumimoji="0" lang="en-US" sz="1800" b="0" i="0" u="none" strike="noStrike" cap="none" normalizeH="0" baseline="-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</a:t>
                      </a:r>
                      <a:r>
                        <a:rPr kumimoji="0" lang="en-US" sz="1800" b="0" i="0" u="none" strike="noStrike" cap="none" normalizeH="0" baseline="-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-285.83 kJ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5113" name="Text Box 57"/>
          <p:cNvSpPr txBox="1">
            <a:spLocks noChangeArrowheads="1"/>
          </p:cNvSpPr>
          <p:nvPr/>
        </p:nvSpPr>
        <p:spPr bwMode="auto">
          <a:xfrm>
            <a:off x="533400" y="2274725"/>
            <a:ext cx="6172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</a:t>
            </a:r>
            <a:r>
              <a:rPr lang="en-US" sz="2400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#4: </a:t>
            </a:r>
            <a:br>
              <a:rPr lang="en-US" sz="2400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Cross out things that show up on both sides, then sum up your ∆H values</a:t>
            </a:r>
            <a:endParaRPr lang="en-US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114" name="Text Box 58"/>
          <p:cNvSpPr txBox="1">
            <a:spLocks noChangeArrowheads="1"/>
          </p:cNvSpPr>
          <p:nvPr/>
        </p:nvSpPr>
        <p:spPr bwMode="auto">
          <a:xfrm>
            <a:off x="1603772" y="3810000"/>
            <a:ext cx="86034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CH</a:t>
            </a:r>
            <a:r>
              <a:rPr lang="en-US" sz="3200" b="1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 + 2H</a:t>
            </a:r>
            <a:r>
              <a:rPr lang="en-US" sz="3200" b="1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   +74.80 kJ</a:t>
            </a:r>
          </a:p>
        </p:txBody>
      </p:sp>
      <p:sp>
        <p:nvSpPr>
          <p:cNvPr id="45129" name="Line 73"/>
          <p:cNvSpPr>
            <a:spLocks noChangeShapeType="1"/>
          </p:cNvSpPr>
          <p:nvPr/>
        </p:nvSpPr>
        <p:spPr bwMode="auto">
          <a:xfrm flipV="1">
            <a:off x="2759366" y="5787677"/>
            <a:ext cx="8061033" cy="352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100"/>
          </a:p>
        </p:txBody>
      </p:sp>
      <p:sp>
        <p:nvSpPr>
          <p:cNvPr id="11" name="Frame 10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400" y="1169320"/>
            <a:ext cx="10744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Calculate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H for the combustion of methane, CH</a:t>
            </a:r>
            <a:r>
              <a:rPr lang="en-US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4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:   </a:t>
            </a:r>
          </a:p>
          <a:p>
            <a:pPr lvl="0"/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b="1" baseline="-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+ 2O</a:t>
            </a:r>
            <a:r>
              <a:rPr lang="en-US" b="1" baseline="-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</a:t>
            </a:r>
            <a:r>
              <a:rPr lang="en-US" b="1" baseline="-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2H</a:t>
            </a:r>
            <a:r>
              <a:rPr lang="en-US" b="1" baseline="-30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Box 27"/>
          <p:cNvSpPr txBox="1">
            <a:spLocks noChangeArrowheads="1"/>
          </p:cNvSpPr>
          <p:nvPr/>
        </p:nvSpPr>
        <p:spPr bwMode="auto">
          <a:xfrm>
            <a:off x="2759367" y="4494047"/>
            <a:ext cx="7391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 + O</a:t>
            </a:r>
            <a:r>
              <a:rPr lang="en-US" sz="3200" b="1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</a:t>
            </a:r>
            <a:r>
              <a:rPr lang="en-US" sz="3200" b="1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 </a:t>
            </a:r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393.50 kJ</a:t>
            </a:r>
          </a:p>
        </p:txBody>
      </p:sp>
      <p:sp>
        <p:nvSpPr>
          <p:cNvPr id="13" name="Text Box 27"/>
          <p:cNvSpPr txBox="1">
            <a:spLocks noChangeArrowheads="1"/>
          </p:cNvSpPr>
          <p:nvPr/>
        </p:nvSpPr>
        <p:spPr bwMode="auto">
          <a:xfrm>
            <a:off x="2851732" y="5103630"/>
            <a:ext cx="789246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2H</a:t>
            </a:r>
            <a:r>
              <a:rPr lang="en-US" sz="3200" b="1" baseline="-25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O</a:t>
            </a:r>
            <a:r>
              <a:rPr lang="en-US" sz="3200" b="1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2H</a:t>
            </a:r>
            <a:r>
              <a:rPr lang="en-US" sz="3200" b="1" baseline="-25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</a:t>
            </a:r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x (-285.83 kJ)</a:t>
            </a:r>
            <a:endParaRPr lang="en-US" sz="32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Line 32"/>
          <p:cNvSpPr>
            <a:spLocks noChangeShapeType="1"/>
          </p:cNvSpPr>
          <p:nvPr/>
        </p:nvSpPr>
        <p:spPr bwMode="auto">
          <a:xfrm flipV="1">
            <a:off x="4191000" y="3790108"/>
            <a:ext cx="685800" cy="57636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100"/>
          </a:p>
        </p:txBody>
      </p:sp>
      <p:sp>
        <p:nvSpPr>
          <p:cNvPr id="15" name="Line 32"/>
          <p:cNvSpPr>
            <a:spLocks noChangeShapeType="1"/>
          </p:cNvSpPr>
          <p:nvPr/>
        </p:nvSpPr>
        <p:spPr bwMode="auto">
          <a:xfrm flipV="1">
            <a:off x="2851732" y="4473189"/>
            <a:ext cx="685800" cy="57636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100"/>
          </a:p>
        </p:txBody>
      </p:sp>
      <p:sp>
        <p:nvSpPr>
          <p:cNvPr id="16" name="Line 32"/>
          <p:cNvSpPr>
            <a:spLocks noChangeShapeType="1"/>
          </p:cNvSpPr>
          <p:nvPr/>
        </p:nvSpPr>
        <p:spPr bwMode="auto">
          <a:xfrm flipV="1">
            <a:off x="5166852" y="3780213"/>
            <a:ext cx="685800" cy="57636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100"/>
          </a:p>
        </p:txBody>
      </p:sp>
      <p:sp>
        <p:nvSpPr>
          <p:cNvPr id="17" name="Line 32"/>
          <p:cNvSpPr>
            <a:spLocks noChangeShapeType="1"/>
          </p:cNvSpPr>
          <p:nvPr/>
        </p:nvSpPr>
        <p:spPr bwMode="auto">
          <a:xfrm flipV="1">
            <a:off x="3048000" y="5150868"/>
            <a:ext cx="685800" cy="57636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100"/>
          </a:p>
        </p:txBody>
      </p:sp>
      <p:sp>
        <p:nvSpPr>
          <p:cNvPr id="18" name="Text Box 27"/>
          <p:cNvSpPr txBox="1">
            <a:spLocks noChangeArrowheads="1"/>
          </p:cNvSpPr>
          <p:nvPr/>
        </p:nvSpPr>
        <p:spPr bwMode="auto">
          <a:xfrm>
            <a:off x="2667002" y="5890472"/>
            <a:ext cx="87306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b="1" baseline="-30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+ 2O</a:t>
            </a:r>
            <a:r>
              <a:rPr lang="en-US" b="1" baseline="-30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</a:t>
            </a:r>
            <a:r>
              <a:rPr lang="en-US" b="1" baseline="-30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2H</a:t>
            </a:r>
            <a:r>
              <a:rPr lang="en-US" b="1" baseline="-30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-890.36 kJ</a:t>
            </a:r>
            <a:endParaRPr lang="en-US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90600" y="3902332"/>
            <a:ext cx="10703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0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rxn</a:t>
            </a:r>
            <a:r>
              <a:rPr lang="en-US" sz="2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endParaRPr lang="en-US" sz="20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90600" y="4529665"/>
            <a:ext cx="10703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rxn</a:t>
            </a:r>
            <a:r>
              <a:rPr lang="en-US" sz="2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endParaRPr lang="en-US" sz="20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62000" y="5226277"/>
            <a:ext cx="1270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x </a:t>
            </a:r>
            <a:r>
              <a:rPr lang="en-US" sz="20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rxn</a:t>
            </a:r>
            <a:r>
              <a:rPr lang="en-US" sz="2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endParaRPr lang="en-US" sz="20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970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113" grpId="0"/>
      <p:bldP spid="14" grpId="0" animBg="1"/>
      <p:bldP spid="15" grpId="0" animBg="1"/>
      <p:bldP spid="16" grpId="0" animBg="1"/>
      <p:bldP spid="17" grpId="0" animBg="1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itle 1"/>
          <p:cNvSpPr>
            <a:spLocks noGrp="1"/>
          </p:cNvSpPr>
          <p:nvPr>
            <p:ph type="title"/>
          </p:nvPr>
        </p:nvSpPr>
        <p:spPr>
          <a:xfrm>
            <a:off x="580144" y="1733538"/>
            <a:ext cx="8852491" cy="914400"/>
          </a:xfrm>
          <a:ln>
            <a:solidFill>
              <a:srgbClr val="000000"/>
            </a:solidFill>
          </a:ln>
        </p:spPr>
        <p:txBody>
          <a:bodyPr/>
          <a:lstStyle/>
          <a:p>
            <a:pPr algn="l"/>
            <a:r>
              <a:rPr lang="en-US" altLang="ja-JP" sz="2000" dirty="0" err="1" smtClean="0">
                <a:solidFill>
                  <a:srgbClr val="0070C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Rxn</a:t>
            </a:r>
            <a:r>
              <a:rPr lang="en-US" altLang="ja-JP" sz="2000" dirty="0" smtClean="0">
                <a:solidFill>
                  <a:srgbClr val="0070C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 #1) </a:t>
            </a:r>
            <a:r>
              <a:rPr lang="en-US" altLang="ja-JP" sz="2600" dirty="0" smtClean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½ 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N</a:t>
            </a:r>
            <a:r>
              <a:rPr lang="en-US" altLang="ja-JP" sz="2600" baseline="-250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2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 (</a:t>
            </a:r>
            <a:r>
              <a:rPr lang="en-US" altLang="ja-JP" sz="2600" i="1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) + ½ O</a:t>
            </a:r>
            <a:r>
              <a:rPr lang="en-US" altLang="ja-JP" sz="2600" baseline="-250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2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 (</a:t>
            </a:r>
            <a:r>
              <a:rPr lang="en-US" altLang="ja-JP" sz="2600" i="1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) → NO (</a:t>
            </a:r>
            <a:r>
              <a:rPr lang="en-US" altLang="ja-JP" sz="2600" i="1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) </a:t>
            </a:r>
            <a:r>
              <a:rPr lang="en-US" altLang="ja-JP" sz="2600" dirty="0" smtClean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       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Δ</a:t>
            </a:r>
            <a:r>
              <a:rPr lang="en-US" altLang="ja-JP" sz="2600" i="1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H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 = 	90.3 kJ</a:t>
            </a:r>
            <a:b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</a:br>
            <a:r>
              <a:rPr lang="en-US" altLang="ja-JP" sz="2000" dirty="0" err="1" smtClean="0">
                <a:solidFill>
                  <a:srgbClr val="0070C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Rxn</a:t>
            </a:r>
            <a:r>
              <a:rPr lang="en-US" altLang="ja-JP" sz="2000" dirty="0" smtClean="0">
                <a:solidFill>
                  <a:srgbClr val="0070C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 #2) </a:t>
            </a:r>
            <a:r>
              <a:rPr lang="en-US" altLang="ja-JP" sz="2600" dirty="0" smtClean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NO 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(</a:t>
            </a:r>
            <a:r>
              <a:rPr lang="en-US" altLang="ja-JP" sz="2600" i="1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) + ½ Cl</a:t>
            </a:r>
            <a:r>
              <a:rPr lang="en-US" altLang="ja-JP" sz="2600" baseline="-250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2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 (</a:t>
            </a:r>
            <a:r>
              <a:rPr lang="en-US" altLang="ja-JP" sz="2600" i="1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) → </a:t>
            </a:r>
            <a:r>
              <a:rPr lang="en-US" altLang="ja-JP" sz="2600" dirty="0" err="1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NOCl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 (</a:t>
            </a:r>
            <a:r>
              <a:rPr lang="en-US" altLang="ja-JP" sz="2600" i="1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) </a:t>
            </a:r>
            <a:r>
              <a:rPr lang="en-US" altLang="ja-JP" sz="2600" dirty="0" smtClean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     Δ</a:t>
            </a:r>
            <a:r>
              <a:rPr lang="en-US" altLang="ja-JP" sz="2600" i="1" dirty="0" smtClean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H</a:t>
            </a:r>
            <a:r>
              <a:rPr lang="en-US" altLang="ja-JP" sz="2600" dirty="0" smtClean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 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= 	–38.6 </a:t>
            </a:r>
            <a:r>
              <a:rPr lang="en-US" altLang="ja-JP" sz="2600" dirty="0" smtClean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kJ</a:t>
            </a:r>
            <a:endParaRPr lang="en-US" sz="2600" dirty="0">
              <a:solidFill>
                <a:srgbClr val="000000"/>
              </a:solidFill>
              <a:effectLst/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73471" y="2922489"/>
            <a:ext cx="8033810" cy="3530600"/>
            <a:chOff x="574172" y="2359660"/>
            <a:chExt cx="8033810" cy="3530600"/>
          </a:xfrm>
        </p:grpSpPr>
        <p:pic>
          <p:nvPicPr>
            <p:cNvPr id="6" name="Picture 5" descr="answer-a.png"/>
            <p:cNvPicPr>
              <a:picLocks/>
            </p:cNvPicPr>
            <p:nvPr>
              <p:custDataLst>
                <p:tags r:id="rId1"/>
              </p:custDataLst>
            </p:nvPr>
          </p:nvPicPr>
          <p:blipFill>
            <a:blip r:embed="rId13" cstate="print"/>
            <a:stretch>
              <a:fillRect/>
            </a:stretch>
          </p:blipFill>
          <p:spPr>
            <a:xfrm>
              <a:off x="580845" y="2359660"/>
              <a:ext cx="548640" cy="548640"/>
            </a:xfrm>
            <a:prstGeom prst="rect">
              <a:avLst/>
            </a:prstGeom>
          </p:spPr>
        </p:pic>
        <p:pic>
          <p:nvPicPr>
            <p:cNvPr id="7" name="Picture 6" descr="answer-b.png"/>
            <p:cNvPicPr>
              <a:picLocks/>
            </p:cNvPicPr>
            <p:nvPr>
              <p:custDataLst>
                <p:tags r:id="rId2"/>
              </p:custDataLst>
            </p:nvPr>
          </p:nvPicPr>
          <p:blipFill>
            <a:blip r:embed="rId14" cstate="print"/>
            <a:stretch>
              <a:fillRect/>
            </a:stretch>
          </p:blipFill>
          <p:spPr>
            <a:xfrm>
              <a:off x="580845" y="3097530"/>
              <a:ext cx="548640" cy="548640"/>
            </a:xfrm>
            <a:prstGeom prst="rect">
              <a:avLst/>
            </a:prstGeom>
          </p:spPr>
        </p:pic>
        <p:pic>
          <p:nvPicPr>
            <p:cNvPr id="8" name="Picture 7" descr="answer-c.png"/>
            <p:cNvPicPr>
              <a:picLocks/>
            </p:cNvPicPr>
            <p:nvPr>
              <p:custDataLst>
                <p:tags r:id="rId3"/>
              </p:custDataLst>
            </p:nvPr>
          </p:nvPicPr>
          <p:blipFill>
            <a:blip r:embed="rId15" cstate="print"/>
            <a:stretch>
              <a:fillRect/>
            </a:stretch>
          </p:blipFill>
          <p:spPr>
            <a:xfrm>
              <a:off x="580845" y="3835400"/>
              <a:ext cx="548640" cy="548640"/>
            </a:xfrm>
            <a:prstGeom prst="rect">
              <a:avLst/>
            </a:prstGeom>
          </p:spPr>
        </p:pic>
        <p:pic>
          <p:nvPicPr>
            <p:cNvPr id="9" name="Picture 8" descr="answer-d.png"/>
            <p:cNvPicPr>
              <a:picLocks/>
            </p:cNvPicPr>
            <p:nvPr>
              <p:custDataLst>
                <p:tags r:id="rId4"/>
              </p:custDataLst>
            </p:nvPr>
          </p:nvPicPr>
          <p:blipFill>
            <a:blip r:embed="rId16" cstate="print"/>
            <a:stretch>
              <a:fillRect/>
            </a:stretch>
          </p:blipFill>
          <p:spPr>
            <a:xfrm>
              <a:off x="574172" y="4573270"/>
              <a:ext cx="548640" cy="548640"/>
            </a:xfrm>
            <a:prstGeom prst="rect">
              <a:avLst/>
            </a:prstGeom>
          </p:spPr>
        </p:pic>
        <p:pic>
          <p:nvPicPr>
            <p:cNvPr id="10" name="Picture 9" descr="answer-e.png"/>
            <p:cNvPicPr>
              <a:picLocks/>
            </p:cNvPicPr>
            <p:nvPr>
              <p:custDataLst>
                <p:tags r:id="rId5"/>
              </p:custDataLst>
            </p:nvPr>
          </p:nvPicPr>
          <p:blipFill>
            <a:blip r:embed="rId17" cstate="print"/>
            <a:stretch>
              <a:fillRect/>
            </a:stretch>
          </p:blipFill>
          <p:spPr>
            <a:xfrm>
              <a:off x="580845" y="5311140"/>
              <a:ext cx="548640" cy="54864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>
              <p:custDataLst>
                <p:tags r:id="rId6"/>
              </p:custDataLst>
            </p:nvPr>
          </p:nvSpPr>
          <p:spPr>
            <a:xfrm>
              <a:off x="1334477" y="2408202"/>
              <a:ext cx="2215035" cy="451556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3600" dirty="0" smtClean="0">
                  <a:solidFill>
                    <a:prstClr val="black"/>
                  </a:solidFill>
                  <a:latin typeface="Calibri" panose="020F0502020204030204"/>
                </a:rPr>
                <a:t>-51.7 kJ</a:t>
              </a:r>
              <a:endParaRPr lang="en-US" sz="36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334477" y="3060868"/>
              <a:ext cx="159183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3600" dirty="0" smtClean="0">
                  <a:solidFill>
                    <a:prstClr val="black"/>
                  </a:solidFill>
                  <a:latin typeface="Calibri" panose="020F0502020204030204"/>
                </a:rPr>
                <a:t>51.7 kJ</a:t>
              </a:r>
              <a:endParaRPr lang="en-US" sz="36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" name="TextBox 12"/>
            <p:cNvSpPr txBox="1"/>
            <p:nvPr>
              <p:custDataLst>
                <p:tags r:id="rId8"/>
              </p:custDataLst>
            </p:nvPr>
          </p:nvSpPr>
          <p:spPr>
            <a:xfrm>
              <a:off x="1312448" y="3804920"/>
              <a:ext cx="2179147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3600" dirty="0" smtClean="0">
                  <a:solidFill>
                    <a:srgbClr val="000000"/>
                  </a:solidFill>
                  <a:latin typeface="Calibri" panose="020F0502020204030204"/>
                </a:rPr>
                <a:t>-103.4 kJ</a:t>
              </a:r>
              <a:endParaRPr lang="en-US" sz="360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14" name="TextBox 13"/>
            <p:cNvSpPr txBox="1"/>
            <p:nvPr>
              <p:custDataLst>
                <p:tags r:id="rId9"/>
              </p:custDataLst>
            </p:nvPr>
          </p:nvSpPr>
          <p:spPr>
            <a:xfrm>
              <a:off x="1368982" y="4542790"/>
              <a:ext cx="1938898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3600" dirty="0" smtClean="0">
                  <a:solidFill>
                    <a:prstClr val="black"/>
                  </a:solidFill>
                  <a:latin typeface="Calibri" panose="020F0502020204030204"/>
                </a:rPr>
                <a:t>103.4 kJ</a:t>
              </a:r>
              <a:endParaRPr lang="en-US" sz="36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" name="TextBox 14"/>
            <p:cNvSpPr txBox="1"/>
            <p:nvPr>
              <p:custDataLst>
                <p:tags r:id="rId10"/>
              </p:custDataLst>
            </p:nvPr>
          </p:nvSpPr>
          <p:spPr>
            <a:xfrm>
              <a:off x="1368982" y="528066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3600" dirty="0" smtClean="0">
                  <a:solidFill>
                    <a:srgbClr val="000000"/>
                  </a:solidFill>
                  <a:latin typeface="Calibri" panose="020F0502020204030204"/>
                </a:rPr>
                <a:t>142.0 kJ</a:t>
              </a:r>
              <a:endParaRPr lang="en-US" sz="360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</p:grp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533400" y="223963"/>
            <a:ext cx="965525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b="1" u="sng" dirty="0" smtClean="0">
                <a:solidFill>
                  <a:srgbClr val="000000"/>
                </a:solidFill>
                <a:latin typeface="Arial" charset="0"/>
              </a:rPr>
              <a:t>Hess’s Law Example Problem #2 </a:t>
            </a:r>
            <a:endParaRPr lang="en-US" b="1" u="sng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Frame 1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8855" y="1136529"/>
            <a:ext cx="8305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2 </a:t>
            </a:r>
            <a:r>
              <a:rPr lang="en-US" altLang="ja-JP" b="1" dirty="0" err="1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NOCl</a:t>
            </a:r>
            <a:r>
              <a:rPr lang="en-US" altLang="ja-JP" b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 (</a:t>
            </a:r>
            <a:r>
              <a:rPr lang="en-US" altLang="ja-JP" b="1" i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b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) → N</a:t>
            </a:r>
            <a:r>
              <a:rPr lang="en-US" altLang="ja-JP" b="1" baseline="-25000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2</a:t>
            </a:r>
            <a:r>
              <a:rPr lang="en-US" altLang="ja-JP" b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 (</a:t>
            </a:r>
            <a:r>
              <a:rPr lang="en-US" altLang="ja-JP" b="1" i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b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) + O</a:t>
            </a:r>
            <a:r>
              <a:rPr lang="en-US" altLang="ja-JP" b="1" baseline="-25000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2</a:t>
            </a:r>
            <a:r>
              <a:rPr lang="en-US" altLang="ja-JP" b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 (</a:t>
            </a:r>
            <a:r>
              <a:rPr lang="en-US" altLang="ja-JP" b="1" i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b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) + Cl</a:t>
            </a:r>
            <a:r>
              <a:rPr lang="en-US" altLang="ja-JP" b="1" baseline="-25000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2</a:t>
            </a:r>
            <a:r>
              <a:rPr lang="en-US" altLang="ja-JP" b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 (</a:t>
            </a:r>
            <a:r>
              <a:rPr lang="en-US" altLang="ja-JP" b="1" i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b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) 	Δ</a:t>
            </a:r>
            <a:r>
              <a:rPr lang="en-US" altLang="ja-JP" b="1" i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H</a:t>
            </a:r>
            <a:r>
              <a:rPr lang="en-US" altLang="ja-JP" b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 =   ?</a:t>
            </a:r>
            <a:endParaRPr lang="en-US" b="1" kern="0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13429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itle 1"/>
          <p:cNvSpPr>
            <a:spLocks noGrp="1"/>
          </p:cNvSpPr>
          <p:nvPr>
            <p:ph type="title"/>
          </p:nvPr>
        </p:nvSpPr>
        <p:spPr>
          <a:xfrm>
            <a:off x="580144" y="1733538"/>
            <a:ext cx="8852491" cy="914400"/>
          </a:xfrm>
          <a:ln>
            <a:solidFill>
              <a:srgbClr val="000000"/>
            </a:solidFill>
          </a:ln>
        </p:spPr>
        <p:txBody>
          <a:bodyPr/>
          <a:lstStyle/>
          <a:p>
            <a:pPr algn="l"/>
            <a:r>
              <a:rPr lang="en-US" altLang="ja-JP" sz="2000" dirty="0" err="1" smtClean="0">
                <a:solidFill>
                  <a:srgbClr val="0070C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Rxn</a:t>
            </a:r>
            <a:r>
              <a:rPr lang="en-US" altLang="ja-JP" sz="2000" dirty="0" smtClean="0">
                <a:solidFill>
                  <a:srgbClr val="0070C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 #1) </a:t>
            </a:r>
            <a:r>
              <a:rPr lang="en-US" altLang="ja-JP" sz="2600" dirty="0" smtClean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½ 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N</a:t>
            </a:r>
            <a:r>
              <a:rPr lang="en-US" altLang="ja-JP" sz="2600" baseline="-250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2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 (</a:t>
            </a:r>
            <a:r>
              <a:rPr lang="en-US" altLang="ja-JP" sz="2600" i="1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) + ½ O</a:t>
            </a:r>
            <a:r>
              <a:rPr lang="en-US" altLang="ja-JP" sz="2600" baseline="-250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2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 (</a:t>
            </a:r>
            <a:r>
              <a:rPr lang="en-US" altLang="ja-JP" sz="2600" i="1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) → NO (</a:t>
            </a:r>
            <a:r>
              <a:rPr lang="en-US" altLang="ja-JP" sz="2600" i="1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) </a:t>
            </a:r>
            <a:r>
              <a:rPr lang="en-US" altLang="ja-JP" sz="2600" dirty="0" smtClean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       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Δ</a:t>
            </a:r>
            <a:r>
              <a:rPr lang="en-US" altLang="ja-JP" sz="2600" i="1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H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 = 	90.3 kJ</a:t>
            </a:r>
            <a:b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</a:br>
            <a:r>
              <a:rPr lang="en-US" altLang="ja-JP" sz="2000" dirty="0" err="1" smtClean="0">
                <a:solidFill>
                  <a:srgbClr val="0070C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Rxn</a:t>
            </a:r>
            <a:r>
              <a:rPr lang="en-US" altLang="ja-JP" sz="2000" dirty="0" smtClean="0">
                <a:solidFill>
                  <a:srgbClr val="0070C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 #2) </a:t>
            </a:r>
            <a:r>
              <a:rPr lang="en-US" altLang="ja-JP" sz="2600" dirty="0" smtClean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NO 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(</a:t>
            </a:r>
            <a:r>
              <a:rPr lang="en-US" altLang="ja-JP" sz="2600" i="1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) + ½ Cl</a:t>
            </a:r>
            <a:r>
              <a:rPr lang="en-US" altLang="ja-JP" sz="2600" baseline="-250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2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 (</a:t>
            </a:r>
            <a:r>
              <a:rPr lang="en-US" altLang="ja-JP" sz="2600" i="1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) → </a:t>
            </a:r>
            <a:r>
              <a:rPr lang="en-US" altLang="ja-JP" sz="2600" dirty="0" err="1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NOCl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 (</a:t>
            </a:r>
            <a:r>
              <a:rPr lang="en-US" altLang="ja-JP" sz="2600" i="1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) </a:t>
            </a:r>
            <a:r>
              <a:rPr lang="en-US" altLang="ja-JP" sz="2600" dirty="0" smtClean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     Δ</a:t>
            </a:r>
            <a:r>
              <a:rPr lang="en-US" altLang="ja-JP" sz="2600" i="1" dirty="0" smtClean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H</a:t>
            </a:r>
            <a:r>
              <a:rPr lang="en-US" altLang="ja-JP" sz="2600" dirty="0" smtClean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 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= 	–38.6 </a:t>
            </a:r>
            <a:r>
              <a:rPr lang="en-US" altLang="ja-JP" sz="2600" dirty="0" smtClean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kJ</a:t>
            </a:r>
            <a:endParaRPr lang="en-US" sz="2600" dirty="0">
              <a:solidFill>
                <a:srgbClr val="000000"/>
              </a:solidFill>
              <a:effectLst/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73471" y="2922489"/>
            <a:ext cx="8033810" cy="3530600"/>
            <a:chOff x="574172" y="2359660"/>
            <a:chExt cx="8033810" cy="3530600"/>
          </a:xfrm>
        </p:grpSpPr>
        <p:pic>
          <p:nvPicPr>
            <p:cNvPr id="6" name="Picture 5" descr="answer-a.png"/>
            <p:cNvPicPr>
              <a:picLocks/>
            </p:cNvPicPr>
            <p:nvPr>
              <p:custDataLst>
                <p:tags r:id="rId1"/>
              </p:custDataLst>
            </p:nvPr>
          </p:nvPicPr>
          <p:blipFill>
            <a:blip r:embed="rId13" cstate="print"/>
            <a:stretch>
              <a:fillRect/>
            </a:stretch>
          </p:blipFill>
          <p:spPr>
            <a:xfrm>
              <a:off x="580845" y="2359660"/>
              <a:ext cx="548640" cy="548640"/>
            </a:xfrm>
            <a:prstGeom prst="rect">
              <a:avLst/>
            </a:prstGeom>
          </p:spPr>
        </p:pic>
        <p:pic>
          <p:nvPicPr>
            <p:cNvPr id="7" name="Picture 6" descr="answer-b.png"/>
            <p:cNvPicPr>
              <a:picLocks/>
            </p:cNvPicPr>
            <p:nvPr>
              <p:custDataLst>
                <p:tags r:id="rId2"/>
              </p:custDataLst>
            </p:nvPr>
          </p:nvPicPr>
          <p:blipFill>
            <a:blip r:embed="rId14" cstate="print"/>
            <a:stretch>
              <a:fillRect/>
            </a:stretch>
          </p:blipFill>
          <p:spPr>
            <a:xfrm>
              <a:off x="580845" y="3097530"/>
              <a:ext cx="548640" cy="548640"/>
            </a:xfrm>
            <a:prstGeom prst="rect">
              <a:avLst/>
            </a:prstGeom>
          </p:spPr>
        </p:pic>
        <p:pic>
          <p:nvPicPr>
            <p:cNvPr id="8" name="Picture 7" descr="answer-c.png"/>
            <p:cNvPicPr>
              <a:picLocks/>
            </p:cNvPicPr>
            <p:nvPr>
              <p:custDataLst>
                <p:tags r:id="rId3"/>
              </p:custDataLst>
            </p:nvPr>
          </p:nvPicPr>
          <p:blipFill>
            <a:blip r:embed="rId15" cstate="print"/>
            <a:stretch>
              <a:fillRect/>
            </a:stretch>
          </p:blipFill>
          <p:spPr>
            <a:xfrm>
              <a:off x="580845" y="3835400"/>
              <a:ext cx="548640" cy="548640"/>
            </a:xfrm>
            <a:prstGeom prst="rect">
              <a:avLst/>
            </a:prstGeom>
          </p:spPr>
        </p:pic>
        <p:pic>
          <p:nvPicPr>
            <p:cNvPr id="9" name="Picture 8" descr="answer-d.png"/>
            <p:cNvPicPr>
              <a:picLocks/>
            </p:cNvPicPr>
            <p:nvPr>
              <p:custDataLst>
                <p:tags r:id="rId4"/>
              </p:custDataLst>
            </p:nvPr>
          </p:nvPicPr>
          <p:blipFill>
            <a:blip r:embed="rId16" cstate="print"/>
            <a:stretch>
              <a:fillRect/>
            </a:stretch>
          </p:blipFill>
          <p:spPr>
            <a:xfrm>
              <a:off x="574172" y="4573270"/>
              <a:ext cx="548640" cy="548640"/>
            </a:xfrm>
            <a:prstGeom prst="rect">
              <a:avLst/>
            </a:prstGeom>
          </p:spPr>
        </p:pic>
        <p:pic>
          <p:nvPicPr>
            <p:cNvPr id="10" name="Picture 9" descr="answer-e.png"/>
            <p:cNvPicPr>
              <a:picLocks/>
            </p:cNvPicPr>
            <p:nvPr>
              <p:custDataLst>
                <p:tags r:id="rId5"/>
              </p:custDataLst>
            </p:nvPr>
          </p:nvPicPr>
          <p:blipFill>
            <a:blip r:embed="rId17" cstate="print"/>
            <a:stretch>
              <a:fillRect/>
            </a:stretch>
          </p:blipFill>
          <p:spPr>
            <a:xfrm>
              <a:off x="580845" y="5311140"/>
              <a:ext cx="548640" cy="54864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>
              <p:custDataLst>
                <p:tags r:id="rId6"/>
              </p:custDataLst>
            </p:nvPr>
          </p:nvSpPr>
          <p:spPr>
            <a:xfrm>
              <a:off x="1334477" y="2408202"/>
              <a:ext cx="2215035" cy="451556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3600" dirty="0" smtClean="0">
                  <a:solidFill>
                    <a:prstClr val="black"/>
                  </a:solidFill>
                  <a:latin typeface="Calibri" panose="020F0502020204030204"/>
                </a:rPr>
                <a:t>-51.7 kJ</a:t>
              </a:r>
              <a:endParaRPr lang="en-US" sz="36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334477" y="3060868"/>
              <a:ext cx="159183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3600" dirty="0" smtClean="0">
                  <a:solidFill>
                    <a:prstClr val="black"/>
                  </a:solidFill>
                  <a:latin typeface="Calibri" panose="020F0502020204030204"/>
                </a:rPr>
                <a:t>51.7 kJ</a:t>
              </a:r>
              <a:endParaRPr lang="en-US" sz="36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" name="TextBox 12"/>
            <p:cNvSpPr txBox="1"/>
            <p:nvPr>
              <p:custDataLst>
                <p:tags r:id="rId8"/>
              </p:custDataLst>
            </p:nvPr>
          </p:nvSpPr>
          <p:spPr>
            <a:xfrm>
              <a:off x="1312448" y="3804920"/>
              <a:ext cx="2371253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4400" b="1" dirty="0" smtClean="0">
                  <a:solidFill>
                    <a:srgbClr val="FF0000"/>
                  </a:solidFill>
                  <a:latin typeface="Calibri" panose="020F0502020204030204"/>
                </a:rPr>
                <a:t>-103.4 kJ</a:t>
              </a:r>
              <a:endParaRPr lang="en-US" sz="4400" b="1" dirty="0">
                <a:solidFill>
                  <a:srgbClr val="FF0000"/>
                </a:solidFill>
                <a:latin typeface="Calibri" panose="020F0502020204030204"/>
              </a:endParaRPr>
            </a:p>
          </p:txBody>
        </p:sp>
        <p:sp>
          <p:nvSpPr>
            <p:cNvPr id="14" name="TextBox 13"/>
            <p:cNvSpPr txBox="1"/>
            <p:nvPr>
              <p:custDataLst>
                <p:tags r:id="rId9"/>
              </p:custDataLst>
            </p:nvPr>
          </p:nvSpPr>
          <p:spPr>
            <a:xfrm>
              <a:off x="1368982" y="4542790"/>
              <a:ext cx="1938898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3600" dirty="0" smtClean="0">
                  <a:solidFill>
                    <a:prstClr val="black"/>
                  </a:solidFill>
                  <a:latin typeface="Calibri" panose="020F0502020204030204"/>
                </a:rPr>
                <a:t>103.4 kJ</a:t>
              </a:r>
              <a:endParaRPr lang="en-US" sz="36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" name="TextBox 14"/>
            <p:cNvSpPr txBox="1"/>
            <p:nvPr>
              <p:custDataLst>
                <p:tags r:id="rId10"/>
              </p:custDataLst>
            </p:nvPr>
          </p:nvSpPr>
          <p:spPr>
            <a:xfrm>
              <a:off x="1368982" y="528066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3600" dirty="0" smtClean="0">
                  <a:solidFill>
                    <a:srgbClr val="000000"/>
                  </a:solidFill>
                  <a:latin typeface="Calibri" panose="020F0502020204030204"/>
                </a:rPr>
                <a:t>142.0 kJ</a:t>
              </a:r>
              <a:endParaRPr lang="en-US" sz="360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</p:grp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533400" y="223963"/>
            <a:ext cx="965525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b="1" u="sng" dirty="0" smtClean="0">
                <a:solidFill>
                  <a:srgbClr val="000000"/>
                </a:solidFill>
                <a:latin typeface="Arial" charset="0"/>
              </a:rPr>
              <a:t>Hess’s Law Example Problem #2 </a:t>
            </a:r>
            <a:endParaRPr lang="en-US" b="1" u="sng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Frame 1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8855" y="1136529"/>
            <a:ext cx="8305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2 </a:t>
            </a:r>
            <a:r>
              <a:rPr lang="en-US" altLang="ja-JP" b="1" dirty="0" err="1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NOCl</a:t>
            </a:r>
            <a:r>
              <a:rPr lang="en-US" altLang="ja-JP" b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 (</a:t>
            </a:r>
            <a:r>
              <a:rPr lang="en-US" altLang="ja-JP" b="1" i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b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) → N</a:t>
            </a:r>
            <a:r>
              <a:rPr lang="en-US" altLang="ja-JP" b="1" baseline="-25000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2</a:t>
            </a:r>
            <a:r>
              <a:rPr lang="en-US" altLang="ja-JP" b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 (</a:t>
            </a:r>
            <a:r>
              <a:rPr lang="en-US" altLang="ja-JP" b="1" i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b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) + O</a:t>
            </a:r>
            <a:r>
              <a:rPr lang="en-US" altLang="ja-JP" b="1" baseline="-25000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2</a:t>
            </a:r>
            <a:r>
              <a:rPr lang="en-US" altLang="ja-JP" b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 (</a:t>
            </a:r>
            <a:r>
              <a:rPr lang="en-US" altLang="ja-JP" b="1" i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b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) + Cl</a:t>
            </a:r>
            <a:r>
              <a:rPr lang="en-US" altLang="ja-JP" b="1" baseline="-25000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2</a:t>
            </a:r>
            <a:r>
              <a:rPr lang="en-US" altLang="ja-JP" b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 (</a:t>
            </a:r>
            <a:r>
              <a:rPr lang="en-US" altLang="ja-JP" b="1" i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b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) 	Δ</a:t>
            </a:r>
            <a:r>
              <a:rPr lang="en-US" altLang="ja-JP" b="1" i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H</a:t>
            </a:r>
            <a:r>
              <a:rPr lang="en-US" altLang="ja-JP" b="1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 =   ?</a:t>
            </a:r>
            <a:endParaRPr lang="en-US" b="1" kern="0" dirty="0">
              <a:solidFill>
                <a:prstClr val="black"/>
              </a:solidFill>
              <a:latin typeface="Calibri" panose="020F0502020204030204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2094228"/>
              </p:ext>
            </p:extLst>
          </p:nvPr>
        </p:nvGraphicFramePr>
        <p:xfrm>
          <a:off x="3683000" y="3063986"/>
          <a:ext cx="81280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5163">
                  <a:extLst>
                    <a:ext uri="{9D8B030D-6E8A-4147-A177-3AD203B41FA5}">
                      <a16:colId xmlns:a16="http://schemas.microsoft.com/office/drawing/2014/main" val="205701374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87879831"/>
                    </a:ext>
                  </a:extLst>
                </a:gridCol>
                <a:gridCol w="4495800">
                  <a:extLst>
                    <a:ext uri="{9D8B030D-6E8A-4147-A177-3AD203B41FA5}">
                      <a16:colId xmlns:a16="http://schemas.microsoft.com/office/drawing/2014/main" val="3823260147"/>
                    </a:ext>
                  </a:extLst>
                </a:gridCol>
                <a:gridCol w="1607837">
                  <a:extLst>
                    <a:ext uri="{9D8B030D-6E8A-4147-A177-3AD203B41FA5}">
                      <a16:colId xmlns:a16="http://schemas.microsoft.com/office/drawing/2014/main" val="32583857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Rxn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#</a:t>
                      </a:r>
                      <a:endParaRPr lang="en-US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 to change it</a:t>
                      </a:r>
                      <a:endParaRPr lang="en-US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Rxn</a:t>
                      </a:r>
                      <a:endParaRPr lang="en-US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∆H</a:t>
                      </a:r>
                      <a:endParaRPr lang="en-US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295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2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and </a:t>
                      </a:r>
                      <a:b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 2 </a:t>
                      </a:r>
                      <a:endParaRPr lang="en-US" sz="2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NOCl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2NO + Cl</a:t>
                      </a:r>
                      <a:r>
                        <a:rPr lang="en-US" sz="2400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2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 </a:t>
                      </a:r>
                      <a:endParaRPr lang="en-US" sz="2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 (-38.6)</a:t>
                      </a:r>
                      <a:endParaRPr lang="en-US" sz="2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1227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2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and </a:t>
                      </a:r>
                      <a:b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 2</a:t>
                      </a:r>
                      <a:endParaRPr lang="en-US" sz="2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2NO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N</a:t>
                      </a:r>
                      <a:r>
                        <a:rPr lang="en-US" sz="2400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2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 + O</a:t>
                      </a:r>
                      <a:r>
                        <a:rPr lang="en-US" sz="2400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2</a:t>
                      </a:r>
                      <a:endParaRPr lang="en-US" sz="2400" baseline="-250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(90.3)</a:t>
                      </a:r>
                      <a:endParaRPr lang="en-US" sz="2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4095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2NOCl 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N</a:t>
                      </a:r>
                      <a:r>
                        <a:rPr lang="en-US" sz="2400" b="1" baseline="-250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2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 + O</a:t>
                      </a:r>
                      <a:r>
                        <a:rPr lang="en-US" sz="2400" b="1" baseline="-250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2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 + Cl</a:t>
                      </a:r>
                      <a:r>
                        <a:rPr lang="en-US" sz="2400" b="1" baseline="-250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2</a:t>
                      </a:r>
                      <a:endParaRPr lang="en-US" sz="2400" b="1" baseline="-250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-103.4 kJ</a:t>
                      </a:r>
                      <a:endParaRPr lang="en-US" sz="24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517462"/>
                  </a:ext>
                </a:extLst>
              </a:tr>
            </a:tbl>
          </a:graphicData>
        </a:graphic>
      </p:graphicFrame>
      <p:sp>
        <p:nvSpPr>
          <p:cNvPr id="20" name="Line 32"/>
          <p:cNvSpPr>
            <a:spLocks noChangeShapeType="1"/>
          </p:cNvSpPr>
          <p:nvPr/>
        </p:nvSpPr>
        <p:spPr bwMode="auto">
          <a:xfrm flipV="1">
            <a:off x="7995821" y="3851366"/>
            <a:ext cx="685800" cy="57636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100"/>
          </a:p>
        </p:txBody>
      </p:sp>
      <p:sp>
        <p:nvSpPr>
          <p:cNvPr id="21" name="Line 32"/>
          <p:cNvSpPr>
            <a:spLocks noChangeShapeType="1"/>
          </p:cNvSpPr>
          <p:nvPr/>
        </p:nvSpPr>
        <p:spPr bwMode="auto">
          <a:xfrm flipV="1">
            <a:off x="6990179" y="4668063"/>
            <a:ext cx="685800" cy="57636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100"/>
          </a:p>
        </p:txBody>
      </p:sp>
    </p:spTree>
    <p:extLst>
      <p:ext uri="{BB962C8B-B14F-4D97-AF65-F5344CB8AC3E}">
        <p14:creationId xmlns:p14="http://schemas.microsoft.com/office/powerpoint/2010/main" val="1756320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itle 1"/>
          <p:cNvSpPr>
            <a:spLocks noGrp="1"/>
          </p:cNvSpPr>
          <p:nvPr>
            <p:ph type="title"/>
          </p:nvPr>
        </p:nvSpPr>
        <p:spPr>
          <a:xfrm>
            <a:off x="580143" y="1631178"/>
            <a:ext cx="9402057" cy="1255008"/>
          </a:xfrm>
          <a:ln>
            <a:solidFill>
              <a:srgbClr val="000000"/>
            </a:solidFill>
          </a:ln>
        </p:spPr>
        <p:txBody>
          <a:bodyPr/>
          <a:lstStyle/>
          <a:p>
            <a:pPr algn="l"/>
            <a:r>
              <a:rPr lang="en-US" altLang="ja-JP" sz="2000" dirty="0" err="1" smtClean="0">
                <a:solidFill>
                  <a:srgbClr val="0070C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Rxn</a:t>
            </a:r>
            <a:r>
              <a:rPr lang="en-US" altLang="ja-JP" sz="2000" dirty="0" smtClean="0">
                <a:solidFill>
                  <a:srgbClr val="0070C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 #1) 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3Fe</a:t>
            </a:r>
            <a:r>
              <a:rPr lang="en-US" sz="26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2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O</a:t>
            </a:r>
            <a:r>
              <a:rPr lang="en-US" sz="26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3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+ CO (g)  2Fe</a:t>
            </a:r>
            <a:r>
              <a:rPr lang="en-US" sz="26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3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O</a:t>
            </a:r>
            <a:r>
              <a:rPr lang="en-US" sz="26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4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+ CO</a:t>
            </a:r>
            <a:r>
              <a:rPr lang="en-US" sz="26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2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(g)	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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H= -47 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kJ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/>
            </a:r>
            <a:b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</a:br>
            <a:r>
              <a:rPr lang="en-US" altLang="ja-JP" sz="2000" dirty="0" err="1" smtClean="0">
                <a:solidFill>
                  <a:srgbClr val="0070C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Rxn</a:t>
            </a:r>
            <a:r>
              <a:rPr lang="en-US" altLang="ja-JP" sz="2000" dirty="0" smtClean="0">
                <a:solidFill>
                  <a:srgbClr val="0070C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 #2) 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Fe</a:t>
            </a:r>
            <a:r>
              <a:rPr lang="en-US" sz="26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2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O</a:t>
            </a:r>
            <a:r>
              <a:rPr lang="en-US" sz="26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3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+ 3CO (g) 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 2Fe (s) + 3CO</a:t>
            </a:r>
            <a:r>
              <a:rPr lang="en-US" sz="26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2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(g)	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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H= -25 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kJ</a:t>
            </a:r>
            <a:r>
              <a:rPr lang="en-US" altLang="ja-JP" sz="2600" dirty="0" smtClean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/>
            </a:r>
            <a:br>
              <a:rPr lang="en-US" altLang="ja-JP" sz="2600" dirty="0" smtClean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</a:br>
            <a:r>
              <a:rPr lang="en-US" altLang="ja-JP" sz="2000" dirty="0" err="1">
                <a:solidFill>
                  <a:srgbClr val="0070C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Rxn</a:t>
            </a:r>
            <a:r>
              <a:rPr lang="en-US" altLang="ja-JP" sz="2000" dirty="0">
                <a:solidFill>
                  <a:srgbClr val="0070C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 </a:t>
            </a:r>
            <a:r>
              <a:rPr lang="en-US" altLang="ja-JP" sz="2000" dirty="0" smtClean="0">
                <a:solidFill>
                  <a:srgbClr val="0070C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#3) 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Fe</a:t>
            </a:r>
            <a:r>
              <a:rPr lang="en-US" sz="26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3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O</a:t>
            </a:r>
            <a:r>
              <a:rPr lang="en-US" sz="26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4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+ CO (g) 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 3FeO (s) + CO</a:t>
            </a:r>
            <a:r>
              <a:rPr lang="en-US" sz="26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2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(g)	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H= 19 kJ</a:t>
            </a:r>
            <a:endParaRPr lang="en-US" sz="26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73471" y="2922489"/>
            <a:ext cx="8033810" cy="3530600"/>
            <a:chOff x="574172" y="2359660"/>
            <a:chExt cx="8033810" cy="3530600"/>
          </a:xfrm>
        </p:grpSpPr>
        <p:pic>
          <p:nvPicPr>
            <p:cNvPr id="6" name="Picture 5" descr="answer-a.png"/>
            <p:cNvPicPr>
              <a:picLocks/>
            </p:cNvPicPr>
            <p:nvPr>
              <p:custDataLst>
                <p:tags r:id="rId1"/>
              </p:custDataLst>
            </p:nvPr>
          </p:nvPicPr>
          <p:blipFill>
            <a:blip r:embed="rId13" cstate="print"/>
            <a:stretch>
              <a:fillRect/>
            </a:stretch>
          </p:blipFill>
          <p:spPr>
            <a:xfrm>
              <a:off x="580845" y="2359660"/>
              <a:ext cx="548640" cy="548640"/>
            </a:xfrm>
            <a:prstGeom prst="rect">
              <a:avLst/>
            </a:prstGeom>
          </p:spPr>
        </p:pic>
        <p:pic>
          <p:nvPicPr>
            <p:cNvPr id="7" name="Picture 6" descr="answer-b.png"/>
            <p:cNvPicPr>
              <a:picLocks/>
            </p:cNvPicPr>
            <p:nvPr>
              <p:custDataLst>
                <p:tags r:id="rId2"/>
              </p:custDataLst>
            </p:nvPr>
          </p:nvPicPr>
          <p:blipFill>
            <a:blip r:embed="rId14" cstate="print"/>
            <a:stretch>
              <a:fillRect/>
            </a:stretch>
          </p:blipFill>
          <p:spPr>
            <a:xfrm>
              <a:off x="580845" y="3097530"/>
              <a:ext cx="548640" cy="548640"/>
            </a:xfrm>
            <a:prstGeom prst="rect">
              <a:avLst/>
            </a:prstGeom>
          </p:spPr>
        </p:pic>
        <p:pic>
          <p:nvPicPr>
            <p:cNvPr id="8" name="Picture 7" descr="answer-c.png"/>
            <p:cNvPicPr>
              <a:picLocks/>
            </p:cNvPicPr>
            <p:nvPr>
              <p:custDataLst>
                <p:tags r:id="rId3"/>
              </p:custDataLst>
            </p:nvPr>
          </p:nvPicPr>
          <p:blipFill>
            <a:blip r:embed="rId15" cstate="print"/>
            <a:stretch>
              <a:fillRect/>
            </a:stretch>
          </p:blipFill>
          <p:spPr>
            <a:xfrm>
              <a:off x="580845" y="3835400"/>
              <a:ext cx="548640" cy="548640"/>
            </a:xfrm>
            <a:prstGeom prst="rect">
              <a:avLst/>
            </a:prstGeom>
          </p:spPr>
        </p:pic>
        <p:pic>
          <p:nvPicPr>
            <p:cNvPr id="9" name="Picture 8" descr="answer-d.png"/>
            <p:cNvPicPr>
              <a:picLocks/>
            </p:cNvPicPr>
            <p:nvPr>
              <p:custDataLst>
                <p:tags r:id="rId4"/>
              </p:custDataLst>
            </p:nvPr>
          </p:nvPicPr>
          <p:blipFill>
            <a:blip r:embed="rId16" cstate="print"/>
            <a:stretch>
              <a:fillRect/>
            </a:stretch>
          </p:blipFill>
          <p:spPr>
            <a:xfrm>
              <a:off x="574172" y="4573270"/>
              <a:ext cx="548640" cy="548640"/>
            </a:xfrm>
            <a:prstGeom prst="rect">
              <a:avLst/>
            </a:prstGeom>
          </p:spPr>
        </p:pic>
        <p:pic>
          <p:nvPicPr>
            <p:cNvPr id="10" name="Picture 9" descr="answer-e.png"/>
            <p:cNvPicPr>
              <a:picLocks/>
            </p:cNvPicPr>
            <p:nvPr>
              <p:custDataLst>
                <p:tags r:id="rId5"/>
              </p:custDataLst>
            </p:nvPr>
          </p:nvPicPr>
          <p:blipFill>
            <a:blip r:embed="rId17" cstate="print"/>
            <a:stretch>
              <a:fillRect/>
            </a:stretch>
          </p:blipFill>
          <p:spPr>
            <a:xfrm>
              <a:off x="580845" y="5311140"/>
              <a:ext cx="548640" cy="54864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>
              <p:custDataLst>
                <p:tags r:id="rId6"/>
              </p:custDataLst>
            </p:nvPr>
          </p:nvSpPr>
          <p:spPr>
            <a:xfrm>
              <a:off x="1334477" y="2408202"/>
              <a:ext cx="2215035" cy="451556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3600" dirty="0" smtClean="0">
                  <a:solidFill>
                    <a:prstClr val="black"/>
                  </a:solidFill>
                  <a:latin typeface="Calibri" panose="020F0502020204030204"/>
                </a:rPr>
                <a:t>-53 kJ</a:t>
              </a:r>
              <a:endParaRPr lang="en-US" sz="36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334477" y="3060868"/>
              <a:ext cx="159183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3600" dirty="0" smtClean="0">
                  <a:solidFill>
                    <a:prstClr val="black"/>
                  </a:solidFill>
                  <a:latin typeface="Calibri" panose="020F0502020204030204"/>
                </a:rPr>
                <a:t>-3 kJ</a:t>
              </a:r>
              <a:endParaRPr lang="en-US" sz="36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" name="TextBox 12"/>
            <p:cNvSpPr txBox="1"/>
            <p:nvPr>
              <p:custDataLst>
                <p:tags r:id="rId8"/>
              </p:custDataLst>
            </p:nvPr>
          </p:nvSpPr>
          <p:spPr>
            <a:xfrm>
              <a:off x="1312448" y="3804920"/>
              <a:ext cx="2179147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3600" dirty="0" smtClean="0">
                  <a:solidFill>
                    <a:srgbClr val="000000"/>
                  </a:solidFill>
                  <a:latin typeface="Calibri" panose="020F0502020204030204"/>
                </a:rPr>
                <a:t>-41 kJ</a:t>
              </a:r>
              <a:endParaRPr lang="en-US" sz="360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14" name="TextBox 13"/>
            <p:cNvSpPr txBox="1"/>
            <p:nvPr>
              <p:custDataLst>
                <p:tags r:id="rId9"/>
              </p:custDataLst>
            </p:nvPr>
          </p:nvSpPr>
          <p:spPr>
            <a:xfrm>
              <a:off x="1368982" y="4542790"/>
              <a:ext cx="1938898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3600" dirty="0" smtClean="0">
                  <a:solidFill>
                    <a:prstClr val="black"/>
                  </a:solidFill>
                  <a:latin typeface="Calibri" panose="020F0502020204030204"/>
                </a:rPr>
                <a:t>22 kJ</a:t>
              </a:r>
              <a:endParaRPr lang="en-US" sz="36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" name="TextBox 14"/>
            <p:cNvSpPr txBox="1"/>
            <p:nvPr>
              <p:custDataLst>
                <p:tags r:id="rId10"/>
              </p:custDataLst>
            </p:nvPr>
          </p:nvSpPr>
          <p:spPr>
            <a:xfrm>
              <a:off x="1368982" y="528066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3600" dirty="0" smtClean="0">
                  <a:solidFill>
                    <a:srgbClr val="000000"/>
                  </a:solidFill>
                  <a:latin typeface="Calibri" panose="020F0502020204030204"/>
                </a:rPr>
                <a:t>-11 kJ</a:t>
              </a:r>
              <a:endParaRPr lang="en-US" sz="360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</p:grp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533400" y="223963"/>
            <a:ext cx="965525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b="1" u="sng" dirty="0" smtClean="0">
                <a:solidFill>
                  <a:srgbClr val="000000"/>
                </a:solidFill>
                <a:latin typeface="Arial" charset="0"/>
              </a:rPr>
              <a:t>Hess’s Law Example Problem #3 </a:t>
            </a:r>
            <a:endParaRPr lang="en-US" b="1" u="sng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Frame 1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80143" y="1136529"/>
            <a:ext cx="112308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400" b="1" dirty="0" err="1" smtClean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FeO</a:t>
            </a:r>
            <a:r>
              <a:rPr lang="en-US" altLang="ja-JP" sz="2400" b="1" dirty="0" smtClean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(s) + CO(g) </a:t>
            </a:r>
            <a:r>
              <a:rPr lang="en-US" altLang="ja-JP" sz="2400" b="1" dirty="0" smtClean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  <a:sym typeface="Wingdings" panose="05000000000000000000" pitchFamily="2" charset="2"/>
              </a:rPr>
              <a:t> Fe(s) + CO</a:t>
            </a:r>
            <a:r>
              <a:rPr lang="en-US" altLang="ja-JP" sz="2400" b="1" baseline="-25000" dirty="0" smtClean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  <a:sym typeface="Wingdings" panose="05000000000000000000" pitchFamily="2" charset="2"/>
              </a:rPr>
              <a:t>2</a:t>
            </a:r>
            <a:r>
              <a:rPr lang="en-US" altLang="ja-JP" sz="2400" b="1" dirty="0" smtClean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  <a:sym typeface="Wingdings" panose="05000000000000000000" pitchFamily="2" charset="2"/>
              </a:rPr>
              <a:t>(g) </a:t>
            </a:r>
            <a:r>
              <a:rPr lang="en-US" altLang="ja-JP" sz="2400" b="1" dirty="0" smtClean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      Calculate standard enthalpy change   </a:t>
            </a:r>
            <a:endParaRPr lang="en-US" sz="2400" b="1" kern="0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24304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itle 1"/>
          <p:cNvSpPr>
            <a:spLocks noGrp="1"/>
          </p:cNvSpPr>
          <p:nvPr>
            <p:ph type="title"/>
          </p:nvPr>
        </p:nvSpPr>
        <p:spPr>
          <a:xfrm>
            <a:off x="580143" y="1631178"/>
            <a:ext cx="9402057" cy="1255008"/>
          </a:xfrm>
          <a:ln>
            <a:solidFill>
              <a:srgbClr val="000000"/>
            </a:solidFill>
          </a:ln>
        </p:spPr>
        <p:txBody>
          <a:bodyPr/>
          <a:lstStyle/>
          <a:p>
            <a:pPr algn="l"/>
            <a:r>
              <a:rPr lang="en-US" altLang="ja-JP" sz="2000" dirty="0" err="1" smtClean="0">
                <a:solidFill>
                  <a:srgbClr val="0070C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Rxn</a:t>
            </a:r>
            <a:r>
              <a:rPr lang="en-US" altLang="ja-JP" sz="2000" dirty="0" smtClean="0">
                <a:solidFill>
                  <a:srgbClr val="0070C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 #1) 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3Fe</a:t>
            </a:r>
            <a:r>
              <a:rPr lang="en-US" sz="26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2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O</a:t>
            </a:r>
            <a:r>
              <a:rPr lang="en-US" sz="26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3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+ CO (g)  2Fe</a:t>
            </a:r>
            <a:r>
              <a:rPr lang="en-US" sz="26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3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O</a:t>
            </a:r>
            <a:r>
              <a:rPr lang="en-US" sz="26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4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+ CO</a:t>
            </a:r>
            <a:r>
              <a:rPr lang="en-US" sz="26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2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(g)	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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H= -47 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kJ</a:t>
            </a:r>
            <a: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/>
            </a:r>
            <a:br>
              <a:rPr lang="en-US" altLang="ja-JP" sz="2600" dirty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</a:br>
            <a:r>
              <a:rPr lang="en-US" altLang="ja-JP" sz="2000" dirty="0" err="1" smtClean="0">
                <a:solidFill>
                  <a:srgbClr val="0070C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Rxn</a:t>
            </a:r>
            <a:r>
              <a:rPr lang="en-US" altLang="ja-JP" sz="2000" dirty="0" smtClean="0">
                <a:solidFill>
                  <a:srgbClr val="0070C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 #2) 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Fe</a:t>
            </a:r>
            <a:r>
              <a:rPr lang="en-US" sz="26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2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O</a:t>
            </a:r>
            <a:r>
              <a:rPr lang="en-US" sz="26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3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+ 3CO (g) 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 2Fe (s) + 3CO</a:t>
            </a:r>
            <a:r>
              <a:rPr lang="en-US" sz="26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2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(g)	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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H= -25 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kJ</a:t>
            </a:r>
            <a:r>
              <a:rPr lang="en-US" altLang="ja-JP" sz="2600" dirty="0" smtClean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/>
            </a:r>
            <a:br>
              <a:rPr lang="en-US" altLang="ja-JP" sz="2600" dirty="0" smtClean="0"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</a:br>
            <a:r>
              <a:rPr lang="en-US" altLang="ja-JP" sz="2000" dirty="0" err="1">
                <a:solidFill>
                  <a:srgbClr val="0070C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Rxn</a:t>
            </a:r>
            <a:r>
              <a:rPr lang="en-US" altLang="ja-JP" sz="2000" dirty="0">
                <a:solidFill>
                  <a:srgbClr val="0070C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 </a:t>
            </a:r>
            <a:r>
              <a:rPr lang="en-US" altLang="ja-JP" sz="2000" dirty="0" smtClean="0">
                <a:solidFill>
                  <a:srgbClr val="0070C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#3) 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Fe</a:t>
            </a:r>
            <a:r>
              <a:rPr lang="en-US" sz="26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3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O</a:t>
            </a:r>
            <a:r>
              <a:rPr lang="en-US" sz="26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4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+ CO (g) 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 3FeO (s) + CO</a:t>
            </a:r>
            <a:r>
              <a:rPr lang="en-US" sz="26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2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(g)	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H= 19 kJ</a:t>
            </a:r>
            <a:endParaRPr lang="en-US" sz="26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73471" y="2922489"/>
            <a:ext cx="8033810" cy="3530600"/>
            <a:chOff x="574172" y="2359660"/>
            <a:chExt cx="8033810" cy="3530600"/>
          </a:xfrm>
        </p:grpSpPr>
        <p:pic>
          <p:nvPicPr>
            <p:cNvPr id="6" name="Picture 5" descr="answer-a.png"/>
            <p:cNvPicPr>
              <a:picLocks/>
            </p:cNvPicPr>
            <p:nvPr>
              <p:custDataLst>
                <p:tags r:id="rId1"/>
              </p:custDataLst>
            </p:nvPr>
          </p:nvPicPr>
          <p:blipFill>
            <a:blip r:embed="rId13" cstate="print"/>
            <a:stretch>
              <a:fillRect/>
            </a:stretch>
          </p:blipFill>
          <p:spPr>
            <a:xfrm>
              <a:off x="580845" y="2359660"/>
              <a:ext cx="548640" cy="548640"/>
            </a:xfrm>
            <a:prstGeom prst="rect">
              <a:avLst/>
            </a:prstGeom>
          </p:spPr>
        </p:pic>
        <p:pic>
          <p:nvPicPr>
            <p:cNvPr id="7" name="Picture 6" descr="answer-b.png"/>
            <p:cNvPicPr>
              <a:picLocks/>
            </p:cNvPicPr>
            <p:nvPr>
              <p:custDataLst>
                <p:tags r:id="rId2"/>
              </p:custDataLst>
            </p:nvPr>
          </p:nvPicPr>
          <p:blipFill>
            <a:blip r:embed="rId14" cstate="print"/>
            <a:stretch>
              <a:fillRect/>
            </a:stretch>
          </p:blipFill>
          <p:spPr>
            <a:xfrm>
              <a:off x="580845" y="3097530"/>
              <a:ext cx="548640" cy="548640"/>
            </a:xfrm>
            <a:prstGeom prst="rect">
              <a:avLst/>
            </a:prstGeom>
          </p:spPr>
        </p:pic>
        <p:pic>
          <p:nvPicPr>
            <p:cNvPr id="8" name="Picture 7" descr="answer-c.png"/>
            <p:cNvPicPr>
              <a:picLocks/>
            </p:cNvPicPr>
            <p:nvPr>
              <p:custDataLst>
                <p:tags r:id="rId3"/>
              </p:custDataLst>
            </p:nvPr>
          </p:nvPicPr>
          <p:blipFill>
            <a:blip r:embed="rId15" cstate="print"/>
            <a:stretch>
              <a:fillRect/>
            </a:stretch>
          </p:blipFill>
          <p:spPr>
            <a:xfrm>
              <a:off x="580845" y="3835400"/>
              <a:ext cx="548640" cy="548640"/>
            </a:xfrm>
            <a:prstGeom prst="rect">
              <a:avLst/>
            </a:prstGeom>
          </p:spPr>
        </p:pic>
        <p:pic>
          <p:nvPicPr>
            <p:cNvPr id="9" name="Picture 8" descr="answer-d.png"/>
            <p:cNvPicPr>
              <a:picLocks/>
            </p:cNvPicPr>
            <p:nvPr>
              <p:custDataLst>
                <p:tags r:id="rId4"/>
              </p:custDataLst>
            </p:nvPr>
          </p:nvPicPr>
          <p:blipFill>
            <a:blip r:embed="rId16" cstate="print"/>
            <a:stretch>
              <a:fillRect/>
            </a:stretch>
          </p:blipFill>
          <p:spPr>
            <a:xfrm>
              <a:off x="574172" y="4573270"/>
              <a:ext cx="548640" cy="548640"/>
            </a:xfrm>
            <a:prstGeom prst="rect">
              <a:avLst/>
            </a:prstGeom>
          </p:spPr>
        </p:pic>
        <p:pic>
          <p:nvPicPr>
            <p:cNvPr id="10" name="Picture 9" descr="answer-e.png"/>
            <p:cNvPicPr>
              <a:picLocks/>
            </p:cNvPicPr>
            <p:nvPr>
              <p:custDataLst>
                <p:tags r:id="rId5"/>
              </p:custDataLst>
            </p:nvPr>
          </p:nvPicPr>
          <p:blipFill>
            <a:blip r:embed="rId17" cstate="print"/>
            <a:stretch>
              <a:fillRect/>
            </a:stretch>
          </p:blipFill>
          <p:spPr>
            <a:xfrm>
              <a:off x="580845" y="5311140"/>
              <a:ext cx="548640" cy="54864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>
              <p:custDataLst>
                <p:tags r:id="rId6"/>
              </p:custDataLst>
            </p:nvPr>
          </p:nvSpPr>
          <p:spPr>
            <a:xfrm>
              <a:off x="1334477" y="2408202"/>
              <a:ext cx="2215035" cy="451556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3600" dirty="0" smtClean="0">
                  <a:solidFill>
                    <a:prstClr val="black"/>
                  </a:solidFill>
                  <a:latin typeface="Calibri" panose="020F0502020204030204"/>
                </a:rPr>
                <a:t>-53 kJ</a:t>
              </a:r>
              <a:endParaRPr lang="en-US" sz="36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334477" y="3060868"/>
              <a:ext cx="159183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3600" dirty="0" smtClean="0">
                  <a:solidFill>
                    <a:prstClr val="black"/>
                  </a:solidFill>
                  <a:latin typeface="Calibri" panose="020F0502020204030204"/>
                </a:rPr>
                <a:t>-3 kJ</a:t>
              </a:r>
              <a:endParaRPr lang="en-US" sz="36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" name="TextBox 12"/>
            <p:cNvSpPr txBox="1"/>
            <p:nvPr>
              <p:custDataLst>
                <p:tags r:id="rId8"/>
              </p:custDataLst>
            </p:nvPr>
          </p:nvSpPr>
          <p:spPr>
            <a:xfrm>
              <a:off x="1312448" y="3804920"/>
              <a:ext cx="2179147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3600" dirty="0" smtClean="0">
                  <a:solidFill>
                    <a:srgbClr val="000000"/>
                  </a:solidFill>
                  <a:latin typeface="Calibri" panose="020F0502020204030204"/>
                </a:rPr>
                <a:t>-41 kJ</a:t>
              </a:r>
              <a:endParaRPr lang="en-US" sz="360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14" name="TextBox 13"/>
            <p:cNvSpPr txBox="1"/>
            <p:nvPr>
              <p:custDataLst>
                <p:tags r:id="rId9"/>
              </p:custDataLst>
            </p:nvPr>
          </p:nvSpPr>
          <p:spPr>
            <a:xfrm>
              <a:off x="1368982" y="4542790"/>
              <a:ext cx="1938898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3600" dirty="0" smtClean="0">
                  <a:solidFill>
                    <a:prstClr val="black"/>
                  </a:solidFill>
                  <a:latin typeface="Calibri" panose="020F0502020204030204"/>
                </a:rPr>
                <a:t>22 kJ</a:t>
              </a:r>
              <a:endParaRPr lang="en-US" sz="36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" name="TextBox 14"/>
            <p:cNvSpPr txBox="1"/>
            <p:nvPr>
              <p:custDataLst>
                <p:tags r:id="rId10"/>
              </p:custDataLst>
            </p:nvPr>
          </p:nvSpPr>
          <p:spPr>
            <a:xfrm>
              <a:off x="1368982" y="528066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4800" b="1" dirty="0" smtClean="0">
                  <a:solidFill>
                    <a:srgbClr val="FF0000"/>
                  </a:solidFill>
                  <a:latin typeface="Calibri" panose="020F0502020204030204"/>
                </a:rPr>
                <a:t>-11 kJ</a:t>
              </a:r>
              <a:endParaRPr lang="en-US" sz="4800" b="1" dirty="0">
                <a:solidFill>
                  <a:srgbClr val="FF0000"/>
                </a:solidFill>
                <a:latin typeface="Calibri" panose="020F0502020204030204"/>
              </a:endParaRPr>
            </a:p>
          </p:txBody>
        </p:sp>
      </p:grp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533400" y="223963"/>
            <a:ext cx="965525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b="1" u="sng" dirty="0" smtClean="0">
                <a:solidFill>
                  <a:srgbClr val="000000"/>
                </a:solidFill>
                <a:latin typeface="Arial" charset="0"/>
              </a:rPr>
              <a:t>Hess’s Law Example Problem #3 </a:t>
            </a:r>
            <a:endParaRPr lang="en-US" b="1" u="sng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Frame 1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80143" y="1136529"/>
            <a:ext cx="112308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400" b="1" dirty="0" err="1" smtClean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FeO</a:t>
            </a:r>
            <a:r>
              <a:rPr lang="en-US" altLang="ja-JP" sz="2400" b="1" dirty="0" smtClean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(s) + CO(g) </a:t>
            </a:r>
            <a:r>
              <a:rPr lang="en-US" altLang="ja-JP" sz="2400" b="1" dirty="0" smtClean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  <a:sym typeface="Wingdings" panose="05000000000000000000" pitchFamily="2" charset="2"/>
              </a:rPr>
              <a:t> Fe(s) + CO</a:t>
            </a:r>
            <a:r>
              <a:rPr lang="en-US" altLang="ja-JP" sz="2400" b="1" baseline="-25000" dirty="0" smtClean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  <a:sym typeface="Wingdings" panose="05000000000000000000" pitchFamily="2" charset="2"/>
              </a:rPr>
              <a:t>2</a:t>
            </a:r>
            <a:r>
              <a:rPr lang="en-US" altLang="ja-JP" sz="2400" b="1" dirty="0" smtClean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  <a:sym typeface="Wingdings" panose="05000000000000000000" pitchFamily="2" charset="2"/>
              </a:rPr>
              <a:t>(g) </a:t>
            </a:r>
            <a:r>
              <a:rPr lang="en-US" altLang="ja-JP" sz="2400" b="1" dirty="0" smtClean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      Calculate standard enthalpy change   </a:t>
            </a:r>
            <a:endParaRPr lang="en-US" sz="2400" b="1" kern="0" dirty="0">
              <a:solidFill>
                <a:prstClr val="black"/>
              </a:solidFill>
              <a:latin typeface="Calibri" panose="020F0502020204030204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4921964"/>
              </p:ext>
            </p:extLst>
          </p:nvPr>
        </p:nvGraphicFramePr>
        <p:xfrm>
          <a:off x="3124200" y="3063986"/>
          <a:ext cx="8732993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794">
                  <a:extLst>
                    <a:ext uri="{9D8B030D-6E8A-4147-A177-3AD203B41FA5}">
                      <a16:colId xmlns:a16="http://schemas.microsoft.com/office/drawing/2014/main" val="205701374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87879831"/>
                    </a:ext>
                  </a:extLst>
                </a:gridCol>
                <a:gridCol w="5420251">
                  <a:extLst>
                    <a:ext uri="{9D8B030D-6E8A-4147-A177-3AD203B41FA5}">
                      <a16:colId xmlns:a16="http://schemas.microsoft.com/office/drawing/2014/main" val="3823260147"/>
                    </a:ext>
                  </a:extLst>
                </a:gridCol>
                <a:gridCol w="1513948">
                  <a:extLst>
                    <a:ext uri="{9D8B030D-6E8A-4147-A177-3AD203B41FA5}">
                      <a16:colId xmlns:a16="http://schemas.microsoft.com/office/drawing/2014/main" val="32583857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Rxn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#</a:t>
                      </a:r>
                      <a:endParaRPr lang="en-US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 to change it</a:t>
                      </a:r>
                      <a:endParaRPr lang="en-US" sz="16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Rxn</a:t>
                      </a:r>
                      <a:endParaRPr lang="en-US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∆H</a:t>
                      </a:r>
                      <a:endParaRPr lang="en-US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295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2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and </a:t>
                      </a:r>
                      <a:b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 1/3  </a:t>
                      </a:r>
                      <a:endParaRPr lang="en-US" sz="2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FeO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+ </a:t>
                      </a:r>
                      <a:r>
                        <a:rPr lang="en-US" sz="2400" baseline="30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2400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</a:t>
                      </a:r>
                      <a:r>
                        <a:rPr lang="en-US" sz="2400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n-US" sz="2400" baseline="30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2400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Fe</a:t>
                      </a:r>
                      <a:r>
                        <a:rPr lang="en-US" sz="2400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2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O</a:t>
                      </a:r>
                      <a:r>
                        <a:rPr lang="en-US" sz="2400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4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 + </a:t>
                      </a:r>
                      <a:r>
                        <a:rPr lang="en-US" sz="2400" baseline="30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2400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CO</a:t>
                      </a:r>
                      <a:endParaRPr lang="en-US" sz="2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2400" baseline="30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2400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(19)</a:t>
                      </a:r>
                      <a:endParaRPr lang="en-US" sz="2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1227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2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and </a:t>
                      </a:r>
                      <a:b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 1/6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2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30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2400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</a:t>
                      </a:r>
                      <a:r>
                        <a:rPr lang="en-US" sz="2400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lang="en-US" sz="2400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+ </a:t>
                      </a:r>
                      <a:r>
                        <a:rPr lang="en-US" sz="2400" baseline="30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2400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</a:t>
                      </a:r>
                      <a:r>
                        <a:rPr lang="en-US" sz="2400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n-US" sz="2400" baseline="30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2400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</a:t>
                      </a:r>
                      <a:r>
                        <a:rPr lang="en-US" sz="2400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lang="en-US" sz="2400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+ </a:t>
                      </a:r>
                      <a:r>
                        <a:rPr lang="en-US" sz="2400" baseline="30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2400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</a:t>
                      </a:r>
                      <a:endParaRPr lang="en-US" sz="2400" baseline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2400" baseline="30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2400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(-47)</a:t>
                      </a:r>
                      <a:endParaRPr lang="en-US" sz="2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4095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2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 1/2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2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30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2400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2400" b="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</a:t>
                      </a:r>
                      <a:r>
                        <a:rPr lang="en-US" sz="2400" b="0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2400" b="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lang="en-US" sz="2400" b="0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2400" b="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+ </a:t>
                      </a:r>
                      <a:r>
                        <a:rPr lang="en-US" sz="2400" baseline="30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2400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2400" b="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 </a:t>
                      </a:r>
                      <a:r>
                        <a:rPr lang="en-US" sz="2400" b="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Fe + </a:t>
                      </a:r>
                      <a:r>
                        <a:rPr lang="en-US" sz="2400" baseline="30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2400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2400" b="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CO</a:t>
                      </a:r>
                      <a:r>
                        <a:rPr lang="en-US" sz="2400" b="0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2</a:t>
                      </a:r>
                      <a:endParaRPr lang="en-US" sz="2400" b="0" baseline="-250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30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2400" baseline="-250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(-25)</a:t>
                      </a:r>
                      <a:endParaRPr lang="en-US" sz="2400" b="1" baseline="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060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err="1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FeO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+ CO 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Fe + CO</a:t>
                      </a:r>
                      <a:r>
                        <a:rPr lang="en-US" sz="2400" b="1" baseline="-250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2</a:t>
                      </a:r>
                      <a:endParaRPr lang="en-US" sz="2400" b="1" baseline="-250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-11 kJ</a:t>
                      </a:r>
                      <a:endParaRPr lang="en-US" sz="24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517462"/>
                  </a:ext>
                </a:extLst>
              </a:tr>
            </a:tbl>
          </a:graphicData>
        </a:graphic>
      </p:graphicFrame>
      <p:sp>
        <p:nvSpPr>
          <p:cNvPr id="20" name="Line 32"/>
          <p:cNvSpPr>
            <a:spLocks noChangeShapeType="1"/>
          </p:cNvSpPr>
          <p:nvPr/>
        </p:nvSpPr>
        <p:spPr bwMode="auto">
          <a:xfrm flipV="1">
            <a:off x="7970994" y="3824301"/>
            <a:ext cx="685800" cy="57636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100"/>
          </a:p>
        </p:txBody>
      </p:sp>
      <p:sp>
        <p:nvSpPr>
          <p:cNvPr id="22" name="Line 32"/>
          <p:cNvSpPr>
            <a:spLocks noChangeShapeType="1"/>
          </p:cNvSpPr>
          <p:nvPr/>
        </p:nvSpPr>
        <p:spPr bwMode="auto">
          <a:xfrm flipV="1">
            <a:off x="5246813" y="4689169"/>
            <a:ext cx="685800" cy="57636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100"/>
          </a:p>
        </p:txBody>
      </p:sp>
      <p:sp>
        <p:nvSpPr>
          <p:cNvPr id="23" name="Line 32"/>
          <p:cNvSpPr>
            <a:spLocks noChangeShapeType="1"/>
          </p:cNvSpPr>
          <p:nvPr/>
        </p:nvSpPr>
        <p:spPr bwMode="auto">
          <a:xfrm flipV="1">
            <a:off x="6386783" y="3801337"/>
            <a:ext cx="685800" cy="57636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100"/>
          </a:p>
        </p:txBody>
      </p:sp>
      <p:sp>
        <p:nvSpPr>
          <p:cNvPr id="24" name="Line 32"/>
          <p:cNvSpPr>
            <a:spLocks noChangeShapeType="1"/>
          </p:cNvSpPr>
          <p:nvPr/>
        </p:nvSpPr>
        <p:spPr bwMode="auto">
          <a:xfrm flipV="1">
            <a:off x="7729435" y="4640091"/>
            <a:ext cx="685800" cy="57636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100"/>
          </a:p>
        </p:txBody>
      </p:sp>
      <p:sp>
        <p:nvSpPr>
          <p:cNvPr id="26" name="Line 32"/>
          <p:cNvSpPr>
            <a:spLocks noChangeShapeType="1"/>
          </p:cNvSpPr>
          <p:nvPr/>
        </p:nvSpPr>
        <p:spPr bwMode="auto">
          <a:xfrm flipV="1">
            <a:off x="8686836" y="5234778"/>
            <a:ext cx="685800" cy="57636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100"/>
          </a:p>
        </p:txBody>
      </p:sp>
      <p:sp>
        <p:nvSpPr>
          <p:cNvPr id="27" name="Line 32"/>
          <p:cNvSpPr>
            <a:spLocks noChangeShapeType="1"/>
          </p:cNvSpPr>
          <p:nvPr/>
        </p:nvSpPr>
        <p:spPr bwMode="auto">
          <a:xfrm flipV="1">
            <a:off x="9228293" y="3846734"/>
            <a:ext cx="685800" cy="57636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100"/>
          </a:p>
        </p:txBody>
      </p:sp>
      <p:sp>
        <p:nvSpPr>
          <p:cNvPr id="28" name="Line 32"/>
          <p:cNvSpPr>
            <a:spLocks noChangeShapeType="1"/>
          </p:cNvSpPr>
          <p:nvPr/>
        </p:nvSpPr>
        <p:spPr bwMode="auto">
          <a:xfrm flipV="1">
            <a:off x="9450414" y="4629482"/>
            <a:ext cx="685800" cy="57636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100"/>
          </a:p>
        </p:txBody>
      </p:sp>
      <p:sp>
        <p:nvSpPr>
          <p:cNvPr id="29" name="Line 32"/>
          <p:cNvSpPr>
            <a:spLocks noChangeShapeType="1"/>
          </p:cNvSpPr>
          <p:nvPr/>
        </p:nvSpPr>
        <p:spPr bwMode="auto">
          <a:xfrm flipV="1">
            <a:off x="6717441" y="5262304"/>
            <a:ext cx="685800" cy="57636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100"/>
          </a:p>
        </p:txBody>
      </p:sp>
      <p:sp>
        <p:nvSpPr>
          <p:cNvPr id="30" name="Line 32"/>
          <p:cNvSpPr>
            <a:spLocks noChangeShapeType="1"/>
          </p:cNvSpPr>
          <p:nvPr/>
        </p:nvSpPr>
        <p:spPr bwMode="auto">
          <a:xfrm flipV="1">
            <a:off x="6694256" y="4613997"/>
            <a:ext cx="685800" cy="57636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100"/>
          </a:p>
        </p:txBody>
      </p:sp>
      <p:sp>
        <p:nvSpPr>
          <p:cNvPr id="31" name="Line 32"/>
          <p:cNvSpPr>
            <a:spLocks noChangeShapeType="1"/>
          </p:cNvSpPr>
          <p:nvPr/>
        </p:nvSpPr>
        <p:spPr bwMode="auto">
          <a:xfrm flipV="1">
            <a:off x="5745579" y="5321920"/>
            <a:ext cx="685800" cy="57636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100"/>
          </a:p>
        </p:txBody>
      </p:sp>
    </p:spTree>
    <p:extLst>
      <p:ext uri="{BB962C8B-B14F-4D97-AF65-F5344CB8AC3E}">
        <p14:creationId xmlns:p14="http://schemas.microsoft.com/office/powerpoint/2010/main" val="3504805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 animBg="1"/>
      <p:bldP spid="23" grpId="0" animBg="1"/>
      <p:bldP spid="24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555550" y="1219200"/>
            <a:ext cx="10874451" cy="481785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 smtClean="0"/>
              <a:t>Sometimes it’s a really hard puzzle…</a:t>
            </a:r>
            <a:br>
              <a:rPr lang="en-US" sz="3200" b="1" dirty="0" smtClean="0"/>
            </a:br>
            <a:r>
              <a:rPr lang="en-US" sz="3200" b="1" dirty="0" smtClean="0"/>
              <a:t>but it’s still just a puzzle! </a:t>
            </a:r>
            <a:endParaRPr lang="en-US" sz="3200" b="1" dirty="0" smtClean="0"/>
          </a:p>
          <a:p>
            <a:pPr marL="0" indent="0">
              <a:buNone/>
            </a:pP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All the pieces are there, </a:t>
            </a:r>
            <a:br>
              <a:rPr lang="en-US" sz="3200" b="1" dirty="0" smtClean="0"/>
            </a:br>
            <a:r>
              <a:rPr lang="en-US" sz="3200" b="1" dirty="0" smtClean="0"/>
              <a:t>you just have to figure out how to </a:t>
            </a:r>
            <a:br>
              <a:rPr lang="en-US" sz="3200" b="1" dirty="0" smtClean="0"/>
            </a:br>
            <a:r>
              <a:rPr lang="en-US" sz="3200" b="1" dirty="0" smtClean="0"/>
              <a:t>put them together</a:t>
            </a:r>
            <a:r>
              <a:rPr lang="en-US" sz="3200" b="1" dirty="0" smtClean="0"/>
              <a:t>…</a:t>
            </a:r>
          </a:p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3200" b="1" dirty="0" smtClean="0"/>
              <a:t>Unfortunately no </a:t>
            </a:r>
            <a:r>
              <a:rPr lang="en-US" sz="3200" b="1" dirty="0" smtClean="0"/>
              <a:t>real “tricks” for 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how </a:t>
            </a:r>
            <a:r>
              <a:rPr lang="en-US" sz="3200" b="1" dirty="0" smtClean="0"/>
              <a:t>to figure </a:t>
            </a:r>
            <a:r>
              <a:rPr lang="en-US" sz="3200" b="1" dirty="0" smtClean="0"/>
              <a:t>out </a:t>
            </a:r>
            <a:r>
              <a:rPr lang="en-US" sz="3200" b="1" dirty="0" smtClean="0"/>
              <a:t>which parts to 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put </a:t>
            </a:r>
            <a:r>
              <a:rPr lang="en-US" sz="3200" b="1" dirty="0" smtClean="0"/>
              <a:t>together. </a:t>
            </a:r>
            <a:endParaRPr lang="en-US" sz="3200" b="1" dirty="0"/>
          </a:p>
        </p:txBody>
      </p:sp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7772400" cy="1143000"/>
          </a:xfrm>
        </p:spPr>
        <p:txBody>
          <a:bodyPr/>
          <a:lstStyle/>
          <a:p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Its just a puzzle! 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How To Make An Easy Jigsaw Puzzle Cake | Cake Craft World News ..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91" b="5778"/>
          <a:stretch/>
        </p:blipFill>
        <p:spPr bwMode="auto">
          <a:xfrm>
            <a:off x="7005204" y="947306"/>
            <a:ext cx="3333750" cy="2478670"/>
          </a:xfrm>
          <a:prstGeom prst="rect">
            <a:avLst/>
          </a:prstGeom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avensburger - KRYPT Silver Spiral Puzzle 654 pieces on Ozzie Collectables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5204" y="3810000"/>
            <a:ext cx="3333750" cy="2381250"/>
          </a:xfrm>
          <a:prstGeom prst="rect">
            <a:avLst/>
          </a:prstGeom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mazon.com: Smiley Face Emoji Magnet Decal Perfect for Car or ...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1697748"/>
            <a:ext cx="978438" cy="977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Download Loudly Crying Face Emoji | Emoji Island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6128" y="4388522"/>
            <a:ext cx="950310" cy="950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55278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555550" y="1219200"/>
            <a:ext cx="10874451" cy="481785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/>
              <a:t>“In going from a particular set of reactants to a particular set of products, the change in enthalpy is the same whether the reaction takes place in one step or a series of steps.”</a:t>
            </a:r>
          </a:p>
        </p:txBody>
      </p:sp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7772400" cy="1143000"/>
          </a:xfrm>
        </p:spPr>
        <p:txBody>
          <a:bodyPr/>
          <a:lstStyle/>
          <a:p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Hess’s Law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1" descr="06_10_Figur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29"/>
          <a:stretch>
            <a:fillRect/>
          </a:stretch>
        </p:blipFill>
        <p:spPr bwMode="auto">
          <a:xfrm>
            <a:off x="4191000" y="2895600"/>
            <a:ext cx="4410075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6597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555550" y="1219200"/>
            <a:ext cx="10874451" cy="52808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 smtClean="0">
                <a:solidFill>
                  <a:srgbClr val="0070C0"/>
                </a:solidFill>
              </a:rPr>
              <a:t>Path A – </a:t>
            </a:r>
            <a:r>
              <a:rPr lang="en-US" sz="3600" dirty="0" smtClean="0"/>
              <a:t>Mrs. Farmer</a:t>
            </a:r>
            <a:br>
              <a:rPr lang="en-US" sz="3600" dirty="0" smtClean="0"/>
            </a:br>
            <a:r>
              <a:rPr lang="en-US" sz="3600" dirty="0" smtClean="0"/>
              <a:t>cleaning the house. </a:t>
            </a:r>
          </a:p>
          <a:p>
            <a:pPr marL="0" indent="0">
              <a:buNone/>
            </a:pPr>
            <a:r>
              <a:rPr lang="en-US" sz="3600" b="1" dirty="0" smtClean="0">
                <a:solidFill>
                  <a:srgbClr val="0070C0"/>
                </a:solidFill>
              </a:rPr>
              <a:t>Path B </a:t>
            </a:r>
            <a:r>
              <a:rPr lang="en-US" sz="3600" b="1" dirty="0">
                <a:solidFill>
                  <a:srgbClr val="0070C0"/>
                </a:solidFill>
              </a:rPr>
              <a:t>– </a:t>
            </a:r>
            <a:r>
              <a:rPr lang="en-US" sz="3600" dirty="0" smtClean="0"/>
              <a:t>Mr. </a:t>
            </a:r>
            <a:r>
              <a:rPr lang="en-US" sz="3600" dirty="0"/>
              <a:t>Farmer</a:t>
            </a:r>
            <a:br>
              <a:rPr lang="en-US" sz="3600" dirty="0"/>
            </a:br>
            <a:r>
              <a:rPr lang="en-US" sz="3600" dirty="0"/>
              <a:t>cleaning the house. </a:t>
            </a:r>
            <a:endParaRPr lang="en-US" sz="3600" dirty="0" smtClean="0"/>
          </a:p>
          <a:p>
            <a:pPr marL="0" indent="0">
              <a:buNone/>
            </a:pPr>
            <a:endParaRPr lang="en-US" sz="3600" i="1" dirty="0" smtClean="0"/>
          </a:p>
          <a:p>
            <a:pPr marL="0" indent="0">
              <a:buNone/>
            </a:pPr>
            <a:r>
              <a:rPr lang="en-US" sz="3600" dirty="0" smtClean="0"/>
              <a:t>Regardless of the path </a:t>
            </a:r>
            <a:r>
              <a:rPr lang="en-US" sz="3600" dirty="0" smtClean="0"/>
              <a:t>taken,</a:t>
            </a:r>
            <a:br>
              <a:rPr lang="en-US" sz="3600" dirty="0" smtClean="0"/>
            </a:br>
            <a:r>
              <a:rPr lang="en-US" sz="3600" dirty="0" smtClean="0"/>
              <a:t>you </a:t>
            </a:r>
            <a:r>
              <a:rPr lang="en-US" sz="3600" dirty="0" smtClean="0"/>
              <a:t>still get to the </a:t>
            </a:r>
            <a:r>
              <a:rPr lang="en-US" sz="3600" dirty="0" smtClean="0"/>
              <a:t>same place.</a:t>
            </a:r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r>
              <a:rPr lang="en-US" sz="3600" b="1" dirty="0" smtClean="0"/>
              <a:t>Although </a:t>
            </a:r>
            <a:r>
              <a:rPr lang="en-US" sz="3600" b="1" dirty="0" smtClean="0"/>
              <a:t>Path B drives Mrs. Farmer bonkers – Ha!</a:t>
            </a:r>
            <a:endParaRPr lang="en-US" sz="3600" b="1" dirty="0"/>
          </a:p>
          <a:p>
            <a:pPr marL="0" indent="0">
              <a:buNone/>
            </a:pPr>
            <a:endParaRPr lang="en-US" sz="36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7772400" cy="1143000"/>
          </a:xfrm>
        </p:spPr>
        <p:txBody>
          <a:bodyPr/>
          <a:lstStyle/>
          <a:p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Hess’s Law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4" descr="Hess"/>
          <p:cNvPicPr>
            <a:picLocks noChangeAspect="1" noChangeArrowheads="1"/>
          </p:cNvPicPr>
          <p:nvPr/>
        </p:nvPicPr>
        <p:blipFill rotWithShape="1">
          <a:blip r:embed="rId3" cstate="print"/>
          <a:srcRect l="14433" t="11512" r="24742" b="14261"/>
          <a:stretch/>
        </p:blipFill>
        <p:spPr bwMode="auto">
          <a:xfrm>
            <a:off x="6400800" y="381000"/>
            <a:ext cx="5486400" cy="50214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797407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9655250" cy="1143000"/>
          </a:xfrm>
        </p:spPr>
        <p:txBody>
          <a:bodyPr>
            <a:noAutofit/>
          </a:bodyPr>
          <a:lstStyle/>
          <a:p>
            <a:r>
              <a:rPr lang="en-US" b="1" u="sng" dirty="0">
                <a:latin typeface="Arial" charset="0"/>
              </a:rPr>
              <a:t>Relationships Involving </a:t>
            </a:r>
            <a:r>
              <a:rPr lang="en-US" b="1" u="sng" dirty="0" err="1">
                <a:latin typeface="Symbol" charset="0"/>
              </a:rPr>
              <a:t>D</a:t>
            </a:r>
            <a:r>
              <a:rPr lang="en-US" b="1" i="1" u="sng" dirty="0" err="1">
                <a:latin typeface="Arial" charset="0"/>
              </a:rPr>
              <a:t>H</a:t>
            </a:r>
            <a:r>
              <a:rPr lang="en-US" b="1" u="sng" baseline="-25000" dirty="0" err="1">
                <a:latin typeface="Arial" charset="0"/>
              </a:rPr>
              <a:t>rxn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555550" y="1295400"/>
            <a:ext cx="11407850" cy="5410200"/>
          </a:xfrm>
          <a:ln w="25400">
            <a:noFill/>
            <a:prstDash val="lgDash"/>
          </a:ln>
        </p:spPr>
        <p:txBody>
          <a:bodyPr/>
          <a:lstStyle/>
          <a:p>
            <a:pPr marL="0" indent="0" eaLnBrk="1" hangingPunct="1">
              <a:buNone/>
            </a:pPr>
            <a:r>
              <a:rPr lang="en-US" sz="2800" b="1" dirty="0" smtClean="0">
                <a:solidFill>
                  <a:srgbClr val="0070C0"/>
                </a:solidFill>
                <a:latin typeface="Arial" charset="0"/>
              </a:rPr>
              <a:t>Multiplying </a:t>
            </a:r>
            <a:r>
              <a:rPr lang="en-US" sz="2800" b="1" dirty="0" err="1" smtClean="0">
                <a:solidFill>
                  <a:srgbClr val="0070C0"/>
                </a:solidFill>
                <a:latin typeface="Arial" charset="0"/>
              </a:rPr>
              <a:t>Rxn</a:t>
            </a:r>
            <a:r>
              <a:rPr lang="en-US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Arial" charset="0"/>
              </a:rPr>
              <a:t>by a # to Change Coefficients</a:t>
            </a:r>
            <a:r>
              <a:rPr lang="en-US" b="1" dirty="0" smtClean="0">
                <a:latin typeface="Arial" charset="0"/>
              </a:rPr>
              <a:t/>
            </a:r>
            <a:br>
              <a:rPr lang="en-US" b="1" dirty="0" smtClean="0">
                <a:latin typeface="Arial" charset="0"/>
              </a:rPr>
            </a:br>
            <a:r>
              <a:rPr lang="en-US" sz="2800" dirty="0" err="1" smtClean="0">
                <a:latin typeface="Symbol" charset="0"/>
              </a:rPr>
              <a:t>D</a:t>
            </a:r>
            <a:r>
              <a:rPr lang="en-US" sz="2800" i="1" dirty="0" err="1" smtClean="0">
                <a:latin typeface="Arial" charset="0"/>
              </a:rPr>
              <a:t>H</a:t>
            </a:r>
            <a:r>
              <a:rPr lang="en-US" sz="2800" baseline="-25000" dirty="0" err="1" smtClean="0">
                <a:latin typeface="Arial" charset="0"/>
              </a:rPr>
              <a:t>rxn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>
                <a:latin typeface="Arial" charset="0"/>
              </a:rPr>
              <a:t>is multiplied by that factor.</a:t>
            </a:r>
          </a:p>
          <a:p>
            <a:pPr lvl="1" eaLnBrk="1" hangingPunct="1"/>
            <a:r>
              <a:rPr lang="en-US" sz="2800" b="0" dirty="0">
                <a:latin typeface="Arial" charset="0"/>
              </a:rPr>
              <a:t>Because </a:t>
            </a:r>
            <a:r>
              <a:rPr lang="en-US" sz="2800" b="0" dirty="0" err="1">
                <a:latin typeface="Symbol" charset="0"/>
              </a:rPr>
              <a:t>D</a:t>
            </a:r>
            <a:r>
              <a:rPr lang="en-US" sz="2800" b="0" i="1" dirty="0" err="1">
                <a:latin typeface="Arial" charset="0"/>
              </a:rPr>
              <a:t>H</a:t>
            </a:r>
            <a:r>
              <a:rPr lang="en-US" sz="2800" b="0" baseline="-25000" dirty="0" err="1">
                <a:latin typeface="Arial" charset="0"/>
              </a:rPr>
              <a:t>rxn</a:t>
            </a:r>
            <a:r>
              <a:rPr lang="en-US" sz="2800" b="0" dirty="0">
                <a:latin typeface="Arial" charset="0"/>
              </a:rPr>
              <a:t> is </a:t>
            </a:r>
            <a:r>
              <a:rPr lang="en-US" sz="2800" i="1" u="sng" dirty="0" smtClean="0">
                <a:latin typeface="Arial" charset="0"/>
              </a:rPr>
              <a:t>extensive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smtClean="0">
                <a:latin typeface="Arial" charset="0"/>
              </a:rPr>
              <a:t>– depends on the amount of substance</a:t>
            </a:r>
            <a:endParaRPr lang="en-US" sz="2800" dirty="0">
              <a:latin typeface="Arial" charset="0"/>
            </a:endParaRPr>
          </a:p>
          <a:p>
            <a:pPr marL="457200" lvl="1" indent="0" eaLnBrk="1" hangingPunct="1">
              <a:buNone/>
            </a:pPr>
            <a:r>
              <a:rPr lang="en-US" sz="2800" b="0" dirty="0">
                <a:latin typeface="Arial" charset="0"/>
              </a:rPr>
              <a:t>C(</a:t>
            </a:r>
            <a:r>
              <a:rPr lang="en-US" sz="2800" b="0" i="1" dirty="0">
                <a:latin typeface="Arial" charset="0"/>
              </a:rPr>
              <a:t>s</a:t>
            </a:r>
            <a:r>
              <a:rPr lang="en-US" sz="2800" b="0" dirty="0">
                <a:latin typeface="Arial" charset="0"/>
              </a:rPr>
              <a:t>) + O</a:t>
            </a:r>
            <a:r>
              <a:rPr lang="en-US" sz="2800" b="0" baseline="-25000" dirty="0">
                <a:latin typeface="Arial" charset="0"/>
              </a:rPr>
              <a:t>2</a:t>
            </a:r>
            <a:r>
              <a:rPr lang="en-US" sz="2800" b="0" dirty="0">
                <a:latin typeface="Arial" charset="0"/>
              </a:rPr>
              <a:t>(</a:t>
            </a:r>
            <a:r>
              <a:rPr lang="en-US" sz="2800" b="0" i="1" dirty="0">
                <a:latin typeface="Arial" charset="0"/>
              </a:rPr>
              <a:t>g</a:t>
            </a:r>
            <a:r>
              <a:rPr lang="en-US" sz="2800" b="0" dirty="0">
                <a:latin typeface="Arial" charset="0"/>
              </a:rPr>
              <a:t>) →</a:t>
            </a:r>
            <a:r>
              <a:rPr lang="en-US" sz="2800" b="0" dirty="0">
                <a:latin typeface="Arial" charset="0"/>
                <a:cs typeface="Times New Roman" charset="0"/>
              </a:rPr>
              <a:t> CO</a:t>
            </a:r>
            <a:r>
              <a:rPr lang="en-US" sz="2800" b="0" baseline="-25000" dirty="0">
                <a:latin typeface="Arial" charset="0"/>
                <a:cs typeface="Times New Roman" charset="0"/>
              </a:rPr>
              <a:t>2</a:t>
            </a:r>
            <a:r>
              <a:rPr lang="en-US" sz="2800" b="0" dirty="0">
                <a:latin typeface="Arial" charset="0"/>
                <a:cs typeface="Times New Roman" charset="0"/>
              </a:rPr>
              <a:t>(</a:t>
            </a:r>
            <a:r>
              <a:rPr lang="en-US" sz="2800" b="0" i="1" dirty="0">
                <a:latin typeface="Arial" charset="0"/>
                <a:cs typeface="Times New Roman" charset="0"/>
              </a:rPr>
              <a:t>g</a:t>
            </a:r>
            <a:r>
              <a:rPr lang="en-US" sz="2800" b="0" dirty="0">
                <a:latin typeface="Arial" charset="0"/>
                <a:cs typeface="Times New Roman" charset="0"/>
              </a:rPr>
              <a:t>)</a:t>
            </a:r>
            <a:r>
              <a:rPr lang="en-US" sz="2800" dirty="0">
                <a:latin typeface="Arial" charset="0"/>
                <a:cs typeface="Times New Roman" charset="0"/>
              </a:rPr>
              <a:t>	</a:t>
            </a:r>
            <a:r>
              <a:rPr lang="en-US" sz="2800" dirty="0" smtClean="0">
                <a:latin typeface="Arial" charset="0"/>
                <a:cs typeface="Times New Roman" charset="0"/>
              </a:rPr>
              <a:t>            </a:t>
            </a:r>
            <a:r>
              <a:rPr lang="en-US" dirty="0" smtClean="0">
                <a:latin typeface="Symbol" charset="0"/>
                <a:cs typeface="Times New Roman" charset="0"/>
              </a:rPr>
              <a:t>D</a:t>
            </a:r>
            <a:r>
              <a:rPr lang="en-US" i="1" dirty="0" smtClean="0">
                <a:latin typeface="Arial" charset="0"/>
                <a:cs typeface="Times New Roman" charset="0"/>
              </a:rPr>
              <a:t>H</a:t>
            </a:r>
            <a:r>
              <a:rPr lang="en-US" dirty="0" smtClean="0">
                <a:latin typeface="Arial" charset="0"/>
                <a:cs typeface="Times New Roman" charset="0"/>
              </a:rPr>
              <a:t> </a:t>
            </a:r>
            <a:r>
              <a:rPr lang="en-US" dirty="0">
                <a:latin typeface="Arial" charset="0"/>
                <a:cs typeface="Times New Roman" charset="0"/>
              </a:rPr>
              <a:t>= −393.5 kJ</a:t>
            </a:r>
            <a:endParaRPr lang="en-US" sz="2800" dirty="0">
              <a:latin typeface="Arial" charset="0"/>
              <a:cs typeface="Times New Roman" charset="0"/>
            </a:endParaRPr>
          </a:p>
          <a:p>
            <a:pPr marL="457200" lvl="1" indent="0" eaLnBrk="1" hangingPunct="1">
              <a:buNone/>
            </a:pPr>
            <a:r>
              <a:rPr lang="en-US" sz="2800" b="1" dirty="0">
                <a:solidFill>
                  <a:srgbClr val="FF0000"/>
                </a:solidFill>
                <a:latin typeface="Arial" charset="0"/>
              </a:rPr>
              <a:t>2</a:t>
            </a:r>
            <a:r>
              <a:rPr lang="en-US" sz="2800" b="0" dirty="0">
                <a:latin typeface="Arial" charset="0"/>
              </a:rPr>
              <a:t> C(</a:t>
            </a:r>
            <a:r>
              <a:rPr lang="en-US" sz="2800" b="0" i="1" dirty="0">
                <a:latin typeface="Arial" charset="0"/>
              </a:rPr>
              <a:t>s</a:t>
            </a:r>
            <a:r>
              <a:rPr lang="en-US" sz="2800" b="0" dirty="0">
                <a:latin typeface="Arial" charset="0"/>
              </a:rPr>
              <a:t>) + 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</a:rPr>
              <a:t>2</a:t>
            </a:r>
            <a:r>
              <a:rPr lang="en-US" sz="2800" b="0" dirty="0">
                <a:latin typeface="Arial" charset="0"/>
              </a:rPr>
              <a:t> O</a:t>
            </a:r>
            <a:r>
              <a:rPr lang="en-US" sz="2800" b="0" baseline="-25000" dirty="0">
                <a:latin typeface="Arial" charset="0"/>
              </a:rPr>
              <a:t>2</a:t>
            </a:r>
            <a:r>
              <a:rPr lang="en-US" sz="2800" b="0" dirty="0">
                <a:latin typeface="Arial" charset="0"/>
              </a:rPr>
              <a:t>(</a:t>
            </a:r>
            <a:r>
              <a:rPr lang="en-US" sz="2800" b="0" i="1" dirty="0">
                <a:latin typeface="Arial" charset="0"/>
              </a:rPr>
              <a:t>g</a:t>
            </a:r>
            <a:r>
              <a:rPr lang="en-US" sz="2800" b="0" dirty="0">
                <a:latin typeface="Arial" charset="0"/>
              </a:rPr>
              <a:t>) →</a:t>
            </a:r>
            <a:r>
              <a:rPr lang="en-US" sz="2800" b="0" dirty="0">
                <a:latin typeface="Arial" charset="0"/>
                <a:cs typeface="Times New Roman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Times New Roman" charset="0"/>
              </a:rPr>
              <a:t>2</a:t>
            </a:r>
            <a:r>
              <a:rPr lang="en-US" sz="2800" b="0" dirty="0">
                <a:latin typeface="Arial" charset="0"/>
                <a:cs typeface="Times New Roman" charset="0"/>
              </a:rPr>
              <a:t> CO</a:t>
            </a:r>
            <a:r>
              <a:rPr lang="en-US" sz="2800" b="0" baseline="-25000" dirty="0">
                <a:latin typeface="Arial" charset="0"/>
                <a:cs typeface="Times New Roman" charset="0"/>
              </a:rPr>
              <a:t>2</a:t>
            </a:r>
            <a:r>
              <a:rPr lang="en-US" sz="2800" b="0" dirty="0">
                <a:latin typeface="Arial" charset="0"/>
                <a:cs typeface="Times New Roman" charset="0"/>
              </a:rPr>
              <a:t>(</a:t>
            </a:r>
            <a:r>
              <a:rPr lang="en-US" sz="2800" b="0" i="1" dirty="0">
                <a:latin typeface="Arial" charset="0"/>
                <a:cs typeface="Times New Roman" charset="0"/>
              </a:rPr>
              <a:t>g</a:t>
            </a:r>
            <a:r>
              <a:rPr lang="en-US" sz="2800" b="0" dirty="0">
                <a:latin typeface="Arial" charset="0"/>
                <a:cs typeface="Times New Roman" charset="0"/>
              </a:rPr>
              <a:t>)</a:t>
            </a:r>
            <a:r>
              <a:rPr lang="en-US" sz="2800" dirty="0">
                <a:latin typeface="Arial" charset="0"/>
                <a:cs typeface="Times New Roman" charset="0"/>
              </a:rPr>
              <a:t>	</a:t>
            </a:r>
            <a:r>
              <a:rPr lang="en-US" sz="2800" dirty="0" smtClean="0">
                <a:latin typeface="Arial" charset="0"/>
                <a:cs typeface="Times New Roman" charset="0"/>
              </a:rPr>
              <a:t>   </a:t>
            </a:r>
            <a:r>
              <a:rPr lang="en-US" dirty="0" smtClean="0">
                <a:latin typeface="Symbol" charset="0"/>
                <a:cs typeface="Times New Roman" charset="0"/>
              </a:rPr>
              <a:t>D</a:t>
            </a:r>
            <a:r>
              <a:rPr lang="en-US" i="1" dirty="0" smtClean="0">
                <a:latin typeface="Arial" charset="0"/>
                <a:cs typeface="Times New Roman" charset="0"/>
              </a:rPr>
              <a:t>H</a:t>
            </a:r>
            <a:r>
              <a:rPr lang="en-US" dirty="0" smtClean="0">
                <a:latin typeface="Arial" charset="0"/>
                <a:cs typeface="Times New Roman" charset="0"/>
              </a:rPr>
              <a:t> </a:t>
            </a:r>
            <a:r>
              <a:rPr lang="en-US" dirty="0">
                <a:latin typeface="Arial" charset="0"/>
                <a:cs typeface="Times New Roman" charset="0"/>
              </a:rPr>
              <a:t>= </a:t>
            </a:r>
            <a:r>
              <a:rPr lang="en-US" b="1" dirty="0" smtClean="0">
                <a:solidFill>
                  <a:srgbClr val="FF0000"/>
                </a:solidFill>
                <a:latin typeface="Arial" charset="0"/>
                <a:cs typeface="Times New Roman" charset="0"/>
              </a:rPr>
              <a:t>2 x </a:t>
            </a:r>
            <a:r>
              <a:rPr lang="en-US" dirty="0" smtClean="0">
                <a:latin typeface="Arial" charset="0"/>
                <a:cs typeface="Times New Roman" charset="0"/>
              </a:rPr>
              <a:t>(</a:t>
            </a:r>
            <a:r>
              <a:rPr lang="en-US" dirty="0">
                <a:latin typeface="Arial" charset="0"/>
                <a:cs typeface="Times New Roman" charset="0"/>
              </a:rPr>
              <a:t>−393.5 kJ) = −787.0 kJ.</a:t>
            </a:r>
          </a:p>
          <a:p>
            <a:pPr eaLnBrk="1" hangingPunct="1"/>
            <a:endParaRPr lang="en-US" sz="2800" dirty="0">
              <a:latin typeface="Arial" charset="0"/>
              <a:cs typeface="Times New Roman" charset="0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0070C0"/>
                </a:solidFill>
                <a:latin typeface="Arial" charset="0"/>
                <a:cs typeface="Times New Roman" charset="0"/>
              </a:rPr>
              <a:t>Reversing a </a:t>
            </a:r>
            <a:r>
              <a:rPr lang="en-US" b="1" dirty="0" err="1" smtClean="0">
                <a:solidFill>
                  <a:srgbClr val="0070C0"/>
                </a:solidFill>
                <a:latin typeface="Arial" charset="0"/>
                <a:cs typeface="Times New Roman" charset="0"/>
              </a:rPr>
              <a:t>rxn</a:t>
            </a:r>
            <a:r>
              <a:rPr lang="en-US" b="1" dirty="0" smtClean="0">
                <a:solidFill>
                  <a:srgbClr val="0070C0"/>
                </a:solidFill>
                <a:latin typeface="Arial" charset="0"/>
                <a:cs typeface="Times New Roman" charset="0"/>
              </a:rPr>
              <a:t> to flip which side the products/reactants are on</a:t>
            </a:r>
            <a:br>
              <a:rPr lang="en-US" b="1" dirty="0" smtClean="0">
                <a:solidFill>
                  <a:srgbClr val="0070C0"/>
                </a:solidFill>
                <a:latin typeface="Arial" charset="0"/>
                <a:cs typeface="Times New Roman" charset="0"/>
              </a:rPr>
            </a:br>
            <a:r>
              <a:rPr lang="en-US" dirty="0" smtClean="0">
                <a:latin typeface="Arial" charset="0"/>
                <a:cs typeface="Times New Roman" charset="0"/>
              </a:rPr>
              <a:t>Flip </a:t>
            </a:r>
            <a:r>
              <a:rPr lang="en-US" sz="2800" dirty="0" smtClean="0">
                <a:latin typeface="Arial" charset="0"/>
                <a:cs typeface="Times New Roman" charset="0"/>
              </a:rPr>
              <a:t>the </a:t>
            </a:r>
            <a:r>
              <a:rPr lang="en-US" sz="2800" dirty="0">
                <a:latin typeface="Arial" charset="0"/>
                <a:cs typeface="Times New Roman" charset="0"/>
              </a:rPr>
              <a:t>sign of </a:t>
            </a:r>
            <a:r>
              <a:rPr lang="en-US" sz="2800" dirty="0" smtClean="0">
                <a:latin typeface="Symbol" charset="0"/>
                <a:cs typeface="Times New Roman" charset="0"/>
              </a:rPr>
              <a:t>D</a:t>
            </a:r>
            <a:r>
              <a:rPr lang="en-US" sz="2800" i="1" dirty="0" smtClean="0">
                <a:latin typeface="Arial" charset="0"/>
                <a:cs typeface="Times New Roman" charset="0"/>
              </a:rPr>
              <a:t>H</a:t>
            </a:r>
            <a:r>
              <a:rPr lang="en-US" dirty="0" smtClean="0">
                <a:latin typeface="Arial" charset="0"/>
                <a:cs typeface="Times New Roman" charset="0"/>
              </a:rPr>
              <a:t>, if positive now negative, if negative, now </a:t>
            </a:r>
            <a:r>
              <a:rPr lang="en-US" dirty="0" smtClean="0">
                <a:latin typeface="Arial" charset="0"/>
                <a:cs typeface="Times New Roman" charset="0"/>
              </a:rPr>
              <a:t>positive</a:t>
            </a:r>
          </a:p>
          <a:p>
            <a:pPr marL="0" indent="0">
              <a:buNone/>
            </a:pPr>
            <a:r>
              <a:rPr lang="en-US" dirty="0">
                <a:latin typeface="Arial" charset="0"/>
                <a:cs typeface="Times New Roman" charset="0"/>
              </a:rPr>
              <a:t> </a:t>
            </a:r>
            <a:r>
              <a:rPr lang="en-US" dirty="0" smtClean="0">
                <a:latin typeface="Arial" charset="0"/>
                <a:cs typeface="Times New Roman" charset="0"/>
              </a:rPr>
              <a:t>      </a:t>
            </a:r>
            <a:r>
              <a:rPr lang="en-US" dirty="0" smtClean="0">
                <a:latin typeface="Arial" charset="0"/>
              </a:rPr>
              <a:t>C(</a:t>
            </a:r>
            <a:r>
              <a:rPr lang="en-US" i="1" dirty="0" smtClean="0">
                <a:latin typeface="Arial" charset="0"/>
              </a:rPr>
              <a:t>s</a:t>
            </a:r>
            <a:r>
              <a:rPr lang="en-US" dirty="0">
                <a:latin typeface="Arial" charset="0"/>
              </a:rPr>
              <a:t>) + O</a:t>
            </a:r>
            <a:r>
              <a:rPr lang="en-US" baseline="-25000" dirty="0">
                <a:latin typeface="Arial" charset="0"/>
              </a:rPr>
              <a:t>2</a:t>
            </a:r>
            <a:r>
              <a:rPr lang="en-US" dirty="0">
                <a:latin typeface="Arial" charset="0"/>
              </a:rPr>
              <a:t>(</a:t>
            </a:r>
            <a:r>
              <a:rPr lang="en-US" i="1" dirty="0">
                <a:latin typeface="Arial" charset="0"/>
              </a:rPr>
              <a:t>g</a:t>
            </a:r>
            <a:r>
              <a:rPr lang="en-US" dirty="0">
                <a:latin typeface="Arial" charset="0"/>
              </a:rPr>
              <a:t>) →</a:t>
            </a:r>
            <a:r>
              <a:rPr lang="en-US" dirty="0">
                <a:latin typeface="Arial" charset="0"/>
                <a:cs typeface="Times New Roman" charset="0"/>
              </a:rPr>
              <a:t> CO</a:t>
            </a:r>
            <a:r>
              <a:rPr lang="en-US" baseline="-25000" dirty="0">
                <a:latin typeface="Arial" charset="0"/>
                <a:cs typeface="Times New Roman" charset="0"/>
              </a:rPr>
              <a:t>2</a:t>
            </a:r>
            <a:r>
              <a:rPr lang="en-US" dirty="0">
                <a:latin typeface="Arial" charset="0"/>
                <a:cs typeface="Times New Roman" charset="0"/>
              </a:rPr>
              <a:t>(</a:t>
            </a:r>
            <a:r>
              <a:rPr lang="en-US" i="1" dirty="0">
                <a:latin typeface="Arial" charset="0"/>
                <a:cs typeface="Times New Roman" charset="0"/>
              </a:rPr>
              <a:t>g</a:t>
            </a:r>
            <a:r>
              <a:rPr lang="en-US" dirty="0">
                <a:latin typeface="Arial" charset="0"/>
                <a:cs typeface="Times New Roman" charset="0"/>
              </a:rPr>
              <a:t>)	          </a:t>
            </a:r>
            <a:r>
              <a:rPr lang="en-US" dirty="0" smtClean="0">
                <a:latin typeface="Arial" charset="0"/>
                <a:cs typeface="Times New Roman" charset="0"/>
              </a:rPr>
              <a:t> </a:t>
            </a:r>
            <a:r>
              <a:rPr lang="en-US" sz="2400" dirty="0">
                <a:latin typeface="Symbol" charset="0"/>
                <a:cs typeface="Times New Roman" charset="0"/>
              </a:rPr>
              <a:t>D</a:t>
            </a:r>
            <a:r>
              <a:rPr lang="en-US" sz="2400" i="1" dirty="0">
                <a:latin typeface="Arial" charset="0"/>
                <a:cs typeface="Times New Roman" charset="0"/>
              </a:rPr>
              <a:t>H</a:t>
            </a:r>
            <a:r>
              <a:rPr lang="en-US" sz="2400" dirty="0">
                <a:latin typeface="Arial" charset="0"/>
                <a:cs typeface="Times New Roman" charset="0"/>
              </a:rPr>
              <a:t> = </a:t>
            </a:r>
            <a:r>
              <a:rPr lang="en-US" sz="2400" dirty="0" smtClean="0">
                <a:latin typeface="Arial" charset="0"/>
                <a:cs typeface="Times New Roman" charset="0"/>
              </a:rPr>
              <a:t>−393.5 </a:t>
            </a:r>
            <a:r>
              <a:rPr lang="en-US" sz="2400" dirty="0">
                <a:latin typeface="Arial" charset="0"/>
                <a:cs typeface="Times New Roman" charset="0"/>
              </a:rPr>
              <a:t>kJ</a:t>
            </a:r>
          </a:p>
          <a:p>
            <a:pPr marL="0" indent="0">
              <a:buNone/>
            </a:pPr>
            <a:r>
              <a:rPr lang="en-US" dirty="0" smtClean="0">
                <a:latin typeface="Arial" charset="0"/>
                <a:cs typeface="Times New Roman" charset="0"/>
              </a:rPr>
              <a:t>       </a:t>
            </a:r>
            <a:r>
              <a:rPr lang="en-US" sz="2800" dirty="0" smtClean="0">
                <a:latin typeface="Arial" charset="0"/>
                <a:cs typeface="Times New Roman" charset="0"/>
              </a:rPr>
              <a:t>CO</a:t>
            </a:r>
            <a:r>
              <a:rPr lang="en-US" sz="2800" baseline="-25000" dirty="0" smtClean="0">
                <a:latin typeface="Arial" charset="0"/>
                <a:cs typeface="Times New Roman" charset="0"/>
              </a:rPr>
              <a:t>2</a:t>
            </a:r>
            <a:r>
              <a:rPr lang="en-US" sz="2800" dirty="0" smtClean="0">
                <a:latin typeface="Arial" charset="0"/>
                <a:cs typeface="Times New Roman" charset="0"/>
              </a:rPr>
              <a:t>(</a:t>
            </a:r>
            <a:r>
              <a:rPr lang="en-US" sz="2800" i="1" dirty="0" smtClean="0">
                <a:latin typeface="Arial" charset="0"/>
                <a:cs typeface="Times New Roman" charset="0"/>
              </a:rPr>
              <a:t>g</a:t>
            </a:r>
            <a:r>
              <a:rPr lang="en-US" sz="2800" dirty="0">
                <a:latin typeface="Arial" charset="0"/>
                <a:cs typeface="Times New Roman" charset="0"/>
              </a:rPr>
              <a:t>) </a:t>
            </a:r>
            <a:r>
              <a:rPr lang="en-US" sz="2800" dirty="0">
                <a:latin typeface="Arial" charset="0"/>
              </a:rPr>
              <a:t>→</a:t>
            </a:r>
            <a:r>
              <a:rPr lang="en-US" sz="2800" dirty="0">
                <a:latin typeface="Arial" charset="0"/>
                <a:cs typeface="Times New Roman" charset="0"/>
              </a:rPr>
              <a:t> </a:t>
            </a:r>
            <a:r>
              <a:rPr lang="en-US" sz="2800" dirty="0">
                <a:latin typeface="Arial" charset="0"/>
              </a:rPr>
              <a:t>C(</a:t>
            </a:r>
            <a:r>
              <a:rPr lang="en-US" sz="2800" i="1" dirty="0">
                <a:latin typeface="Arial" charset="0"/>
              </a:rPr>
              <a:t>s</a:t>
            </a:r>
            <a:r>
              <a:rPr lang="en-US" sz="2800" dirty="0">
                <a:latin typeface="Arial" charset="0"/>
              </a:rPr>
              <a:t>) + O</a:t>
            </a:r>
            <a:r>
              <a:rPr lang="en-US" sz="2800" baseline="-25000" dirty="0">
                <a:latin typeface="Arial" charset="0"/>
              </a:rPr>
              <a:t>2</a:t>
            </a:r>
            <a:r>
              <a:rPr lang="en-US" sz="2800" dirty="0">
                <a:latin typeface="Arial" charset="0"/>
              </a:rPr>
              <a:t>(</a:t>
            </a:r>
            <a:r>
              <a:rPr lang="en-US" sz="2800" i="1" dirty="0">
                <a:latin typeface="Arial" charset="0"/>
              </a:rPr>
              <a:t>g</a:t>
            </a:r>
            <a:r>
              <a:rPr lang="en-US" sz="2800" dirty="0">
                <a:latin typeface="Arial" charset="0"/>
              </a:rPr>
              <a:t>) </a:t>
            </a:r>
            <a:r>
              <a:rPr lang="en-US" sz="2800" dirty="0">
                <a:latin typeface="Arial" charset="0"/>
                <a:cs typeface="Times New Roman" charset="0"/>
              </a:rPr>
              <a:t>	</a:t>
            </a:r>
            <a:r>
              <a:rPr lang="en-US" sz="2800" dirty="0" smtClean="0">
                <a:latin typeface="Arial" charset="0"/>
                <a:cs typeface="Times New Roman" charset="0"/>
              </a:rPr>
              <a:t>          </a:t>
            </a:r>
            <a:r>
              <a:rPr lang="en-US" sz="2400" dirty="0" smtClean="0">
                <a:latin typeface="Arial" charset="0"/>
                <a:cs typeface="Times New Roman" charset="0"/>
              </a:rPr>
              <a:t> </a:t>
            </a:r>
            <a:r>
              <a:rPr lang="en-US" sz="2400" dirty="0" smtClean="0">
                <a:latin typeface="Symbol" charset="0"/>
                <a:cs typeface="Times New Roman" charset="0"/>
              </a:rPr>
              <a:t>D</a:t>
            </a:r>
            <a:r>
              <a:rPr lang="en-US" sz="2400" i="1" dirty="0" smtClean="0">
                <a:latin typeface="Arial" charset="0"/>
                <a:cs typeface="Times New Roman" charset="0"/>
              </a:rPr>
              <a:t>H</a:t>
            </a:r>
            <a:r>
              <a:rPr lang="en-US" sz="2400" dirty="0" smtClean="0">
                <a:latin typeface="Arial" charset="0"/>
                <a:cs typeface="Times New Roman" charset="0"/>
              </a:rPr>
              <a:t> </a:t>
            </a:r>
            <a:r>
              <a:rPr lang="en-US" sz="2400" dirty="0">
                <a:latin typeface="Arial" charset="0"/>
                <a:cs typeface="Times New Roman" charset="0"/>
              </a:rPr>
              <a:t>= </a:t>
            </a:r>
            <a:r>
              <a:rPr lang="en-US" sz="3200" b="1" dirty="0">
                <a:solidFill>
                  <a:srgbClr val="FF0000"/>
                </a:solidFill>
                <a:latin typeface="Arial" charset="0"/>
                <a:cs typeface="Times New Roman" charset="0"/>
              </a:rPr>
              <a:t>−</a:t>
            </a:r>
            <a:r>
              <a:rPr lang="en-US" sz="2400" b="1" dirty="0" smtClean="0">
                <a:solidFill>
                  <a:srgbClr val="FF0000"/>
                </a:solidFill>
                <a:latin typeface="Arial" charset="0"/>
                <a:cs typeface="Times New Roman" charset="0"/>
              </a:rPr>
              <a:t> </a:t>
            </a:r>
            <a:r>
              <a:rPr lang="en-US" sz="2400" dirty="0" smtClean="0">
                <a:latin typeface="Arial" charset="0"/>
                <a:cs typeface="Times New Roman" charset="0"/>
              </a:rPr>
              <a:t>(</a:t>
            </a:r>
            <a:r>
              <a:rPr lang="en-US" sz="2400" b="1" dirty="0" smtClean="0">
                <a:latin typeface="Arial" charset="0"/>
                <a:cs typeface="Times New Roman" charset="0"/>
              </a:rPr>
              <a:t>−</a:t>
            </a:r>
            <a:r>
              <a:rPr lang="en-US" sz="2400" dirty="0" smtClean="0">
                <a:latin typeface="Arial" charset="0"/>
                <a:cs typeface="Times New Roman" charset="0"/>
              </a:rPr>
              <a:t>393.5) = </a:t>
            </a:r>
            <a:r>
              <a:rPr lang="en-US" sz="3200" b="1" dirty="0" smtClean="0">
                <a:solidFill>
                  <a:srgbClr val="FF0000"/>
                </a:solidFill>
                <a:latin typeface="Arial" charset="0"/>
                <a:cs typeface="Times New Roman" charset="0"/>
              </a:rPr>
              <a:t>+ </a:t>
            </a:r>
            <a:r>
              <a:rPr lang="en-US" sz="2400" dirty="0" smtClean="0">
                <a:latin typeface="Arial" charset="0"/>
                <a:cs typeface="Times New Roman" charset="0"/>
              </a:rPr>
              <a:t>393.5 </a:t>
            </a:r>
            <a:r>
              <a:rPr lang="en-US" sz="2400" dirty="0">
                <a:latin typeface="Arial" charset="0"/>
                <a:cs typeface="Times New Roman" charset="0"/>
              </a:rPr>
              <a:t>kJ</a:t>
            </a:r>
          </a:p>
        </p:txBody>
      </p:sp>
    </p:spTree>
    <p:extLst>
      <p:ext uri="{BB962C8B-B14F-4D97-AF65-F5344CB8AC3E}">
        <p14:creationId xmlns:p14="http://schemas.microsoft.com/office/powerpoint/2010/main" val="27320926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9655250" cy="1143000"/>
          </a:xfrm>
        </p:spPr>
        <p:txBody>
          <a:bodyPr>
            <a:noAutofit/>
          </a:bodyPr>
          <a:lstStyle/>
          <a:p>
            <a:r>
              <a:rPr lang="en-US" b="1" u="sng" dirty="0" smtClean="0">
                <a:latin typeface="Arial" charset="0"/>
              </a:rPr>
              <a:t>Standard Conditions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555550" y="1295400"/>
            <a:ext cx="11407850" cy="5410200"/>
          </a:xfrm>
          <a:ln w="25400">
            <a:noFill/>
            <a:prstDash val="lgDash"/>
          </a:ln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sz="3600" b="1" dirty="0" smtClean="0">
                <a:solidFill>
                  <a:srgbClr val="0070C0"/>
                </a:solidFill>
                <a:latin typeface="Arial" charset="0"/>
              </a:rPr>
              <a:t>Standard State</a:t>
            </a:r>
            <a:r>
              <a:rPr lang="en-US" sz="3600" b="1" dirty="0" smtClean="0">
                <a:latin typeface="Arial" charset="0"/>
              </a:rPr>
              <a:t/>
            </a:r>
            <a:br>
              <a:rPr lang="en-US" sz="3600" b="1" dirty="0" smtClean="0">
                <a:latin typeface="Arial" charset="0"/>
              </a:rPr>
            </a:br>
            <a:r>
              <a:rPr lang="en-US" sz="3600" dirty="0" smtClean="0">
                <a:latin typeface="Arial" charset="0"/>
              </a:rPr>
              <a:t>The state of a material at a defined set of conditions. </a:t>
            </a:r>
          </a:p>
          <a:p>
            <a:pPr lvl="1"/>
            <a:r>
              <a:rPr lang="en-US" sz="3200" dirty="0" smtClean="0">
                <a:latin typeface="Arial" charset="0"/>
                <a:cs typeface="Times New Roman" charset="0"/>
              </a:rPr>
              <a:t>Pure gas at 1 </a:t>
            </a:r>
            <a:r>
              <a:rPr lang="en-US" sz="3200" dirty="0" err="1" smtClean="0">
                <a:latin typeface="Arial" charset="0"/>
                <a:cs typeface="Times New Roman" charset="0"/>
              </a:rPr>
              <a:t>atm</a:t>
            </a:r>
            <a:r>
              <a:rPr lang="en-US" sz="3200" dirty="0" smtClean="0">
                <a:latin typeface="Arial" charset="0"/>
                <a:cs typeface="Times New Roman" charset="0"/>
              </a:rPr>
              <a:t> pressure</a:t>
            </a:r>
          </a:p>
          <a:p>
            <a:pPr lvl="1"/>
            <a:r>
              <a:rPr lang="en-US" sz="3200" dirty="0" smtClean="0">
                <a:latin typeface="Arial" charset="0"/>
                <a:cs typeface="Times New Roman" charset="0"/>
              </a:rPr>
              <a:t>Pure solid or liquid in its most stable form at 1 </a:t>
            </a:r>
            <a:r>
              <a:rPr lang="en-US" sz="3200" dirty="0" err="1" smtClean="0">
                <a:latin typeface="Arial" charset="0"/>
                <a:cs typeface="Times New Roman" charset="0"/>
              </a:rPr>
              <a:t>atm</a:t>
            </a:r>
            <a:r>
              <a:rPr lang="en-US" sz="3200" dirty="0" smtClean="0">
                <a:latin typeface="Arial" charset="0"/>
                <a:cs typeface="Times New Roman" charset="0"/>
              </a:rPr>
              <a:t> pressure and temperature of interest (usually 25°C)</a:t>
            </a:r>
          </a:p>
          <a:p>
            <a:pPr lvl="1"/>
            <a:r>
              <a:rPr lang="en-US" sz="3200" dirty="0" smtClean="0">
                <a:latin typeface="Arial" charset="0"/>
                <a:cs typeface="Times New Roman" charset="0"/>
              </a:rPr>
              <a:t>Substances in a solution with a 1M concentration </a:t>
            </a:r>
            <a:endParaRPr lang="en-US" sz="3200" dirty="0">
              <a:latin typeface="Arial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0994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9655250" cy="1143000"/>
          </a:xfrm>
        </p:spPr>
        <p:txBody>
          <a:bodyPr>
            <a:noAutofit/>
          </a:bodyPr>
          <a:lstStyle/>
          <a:p>
            <a:r>
              <a:rPr lang="en-US" b="1" u="sng" dirty="0" smtClean="0">
                <a:latin typeface="Arial" charset="0"/>
              </a:rPr>
              <a:t>Standard Enthalpy Change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555550" y="1295400"/>
            <a:ext cx="11407850" cy="5410200"/>
          </a:xfrm>
          <a:ln w="25400">
            <a:noFill/>
            <a:prstDash val="lgDash"/>
          </a:ln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sz="3600" b="1" dirty="0" smtClean="0">
                <a:solidFill>
                  <a:srgbClr val="0070C0"/>
                </a:solidFill>
                <a:latin typeface="Arial" charset="0"/>
              </a:rPr>
              <a:t>Standard Enthalpy Change</a:t>
            </a:r>
            <a:r>
              <a:rPr lang="en-US" sz="3600" b="1" dirty="0" smtClean="0">
                <a:latin typeface="Arial" charset="0"/>
              </a:rPr>
              <a:t/>
            </a:r>
            <a:br>
              <a:rPr lang="en-US" sz="3600" b="1" dirty="0" smtClean="0">
                <a:latin typeface="Arial" charset="0"/>
              </a:rPr>
            </a:br>
            <a:r>
              <a:rPr lang="en-US" sz="3600" dirty="0" smtClean="0">
                <a:latin typeface="Arial" charset="0"/>
              </a:rPr>
              <a:t>∆H° - the Enthalpy change when all reactants and products are in their standard states. </a:t>
            </a:r>
            <a:endParaRPr lang="en-US" sz="3600" dirty="0">
              <a:latin typeface="Arial" charset="0"/>
            </a:endParaRPr>
          </a:p>
          <a:p>
            <a:pPr marL="0" indent="0" eaLnBrk="1" hangingPunct="1">
              <a:buNone/>
            </a:pPr>
            <a:endParaRPr lang="en-US" sz="3600" dirty="0" smtClean="0">
              <a:latin typeface="Arial" charset="0"/>
            </a:endParaRPr>
          </a:p>
          <a:p>
            <a:pPr marL="0" indent="0" eaLnBrk="1" hangingPunct="1">
              <a:buNone/>
            </a:pPr>
            <a:r>
              <a:rPr lang="en-US" sz="3600" b="1" dirty="0" smtClean="0">
                <a:latin typeface="Arial" charset="0"/>
              </a:rPr>
              <a:t>That’s </a:t>
            </a:r>
            <a:r>
              <a:rPr lang="en-US" sz="3600" b="1" dirty="0" smtClean="0">
                <a:latin typeface="Arial" charset="0"/>
              </a:rPr>
              <a:t>what the ° symbol means </a:t>
            </a:r>
            <a:r>
              <a:rPr lang="en-US" sz="3600" dirty="0" smtClean="0">
                <a:latin typeface="Arial" charset="0"/>
              </a:rPr>
              <a:t>– that it is under the standard conditions. You can have ∆H values that are not at standard conditions, then you leave the ° off. </a:t>
            </a:r>
          </a:p>
        </p:txBody>
      </p:sp>
    </p:spTree>
    <p:extLst>
      <p:ext uri="{BB962C8B-B14F-4D97-AF65-F5344CB8AC3E}">
        <p14:creationId xmlns:p14="http://schemas.microsoft.com/office/powerpoint/2010/main" val="5908531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9655250" cy="1143000"/>
          </a:xfrm>
        </p:spPr>
        <p:txBody>
          <a:bodyPr>
            <a:noAutofit/>
          </a:bodyPr>
          <a:lstStyle/>
          <a:p>
            <a:r>
              <a:rPr lang="en-US" b="1" u="sng" dirty="0" smtClean="0">
                <a:latin typeface="Arial" charset="0"/>
              </a:rPr>
              <a:t>Standard Enthalpy of Formation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555550" y="1295400"/>
            <a:ext cx="11407850" cy="5410200"/>
          </a:xfrm>
          <a:ln w="25400">
            <a:noFill/>
            <a:prstDash val="lgDash"/>
          </a:ln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sz="3600" b="1" dirty="0" smtClean="0">
                <a:solidFill>
                  <a:srgbClr val="0070C0"/>
                </a:solidFill>
                <a:latin typeface="Arial" charset="0"/>
              </a:rPr>
              <a:t>Standard Enthalpy of Formation</a:t>
            </a:r>
            <a:r>
              <a:rPr lang="en-US" sz="3600" b="1" dirty="0" smtClean="0">
                <a:latin typeface="Arial" charset="0"/>
              </a:rPr>
              <a:t/>
            </a:r>
            <a:br>
              <a:rPr lang="en-US" sz="3600" b="1" dirty="0" smtClean="0">
                <a:latin typeface="Arial" charset="0"/>
              </a:rPr>
            </a:br>
            <a:r>
              <a:rPr lang="en-US" sz="3600" dirty="0" smtClean="0">
                <a:latin typeface="Arial" charset="0"/>
              </a:rPr>
              <a:t>∆</a:t>
            </a:r>
            <a:r>
              <a:rPr lang="en-US" sz="3600" dirty="0" err="1" smtClean="0">
                <a:latin typeface="Arial" charset="0"/>
              </a:rPr>
              <a:t>H°</a:t>
            </a:r>
            <a:r>
              <a:rPr lang="en-US" sz="3600" baseline="-25000" dirty="0" err="1" smtClean="0">
                <a:latin typeface="Arial" charset="0"/>
              </a:rPr>
              <a:t>f</a:t>
            </a:r>
            <a:r>
              <a:rPr lang="en-US" sz="3600" dirty="0" smtClean="0">
                <a:latin typeface="Arial" charset="0"/>
              </a:rPr>
              <a:t> - the Enthalpy change for the reaction forming </a:t>
            </a:r>
            <a:br>
              <a:rPr lang="en-US" sz="3600" dirty="0" smtClean="0">
                <a:latin typeface="Arial" charset="0"/>
              </a:rPr>
            </a:br>
            <a:r>
              <a:rPr lang="en-US" sz="3600" i="1" u="sng" dirty="0" smtClean="0">
                <a:latin typeface="Arial" charset="0"/>
              </a:rPr>
              <a:t>1 mole </a:t>
            </a:r>
            <a:r>
              <a:rPr lang="en-US" sz="3600" dirty="0" smtClean="0">
                <a:latin typeface="Arial" charset="0"/>
              </a:rPr>
              <a:t>of a pure compound from its constituent elements. </a:t>
            </a:r>
            <a:endParaRPr lang="en-US" sz="3600" dirty="0">
              <a:latin typeface="Arial" charset="0"/>
            </a:endParaRPr>
          </a:p>
          <a:p>
            <a:pPr lvl="1"/>
            <a:r>
              <a:rPr lang="en-US" sz="3200" dirty="0" smtClean="0">
                <a:latin typeface="Arial" charset="0"/>
              </a:rPr>
              <a:t> Elements must be in their standard states</a:t>
            </a:r>
          </a:p>
          <a:p>
            <a:pPr lvl="1"/>
            <a:r>
              <a:rPr lang="en-US" sz="3200" dirty="0" smtClean="0">
                <a:latin typeface="Arial" charset="0"/>
              </a:rPr>
              <a:t>∆</a:t>
            </a:r>
            <a:r>
              <a:rPr lang="en-US" sz="3200" dirty="0" err="1" smtClean="0">
                <a:latin typeface="Arial" charset="0"/>
              </a:rPr>
              <a:t>H°</a:t>
            </a:r>
            <a:r>
              <a:rPr lang="en-US" sz="3200" baseline="-25000" dirty="0" err="1" smtClean="0">
                <a:latin typeface="Arial" charset="0"/>
              </a:rPr>
              <a:t>f</a:t>
            </a:r>
            <a:r>
              <a:rPr lang="en-US" sz="3200" dirty="0" smtClean="0">
                <a:latin typeface="Arial" charset="0"/>
              </a:rPr>
              <a:t> for a pure element in its standard state = 0 kJ/</a:t>
            </a:r>
            <a:r>
              <a:rPr lang="en-US" sz="3200" dirty="0" err="1" smtClean="0">
                <a:latin typeface="Arial" charset="0"/>
              </a:rPr>
              <a:t>mol</a:t>
            </a:r>
            <a:endParaRPr lang="en-US" sz="3200" dirty="0" smtClean="0">
              <a:latin typeface="Arial" charset="0"/>
            </a:endParaRPr>
          </a:p>
          <a:p>
            <a:pPr marL="914400" lvl="2" indent="0">
              <a:buNone/>
            </a:pPr>
            <a:r>
              <a:rPr lang="en-US" sz="2800" i="1" dirty="0" smtClean="0">
                <a:latin typeface="Arial" charset="0"/>
              </a:rPr>
              <a:t>That includes diatomic gases! They are still pure elements!</a:t>
            </a:r>
          </a:p>
        </p:txBody>
      </p:sp>
    </p:spTree>
    <p:extLst>
      <p:ext uri="{BB962C8B-B14F-4D97-AF65-F5344CB8AC3E}">
        <p14:creationId xmlns:p14="http://schemas.microsoft.com/office/powerpoint/2010/main" val="35557344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533400" y="223963"/>
            <a:ext cx="965525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b="1" u="sng" dirty="0" smtClean="0">
                <a:solidFill>
                  <a:srgbClr val="000000"/>
                </a:solidFill>
                <a:latin typeface="Arial" charset="0"/>
              </a:rPr>
              <a:t>Hess’s Law Example Problem #1 </a:t>
            </a:r>
            <a:endParaRPr lang="en-US" b="1" u="sng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2667002" y="1950855"/>
            <a:ext cx="184731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2100"/>
          </a:p>
        </p:txBody>
      </p:sp>
      <p:graphicFrame>
        <p:nvGraphicFramePr>
          <p:cNvPr id="45123" name="Group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7889"/>
              </p:ext>
            </p:extLst>
          </p:nvPr>
        </p:nvGraphicFramePr>
        <p:xfrm>
          <a:off x="7333314" y="1878338"/>
          <a:ext cx="3842827" cy="1831107"/>
        </p:xfrm>
        <a:graphic>
          <a:graphicData uri="http://schemas.openxmlformats.org/drawingml/2006/table">
            <a:tbl>
              <a:tblPr/>
              <a:tblGrid>
                <a:gridCol w="461180">
                  <a:extLst>
                    <a:ext uri="{9D8B030D-6E8A-4147-A177-3AD203B41FA5}">
                      <a16:colId xmlns:a16="http://schemas.microsoft.com/office/drawing/2014/main" val="1147898603"/>
                    </a:ext>
                  </a:extLst>
                </a:gridCol>
                <a:gridCol w="20040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   Reaction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itchFamily="18" charset="2"/>
                        </a:rPr>
                        <a:t>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kumimoji="0" lang="en-US" sz="18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 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5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C + 2H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itchFamily="2" charset="2"/>
                        </a:rPr>
                        <a:t>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-74.80 kJ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C + O</a:t>
                      </a:r>
                      <a:r>
                        <a:rPr kumimoji="0" lang="en-US" sz="1800" b="0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</a:t>
                      </a:r>
                      <a:r>
                        <a:rPr kumimoji="0" lang="en-US" sz="1800" b="0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-393.50 kJ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kumimoji="0" lang="en-US" sz="1800" b="0" i="0" u="none" strike="noStrike" cap="none" normalizeH="0" baseline="-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+ ½ O</a:t>
                      </a:r>
                      <a:r>
                        <a:rPr kumimoji="0" lang="en-US" sz="1800" b="0" i="0" u="none" strike="noStrike" cap="none" normalizeH="0" baseline="-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</a:t>
                      </a:r>
                      <a:r>
                        <a:rPr kumimoji="0" lang="en-US" sz="1800" b="0" i="0" u="none" strike="noStrike" cap="none" normalizeH="0" baseline="-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-285.83 kJ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5113" name="Text Box 57"/>
          <p:cNvSpPr txBox="1">
            <a:spLocks noChangeArrowheads="1"/>
          </p:cNvSpPr>
          <p:nvPr/>
        </p:nvSpPr>
        <p:spPr bwMode="auto">
          <a:xfrm>
            <a:off x="533400" y="2274725"/>
            <a:ext cx="5105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#1: </a:t>
            </a:r>
            <a:r>
              <a:rPr lang="en-US" sz="2400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sz="2400" baseline="-25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 appear on the reactant side, so we reverse reaction #1 and change the sign on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H.</a:t>
            </a:r>
          </a:p>
        </p:txBody>
      </p:sp>
      <p:sp>
        <p:nvSpPr>
          <p:cNvPr id="45114" name="Text Box 58"/>
          <p:cNvSpPr txBox="1">
            <a:spLocks noChangeArrowheads="1"/>
          </p:cNvSpPr>
          <p:nvPr/>
        </p:nvSpPr>
        <p:spPr bwMode="auto">
          <a:xfrm>
            <a:off x="1603772" y="3810000"/>
            <a:ext cx="86034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CH</a:t>
            </a:r>
            <a:r>
              <a:rPr lang="en-US" sz="3200" b="1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 + 2H</a:t>
            </a:r>
            <a:r>
              <a:rPr lang="en-US" sz="3200" b="1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   +74.80 kJ</a:t>
            </a:r>
          </a:p>
        </p:txBody>
      </p:sp>
      <p:sp>
        <p:nvSpPr>
          <p:cNvPr id="11" name="Frame 10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400" y="1169320"/>
            <a:ext cx="10744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Calculate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H for the combustion of methane, CH</a:t>
            </a:r>
            <a:r>
              <a:rPr lang="en-US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4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:   </a:t>
            </a:r>
          </a:p>
          <a:p>
            <a:pPr lvl="0"/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b="1" baseline="-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+ 2O</a:t>
            </a:r>
            <a:r>
              <a:rPr lang="en-US" b="1" baseline="-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</a:t>
            </a:r>
            <a:r>
              <a:rPr lang="en-US" b="1" baseline="-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2H</a:t>
            </a:r>
            <a:r>
              <a:rPr lang="en-US" b="1" baseline="-30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Line 73"/>
          <p:cNvSpPr>
            <a:spLocks noChangeShapeType="1"/>
          </p:cNvSpPr>
          <p:nvPr/>
        </p:nvSpPr>
        <p:spPr bwMode="auto">
          <a:xfrm flipV="1">
            <a:off x="2759366" y="5787677"/>
            <a:ext cx="8061033" cy="352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100"/>
          </a:p>
        </p:txBody>
      </p:sp>
      <p:sp>
        <p:nvSpPr>
          <p:cNvPr id="2" name="TextBox 1"/>
          <p:cNvSpPr txBox="1"/>
          <p:nvPr/>
        </p:nvSpPr>
        <p:spPr>
          <a:xfrm>
            <a:off x="990600" y="3902332"/>
            <a:ext cx="10703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0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rxn</a:t>
            </a:r>
            <a:r>
              <a:rPr lang="en-US" sz="2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endParaRPr lang="en-US" sz="20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081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113" grpId="0"/>
      <p:bldP spid="45114" grpId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533400" y="223963"/>
            <a:ext cx="965525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b="1" u="sng" dirty="0" smtClean="0">
                <a:solidFill>
                  <a:srgbClr val="000000"/>
                </a:solidFill>
                <a:latin typeface="Arial" charset="0"/>
              </a:rPr>
              <a:t>Hess’s Law Example Problem #1 </a:t>
            </a:r>
            <a:endParaRPr lang="en-US" b="1" u="sng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2667002" y="1950855"/>
            <a:ext cx="184731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2100"/>
          </a:p>
        </p:txBody>
      </p:sp>
      <p:graphicFrame>
        <p:nvGraphicFramePr>
          <p:cNvPr id="45123" name="Group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7889"/>
              </p:ext>
            </p:extLst>
          </p:nvPr>
        </p:nvGraphicFramePr>
        <p:xfrm>
          <a:off x="7333314" y="1878338"/>
          <a:ext cx="3842827" cy="1831107"/>
        </p:xfrm>
        <a:graphic>
          <a:graphicData uri="http://schemas.openxmlformats.org/drawingml/2006/table">
            <a:tbl>
              <a:tblPr/>
              <a:tblGrid>
                <a:gridCol w="461180">
                  <a:extLst>
                    <a:ext uri="{9D8B030D-6E8A-4147-A177-3AD203B41FA5}">
                      <a16:colId xmlns:a16="http://schemas.microsoft.com/office/drawing/2014/main" val="1147898603"/>
                    </a:ext>
                  </a:extLst>
                </a:gridCol>
                <a:gridCol w="20040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   Reaction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itchFamily="18" charset="2"/>
                        </a:rPr>
                        <a:t>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kumimoji="0" lang="en-US" sz="18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 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5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C + 2H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itchFamily="2" charset="2"/>
                        </a:rPr>
                        <a:t>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-74.80 kJ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C + O</a:t>
                      </a:r>
                      <a:r>
                        <a:rPr kumimoji="0" lang="en-US" sz="1800" b="0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</a:t>
                      </a:r>
                      <a:r>
                        <a:rPr kumimoji="0" lang="en-US" sz="1800" b="0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-393.50 kJ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kumimoji="0" lang="en-US" sz="1800" b="0" i="0" u="none" strike="noStrike" cap="none" normalizeH="0" baseline="-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+ ½ O</a:t>
                      </a:r>
                      <a:r>
                        <a:rPr kumimoji="0" lang="en-US" sz="1800" b="0" i="0" u="none" strike="noStrike" cap="none" normalizeH="0" baseline="-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</a:t>
                      </a:r>
                      <a:r>
                        <a:rPr kumimoji="0" lang="en-US" sz="1800" b="0" i="0" u="none" strike="noStrike" cap="none" normalizeH="0" baseline="-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-285.83 kJ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5113" name="Text Box 57"/>
          <p:cNvSpPr txBox="1">
            <a:spLocks noChangeArrowheads="1"/>
          </p:cNvSpPr>
          <p:nvPr/>
        </p:nvSpPr>
        <p:spPr bwMode="auto">
          <a:xfrm>
            <a:off x="533400" y="2274725"/>
            <a:ext cx="6172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</a:t>
            </a:r>
            <a:r>
              <a:rPr lang="en-US" sz="2400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#2: </a:t>
            </a:r>
            <a:br>
              <a:rPr lang="en-US" sz="2400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Keep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reaction #2 unchanged, because CO</a:t>
            </a:r>
            <a:r>
              <a:rPr lang="en-US" sz="24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belongs on the product side</a:t>
            </a:r>
          </a:p>
        </p:txBody>
      </p:sp>
      <p:sp>
        <p:nvSpPr>
          <p:cNvPr id="45114" name="Text Box 58"/>
          <p:cNvSpPr txBox="1">
            <a:spLocks noChangeArrowheads="1"/>
          </p:cNvSpPr>
          <p:nvPr/>
        </p:nvSpPr>
        <p:spPr bwMode="auto">
          <a:xfrm>
            <a:off x="1603772" y="3810000"/>
            <a:ext cx="86034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CH</a:t>
            </a:r>
            <a:r>
              <a:rPr lang="en-US" sz="3200" b="1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 + 2H</a:t>
            </a:r>
            <a:r>
              <a:rPr lang="en-US" sz="3200" b="1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   +74.80 kJ</a:t>
            </a:r>
          </a:p>
        </p:txBody>
      </p:sp>
      <p:sp>
        <p:nvSpPr>
          <p:cNvPr id="11" name="Frame 10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400" y="1169320"/>
            <a:ext cx="10744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Calculate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H for the combustion of methane, CH</a:t>
            </a:r>
            <a:r>
              <a:rPr lang="en-US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4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:   </a:t>
            </a:r>
          </a:p>
          <a:p>
            <a:pPr lvl="0"/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b="1" baseline="-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+ 2O</a:t>
            </a:r>
            <a:r>
              <a:rPr lang="en-US" b="1" baseline="-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</a:t>
            </a:r>
            <a:r>
              <a:rPr lang="en-US" b="1" baseline="-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2H</a:t>
            </a:r>
            <a:r>
              <a:rPr lang="en-US" b="1" baseline="-30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Box 27"/>
          <p:cNvSpPr txBox="1">
            <a:spLocks noChangeArrowheads="1"/>
          </p:cNvSpPr>
          <p:nvPr/>
        </p:nvSpPr>
        <p:spPr bwMode="auto">
          <a:xfrm>
            <a:off x="2759367" y="4494047"/>
            <a:ext cx="7391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 + O</a:t>
            </a:r>
            <a:r>
              <a:rPr lang="en-US" sz="3200" b="1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</a:t>
            </a:r>
            <a:r>
              <a:rPr lang="en-US" sz="3200" b="1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 </a:t>
            </a:r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393.50 kJ</a:t>
            </a:r>
          </a:p>
        </p:txBody>
      </p:sp>
      <p:sp>
        <p:nvSpPr>
          <p:cNvPr id="13" name="Line 73"/>
          <p:cNvSpPr>
            <a:spLocks noChangeShapeType="1"/>
          </p:cNvSpPr>
          <p:nvPr/>
        </p:nvSpPr>
        <p:spPr bwMode="auto">
          <a:xfrm flipV="1">
            <a:off x="2759366" y="5787677"/>
            <a:ext cx="8061033" cy="352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100"/>
          </a:p>
        </p:txBody>
      </p:sp>
      <p:sp>
        <p:nvSpPr>
          <p:cNvPr id="14" name="TextBox 13"/>
          <p:cNvSpPr txBox="1"/>
          <p:nvPr/>
        </p:nvSpPr>
        <p:spPr>
          <a:xfrm>
            <a:off x="990600" y="3902332"/>
            <a:ext cx="10703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0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rxn</a:t>
            </a:r>
            <a:r>
              <a:rPr lang="en-US" sz="2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endParaRPr lang="en-US" sz="20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90600" y="4529665"/>
            <a:ext cx="10703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rxn</a:t>
            </a:r>
            <a:r>
              <a:rPr lang="en-US" sz="2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endParaRPr lang="en-US" sz="20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329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113" grpId="0"/>
      <p:bldP spid="10" grpId="0"/>
      <p:bldP spid="1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heme/theme1.xml><?xml version="1.0" encoding="utf-8"?>
<a:theme xmlns:a="http://schemas.openxmlformats.org/drawingml/2006/main" name="chemistry">
  <a:themeElements>
    <a:clrScheme name="chemistry 8">
      <a:dk1>
        <a:srgbClr val="808080"/>
      </a:dk1>
      <a:lt1>
        <a:srgbClr val="FFFFFF"/>
      </a:lt1>
      <a:dk2>
        <a:srgbClr val="3366FF"/>
      </a:dk2>
      <a:lt2>
        <a:srgbClr val="FFFFFF"/>
      </a:lt2>
      <a:accent1>
        <a:srgbClr val="FFFF00"/>
      </a:accent1>
      <a:accent2>
        <a:srgbClr val="3333CC"/>
      </a:accent2>
      <a:accent3>
        <a:srgbClr val="ADB8FF"/>
      </a:accent3>
      <a:accent4>
        <a:srgbClr val="DADADA"/>
      </a:accent4>
      <a:accent5>
        <a:srgbClr val="FFFFAA"/>
      </a:accent5>
      <a:accent6>
        <a:srgbClr val="2D2DB9"/>
      </a:accent6>
      <a:hlink>
        <a:srgbClr val="CCCCFF"/>
      </a:hlink>
      <a:folHlink>
        <a:srgbClr val="B2B2B2"/>
      </a:folHlink>
    </a:clrScheme>
    <a:fontScheme name="chemistry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hemist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emist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8">
        <a:dk1>
          <a:srgbClr val="808080"/>
        </a:dk1>
        <a:lt1>
          <a:srgbClr val="FFFFFF"/>
        </a:lt1>
        <a:dk2>
          <a:srgbClr val="3366FF"/>
        </a:dk2>
        <a:lt2>
          <a:srgbClr val="FFFFFF"/>
        </a:lt2>
        <a:accent1>
          <a:srgbClr val="FFFF00"/>
        </a:accent1>
        <a:accent2>
          <a:srgbClr val="3333CC"/>
        </a:accent2>
        <a:accent3>
          <a:srgbClr val="ADB8FF"/>
        </a:accent3>
        <a:accent4>
          <a:srgbClr val="DADADA"/>
        </a:accent4>
        <a:accent5>
          <a:srgbClr val="FFFFA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2319</TotalTime>
  <Words>789</Words>
  <Application>Microsoft Office PowerPoint</Application>
  <PresentationFormat>Widescreen</PresentationFormat>
  <Paragraphs>202</Paragraphs>
  <Slides>16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8" baseType="lpstr">
      <vt:lpstr>ＭＳ Ｐゴシック</vt:lpstr>
      <vt:lpstr>Arial</vt:lpstr>
      <vt:lpstr>Calibri</vt:lpstr>
      <vt:lpstr>Calibri Light</vt:lpstr>
      <vt:lpstr>Comic Sans MS</vt:lpstr>
      <vt:lpstr>Impact</vt:lpstr>
      <vt:lpstr>Symbol</vt:lpstr>
      <vt:lpstr>Times New Roman</vt:lpstr>
      <vt:lpstr>Wingdings</vt:lpstr>
      <vt:lpstr>ヒラギノ角ゴ Pro W3</vt:lpstr>
      <vt:lpstr>chemistry</vt:lpstr>
      <vt:lpstr>Office Theme</vt:lpstr>
      <vt:lpstr>N4 - THERMOCHEMISTRY</vt:lpstr>
      <vt:lpstr>Hess’s Law</vt:lpstr>
      <vt:lpstr>Hess’s Law</vt:lpstr>
      <vt:lpstr>Relationships Involving DHrxn</vt:lpstr>
      <vt:lpstr>Standard Conditions</vt:lpstr>
      <vt:lpstr>Standard Enthalpy Change</vt:lpstr>
      <vt:lpstr>Standard Enthalpy of Formation</vt:lpstr>
      <vt:lpstr>PowerPoint Presentation</vt:lpstr>
      <vt:lpstr>PowerPoint Presentation</vt:lpstr>
      <vt:lpstr>PowerPoint Presentation</vt:lpstr>
      <vt:lpstr>PowerPoint Presentation</vt:lpstr>
      <vt:lpstr>Rxn #1) ½ N2 (g) + ½ O2 (g) → NO (g)        ΔH =  90.3 kJ Rxn #2) NO (g) + ½ Cl2 (g) → NOCl (g)      ΔH =  –38.6 kJ</vt:lpstr>
      <vt:lpstr>Rxn #1) ½ N2 (g) + ½ O2 (g) → NO (g)        ΔH =  90.3 kJ Rxn #2) NO (g) + ½ Cl2 (g) → NOCl (g)      ΔH =  –38.6 kJ</vt:lpstr>
      <vt:lpstr>Rxn #1) 3Fe2O3 + CO (g)  2Fe3O4 + CO2 (g)  H= -47 kJ Rxn #2) Fe2O3 + 3CO (g)  2Fe (s) + 3CO2 (g)  H= -25 kJ Rxn #3) Fe3O4 + CO (g)  3FeO (s) + CO2 (g)  H= 19 kJ</vt:lpstr>
      <vt:lpstr>Rxn #1) 3Fe2O3 + CO (g)  2Fe3O4 + CO2 (g)  H= -47 kJ Rxn #2) Fe2O3 + 3CO (g)  2Fe (s) + 3CO2 (g)  H= -25 kJ Rxn #3) Fe3O4 + CO (g)  3FeO (s) + CO2 (g)  H= 19 kJ</vt:lpstr>
      <vt:lpstr>Its just a puzzle! </vt:lpstr>
    </vt:vector>
  </TitlesOfParts>
  <Company>Visalia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 Allan</dc:creator>
  <cp:lastModifiedBy>Farmer, Stephanie [DH]</cp:lastModifiedBy>
  <cp:revision>203</cp:revision>
  <dcterms:created xsi:type="dcterms:W3CDTF">2006-06-01T18:12:29Z</dcterms:created>
  <dcterms:modified xsi:type="dcterms:W3CDTF">2021-05-13T19:24:22Z</dcterms:modified>
</cp:coreProperties>
</file>