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67" r:id="rId3"/>
    <p:sldId id="283" r:id="rId4"/>
    <p:sldId id="284" r:id="rId5"/>
    <p:sldId id="285" r:id="rId6"/>
    <p:sldId id="286" r:id="rId7"/>
    <p:sldId id="287" r:id="rId8"/>
    <p:sldId id="288" r:id="rId9"/>
    <p:sldId id="270" r:id="rId10"/>
    <p:sldId id="289" r:id="rId11"/>
    <p:sldId id="263" r:id="rId12"/>
    <p:sldId id="290" r:id="rId13"/>
    <p:sldId id="264" r:id="rId14"/>
    <p:sldId id="265" r:id="rId15"/>
    <p:sldId id="272" r:id="rId16"/>
    <p:sldId id="291" r:id="rId17"/>
    <p:sldId id="299" r:id="rId18"/>
    <p:sldId id="259" r:id="rId19"/>
    <p:sldId id="292" r:id="rId20"/>
    <p:sldId id="293" r:id="rId21"/>
    <p:sldId id="304" r:id="rId22"/>
    <p:sldId id="262" r:id="rId23"/>
    <p:sldId id="296" r:id="rId24"/>
    <p:sldId id="302" r:id="rId25"/>
    <p:sldId id="303" r:id="rId26"/>
    <p:sldId id="297" r:id="rId27"/>
    <p:sldId id="30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59"/>
    <p:restoredTop sz="94586"/>
  </p:normalViewPr>
  <p:slideViewPr>
    <p:cSldViewPr snapToGrid="0" snapToObjects="1">
      <p:cViewPr varScale="1">
        <p:scale>
          <a:sx n="56" d="100"/>
          <a:sy n="56" d="100"/>
        </p:scale>
        <p:origin x="9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7645C-9F72-9E43-860F-B51D3B2F53D5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1FBED-1406-F04A-8E1A-6BCCC032D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15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875C0A-EB03-C940-A1F1-F6A8CA3029E2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5367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2DB3AA7-1466-FB4C-A813-0F60C5050E6D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3651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AA50D06-685C-C14C-B2F8-83C37BCBD441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5459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Answer: c</a:t>
            </a:r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E8999B-5242-264A-BCBD-51A14685E1D2}" type="slidenum">
              <a:rPr lang="en-US" sz="1200">
                <a:latin typeface="Calibri" charset="0"/>
                <a:cs typeface="Arial" charset="0"/>
              </a:rPr>
              <a:pPr eaLnBrk="1" hangingPunct="1"/>
              <a:t>20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35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Answer: c</a:t>
            </a:r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E8999B-5242-264A-BCBD-51A14685E1D2}" type="slidenum">
              <a:rPr lang="en-US" sz="1200">
                <a:latin typeface="Calibri" charset="0"/>
                <a:cs typeface="Arial" charset="0"/>
              </a:rPr>
              <a:pPr eaLnBrk="1" hangingPunct="1"/>
              <a:t>21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7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Answer: c</a:t>
            </a:r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BA1DAE-EDF7-C943-8F98-F4A1F0A2BB05}" type="slidenum">
              <a:rPr lang="en-US" sz="1200">
                <a:latin typeface="Calibri" charset="0"/>
                <a:cs typeface="Arial" charset="0"/>
              </a:rPr>
              <a:pPr eaLnBrk="1" hangingPunct="1"/>
              <a:t>26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86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Answer: c</a:t>
            </a:r>
            <a:endParaRPr lang="en-US">
              <a:ea typeface="ヒラギノ角ゴ Pro W3" charset="0"/>
              <a:cs typeface="ヒラギノ角ゴ Pro W3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BA1DAE-EDF7-C943-8F98-F4A1F0A2BB05}" type="slidenum">
              <a:rPr lang="en-US" sz="1200">
                <a:latin typeface="Calibri" charset="0"/>
                <a:cs typeface="Arial" charset="0"/>
              </a:rPr>
              <a:pPr eaLnBrk="1" hangingPunct="1"/>
              <a:t>27</a:t>
            </a:fld>
            <a:endParaRPr lang="en-US" sz="1200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3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8496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4366E0C-B441-BA43-B559-ACA102ACDBBB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93205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C6249C8-C1B4-DA41-8A28-02B3B8503A1A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114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56910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36889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D05F973-87D2-2F4E-8F0E-E077BC612E9E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13720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11238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6944ED5-DAC0-A647-97EA-202A5A7D6FFF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4063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4C529-7A6E-E943-AE71-8BF34650B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BDC798-BC5D-5B47-9C08-3CE605ACA8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F3100-80B8-5846-A43D-A6600D089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1BFC3-8197-F342-9AE9-AD7C2629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EC3A2-BE0F-6645-BAE8-4862DDAD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39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9E698-A338-0B45-82F9-5E32736F6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84EF5-C91D-1243-9A42-77BA6D284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D01B3-D61C-DE4C-818C-E8C42BA4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E15FF-F29F-6149-AE9F-299E79D8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42827-85F6-0642-A3A3-CE87D222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6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7EB141-C983-414B-94BE-6C67FFBF4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6350F-9EFA-E74D-8406-1A989B526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F9176-55D7-9643-94E1-30449CD4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EF46C-7F3B-7941-9403-D66D5C0E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3CC40-9387-3741-B0C9-ED9A0402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8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337CA-AC2C-0F4A-B80D-2595145C2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EA7E8-B454-D242-A0FC-63B9881DD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B8DA6-FF01-C642-B6E5-BE26D2A0B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50D23-2C72-984B-9073-6709535F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9B650-A6E6-5F4C-A0DF-77AD2003C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2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55ED0-49D0-AD48-8B8E-5A1F4E4E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6E276-ECC3-C84A-AC17-710949AEA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EE099-6BBB-FD4C-A57E-AF63A3CC0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92D6D-8791-C64E-BCD1-E8692C76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92E19-3C0A-3A4E-9A08-00D682B24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9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E15E-03F3-9D4C-B8AE-296449EAF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768EB-F880-1C42-9692-BB2E485EE7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D49BD-0294-BF43-883A-4FD46F95F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E73D6-7506-D846-8710-F682B481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D88EB-0870-B246-B037-A483B04AA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09691-4BAF-0A48-9F0F-756DADD0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00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A17CA-E994-1840-897C-F12BDAAF0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1AA27-D7E8-F642-AD5D-B7E25699C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C103F-0CBA-2E4E-8E6F-5F0BCED66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548D83-C744-B64F-AF80-38E6F2F5F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4299BC-DCB5-A943-B864-06FD45C67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55D47-1B3E-9245-97F1-42046162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1A8B5C-AF2B-1B40-BAC3-0D3DD7C6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CBFDA-FEED-3C4F-8C02-7C48AD8E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66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3129-FD57-8B46-B674-A49E5178E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31655-A88A-0C45-ACA8-78C20221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622C5-DEF4-874C-83DC-76D83928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1B588-03D7-E84A-ADDC-EAC48F6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4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6DAC72-6095-864C-8F92-CD4F2F4F2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000A49-5B46-764F-B251-BC1C88BB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474D-F127-944F-99C4-62B8797D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5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50F8-F80F-954B-9215-90BBC7A8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7F34D-DE8B-C141-9F9D-62A450921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71A76-DD02-A146-AD4A-6950AF37B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0D21-01D5-6747-8F7D-B97FEA66D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7C917-7A14-2645-A38A-DD7E79EB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B8B28-7346-DA43-A28A-0F4DBDF8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0596-7313-3940-9480-9F6F438EF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107D4-4AC0-6C4C-A7F6-5D55A7142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CE7F3F-33B7-8F44-B55B-ACF8FC23C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7A53E-06DC-424E-9A01-E2DC7180A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DE44E-2662-174B-9D75-73A0C879E63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0FE77-A3E7-5540-9205-021044EA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06203-6463-744F-9431-147F16B8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1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27BFC0-FAAB-294F-9126-DE6EADF71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3F962-34F5-9645-8984-25D476736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205E3-04DA-D741-A5B4-D9AB606E0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DE44E-2662-174B-9D75-73A0C879E63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C5F0D-2F20-7140-A8DC-1C4B2F7DC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4D51D-B4FA-B947-BCBE-17300148B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3E19A-236F-B84E-99A4-F263B8557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9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6.jpeg"/><Relationship Id="rId5" Type="http://schemas.openxmlformats.org/officeDocument/2006/relationships/tags" Target="../tags/tag5.xml"/><Relationship Id="rId15" Type="http://schemas.openxmlformats.org/officeDocument/2006/relationships/image" Target="../media/image20.png"/><Relationship Id="rId10" Type="http://schemas.openxmlformats.org/officeDocument/2006/relationships/notesSlide" Target="../notesSlides/notesSlide12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17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21.png"/><Relationship Id="rId2" Type="http://schemas.openxmlformats.org/officeDocument/2006/relationships/tags" Target="../tags/tag10.xml"/><Relationship Id="rId16" Type="http://schemas.openxmlformats.org/officeDocument/2006/relationships/image" Target="../media/image20.pn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6.jpeg"/><Relationship Id="rId5" Type="http://schemas.openxmlformats.org/officeDocument/2006/relationships/tags" Target="../tags/tag13.xml"/><Relationship Id="rId15" Type="http://schemas.openxmlformats.org/officeDocument/2006/relationships/image" Target="../media/image19.png"/><Relationship Id="rId10" Type="http://schemas.openxmlformats.org/officeDocument/2006/relationships/notesSlide" Target="../notesSlides/notesSlide13.xml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5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image" Target="../media/image20.png"/><Relationship Id="rId2" Type="http://schemas.openxmlformats.org/officeDocument/2006/relationships/tags" Target="../tags/tag18.xml"/><Relationship Id="rId16" Type="http://schemas.openxmlformats.org/officeDocument/2006/relationships/image" Target="../media/image19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image" Target="../media/image18.png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20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image" Target="../media/image19.png"/><Relationship Id="rId2" Type="http://schemas.openxmlformats.org/officeDocument/2006/relationships/tags" Target="../tags/tag30.xml"/><Relationship Id="rId16" Type="http://schemas.openxmlformats.org/officeDocument/2006/relationships/image" Target="../media/image18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image" Target="../media/image17.png"/><Relationship Id="rId10" Type="http://schemas.openxmlformats.org/officeDocument/2006/relationships/tags" Target="../tags/tag38.xml"/><Relationship Id="rId19" Type="http://schemas.openxmlformats.org/officeDocument/2006/relationships/image" Target="../media/image25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17.pn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notesSlide" Target="../notesSlides/notesSlide14.xml"/><Relationship Id="rId17" Type="http://schemas.openxmlformats.org/officeDocument/2006/relationships/image" Target="../media/image25.png"/><Relationship Id="rId2" Type="http://schemas.openxmlformats.org/officeDocument/2006/relationships/tags" Target="../tags/tag42.xml"/><Relationship Id="rId16" Type="http://schemas.openxmlformats.org/officeDocument/2006/relationships/image" Target="../media/image20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15" Type="http://schemas.openxmlformats.org/officeDocument/2006/relationships/image" Target="../media/image19.png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image" Target="../media/image17.png"/><Relationship Id="rId18" Type="http://schemas.openxmlformats.org/officeDocument/2006/relationships/image" Target="../media/image27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notesSlide" Target="../notesSlides/notesSlide15.xml"/><Relationship Id="rId17" Type="http://schemas.openxmlformats.org/officeDocument/2006/relationships/image" Target="../media/image25.png"/><Relationship Id="rId2" Type="http://schemas.openxmlformats.org/officeDocument/2006/relationships/tags" Target="../tags/tag52.xml"/><Relationship Id="rId16" Type="http://schemas.openxmlformats.org/officeDocument/2006/relationships/image" Target="../media/image20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5.xml"/><Relationship Id="rId15" Type="http://schemas.openxmlformats.org/officeDocument/2006/relationships/image" Target="../media/image19.png"/><Relationship Id="rId10" Type="http://schemas.openxmlformats.org/officeDocument/2006/relationships/tags" Target="../tags/tag60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2" y="1405247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THERMOCHEMISTRY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088357" y="3726871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Quick Review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66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592930" y="1338799"/>
            <a:ext cx="1043162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 dirty="0"/>
              <a:t>To reach the top of the mountain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there </a:t>
            </a:r>
            <a:r>
              <a:rPr lang="en-US" sz="3200" dirty="0"/>
              <a:t>are two trails: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3200" dirty="0"/>
              <a:t>Long and winding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3200" dirty="0"/>
              <a:t>Short but steep</a:t>
            </a:r>
          </a:p>
          <a:p>
            <a:pPr marL="457200" indent="-457200" eaLnBrk="1" hangingPunct="1">
              <a:buFontTx/>
              <a:buAutoNum type="arabicPeriod"/>
              <a:defRPr/>
            </a:pPr>
            <a:endParaRPr lang="en-US" sz="2400" dirty="0">
              <a:solidFill>
                <a:srgbClr val="00B0F0"/>
              </a:solidFill>
            </a:endParaRPr>
          </a:p>
          <a:p>
            <a:pPr eaLnBrk="1" hangingPunct="1">
              <a:defRPr/>
            </a:pPr>
            <a:r>
              <a:rPr lang="en-US" sz="3600" b="1" dirty="0">
                <a:solidFill>
                  <a:srgbClr val="0070C0"/>
                </a:solidFill>
              </a:rPr>
              <a:t>Regardless of the trail, when you reach the top you will be 10,000 ft above the base.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555550" y="4878229"/>
            <a:ext cx="110728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/>
              <a:t>The distance from the base to the peak of the mountain is a state function.  It depends only on the difference in elevation between the base and the peak, not on how you arrive there!</a:t>
            </a:r>
          </a:p>
        </p:txBody>
      </p:sp>
      <p:pic>
        <p:nvPicPr>
          <p:cNvPr id="23557" name="Picture 1" descr="06_05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"/>
          <a:stretch>
            <a:fillRect/>
          </a:stretch>
        </p:blipFill>
        <p:spPr bwMode="auto">
          <a:xfrm>
            <a:off x="6960990" y="737032"/>
            <a:ext cx="4647289" cy="28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State Function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976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235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81489" y="1371600"/>
            <a:ext cx="31141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Endothermic</a:t>
            </a:r>
            <a:r>
              <a:rPr lang="en-US" sz="3600" b="1" dirty="0"/>
              <a:t>: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1489" y="3733800"/>
            <a:ext cx="31141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Exothermic</a:t>
            </a:r>
            <a:r>
              <a:rPr lang="en-US" sz="4000" b="1" dirty="0"/>
              <a:t>: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81488" y="1981200"/>
            <a:ext cx="11205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Rxns</a:t>
            </a:r>
            <a:r>
              <a:rPr lang="en-US" sz="3200" b="1" dirty="0" smtClean="0"/>
              <a:t> </a:t>
            </a:r>
            <a:r>
              <a:rPr lang="en-US" sz="3200" b="1" dirty="0"/>
              <a:t>in which energy flows into the system as the </a:t>
            </a:r>
            <a:r>
              <a:rPr lang="en-US" sz="3200" b="1" dirty="0" err="1" smtClean="0"/>
              <a:t>rxn</a:t>
            </a:r>
            <a:r>
              <a:rPr lang="en-US" sz="3200" b="1" dirty="0" smtClean="0"/>
              <a:t> </a:t>
            </a:r>
            <a:r>
              <a:rPr lang="en-US" sz="3200" b="1" dirty="0"/>
              <a:t>proceeds.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681489" y="4343400"/>
            <a:ext cx="108779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err="1" smtClean="0"/>
              <a:t>Rxns</a:t>
            </a:r>
            <a:r>
              <a:rPr lang="en-US" sz="3200" b="1" dirty="0" smtClean="0"/>
              <a:t> </a:t>
            </a:r>
            <a:r>
              <a:rPr lang="en-US" sz="3200" b="1" dirty="0"/>
              <a:t>in which energy flows out </a:t>
            </a:r>
            <a:r>
              <a:rPr lang="en-US" sz="3200" b="1" dirty="0" smtClean="0"/>
              <a:t>of </a:t>
            </a:r>
            <a:r>
              <a:rPr lang="en-US" sz="3200" b="1" dirty="0"/>
              <a:t>system </a:t>
            </a:r>
            <a:r>
              <a:rPr lang="en-US" sz="3200" b="1" dirty="0" smtClean="0"/>
              <a:t>as </a:t>
            </a:r>
            <a:r>
              <a:rPr lang="en-US" sz="3200" b="1" dirty="0"/>
              <a:t>the </a:t>
            </a:r>
            <a:r>
              <a:rPr lang="en-US" sz="3200" b="1" dirty="0" err="1" smtClean="0"/>
              <a:t>rxn</a:t>
            </a:r>
            <a:r>
              <a:rPr lang="en-US" sz="3200" b="1" dirty="0" smtClean="0"/>
              <a:t> </a:t>
            </a:r>
            <a:r>
              <a:rPr lang="en-US" sz="3200" b="1" dirty="0"/>
              <a:t>proceeds.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592964" y="2352079"/>
            <a:ext cx="1768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+ </a:t>
            </a:r>
            <a:r>
              <a:rPr lang="en-US" sz="4000" b="1" dirty="0" err="1">
                <a:latin typeface="Times New Roman" pitchFamily="18" charset="0"/>
              </a:rPr>
              <a:t>q</a:t>
            </a:r>
            <a:r>
              <a:rPr lang="en-US" sz="4000" b="1" baseline="-25000" dirty="0" err="1"/>
              <a:t>system</a:t>
            </a:r>
            <a:endParaRPr lang="en-US" b="1" baseline="-25000" dirty="0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726563" y="2352079"/>
            <a:ext cx="266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/>
              <a:t>- </a:t>
            </a:r>
            <a:r>
              <a:rPr lang="en-US" sz="4000" b="1" dirty="0" err="1">
                <a:latin typeface="Times New Roman" pitchFamily="18" charset="0"/>
              </a:rPr>
              <a:t>q</a:t>
            </a:r>
            <a:r>
              <a:rPr lang="en-US" sz="4000" b="1" baseline="-25000" dirty="0" err="1"/>
              <a:t>surroundings</a:t>
            </a:r>
            <a:endParaRPr lang="en-US" sz="4000" b="1" baseline="-25000" dirty="0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516764" y="4809826"/>
            <a:ext cx="17684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 dirty="0"/>
              <a:t>- </a:t>
            </a:r>
            <a:r>
              <a:rPr lang="en-US" sz="4000" b="1" dirty="0" err="1">
                <a:latin typeface="Times New Roman" pitchFamily="18" charset="0"/>
              </a:rPr>
              <a:t>q</a:t>
            </a:r>
            <a:r>
              <a:rPr lang="en-US" sz="4000" b="1" baseline="-25000" dirty="0" err="1"/>
              <a:t>system</a:t>
            </a:r>
            <a:endParaRPr lang="en-US" sz="4000" b="1" baseline="-25000" dirty="0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726563" y="4824114"/>
            <a:ext cx="29531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/>
              <a:t>+ </a:t>
            </a:r>
            <a:r>
              <a:rPr lang="en-US" sz="4000" b="1" dirty="0" err="1">
                <a:latin typeface="Times New Roman" pitchFamily="18" charset="0"/>
              </a:rPr>
              <a:t>q</a:t>
            </a:r>
            <a:r>
              <a:rPr lang="en-US" sz="4000" b="1" baseline="-25000" dirty="0" err="1"/>
              <a:t>surroundings</a:t>
            </a:r>
            <a:endParaRPr lang="en-US" sz="4000" b="1" baseline="-25000" dirty="0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0779559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Energy Change in Chemical Processes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8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48" grpId="0"/>
      <p:bldP spid="10249" grpId="0"/>
      <p:bldP spid="10250" grpId="0"/>
      <p:bldP spid="102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55549" y="1295400"/>
            <a:ext cx="11141870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Arial" charset="0"/>
              </a:rPr>
              <a:t>System - </a:t>
            </a:r>
            <a:r>
              <a:rPr lang="en-US" sz="3200" dirty="0" smtClean="0">
                <a:latin typeface="Arial" charset="0"/>
              </a:rPr>
              <a:t>the </a:t>
            </a:r>
            <a:r>
              <a:rPr lang="en-US" sz="3200" dirty="0">
                <a:latin typeface="Arial" charset="0"/>
              </a:rPr>
              <a:t>material or process </a:t>
            </a:r>
            <a:r>
              <a:rPr lang="en-US" sz="3200" dirty="0" smtClean="0">
                <a:latin typeface="Arial" charset="0"/>
              </a:rPr>
              <a:t>which </a:t>
            </a:r>
            <a:r>
              <a:rPr lang="en-US" sz="3200" dirty="0">
                <a:latin typeface="Arial" charset="0"/>
              </a:rPr>
              <a:t>we are studying the energy </a:t>
            </a:r>
            <a:r>
              <a:rPr lang="en-US" sz="3200" dirty="0" smtClean="0">
                <a:latin typeface="Arial" charset="0"/>
              </a:rPr>
              <a:t>changes </a:t>
            </a:r>
            <a:r>
              <a:rPr lang="en-US" sz="3200" dirty="0">
                <a:latin typeface="Arial" charset="0"/>
              </a:rPr>
              <a:t>within.</a:t>
            </a:r>
          </a:p>
          <a:p>
            <a:pPr eaLnBrk="1" hangingPunct="1">
              <a:lnSpc>
                <a:spcPct val="90000"/>
              </a:lnSpc>
            </a:pPr>
            <a:endParaRPr lang="en-US" sz="32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Arial" charset="0"/>
              </a:rPr>
              <a:t>Surroundings - </a:t>
            </a:r>
            <a:r>
              <a:rPr lang="en-US" sz="3200" dirty="0" smtClean="0">
                <a:latin typeface="Arial" charset="0"/>
              </a:rPr>
              <a:t>everything </a:t>
            </a:r>
            <a:r>
              <a:rPr lang="en-US" sz="3200" dirty="0">
                <a:latin typeface="Arial" charset="0"/>
              </a:rPr>
              <a:t>else with which the system can exchange energy.</a:t>
            </a:r>
          </a:p>
          <a:p>
            <a:pPr marL="0" indent="0">
              <a:buNone/>
            </a:pPr>
            <a:endParaRPr lang="en-US" sz="32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>
                <a:latin typeface="Arial" charset="0"/>
              </a:rPr>
              <a:t>What we study is the exchange of energy between the system and the surroundings.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0779559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System and Surroundings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305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Endothermic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5032" t="6289" r="12893" b="15094"/>
          <a:stretch/>
        </p:blipFill>
        <p:spPr>
          <a:xfrm>
            <a:off x="2343509" y="1207699"/>
            <a:ext cx="7504982" cy="5391510"/>
          </a:xfrm>
          <a:noFill/>
          <a:ln/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55549" y="209601"/>
            <a:ext cx="107795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Endothermic Reactions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64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Exothermic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5409" t="6290" r="15158" b="15974"/>
          <a:stretch/>
        </p:blipFill>
        <p:spPr>
          <a:xfrm>
            <a:off x="2313607" y="1224950"/>
            <a:ext cx="7263442" cy="5331125"/>
          </a:xfrm>
          <a:noFill/>
          <a:ln/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0779559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Exothermic Reactions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86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55549" y="1139826"/>
            <a:ext cx="112798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/>
              <a:t>The amount of heat absorbed or released during a physical or chemical change can be measured…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55550" y="2740025"/>
            <a:ext cx="107795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/>
              <a:t>…usually by the change in temperature of a known quantity of water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55550" y="4193930"/>
            <a:ext cx="111418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1 calorie</a:t>
            </a:r>
            <a:r>
              <a:rPr lang="en-US" sz="2800" b="1" dirty="0"/>
              <a:t> is the heat required to raise the </a:t>
            </a:r>
            <a:r>
              <a:rPr lang="en-US" sz="2800" b="1" dirty="0" smtClean="0"/>
              <a:t>temp </a:t>
            </a:r>
            <a:r>
              <a:rPr lang="en-US" sz="2800" b="1" dirty="0"/>
              <a:t>of </a:t>
            </a:r>
            <a:r>
              <a:rPr lang="en-US" sz="2800" b="1" dirty="0">
                <a:solidFill>
                  <a:schemeClr val="accent1"/>
                </a:solidFill>
              </a:rPr>
              <a:t>1 gram of water by 1 </a:t>
            </a:r>
            <a:r>
              <a:rPr lang="en-US" sz="2800" b="1" dirty="0">
                <a:solidFill>
                  <a:schemeClr val="accent1"/>
                </a:solidFill>
                <a:sym typeface="Symbol" pitchFamily="18" charset="2"/>
              </a:rPr>
              <a:t>C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55548" y="4772173"/>
            <a:ext cx="112798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1 BTU</a:t>
            </a:r>
            <a:r>
              <a:rPr lang="en-US" sz="2800" b="1" dirty="0"/>
              <a:t> is the heat required to raise the </a:t>
            </a:r>
            <a:r>
              <a:rPr lang="en-US" sz="2800" b="1" dirty="0" smtClean="0"/>
              <a:t>temp </a:t>
            </a:r>
            <a:r>
              <a:rPr lang="en-US" sz="2800" b="1" dirty="0"/>
              <a:t>of </a:t>
            </a:r>
            <a:r>
              <a:rPr lang="en-US" sz="2800" b="1" dirty="0">
                <a:solidFill>
                  <a:schemeClr val="accent1"/>
                </a:solidFill>
              </a:rPr>
              <a:t>1 pound of water by 1 </a:t>
            </a:r>
            <a:r>
              <a:rPr lang="en-US" sz="2800" b="1" dirty="0">
                <a:solidFill>
                  <a:schemeClr val="accent1"/>
                </a:solidFill>
                <a:sym typeface="Symbol" pitchFamily="18" charset="2"/>
              </a:rPr>
              <a:t>F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0779559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Calorimetry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2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  <p:bldP spid="399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555549" y="1290788"/>
            <a:ext cx="1127688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3200" dirty="0">
                <a:cs typeface="Arial" charset="0"/>
              </a:rPr>
              <a:t>The amount of kinetic energy </a:t>
            </a:r>
            <a:r>
              <a:rPr lang="en-US" sz="3200" dirty="0" smtClean="0">
                <a:cs typeface="Arial" charset="0"/>
              </a:rPr>
              <a:t>an </a:t>
            </a:r>
            <a:r>
              <a:rPr lang="en-US" sz="3200" dirty="0">
                <a:cs typeface="Arial" charset="0"/>
              </a:rPr>
              <a:t>object has is </a:t>
            </a:r>
            <a:r>
              <a:rPr lang="en-US" sz="3200" dirty="0" smtClean="0">
                <a:cs typeface="Arial" charset="0"/>
              </a:rPr>
              <a:t/>
            </a:r>
            <a:br>
              <a:rPr lang="en-US" sz="3200" dirty="0" smtClean="0">
                <a:cs typeface="Arial" charset="0"/>
              </a:rPr>
            </a:br>
            <a:r>
              <a:rPr lang="en-US" sz="3200" dirty="0" smtClean="0">
                <a:cs typeface="Arial" charset="0"/>
              </a:rPr>
              <a:t>directly </a:t>
            </a:r>
            <a:r>
              <a:rPr lang="en-US" sz="3200" dirty="0">
                <a:cs typeface="Arial" charset="0"/>
              </a:rPr>
              <a:t>proportional to its mass and </a:t>
            </a:r>
            <a:r>
              <a:rPr lang="en-US" sz="3200" dirty="0" smtClean="0">
                <a:cs typeface="Arial" charset="0"/>
              </a:rPr>
              <a:t>velocity.</a:t>
            </a:r>
          </a:p>
          <a:p>
            <a:pPr marL="0" indent="0" algn="ctr" eaLnBrk="1" hangingPunct="1"/>
            <a:r>
              <a:rPr lang="en-US" sz="3600" b="1" dirty="0" smtClean="0">
                <a:cs typeface="Arial" charset="0"/>
              </a:rPr>
              <a:t>KE </a:t>
            </a:r>
            <a:r>
              <a:rPr lang="en-US" sz="3600" b="1" dirty="0">
                <a:cs typeface="Arial" charset="0"/>
              </a:rPr>
              <a:t>= ½</a:t>
            </a:r>
            <a:r>
              <a:rPr lang="en-US" sz="3600" b="1" i="1" dirty="0">
                <a:cs typeface="Arial" charset="0"/>
              </a:rPr>
              <a:t>mv</a:t>
            </a:r>
            <a:r>
              <a:rPr lang="en-US" sz="3600" b="1" baseline="30000" dirty="0">
                <a:cs typeface="Arial" charset="0"/>
              </a:rPr>
              <a:t>2</a:t>
            </a:r>
            <a:endParaRPr lang="en-US" sz="3600" b="1" dirty="0">
              <a:cs typeface="Arial" charset="0"/>
            </a:endParaRPr>
          </a:p>
        </p:txBody>
      </p:sp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555548" y="2890391"/>
            <a:ext cx="1127688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buFont typeface="Arial" charset="0"/>
              <a:buChar char="•"/>
            </a:pPr>
            <a:r>
              <a:rPr lang="en-US" sz="3200" dirty="0"/>
              <a:t>When the mass is in kg and velocity is in m/s, the unit for kinetic energy is </a:t>
            </a:r>
            <a:r>
              <a:rPr lang="en-US" sz="3200" dirty="0">
                <a:solidFill>
                  <a:srgbClr val="FFFF00"/>
                </a:solidFill>
              </a:rPr>
              <a:t>       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55547" y="4445001"/>
            <a:ext cx="1127688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3200" dirty="0">
                <a:latin typeface="Arial" pitchFamily="34" charset="0"/>
                <a:ea typeface="ＭＳ Ｐゴシック" pitchFamily="-84" charset="-128"/>
              </a:rPr>
              <a:t>1 joule of energy is the amount of energy needed to move a 1 kg mass at a speed of 1 m/s</a:t>
            </a:r>
            <a:r>
              <a:rPr lang="en-US" sz="3200" dirty="0" smtClean="0">
                <a:latin typeface="Arial" pitchFamily="34" charset="0"/>
                <a:ea typeface="ＭＳ Ｐゴシック" pitchFamily="-84" charset="-128"/>
              </a:rPr>
              <a:t>.</a:t>
            </a:r>
            <a:endParaRPr lang="en-US" sz="3200" dirty="0">
              <a:latin typeface="Arial" pitchFamily="34" charset="0"/>
              <a:ea typeface="ＭＳ Ｐゴシック" pitchFamily="-84" charset="-128"/>
            </a:endParaRPr>
          </a:p>
        </p:txBody>
      </p:sp>
      <p:pic>
        <p:nvPicPr>
          <p:cNvPr id="29703" name="Picture 1" descr="ay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686" y="280358"/>
            <a:ext cx="1549743" cy="240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0779559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Units of Energy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194484" y="3491575"/>
                <a:ext cx="1447191" cy="87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𝒌𝒈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 •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484" y="3491575"/>
                <a:ext cx="1447191" cy="8756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6865798" y="5123987"/>
                <a:ext cx="2790187" cy="8756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𝑱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𝒌𝒈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• 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798" y="5123987"/>
                <a:ext cx="2790187" cy="8756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049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55548" y="1352601"/>
            <a:ext cx="7798853" cy="3214328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It is used to measure </a:t>
            </a:r>
            <a:r>
              <a:rPr lang="en-US" sz="3200" dirty="0">
                <a:latin typeface="Symbol" charset="0"/>
              </a:rPr>
              <a:t>D</a:t>
            </a:r>
            <a:r>
              <a:rPr lang="en-US" sz="3200" i="1" dirty="0">
                <a:latin typeface="Arial" charset="0"/>
              </a:rPr>
              <a:t>E</a:t>
            </a:r>
            <a:r>
              <a:rPr lang="en-US" sz="3200" dirty="0">
                <a:latin typeface="Arial" charset="0"/>
              </a:rPr>
              <a:t> because it is a constant volume system.</a:t>
            </a:r>
          </a:p>
          <a:p>
            <a:pPr eaLnBrk="1" hangingPunct="1"/>
            <a:endParaRPr lang="en-US" sz="1400" dirty="0">
              <a:latin typeface="Arial" charset="0"/>
            </a:endParaRPr>
          </a:p>
          <a:p>
            <a:pPr eaLnBrk="1" hangingPunct="1"/>
            <a:r>
              <a:rPr lang="en-US" sz="3200" dirty="0">
                <a:latin typeface="Arial" charset="0"/>
              </a:rPr>
              <a:t>The heat capacity of the calorimeter is the amount of heat absorbed by the calorimeter for each degree rise in temperature and is called the 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calorimeter constant</a:t>
            </a:r>
            <a:r>
              <a:rPr lang="en-US" sz="3200" b="1" dirty="0">
                <a:latin typeface="Arial" charset="0"/>
              </a:rPr>
              <a:t>.</a:t>
            </a:r>
            <a:endParaRPr lang="en-US" sz="3200" dirty="0">
              <a:latin typeface="Arial" charset="0"/>
            </a:endParaRPr>
          </a:p>
          <a:p>
            <a:pPr lvl="1" eaLnBrk="1" hangingPunct="1"/>
            <a:r>
              <a:rPr lang="en-US" sz="3200" b="1" i="1" dirty="0" err="1">
                <a:latin typeface="Arial" charset="0"/>
              </a:rPr>
              <a:t>C</a:t>
            </a:r>
            <a:r>
              <a:rPr lang="en-US" sz="3200" b="1" baseline="-25000" dirty="0" err="1">
                <a:latin typeface="Arial" charset="0"/>
              </a:rPr>
              <a:t>cal</a:t>
            </a:r>
            <a:r>
              <a:rPr lang="en-US" sz="3200" b="1" dirty="0">
                <a:latin typeface="Arial" charset="0"/>
              </a:rPr>
              <a:t>, kJ/ºC</a:t>
            </a:r>
          </a:p>
        </p:txBody>
      </p:sp>
      <p:pic>
        <p:nvPicPr>
          <p:cNvPr id="81923" name="Picture 1" descr="06_08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9"/>
          <a:stretch>
            <a:fillRect/>
          </a:stretch>
        </p:blipFill>
        <p:spPr bwMode="auto">
          <a:xfrm>
            <a:off x="8354401" y="533400"/>
            <a:ext cx="3536256" cy="503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0779559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Bomb Calorimeter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548" y="5572664"/>
            <a:ext cx="8657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Notice how the </a:t>
            </a:r>
            <a:r>
              <a:rPr lang="en-US" sz="2800" b="1" i="1" dirty="0" err="1" smtClean="0"/>
              <a:t>Ccal</a:t>
            </a:r>
            <a:r>
              <a:rPr lang="en-US" sz="2800" b="1" i="1" dirty="0" smtClean="0"/>
              <a:t> has different units! It isn’t J/</a:t>
            </a:r>
            <a:r>
              <a:rPr lang="en-US" sz="2800" b="1" i="1" dirty="0" err="1" smtClean="0"/>
              <a:t>g°C</a:t>
            </a:r>
            <a:r>
              <a:rPr lang="en-US" sz="2800" b="1" i="1" dirty="0" smtClean="0"/>
              <a:t> – there is no mass portion! So not Q = </a:t>
            </a:r>
            <a:r>
              <a:rPr lang="en-US" sz="2800" b="1" i="1" dirty="0" err="1" smtClean="0"/>
              <a:t>mC∆T</a:t>
            </a:r>
            <a:r>
              <a:rPr lang="en-US" sz="2800" b="1" i="1" dirty="0" smtClean="0"/>
              <a:t>, just Q = C∆T !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891972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6_09_Figure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0" b="3164"/>
          <a:stretch/>
        </p:blipFill>
        <p:spPr bwMode="auto">
          <a:xfrm>
            <a:off x="3808271" y="1562202"/>
            <a:ext cx="4575457" cy="485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0779559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 Cheaper Calorimeter – Coffee Cup!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3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587093" y="1352601"/>
            <a:ext cx="8061721" cy="4968815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>
                <a:latin typeface="Arial" charset="0"/>
              </a:rPr>
              <a:t>Measure of a substance</a:t>
            </a:r>
            <a:r>
              <a:rPr lang="ja-JP" altLang="en-US" sz="3200" dirty="0">
                <a:latin typeface="Arial" charset="0"/>
              </a:rPr>
              <a:t>’</a:t>
            </a:r>
            <a:r>
              <a:rPr lang="en-US" altLang="ja-JP" sz="3200" dirty="0">
                <a:latin typeface="Arial" charset="0"/>
              </a:rPr>
              <a:t>s </a:t>
            </a:r>
            <a:r>
              <a:rPr lang="en-US" altLang="ja-JP" sz="3200" b="1" i="1" dirty="0">
                <a:latin typeface="Arial" charset="0"/>
              </a:rPr>
              <a:t>intrinsic</a:t>
            </a:r>
            <a:r>
              <a:rPr lang="en-US" altLang="ja-JP" sz="3200" dirty="0">
                <a:latin typeface="Arial" charset="0"/>
              </a:rPr>
              <a:t> ability to absorb heat.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sz="3200" b="1" dirty="0" smtClean="0">
                <a:solidFill>
                  <a:srgbClr val="0070C0"/>
                </a:solidFill>
                <a:latin typeface="Arial" charset="0"/>
              </a:rPr>
              <a:t>Specific 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heat capacity</a:t>
            </a:r>
            <a:r>
              <a:rPr lang="en-US" sz="3200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3200" dirty="0" smtClean="0">
                <a:latin typeface="Arial" charset="0"/>
              </a:rPr>
              <a:t>- </a:t>
            </a:r>
            <a:r>
              <a:rPr lang="en-US" sz="3200" dirty="0" smtClean="0">
                <a:latin typeface="Arial" charset="0"/>
              </a:rPr>
              <a:t>the </a:t>
            </a:r>
            <a:r>
              <a:rPr lang="en-US" sz="3200" dirty="0">
                <a:latin typeface="Arial" charset="0"/>
              </a:rPr>
              <a:t>amount of heat energy required to raise the </a:t>
            </a:r>
            <a:r>
              <a:rPr lang="en-US" sz="3200" dirty="0" smtClean="0">
                <a:latin typeface="Arial" charset="0"/>
              </a:rPr>
              <a:t>temp </a:t>
            </a:r>
            <a:r>
              <a:rPr lang="en-US" sz="3200" dirty="0">
                <a:latin typeface="Arial" charset="0"/>
              </a:rPr>
              <a:t>of one gram of a substance 1 °C.</a:t>
            </a:r>
          </a:p>
          <a:p>
            <a:pPr lvl="1" eaLnBrk="1" hangingPunct="1"/>
            <a:r>
              <a:rPr lang="en-US" sz="3200" b="1" i="1" dirty="0" smtClean="0">
                <a:latin typeface="Arial" charset="0"/>
              </a:rPr>
              <a:t>C</a:t>
            </a:r>
            <a:r>
              <a:rPr lang="en-US" sz="3200" b="1" i="1" baseline="-25000" dirty="0" smtClean="0">
                <a:latin typeface="Arial" charset="0"/>
              </a:rPr>
              <a:t>s                </a:t>
            </a:r>
            <a:r>
              <a:rPr lang="en-US" sz="3200" dirty="0" smtClean="0">
                <a:latin typeface="Arial" charset="0"/>
              </a:rPr>
              <a:t>Units </a:t>
            </a:r>
            <a:r>
              <a:rPr lang="en-US" sz="3200" dirty="0">
                <a:latin typeface="Arial" charset="0"/>
              </a:rPr>
              <a:t>J/(g ∙ °C)</a:t>
            </a:r>
          </a:p>
          <a:p>
            <a:pPr eaLnBrk="1" hangingPunct="1"/>
            <a:endParaRPr lang="en-US" sz="1200" dirty="0">
              <a:latin typeface="Arial" charset="0"/>
            </a:endParaRPr>
          </a:p>
          <a:p>
            <a:pPr eaLnBrk="1" hangingPunct="1"/>
            <a:r>
              <a:rPr lang="en-US" sz="3200" b="1" dirty="0" smtClean="0">
                <a:solidFill>
                  <a:srgbClr val="0070C0"/>
                </a:solidFill>
                <a:latin typeface="Arial" charset="0"/>
              </a:rPr>
              <a:t>Molar </a:t>
            </a:r>
            <a:r>
              <a:rPr lang="en-US" sz="3200" b="1" dirty="0">
                <a:solidFill>
                  <a:srgbClr val="0070C0"/>
                </a:solidFill>
                <a:latin typeface="Arial" charset="0"/>
              </a:rPr>
              <a:t>heat capacity</a:t>
            </a:r>
            <a:r>
              <a:rPr lang="en-US" sz="32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200" dirty="0">
                <a:latin typeface="Arial" charset="0"/>
              </a:rPr>
              <a:t>-</a:t>
            </a:r>
            <a:r>
              <a:rPr lang="en-US" sz="3200" dirty="0" smtClean="0">
                <a:latin typeface="Arial" charset="0"/>
              </a:rPr>
              <a:t> </a:t>
            </a:r>
            <a:r>
              <a:rPr lang="en-US" sz="3200" dirty="0">
                <a:latin typeface="Arial" charset="0"/>
              </a:rPr>
              <a:t>the amount of heat energy required to raise the </a:t>
            </a:r>
            <a:r>
              <a:rPr lang="en-US" sz="3200" dirty="0" smtClean="0">
                <a:latin typeface="Arial" charset="0"/>
              </a:rPr>
              <a:t>temp of </a:t>
            </a:r>
            <a:r>
              <a:rPr lang="en-US" sz="3200" dirty="0">
                <a:latin typeface="Arial" charset="0"/>
              </a:rPr>
              <a:t>one mole of a </a:t>
            </a:r>
            <a:r>
              <a:rPr lang="en-US" sz="3200" dirty="0" smtClean="0">
                <a:latin typeface="Arial" charset="0"/>
              </a:rPr>
              <a:t>substance </a:t>
            </a:r>
            <a:r>
              <a:rPr lang="en-US" sz="3200" dirty="0">
                <a:latin typeface="Arial" charset="0"/>
              </a:rPr>
              <a:t>1 °C.</a:t>
            </a:r>
          </a:p>
        </p:txBody>
      </p:sp>
      <p:pic>
        <p:nvPicPr>
          <p:cNvPr id="64515" name="Picture 1" descr="06_04_Tab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1"/>
          <a:stretch>
            <a:fillRect/>
          </a:stretch>
        </p:blipFill>
        <p:spPr bwMode="auto">
          <a:xfrm>
            <a:off x="8926589" y="314325"/>
            <a:ext cx="2956092" cy="622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0779559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Specific Heat Capacity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79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8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8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8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Definitions #1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55550" y="1352601"/>
            <a:ext cx="110808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Helvetica" pitchFamily="2" charset="0"/>
              </a:rPr>
              <a:t>Energy</a:t>
            </a:r>
            <a:r>
              <a:rPr lang="en-US" sz="3600" b="1" dirty="0">
                <a:latin typeface="Helvetica" pitchFamily="2" charset="0"/>
              </a:rPr>
              <a:t>: The capacity to do work or produce heat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55549" y="2483742"/>
            <a:ext cx="110808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Helvetica" pitchFamily="2" charset="0"/>
              </a:rPr>
              <a:t>Potential Energy</a:t>
            </a:r>
            <a:r>
              <a:rPr lang="en-US" sz="3200" b="1" dirty="0">
                <a:latin typeface="Helvetica" pitchFamily="2" charset="0"/>
              </a:rPr>
              <a:t>: Energy due to position or composition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55550" y="3635001"/>
            <a:ext cx="113360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Helvetica" pitchFamily="2" charset="0"/>
              </a:rPr>
              <a:t>Kinetic Energy</a:t>
            </a:r>
            <a:r>
              <a:rPr lang="en-US" sz="3200" b="1" dirty="0">
                <a:latin typeface="Helvetica" pitchFamily="2" charset="0"/>
              </a:rPr>
              <a:t>: Energy due to the motion of the object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3542C3-4910-6B49-B0B2-4E4BBF261625}"/>
                  </a:ext>
                </a:extLst>
              </p:cNvPr>
              <p:cNvSpPr txBox="1"/>
              <p:nvPr/>
            </p:nvSpPr>
            <p:spPr>
              <a:xfrm>
                <a:off x="3674674" y="4472647"/>
                <a:ext cx="4428585" cy="17286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13542C3-4910-6B49-B0B2-4E4BBF261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674" y="4472647"/>
                <a:ext cx="4428585" cy="17286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8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327024" y="301053"/>
            <a:ext cx="11560175" cy="225054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  <a:t>Identical amounts of heat are applied </a:t>
            </a: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to </a:t>
            </a:r>
            <a:b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50 </a:t>
            </a:r>
            <a: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  <a:t>g blocks of lead, silver, and </a:t>
            </a: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copper</a:t>
            </a:r>
            <a: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all</a:t>
            </a:r>
            <a:b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at </a:t>
            </a:r>
            <a: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  <a:t>an initial </a:t>
            </a: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temp </a:t>
            </a:r>
            <a: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  <a:t>of 25°C.  </a:t>
            </a: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Which block </a:t>
            </a:r>
            <a:b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will </a:t>
            </a:r>
            <a: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  <a:t>have the </a:t>
            </a: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largest increase </a:t>
            </a:r>
            <a: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  <a:t>in </a:t>
            </a: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temp?</a:t>
            </a:r>
            <a:endParaRPr lang="en-US" sz="36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66563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8883649" y="384190"/>
            <a:ext cx="2900033" cy="60896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8432" y="2551598"/>
            <a:ext cx="7614249" cy="2792730"/>
            <a:chOff x="574172" y="2359660"/>
            <a:chExt cx="7614249" cy="2792730"/>
          </a:xfrm>
        </p:grpSpPr>
        <p:pic>
          <p:nvPicPr>
            <p:cNvPr id="8" name="Picture 7" descr="answer-a.png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12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9" name="Picture 8" descr="answer-b.png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10" name="Picture 9" descr="answer-c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11" name="Picture 10" descr="answer-d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>
              <p:custDataLst>
                <p:tags r:id="rId5"/>
              </p:custDataLst>
            </p:nvPr>
          </p:nvSpPr>
          <p:spPr>
            <a:xfrm>
              <a:off x="1334477" y="2408202"/>
              <a:ext cx="2215035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 smtClean="0"/>
                <a:t>Lead</a:t>
              </a:r>
              <a:endParaRPr lang="en-US" sz="3600" dirty="0"/>
            </a:p>
          </p:txBody>
        </p:sp>
        <p:sp>
          <p:nvSpPr>
            <p:cNvPr id="14" name="TextBox 13"/>
            <p:cNvSpPr txBox="1"/>
            <p:nvPr>
              <p:custDataLst>
                <p:tags r:id="rId6"/>
              </p:custDataLst>
            </p:nvPr>
          </p:nvSpPr>
          <p:spPr>
            <a:xfrm>
              <a:off x="1334477" y="3060868"/>
              <a:ext cx="135866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 smtClean="0"/>
                <a:t>Silver</a:t>
              </a:r>
              <a:endParaRPr lang="en-US" sz="3600" dirty="0"/>
            </a:p>
          </p:txBody>
        </p:sp>
        <p:sp>
          <p:nvSpPr>
            <p:cNvPr id="15" name="TextBox 14"/>
            <p:cNvSpPr txBox="1"/>
            <p:nvPr>
              <p:custDataLst>
                <p:tags r:id="rId7"/>
              </p:custDataLst>
            </p:nvPr>
          </p:nvSpPr>
          <p:spPr>
            <a:xfrm>
              <a:off x="1312448" y="3804920"/>
              <a:ext cx="1820893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 smtClean="0"/>
                <a:t>Copper</a:t>
              </a:r>
              <a:endParaRPr lang="en-US" sz="3600" dirty="0"/>
            </a:p>
          </p:txBody>
        </p:sp>
        <p:sp>
          <p:nvSpPr>
            <p:cNvPr id="16" name="TextBox 15"/>
            <p:cNvSpPr txBox="1"/>
            <p:nvPr>
              <p:custDataLst>
                <p:tags r:id="rId8"/>
              </p:custDataLst>
            </p:nvPr>
          </p:nvSpPr>
          <p:spPr>
            <a:xfrm>
              <a:off x="1368982" y="4542790"/>
              <a:ext cx="6819439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 smtClean="0"/>
                <a:t>None, all will be at the same temp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38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8883649" y="384190"/>
            <a:ext cx="2900033" cy="60896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866208" y="2482800"/>
                <a:ext cx="2690417" cy="20182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𝒎𝑪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US" sz="4000" b="1" dirty="0" smtClean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endParaRPr lang="en-US" sz="16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US" sz="40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𝒎𝑪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208" y="2482800"/>
                <a:ext cx="2690417" cy="201824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436697" y="4779525"/>
            <a:ext cx="3239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Smallest C gives you largest ∆T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024" y="301053"/>
            <a:ext cx="11560175" cy="2250545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  <a:t>Identical amounts of heat are applied </a:t>
            </a: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to </a:t>
            </a:r>
            <a:b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50 </a:t>
            </a:r>
            <a: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  <a:t>g blocks of lead, silver, and </a:t>
            </a: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copper</a:t>
            </a:r>
            <a: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  <a:t>, </a:t>
            </a: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all</a:t>
            </a:r>
            <a:b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at </a:t>
            </a:r>
            <a: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  <a:t>an initial </a:t>
            </a: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temp </a:t>
            </a:r>
            <a: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  <a:t>of 25°C.  </a:t>
            </a: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Which block </a:t>
            </a:r>
            <a:b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</a:b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will </a:t>
            </a:r>
            <a: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  <a:t>have the </a:t>
            </a: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largest increase </a:t>
            </a:r>
            <a:r>
              <a:rPr lang="en-US" sz="3600" dirty="0">
                <a:latin typeface="Arial" charset="0"/>
                <a:ea typeface="ヒラギノ角ゴ Pro W3" charset="0"/>
                <a:cs typeface="ヒラギノ角ゴ Pro W3" charset="0"/>
              </a:rPr>
              <a:t>in </a:t>
            </a:r>
            <a:r>
              <a:rPr lang="en-US" sz="3600" dirty="0" smtClean="0">
                <a:latin typeface="Arial" charset="0"/>
                <a:ea typeface="ヒラギノ角ゴ Pro W3" charset="0"/>
                <a:cs typeface="ヒラギノ角ゴ Pro W3" charset="0"/>
              </a:rPr>
              <a:t>temp?</a:t>
            </a:r>
            <a:endParaRPr lang="en-US" sz="3600" dirty="0"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8432" y="2551598"/>
            <a:ext cx="7614249" cy="2792730"/>
            <a:chOff x="574172" y="2359660"/>
            <a:chExt cx="7614249" cy="2792730"/>
          </a:xfrm>
        </p:grpSpPr>
        <p:pic>
          <p:nvPicPr>
            <p:cNvPr id="11" name="Picture 10" descr="answer-a.png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12" name="Picture 11" descr="answer-b.png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13" name="Picture 12" descr="answer-c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14" name="Picture 13" descr="answer-d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>
              <p:custDataLst>
                <p:tags r:id="rId5"/>
              </p:custDataLst>
            </p:nvPr>
          </p:nvSpPr>
          <p:spPr>
            <a:xfrm>
              <a:off x="1334477" y="2408202"/>
              <a:ext cx="2215035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Lead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>
              <p:custDataLst>
                <p:tags r:id="rId6"/>
              </p:custDataLst>
            </p:nvPr>
          </p:nvSpPr>
          <p:spPr>
            <a:xfrm>
              <a:off x="1334477" y="3060868"/>
              <a:ext cx="135866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 smtClean="0"/>
                <a:t>Silver</a:t>
              </a:r>
              <a:endParaRPr lang="en-US" sz="3600" dirty="0"/>
            </a:p>
          </p:txBody>
        </p:sp>
        <p:sp>
          <p:nvSpPr>
            <p:cNvPr id="18" name="TextBox 17"/>
            <p:cNvSpPr txBox="1"/>
            <p:nvPr>
              <p:custDataLst>
                <p:tags r:id="rId7"/>
              </p:custDataLst>
            </p:nvPr>
          </p:nvSpPr>
          <p:spPr>
            <a:xfrm>
              <a:off x="1312448" y="3804920"/>
              <a:ext cx="1820893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 smtClean="0"/>
                <a:t>Copper</a:t>
              </a:r>
              <a:endParaRPr lang="en-US" sz="3600" dirty="0"/>
            </a:p>
          </p:txBody>
        </p:sp>
        <p:sp>
          <p:nvSpPr>
            <p:cNvPr id="19" name="TextBox 18"/>
            <p:cNvSpPr txBox="1"/>
            <p:nvPr>
              <p:custDataLst>
                <p:tags r:id="rId8"/>
              </p:custDataLst>
            </p:nvPr>
          </p:nvSpPr>
          <p:spPr>
            <a:xfrm>
              <a:off x="1368982" y="4542790"/>
              <a:ext cx="6819439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 smtClean="0"/>
                <a:t>None, all will be at </a:t>
              </a:r>
              <a:br>
                <a:rPr lang="en-US" sz="3600" dirty="0" smtClean="0"/>
              </a:br>
              <a:r>
                <a:rPr lang="en-US" sz="3600" dirty="0" smtClean="0"/>
                <a:t>the same temp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040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5" name="Object 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9031816"/>
              </p:ext>
            </p:extLst>
          </p:nvPr>
        </p:nvGraphicFramePr>
        <p:xfrm>
          <a:off x="555549" y="1741998"/>
          <a:ext cx="33528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3" imgW="774360" imgH="203040" progId="Equation.3">
                  <p:embed/>
                </p:oleObj>
              </mc:Choice>
              <mc:Fallback>
                <p:oleObj name="Equation" r:id="rId3" imgW="774360" imgH="203040" progId="Equation.3">
                  <p:embed/>
                  <p:pic>
                    <p:nvPicPr>
                      <p:cNvPr id="922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549" y="1741998"/>
                        <a:ext cx="3352800" cy="879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84148" y="3039520"/>
            <a:ext cx="76869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</a:rPr>
              <a:t>c</a:t>
            </a:r>
            <a:r>
              <a:rPr lang="en-US" sz="4000" b="1" dirty="0"/>
              <a:t> = Specific Heat Capacity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84148" y="3618956"/>
            <a:ext cx="71176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</a:rPr>
              <a:t>q</a:t>
            </a:r>
            <a:r>
              <a:rPr lang="en-US" sz="4000" b="1" dirty="0"/>
              <a:t> = Heat lost or gained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55549" y="4228556"/>
            <a:ext cx="7518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sym typeface="Symbol" pitchFamily="18" charset="2"/>
              </a:rPr>
              <a:t>T</a:t>
            </a:r>
            <a:r>
              <a:rPr lang="en-US" sz="4000" b="1" dirty="0"/>
              <a:t> = Temperature change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289349" y="1970597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OR</a:t>
            </a:r>
          </a:p>
        </p:txBody>
      </p:sp>
      <p:graphicFrame>
        <p:nvGraphicFramePr>
          <p:cNvPr id="9227" name="Object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03577818"/>
              </p:ext>
            </p:extLst>
          </p:nvPr>
        </p:nvGraphicFramePr>
        <p:xfrm>
          <a:off x="5889549" y="1284798"/>
          <a:ext cx="27432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5" imgW="647640" imgH="393480" progId="Equation.3">
                  <p:embed/>
                </p:oleObj>
              </mc:Choice>
              <mc:Fallback>
                <p:oleObj name="Equation" r:id="rId5" imgW="647640" imgH="393480" progId="Equation.3">
                  <p:embed/>
                  <p:pic>
                    <p:nvPicPr>
                      <p:cNvPr id="92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549" y="1284798"/>
                        <a:ext cx="2743200" cy="1666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55549" y="209601"/>
            <a:ext cx="1077955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Calculations Involving Specific Heat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6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2"/>
          <p:cNvSpPr>
            <a:spLocks noGrp="1"/>
          </p:cNvSpPr>
          <p:nvPr>
            <p:ph idx="1"/>
          </p:nvPr>
        </p:nvSpPr>
        <p:spPr>
          <a:xfrm>
            <a:off x="568197" y="1188219"/>
            <a:ext cx="11055606" cy="510698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charset="0"/>
              </a:rPr>
              <a:t>A block of metal at 55 °C is added to water </a:t>
            </a:r>
            <a:r>
              <a:rPr lang="en-US" sz="3200" dirty="0" smtClean="0">
                <a:latin typeface="Arial" charset="0"/>
              </a:rPr>
              <a:t>at </a:t>
            </a:r>
            <a:r>
              <a:rPr lang="en-US" sz="3200" dirty="0">
                <a:latin typeface="Arial" charset="0"/>
              </a:rPr>
              <a:t>25 °C.</a:t>
            </a:r>
          </a:p>
          <a:p>
            <a:r>
              <a:rPr lang="en-US" sz="3200" dirty="0">
                <a:latin typeface="Arial" charset="0"/>
              </a:rPr>
              <a:t>Thermal energy transfers heat from the metal to </a:t>
            </a:r>
            <a:r>
              <a:rPr lang="en-US" sz="3200" dirty="0" smtClean="0">
                <a:latin typeface="Arial" charset="0"/>
              </a:rPr>
              <a:t>the </a:t>
            </a:r>
            <a:r>
              <a:rPr lang="en-US" sz="3200" dirty="0">
                <a:latin typeface="Arial" charset="0"/>
              </a:rPr>
              <a:t>water.</a:t>
            </a:r>
          </a:p>
          <a:p>
            <a:r>
              <a:rPr lang="en-US" sz="3200" dirty="0">
                <a:latin typeface="Arial" charset="0"/>
              </a:rPr>
              <a:t>The exact temperature change depends on the following: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3200" dirty="0">
                <a:latin typeface="Arial" charset="0"/>
              </a:rPr>
              <a:t>The mass of the metal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3200" dirty="0">
                <a:latin typeface="Arial" charset="0"/>
              </a:rPr>
              <a:t>The mass of water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US" sz="3200" dirty="0">
                <a:latin typeface="Arial" charset="0"/>
              </a:rPr>
              <a:t>Specific heat capacities of the metal and of water</a:t>
            </a:r>
          </a:p>
        </p:txBody>
      </p:sp>
      <p:pic>
        <p:nvPicPr>
          <p:cNvPr id="44036" name="Picture 1" descr="avv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19" y="4730150"/>
            <a:ext cx="10896361" cy="117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209601"/>
            <a:ext cx="10779559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Thermal Energy Transfer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61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2"/>
            </p:custDataLst>
          </p:nvPr>
        </p:nvSpPr>
        <p:spPr>
          <a:xfrm>
            <a:off x="224287" y="715010"/>
            <a:ext cx="11749177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The temperature of a 700.0-g bar of iron decreases by 10.0</a:t>
            </a:r>
            <a:r>
              <a:rPr lang="en-US" sz="3200" dirty="0"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C when the iron is plunged into 500.0 g of water.  What is the temperature increase of the water, assuming that no heat is lost in the transfer? 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3200" baseline="-25000" dirty="0" err="1">
                <a:latin typeface="Arial" pitchFamily="34" charset="0"/>
                <a:cs typeface="Arial" pitchFamily="34" charset="0"/>
              </a:rPr>
              <a:t>Fe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= 0.45 J/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</a:t>
            </a:r>
            <a:r>
              <a:rPr lang="en-US" sz="3200" dirty="0" err="1">
                <a:latin typeface="Arial" pitchFamily="34" charset="0"/>
                <a:cs typeface="Arial" pitchFamily="34" charset="0"/>
                <a:sym typeface="Symbol"/>
              </a:rPr>
              <a:t>C</a:t>
            </a:r>
            <a:r>
              <a:rPr lang="en-US" sz="32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80845" y="2777490"/>
            <a:ext cx="8033810" cy="3530600"/>
            <a:chOff x="574172" y="2359660"/>
            <a:chExt cx="8033810" cy="3530600"/>
          </a:xfrm>
        </p:grpSpPr>
        <p:pic>
          <p:nvPicPr>
            <p:cNvPr id="4" name="Picture 3" descr="answer-a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7" name="Picture 6" descr="answer-b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10" name="Picture 9" descr="answer-c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13" name="Picture 12" descr="answer-d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pic>
          <p:nvPicPr>
            <p:cNvPr id="16" name="Picture 15" descr="answer-e.png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580845" y="5311140"/>
              <a:ext cx="548640" cy="54864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>
              <p:custDataLst>
                <p:tags r:id="rId8"/>
              </p:custDataLst>
            </p:nvPr>
          </p:nvSpPr>
          <p:spPr>
            <a:xfrm>
              <a:off x="1334477" y="2408202"/>
              <a:ext cx="2215035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3.0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C</a:t>
              </a:r>
              <a:endParaRPr lang="en-US" sz="3600" dirty="0"/>
            </a:p>
          </p:txBody>
        </p:sp>
        <p:sp>
          <p:nvSpPr>
            <p:cNvPr id="22" name="TextBox 21"/>
            <p:cNvSpPr txBox="1"/>
            <p:nvPr>
              <p:custDataLst>
                <p:tags r:id="rId9"/>
              </p:custDataLst>
            </p:nvPr>
          </p:nvSpPr>
          <p:spPr>
            <a:xfrm>
              <a:off x="1334477" y="3060868"/>
              <a:ext cx="135866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1.5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C</a:t>
              </a:r>
              <a:endParaRPr lang="en-US" sz="3600" dirty="0"/>
            </a:p>
          </p:txBody>
        </p:sp>
        <p:sp>
          <p:nvSpPr>
            <p:cNvPr id="23" name="TextBox 22"/>
            <p:cNvSpPr txBox="1"/>
            <p:nvPr>
              <p:custDataLst>
                <p:tags r:id="rId10"/>
              </p:custDataLst>
            </p:nvPr>
          </p:nvSpPr>
          <p:spPr>
            <a:xfrm>
              <a:off x="1312448" y="3804920"/>
              <a:ext cx="1613859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1.7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C</a:t>
              </a:r>
              <a:endParaRPr lang="en-US" sz="3600" dirty="0"/>
            </a:p>
          </p:txBody>
        </p:sp>
        <p:sp>
          <p:nvSpPr>
            <p:cNvPr id="24" name="TextBox 23"/>
            <p:cNvSpPr txBox="1"/>
            <p:nvPr>
              <p:custDataLst>
                <p:tags r:id="rId11"/>
              </p:custDataLst>
            </p:nvPr>
          </p:nvSpPr>
          <p:spPr>
            <a:xfrm>
              <a:off x="1368982" y="4542790"/>
              <a:ext cx="132415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1.3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C</a:t>
              </a:r>
              <a:endParaRPr lang="en-US" sz="3600" dirty="0"/>
            </a:p>
          </p:txBody>
        </p:sp>
        <p:sp>
          <p:nvSpPr>
            <p:cNvPr id="25" name="TextBox 24"/>
            <p:cNvSpPr txBox="1"/>
            <p:nvPr>
              <p:custDataLst>
                <p:tags r:id="rId12"/>
              </p:custDataLst>
            </p:nvPr>
          </p:nvSpPr>
          <p:spPr>
            <a:xfrm>
              <a:off x="1368982" y="528066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None of the above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8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697594" y="2804001"/>
                <a:ext cx="7137788" cy="34470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𝑄𝑤𝑎𝑡𝑒𝑟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𝑄𝑚𝑒𝑡𝑎𝑙</m:t>
                      </m:r>
                    </m:oMath>
                  </m:oMathPara>
                </a14:m>
                <a:endParaRPr lang="en-US" sz="3200" b="0" dirty="0" smtClean="0"/>
              </a:p>
              <a:p>
                <a:endParaRPr lang="en-US" sz="32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b="0" dirty="0" smtClean="0">
                  <a:ea typeface="Cambria Math" panose="02040503050406030204" pitchFamily="18" charset="0"/>
                </a:endParaRPr>
              </a:p>
              <a:p>
                <a:endParaRPr lang="en-US" sz="32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4.18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700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0.45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−10</m:t>
                          </m:r>
                        </m:e>
                      </m:d>
                    </m:oMath>
                  </m:oMathPara>
                </a14:m>
                <a:endParaRPr lang="en-US" sz="3200" b="0" dirty="0" smtClean="0">
                  <a:ea typeface="Cambria Math" panose="02040503050406030204" pitchFamily="18" charset="0"/>
                </a:endParaRPr>
              </a:p>
              <a:p>
                <a:endParaRPr lang="en-US" sz="32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=1.51 ℃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594" y="2804001"/>
                <a:ext cx="7137788" cy="34470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>
            <p:custDataLst>
              <p:tags r:id="rId2"/>
            </p:custDataLst>
          </p:nvPr>
        </p:nvSpPr>
        <p:spPr>
          <a:xfrm>
            <a:off x="224287" y="715010"/>
            <a:ext cx="11749177" cy="1549400"/>
          </a:xfrm>
          <a:prstGeom prst="rect">
            <a:avLst/>
          </a:prstGeom>
          <a:noFill/>
        </p:spPr>
        <p:txBody>
          <a:bodyPr vert="horz" rtlCol="0" anchor="ctr" anchorCtr="1">
            <a:no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The temperature of a 700.0-g bar of iron decreases by 10.0</a:t>
            </a:r>
            <a:r>
              <a:rPr lang="en-US" sz="3200" dirty="0"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C when the iron is plunged into 500.0 g of water.  What is the temperature increase of the water, assuming that no heat is lost in the transfer? (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3200" baseline="-25000" dirty="0" err="1">
                <a:latin typeface="Arial" pitchFamily="34" charset="0"/>
                <a:cs typeface="Arial" pitchFamily="34" charset="0"/>
              </a:rPr>
              <a:t>Fe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= 0.45 J/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g</a:t>
            </a:r>
            <a:r>
              <a:rPr lang="en-US" sz="3200" dirty="0" err="1">
                <a:latin typeface="Arial" pitchFamily="34" charset="0"/>
                <a:cs typeface="Arial" pitchFamily="34" charset="0"/>
                <a:sym typeface="Symbol"/>
              </a:rPr>
              <a:t>C</a:t>
            </a:r>
            <a:r>
              <a:rPr lang="en-US" sz="32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80845" y="2777490"/>
            <a:ext cx="8033810" cy="3530600"/>
            <a:chOff x="574172" y="2359660"/>
            <a:chExt cx="8033810" cy="3530600"/>
          </a:xfrm>
        </p:grpSpPr>
        <p:pic>
          <p:nvPicPr>
            <p:cNvPr id="21" name="Picture 20" descr="answer-a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22" name="Picture 21" descr="answer-b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23" name="Picture 22" descr="answer-c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24" name="Picture 23" descr="answer-d.png"/>
            <p:cNvPicPr>
              <a:picLocks/>
            </p:cNvPicPr>
            <p:nvPr>
              <p:custDataLst>
                <p:tags r:id="rId6"/>
              </p:custDataLst>
            </p:nvPr>
          </p:nvPicPr>
          <p:blipFill>
            <a:blip r:embed="rId18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pic>
          <p:nvPicPr>
            <p:cNvPr id="25" name="Picture 24" descr="answer-e.png"/>
            <p:cNvPicPr>
              <a:picLocks/>
            </p:cNvPicPr>
            <p:nvPr>
              <p:custDataLst>
                <p:tags r:id="rId7"/>
              </p:custDataLst>
            </p:nvPr>
          </p:nvPicPr>
          <p:blipFill>
            <a:blip r:embed="rId19" cstate="print"/>
            <a:stretch>
              <a:fillRect/>
            </a:stretch>
          </p:blipFill>
          <p:spPr>
            <a:xfrm>
              <a:off x="580845" y="5311140"/>
              <a:ext cx="548640" cy="54864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>
              <p:custDataLst>
                <p:tags r:id="rId8"/>
              </p:custDataLst>
            </p:nvPr>
          </p:nvSpPr>
          <p:spPr>
            <a:xfrm>
              <a:off x="1334477" y="2408202"/>
              <a:ext cx="2215035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3.0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C</a:t>
              </a:r>
              <a:endParaRPr lang="en-US" sz="3600" dirty="0"/>
            </a:p>
          </p:txBody>
        </p:sp>
        <p:sp>
          <p:nvSpPr>
            <p:cNvPr id="27" name="TextBox 26"/>
            <p:cNvSpPr txBox="1"/>
            <p:nvPr>
              <p:custDataLst>
                <p:tags r:id="rId9"/>
              </p:custDataLst>
            </p:nvPr>
          </p:nvSpPr>
          <p:spPr>
            <a:xfrm>
              <a:off x="1334477" y="3060868"/>
              <a:ext cx="135866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1.5</a:t>
              </a:r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/>
                </a:rPr>
                <a:t>C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>
              <p:custDataLst>
                <p:tags r:id="rId10"/>
              </p:custDataLst>
            </p:nvPr>
          </p:nvSpPr>
          <p:spPr>
            <a:xfrm>
              <a:off x="1312448" y="3804920"/>
              <a:ext cx="1613859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1.7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C</a:t>
              </a:r>
              <a:endParaRPr lang="en-US" sz="3600" dirty="0"/>
            </a:p>
          </p:txBody>
        </p:sp>
        <p:sp>
          <p:nvSpPr>
            <p:cNvPr id="29" name="TextBox 28"/>
            <p:cNvSpPr txBox="1"/>
            <p:nvPr>
              <p:custDataLst>
                <p:tags r:id="rId11"/>
              </p:custDataLst>
            </p:nvPr>
          </p:nvSpPr>
          <p:spPr>
            <a:xfrm>
              <a:off x="1368982" y="4542790"/>
              <a:ext cx="132415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1.3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C</a:t>
              </a:r>
              <a:endParaRPr lang="en-US" sz="3600" dirty="0"/>
            </a:p>
          </p:txBody>
        </p:sp>
        <p:sp>
          <p:nvSpPr>
            <p:cNvPr id="30" name="TextBox 29"/>
            <p:cNvSpPr txBox="1"/>
            <p:nvPr>
              <p:custDataLst>
                <p:tags r:id="rId12"/>
              </p:custDataLst>
            </p:nvPr>
          </p:nvSpPr>
          <p:spPr>
            <a:xfrm>
              <a:off x="1368982" y="528066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None of the above</a:t>
              </a:r>
            </a:p>
          </p:txBody>
        </p:sp>
      </p:grpSp>
      <p:sp>
        <p:nvSpPr>
          <p:cNvPr id="31" name="Frame 3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6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261013" y="241540"/>
            <a:ext cx="11669973" cy="168068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charset="0"/>
                <a:ea typeface="ヒラギノ角ゴ Pro W3" charset="0"/>
                <a:cs typeface="ヒラギノ角ゴ Pro W3" charset="0"/>
              </a:rPr>
              <a:t>50.0 g of water at 22 °C is mixed with 125 g of water initially at 36 ° C.  What is the final temperature of the water after mixing, assuming no heat is lost to the surroundings?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5181" y="2908734"/>
            <a:ext cx="8033810" cy="3530600"/>
            <a:chOff x="574172" y="2359660"/>
            <a:chExt cx="8033810" cy="3530600"/>
          </a:xfrm>
        </p:grpSpPr>
        <p:pic>
          <p:nvPicPr>
            <p:cNvPr id="6" name="Picture 5" descr="answer-a.png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7" name="Picture 6" descr="answer-b.png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8" name="Picture 7" descr="answer-c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9" name="Picture 8" descr="answer-d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pic>
          <p:nvPicPr>
            <p:cNvPr id="10" name="Picture 9" descr="answer-e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80845" y="5311140"/>
              <a:ext cx="548640" cy="54864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>
              <p:custDataLst>
                <p:tags r:id="rId6"/>
              </p:custDataLst>
            </p:nvPr>
          </p:nvSpPr>
          <p:spPr>
            <a:xfrm>
              <a:off x="1334477" y="2408202"/>
              <a:ext cx="2215035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 smtClean="0"/>
                <a:t>29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  <a:sym typeface="Symbol"/>
                </a:rPr>
                <a:t>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C</a:t>
              </a:r>
              <a:endParaRPr lang="en-US" sz="3600" dirty="0"/>
            </a:p>
          </p:txBody>
        </p:sp>
        <p:sp>
          <p:nvSpPr>
            <p:cNvPr id="12" name="TextBox 11"/>
            <p:cNvSpPr txBox="1"/>
            <p:nvPr>
              <p:custDataLst>
                <p:tags r:id="rId7"/>
              </p:custDataLst>
            </p:nvPr>
          </p:nvSpPr>
          <p:spPr>
            <a:xfrm>
              <a:off x="1334477" y="3060868"/>
              <a:ext cx="135866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 smtClean="0"/>
                <a:t>42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  <a:sym typeface="Symbol"/>
                </a:rPr>
                <a:t>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C</a:t>
              </a:r>
              <a:endParaRPr lang="en-US" sz="3600" dirty="0"/>
            </a:p>
          </p:txBody>
        </p:sp>
        <p:sp>
          <p:nvSpPr>
            <p:cNvPr id="13" name="TextBox 12"/>
            <p:cNvSpPr txBox="1"/>
            <p:nvPr>
              <p:custDataLst>
                <p:tags r:id="rId8"/>
              </p:custDataLst>
            </p:nvPr>
          </p:nvSpPr>
          <p:spPr>
            <a:xfrm>
              <a:off x="1312448" y="3804920"/>
              <a:ext cx="1613859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 smtClean="0"/>
                <a:t>32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  <a:sym typeface="Symbol"/>
                </a:rPr>
                <a:t>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C</a:t>
              </a:r>
              <a:endParaRPr lang="en-US" sz="3600" dirty="0"/>
            </a:p>
          </p:txBody>
        </p:sp>
        <p:sp>
          <p:nvSpPr>
            <p:cNvPr id="14" name="TextBox 13"/>
            <p:cNvSpPr txBox="1"/>
            <p:nvPr>
              <p:custDataLst>
                <p:tags r:id="rId9"/>
              </p:custDataLst>
            </p:nvPr>
          </p:nvSpPr>
          <p:spPr>
            <a:xfrm>
              <a:off x="1368982" y="4542790"/>
              <a:ext cx="132415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 smtClean="0"/>
                <a:t>30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  <a:sym typeface="Symbol"/>
                </a:rPr>
                <a:t>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C</a:t>
              </a:r>
              <a:endParaRPr lang="en-US" sz="3600" dirty="0"/>
            </a:p>
          </p:txBody>
        </p:sp>
        <p:sp>
          <p:nvSpPr>
            <p:cNvPr id="15" name="TextBox 14"/>
            <p:cNvSpPr txBox="1"/>
            <p:nvPr>
              <p:custDataLst>
                <p:tags r:id="rId10"/>
              </p:custDataLst>
            </p:nvPr>
          </p:nvSpPr>
          <p:spPr>
            <a:xfrm>
              <a:off x="1368982" y="528066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None of the above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303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261013" y="224287"/>
            <a:ext cx="11669973" cy="169793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charset="0"/>
                <a:ea typeface="ヒラギノ角ゴ Pro W3" charset="0"/>
                <a:cs typeface="ヒラギノ角ゴ Pro W3" charset="0"/>
              </a:rPr>
              <a:t>50.0 g of water at 22 °C is mixed with 125 g of water initially at 36 ° C.  What is the final temperature of the water after mixing, assuming no heat is lost to the surroundings?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5181" y="2908734"/>
            <a:ext cx="8033810" cy="3530600"/>
            <a:chOff x="574172" y="2359660"/>
            <a:chExt cx="8033810" cy="3530600"/>
          </a:xfrm>
        </p:grpSpPr>
        <p:pic>
          <p:nvPicPr>
            <p:cNvPr id="6" name="Picture 5" descr="answer-a.png"/>
            <p:cNvPicPr>
              <a:picLocks/>
            </p:cNvPicPr>
            <p:nvPr>
              <p:custDataLst>
                <p:tags r:id="rId1"/>
              </p:custDataLst>
            </p:nvPr>
          </p:nvPicPr>
          <p:blipFill>
            <a:blip r:embed="rId13" cstate="print"/>
            <a:stretch>
              <a:fillRect/>
            </a:stretch>
          </p:blipFill>
          <p:spPr>
            <a:xfrm>
              <a:off x="580845" y="2359660"/>
              <a:ext cx="548640" cy="548640"/>
            </a:xfrm>
            <a:prstGeom prst="rect">
              <a:avLst/>
            </a:prstGeom>
          </p:spPr>
        </p:pic>
        <p:pic>
          <p:nvPicPr>
            <p:cNvPr id="7" name="Picture 6" descr="answer-b.png"/>
            <p:cNvPicPr>
              <a:picLocks/>
            </p:cNvPicPr>
            <p:nvPr>
              <p:custDataLst>
                <p:tags r:id="rId2"/>
              </p:custDataLst>
            </p:nvPr>
          </p:nvPicPr>
          <p:blipFill>
            <a:blip r:embed="rId14" cstate="print"/>
            <a:stretch>
              <a:fillRect/>
            </a:stretch>
          </p:blipFill>
          <p:spPr>
            <a:xfrm>
              <a:off x="580845" y="3097530"/>
              <a:ext cx="548640" cy="548640"/>
            </a:xfrm>
            <a:prstGeom prst="rect">
              <a:avLst/>
            </a:prstGeom>
          </p:spPr>
        </p:pic>
        <p:pic>
          <p:nvPicPr>
            <p:cNvPr id="8" name="Picture 7" descr="answer-c.png"/>
            <p:cNvPicPr>
              <a:picLocks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tretch>
              <a:fillRect/>
            </a:stretch>
          </p:blipFill>
          <p:spPr>
            <a:xfrm>
              <a:off x="580845" y="3835400"/>
              <a:ext cx="548640" cy="548640"/>
            </a:xfrm>
            <a:prstGeom prst="rect">
              <a:avLst/>
            </a:prstGeom>
          </p:spPr>
        </p:pic>
        <p:pic>
          <p:nvPicPr>
            <p:cNvPr id="9" name="Picture 8" descr="answer-d.png"/>
            <p:cNvPicPr>
              <a:picLocks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tretch>
              <a:fillRect/>
            </a:stretch>
          </p:blipFill>
          <p:spPr>
            <a:xfrm>
              <a:off x="574172" y="4573270"/>
              <a:ext cx="548640" cy="548640"/>
            </a:xfrm>
            <a:prstGeom prst="rect">
              <a:avLst/>
            </a:prstGeom>
          </p:spPr>
        </p:pic>
        <p:pic>
          <p:nvPicPr>
            <p:cNvPr id="10" name="Picture 9" descr="answer-e.png"/>
            <p:cNvPicPr>
              <a:picLocks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tretch>
              <a:fillRect/>
            </a:stretch>
          </p:blipFill>
          <p:spPr>
            <a:xfrm>
              <a:off x="580845" y="5311140"/>
              <a:ext cx="548640" cy="54864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>
              <p:custDataLst>
                <p:tags r:id="rId6"/>
              </p:custDataLst>
            </p:nvPr>
          </p:nvSpPr>
          <p:spPr>
            <a:xfrm>
              <a:off x="1334477" y="2408202"/>
              <a:ext cx="2215035" cy="451556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 smtClean="0"/>
                <a:t>29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  <a:sym typeface="Symbol"/>
                </a:rPr>
                <a:t>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C</a:t>
              </a:r>
              <a:endParaRPr lang="en-US" sz="3600" dirty="0"/>
            </a:p>
          </p:txBody>
        </p:sp>
        <p:sp>
          <p:nvSpPr>
            <p:cNvPr id="12" name="TextBox 11"/>
            <p:cNvSpPr txBox="1"/>
            <p:nvPr>
              <p:custDataLst>
                <p:tags r:id="rId7"/>
              </p:custDataLst>
            </p:nvPr>
          </p:nvSpPr>
          <p:spPr>
            <a:xfrm>
              <a:off x="1334477" y="3060868"/>
              <a:ext cx="135866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 smtClean="0"/>
                <a:t>42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  <a:sym typeface="Symbol"/>
                </a:rPr>
                <a:t>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C</a:t>
              </a:r>
              <a:endParaRPr lang="en-US" sz="3600" dirty="0"/>
            </a:p>
          </p:txBody>
        </p:sp>
        <p:sp>
          <p:nvSpPr>
            <p:cNvPr id="13" name="TextBox 12"/>
            <p:cNvSpPr txBox="1"/>
            <p:nvPr>
              <p:custDataLst>
                <p:tags r:id="rId8"/>
              </p:custDataLst>
            </p:nvPr>
          </p:nvSpPr>
          <p:spPr>
            <a:xfrm>
              <a:off x="1312448" y="3804920"/>
              <a:ext cx="1613859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32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/>
                </a:rPr>
                <a:t></a:t>
              </a:r>
              <a:r>
                <a:rPr lang="en-US" sz="36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  <a:sym typeface="Symbol"/>
                </a:rPr>
                <a:t>C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>
              <p:custDataLst>
                <p:tags r:id="rId9"/>
              </p:custDataLst>
            </p:nvPr>
          </p:nvSpPr>
          <p:spPr>
            <a:xfrm>
              <a:off x="1368982" y="4542790"/>
              <a:ext cx="1324155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 smtClean="0"/>
                <a:t>30</a:t>
              </a:r>
              <a:r>
                <a:rPr lang="en-US" sz="3600" dirty="0" smtClean="0">
                  <a:latin typeface="Arial" pitchFamily="34" charset="0"/>
                  <a:cs typeface="Arial" pitchFamily="34" charset="0"/>
                  <a:sym typeface="Symbol"/>
                </a:rPr>
                <a:t></a:t>
              </a:r>
              <a:r>
                <a:rPr lang="en-US" sz="3600" dirty="0">
                  <a:latin typeface="Arial" pitchFamily="34" charset="0"/>
                  <a:cs typeface="Arial" pitchFamily="34" charset="0"/>
                  <a:sym typeface="Symbol"/>
                </a:rPr>
                <a:t>C</a:t>
              </a:r>
              <a:endParaRPr lang="en-US" sz="3600" dirty="0"/>
            </a:p>
          </p:txBody>
        </p:sp>
        <p:sp>
          <p:nvSpPr>
            <p:cNvPr id="15" name="TextBox 14"/>
            <p:cNvSpPr txBox="1"/>
            <p:nvPr>
              <p:custDataLst>
                <p:tags r:id="rId10"/>
              </p:custDataLst>
            </p:nvPr>
          </p:nvSpPr>
          <p:spPr>
            <a:xfrm>
              <a:off x="1368982" y="5280660"/>
              <a:ext cx="7239000" cy="609600"/>
            </a:xfrm>
            <a:prstGeom prst="rect">
              <a:avLst/>
            </a:prstGeom>
            <a:noFill/>
          </p:spPr>
          <p:txBody>
            <a:bodyPr vert="horz" rtlCol="0" anchor="ctr" anchorCtr="0">
              <a:noAutofit/>
            </a:bodyPr>
            <a:lstStyle/>
            <a:p>
              <a:r>
                <a:rPr lang="en-US" sz="3600" dirty="0"/>
                <a:t>None of the above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809138" y="1991632"/>
                <a:ext cx="9091976" cy="3816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1" u="sng" dirty="0">
                    <a:latin typeface="Cambria Math" panose="02040503050406030204" pitchFamily="18" charset="0"/>
                  </a:rPr>
                  <a:t>*</a:t>
                </a:r>
                <a:r>
                  <a:rPr lang="en-US" sz="2400" b="1" u="sng" dirty="0" smtClean="0">
                    <a:latin typeface="Cambria Math" panose="02040503050406030204" pitchFamily="18" charset="0"/>
                  </a:rPr>
                  <a:t>THINK* - Use this to check your work! </a:t>
                </a:r>
                <a:r>
                  <a:rPr lang="en-US" sz="2400" b="0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400" b="0" dirty="0" smtClean="0">
                    <a:latin typeface="Cambria Math" panose="02040503050406030204" pitchFamily="18" charset="0"/>
                  </a:rPr>
                </a:br>
                <a:r>
                  <a:rPr lang="en-US" sz="2400" b="0" dirty="0" smtClean="0">
                    <a:latin typeface="Cambria Math" panose="02040503050406030204" pitchFamily="18" charset="0"/>
                  </a:rPr>
                  <a:t>50g @ 22°C  and 125g @ 36°C with same C…</a:t>
                </a:r>
              </a:p>
              <a:p>
                <a:r>
                  <a:rPr lang="en-US" sz="2400" dirty="0" smtClean="0">
                    <a:latin typeface="Cambria Math" panose="02040503050406030204" pitchFamily="18" charset="0"/>
                  </a:rPr>
                  <a:t>Won’t end exactly halfway. Will end closer to 36°C </a:t>
                </a:r>
                <a:br>
                  <a:rPr lang="en-US" sz="2400" dirty="0" smtClean="0">
                    <a:latin typeface="Cambria Math" panose="02040503050406030204" pitchFamily="18" charset="0"/>
                  </a:rPr>
                </a:br>
                <a:r>
                  <a:rPr lang="en-US" sz="2400" dirty="0" smtClean="0">
                    <a:latin typeface="Cambria Math" panose="02040503050406030204" pitchFamily="18" charset="0"/>
                  </a:rPr>
                  <a:t>than 22°C. Cant end at 36°C or higher than 36°C…</a:t>
                </a:r>
              </a:p>
              <a:p>
                <a:endParaRPr lang="en-US" sz="2400" b="0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20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3200" b="0" dirty="0" smtClean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4.18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−22℃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125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4.18</m:t>
                          </m:r>
                        </m:e>
                      </m:d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−36</m:t>
                          </m:r>
                        </m:e>
                      </m:d>
                    </m:oMath>
                  </m:oMathPara>
                </a14:m>
                <a:endParaRPr lang="en-US" sz="3200" b="0" dirty="0" smtClean="0"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=32 ℃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138" y="1991632"/>
                <a:ext cx="9091976" cy="3816429"/>
              </a:xfrm>
              <a:prstGeom prst="rect">
                <a:avLst/>
              </a:prstGeom>
              <a:blipFill>
                <a:blip r:embed="rId18"/>
                <a:stretch>
                  <a:fillRect l="-2079" t="-2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29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55549" y="1600199"/>
            <a:ext cx="7311741" cy="4817853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>
                <a:solidFill>
                  <a:schemeClr val="accent1"/>
                </a:solidFill>
                <a:latin typeface="Arial" charset="0"/>
              </a:rPr>
              <a:t>Kinetic energy</a:t>
            </a:r>
            <a:r>
              <a:rPr lang="en-US" sz="36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3600" dirty="0">
                <a:latin typeface="Arial" charset="0"/>
              </a:rPr>
              <a:t>is energy of motion or energy that is being transferred.</a:t>
            </a:r>
          </a:p>
          <a:p>
            <a:pPr eaLnBrk="1" hangingPunct="1"/>
            <a:endParaRPr lang="en-US" sz="3600" b="1" dirty="0">
              <a:solidFill>
                <a:schemeClr val="accent1"/>
              </a:solidFill>
              <a:latin typeface="Arial" charset="0"/>
            </a:endParaRPr>
          </a:p>
          <a:p>
            <a:pPr eaLnBrk="1" hangingPunct="1"/>
            <a:r>
              <a:rPr lang="en-US" sz="3600" b="1" dirty="0">
                <a:solidFill>
                  <a:srgbClr val="0070C0"/>
                </a:solidFill>
                <a:latin typeface="Arial" charset="0"/>
              </a:rPr>
              <a:t>Thermal energy </a:t>
            </a:r>
            <a:r>
              <a:rPr lang="en-US" sz="3600" dirty="0">
                <a:latin typeface="Arial" charset="0"/>
              </a:rPr>
              <a:t>is the energy associated with temperature.</a:t>
            </a:r>
          </a:p>
          <a:p>
            <a:pPr lvl="1" eaLnBrk="1" hangingPunct="1"/>
            <a:r>
              <a:rPr lang="en-US" sz="3600" dirty="0">
                <a:latin typeface="Arial" charset="0"/>
              </a:rPr>
              <a:t>Thermal energy is a form of kinetic energy.</a:t>
            </a:r>
          </a:p>
        </p:txBody>
      </p:sp>
      <p:pic>
        <p:nvPicPr>
          <p:cNvPr id="10244" name="Picture 1" descr="06_Pg248_Un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7"/>
          <a:stretch>
            <a:fillRect/>
          </a:stretch>
        </p:blipFill>
        <p:spPr bwMode="auto">
          <a:xfrm>
            <a:off x="8085829" y="448574"/>
            <a:ext cx="3585712" cy="618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Classification of Energy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169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06_0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"/>
          <a:stretch>
            <a:fillRect/>
          </a:stretch>
        </p:blipFill>
        <p:spPr bwMode="auto">
          <a:xfrm>
            <a:off x="1828800" y="1352600"/>
            <a:ext cx="8534400" cy="504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Manifestations of Energy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321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555549" y="1295400"/>
            <a:ext cx="11176375" cy="2514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>
                <a:solidFill>
                  <a:srgbClr val="0070C0"/>
                </a:solidFill>
                <a:latin typeface="Arial" charset="0"/>
              </a:rPr>
              <a:t>Potential energy</a:t>
            </a:r>
            <a:r>
              <a:rPr lang="en-US" sz="3600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3600" dirty="0">
                <a:latin typeface="Arial" charset="0"/>
              </a:rPr>
              <a:t>is energy that is stored in an object, or energy associated with the composition and position of the object.</a:t>
            </a:r>
          </a:p>
          <a:p>
            <a:pPr lvl="1" eaLnBrk="1" hangingPunct="1"/>
            <a:r>
              <a:rPr lang="en-US" sz="3600" dirty="0">
                <a:latin typeface="Arial" charset="0"/>
              </a:rPr>
              <a:t>Energy stored in the structure of a compound is potential energy.</a:t>
            </a:r>
          </a:p>
        </p:txBody>
      </p:sp>
      <p:pic>
        <p:nvPicPr>
          <p:cNvPr id="19459" name="Picture 1" descr="06_02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8"/>
          <a:stretch>
            <a:fillRect/>
          </a:stretch>
        </p:blipFill>
        <p:spPr bwMode="auto">
          <a:xfrm>
            <a:off x="2743200" y="3810000"/>
            <a:ext cx="6858000" cy="274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Classifications of Energy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7746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64680" y="1352601"/>
            <a:ext cx="11262639" cy="4648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Electrical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Kinetic energy associated with the flow of electrical charge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Heat or thermal energy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Kinetic energy associated with molecular motion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Light or radiant energy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Kinetic energy associated with energy transitions in an atom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Nuclear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Potential energy in the nucleus of atoms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>
                <a:solidFill>
                  <a:srgbClr val="0070C0"/>
                </a:solidFill>
                <a:latin typeface="Arial" charset="0"/>
              </a:rPr>
              <a:t>Chemical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</a:rPr>
              <a:t>Potential energy due to the structure of the atoms, the attachment between atoms, the atoms</a:t>
            </a:r>
            <a:r>
              <a:rPr lang="ja-JP" altLang="en-US" dirty="0">
                <a:latin typeface="Arial" charset="0"/>
              </a:rPr>
              <a:t>’</a:t>
            </a:r>
            <a:r>
              <a:rPr lang="en-US" altLang="ja-JP" dirty="0">
                <a:latin typeface="Arial" charset="0"/>
              </a:rPr>
              <a:t> positions relative to each other in the molecule, or the molecules’ relative positions in the structure</a:t>
            </a:r>
            <a:endParaRPr lang="en-US" dirty="0">
              <a:latin typeface="Arial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Some Forms of Energy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11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5"/>
          <p:cNvSpPr>
            <a:spLocks noGrp="1"/>
          </p:cNvSpPr>
          <p:nvPr>
            <p:ph idx="1"/>
          </p:nvPr>
        </p:nvSpPr>
        <p:spPr>
          <a:xfrm>
            <a:off x="582866" y="1352601"/>
            <a:ext cx="10924771" cy="43434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 o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conservation of energy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states that energy cannot be created nor destroyed.</a:t>
            </a:r>
          </a:p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Law of Thermodynamics: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total energy content of the universe is constant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When energy is transferred between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objects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or converted    from one form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another, the total amount of energy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 the beginning must be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end.</a:t>
            </a:r>
          </a:p>
        </p:txBody>
      </p:sp>
      <p:pic>
        <p:nvPicPr>
          <p:cNvPr id="14340" name="Picture 1" descr="06_03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8"/>
          <a:stretch>
            <a:fillRect/>
          </a:stretch>
        </p:blipFill>
        <p:spPr bwMode="auto">
          <a:xfrm>
            <a:off x="7917040" y="3175000"/>
            <a:ext cx="3617913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209601"/>
            <a:ext cx="7772400" cy="1143000"/>
          </a:xfrm>
        </p:spPr>
        <p:txBody>
          <a:bodyPr/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Definitions #2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79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555549" y="1720970"/>
            <a:ext cx="11107363" cy="4714337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Thermodynamics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is the study of energy and its interconversions.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first law of thermodynamics is the law of conservation of energy.</a:t>
            </a:r>
          </a:p>
          <a:p>
            <a:pPr lvl="1"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means that the total amount of energy in the universe is constant.</a:t>
            </a:r>
          </a:p>
          <a:p>
            <a:pPr eaLnBrk="1" hangingPunct="1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Therefore, you can never design a system that will continue to produce energy without some source of energy.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49" y="457200"/>
            <a:ext cx="11107363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Law of Thermodynamics:</a:t>
            </a:r>
            <a:b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Law of Conservation of Energy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468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5550" y="1352601"/>
            <a:ext cx="10995831" cy="6858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Depend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ONLY on the </a:t>
            </a:r>
            <a:r>
              <a:rPr lang="en-US" sz="3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state of the system</a:t>
            </a:r>
          </a:p>
        </p:txBody>
      </p:sp>
      <p:pic>
        <p:nvPicPr>
          <p:cNvPr id="35846" name="Picture 6" descr="eve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0022" y="2180362"/>
            <a:ext cx="3121359" cy="4142633"/>
          </a:xfrm>
          <a:prstGeom prst="rect">
            <a:avLst/>
          </a:prstGeom>
          <a:noFill/>
        </p:spPr>
      </p:pic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55550" y="2250881"/>
            <a:ext cx="6123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ENERGY</a:t>
            </a:r>
            <a:r>
              <a:rPr lang="en-US" sz="3600" b="1" dirty="0"/>
              <a:t> </a:t>
            </a:r>
            <a:r>
              <a:rPr lang="en-US" sz="3600" b="1" u="sng" dirty="0"/>
              <a:t>IS</a:t>
            </a:r>
            <a:r>
              <a:rPr lang="en-US" sz="3600" b="1" dirty="0"/>
              <a:t> A STATE FUNCTION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86594" y="3134264"/>
            <a:ext cx="738421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/>
              <a:t>A person standing at the top of Mt. Everest has the same potential energy whether they got there by hiking up, or by falling down from a plane!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555550" y="5433419"/>
            <a:ext cx="68076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WORK</a:t>
            </a:r>
            <a:r>
              <a:rPr lang="en-US" sz="3600" b="1" dirty="0"/>
              <a:t> </a:t>
            </a:r>
            <a:r>
              <a:rPr lang="en-US" sz="3600" b="1" u="sng" dirty="0"/>
              <a:t>IS NOT</a:t>
            </a:r>
            <a:r>
              <a:rPr lang="en-US" sz="3600" b="1" dirty="0"/>
              <a:t> A STATE FUNCTION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55550" y="209601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State Functions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  <p:bldP spid="35848" grpId="0"/>
      <p:bldP spid="358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B"/>
  <p:tag name="QUESTION WEIGHT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YPE" val="ABCDE"/>
  <p:tag name="CORRECT ANSWER" val="B"/>
  <p:tag name="QUESTION WEIGHT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ESTION TEXTBOX" val="QUESTION TEXTBOX"/>
  <p:tag name="QUESTION TEXT" val="Question Tex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B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TEXT" val="enter text here"/>
  <p:tag name="ANSWER TEXTBOX" val="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 PIC" val="DEFAUL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1149</Words>
  <Application>Microsoft Office PowerPoint</Application>
  <PresentationFormat>Widescreen</PresentationFormat>
  <Paragraphs>171</Paragraphs>
  <Slides>27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ＭＳ Ｐゴシック</vt:lpstr>
      <vt:lpstr>游ゴシック</vt:lpstr>
      <vt:lpstr>Arial</vt:lpstr>
      <vt:lpstr>Calibri</vt:lpstr>
      <vt:lpstr>Calibri Light</vt:lpstr>
      <vt:lpstr>Cambria Math</vt:lpstr>
      <vt:lpstr>Helvetica</vt:lpstr>
      <vt:lpstr>Impact</vt:lpstr>
      <vt:lpstr>Symbol</vt:lpstr>
      <vt:lpstr>Times New Roman</vt:lpstr>
      <vt:lpstr>ヒラギノ角ゴ Pro W3</vt:lpstr>
      <vt:lpstr>Office Theme</vt:lpstr>
      <vt:lpstr>Equation</vt:lpstr>
      <vt:lpstr>THERMOCHEMISTRY</vt:lpstr>
      <vt:lpstr>Definitions #1</vt:lpstr>
      <vt:lpstr>Classification of Energy</vt:lpstr>
      <vt:lpstr>Manifestations of Energy</vt:lpstr>
      <vt:lpstr>Classifications of Energy</vt:lpstr>
      <vt:lpstr>Some Forms of Energy</vt:lpstr>
      <vt:lpstr>Definitions #2</vt:lpstr>
      <vt:lpstr>The First Law of Thermodynamics: Law of Conservation of Energy</vt:lpstr>
      <vt:lpstr>Depend  ONLY on the present state of the system</vt:lpstr>
      <vt:lpstr>State Function</vt:lpstr>
      <vt:lpstr>Energy Change in Chemical Processes</vt:lpstr>
      <vt:lpstr>System and Surroundings</vt:lpstr>
      <vt:lpstr>PowerPoint Presentation</vt:lpstr>
      <vt:lpstr>Exothermic Reactions</vt:lpstr>
      <vt:lpstr>Calorimetry</vt:lpstr>
      <vt:lpstr>Units of Energy</vt:lpstr>
      <vt:lpstr>Bomb Calorimeter</vt:lpstr>
      <vt:lpstr>A Cheaper Calorimeter – Coffee Cup!</vt:lpstr>
      <vt:lpstr>Specific Heat Capacity</vt:lpstr>
      <vt:lpstr>Identical amounts of heat are applied to  50 g blocks of lead, silver, and copper, all at an initial temp of 25°C.  Which block  will have the largest increase in temp?</vt:lpstr>
      <vt:lpstr>Identical amounts of heat are applied to  50 g blocks of lead, silver, and copper, all at an initial temp of 25°C.  Which block  will have the largest increase in temp?</vt:lpstr>
      <vt:lpstr>PowerPoint Presentation</vt:lpstr>
      <vt:lpstr>Thermal Energy Transfer</vt:lpstr>
      <vt:lpstr>PowerPoint Presentation</vt:lpstr>
      <vt:lpstr>PowerPoint Presentation</vt:lpstr>
      <vt:lpstr>50.0 g of water at 22 °C is mixed with 125 g of water initially at 36 ° C.  What is the final temperature of the water after mixing, assuming no heat is lost to the surroundings?</vt:lpstr>
      <vt:lpstr>50.0 g of water at 22 °C is mixed with 125 g of water initially at 36 ° C.  What is the final temperature of the water after mixing, assuming no heat is lost to the surroundings?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THERMOCHEMISTRY</dc:title>
  <dc:creator>Microsoft Office User</dc:creator>
  <cp:lastModifiedBy>Farmer, Stephanie [DH]</cp:lastModifiedBy>
  <cp:revision>13</cp:revision>
  <dcterms:created xsi:type="dcterms:W3CDTF">2020-02-04T06:18:35Z</dcterms:created>
  <dcterms:modified xsi:type="dcterms:W3CDTF">2020-05-11T17:32:15Z</dcterms:modified>
</cp:coreProperties>
</file>