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19"/>
  </p:notesMasterIdLst>
  <p:sldIdLst>
    <p:sldId id="325" r:id="rId3"/>
    <p:sldId id="326" r:id="rId4"/>
    <p:sldId id="305" r:id="rId5"/>
    <p:sldId id="327" r:id="rId6"/>
    <p:sldId id="328" r:id="rId7"/>
    <p:sldId id="329" r:id="rId8"/>
    <p:sldId id="330" r:id="rId9"/>
    <p:sldId id="277" r:id="rId10"/>
    <p:sldId id="321" r:id="rId11"/>
    <p:sldId id="331" r:id="rId12"/>
    <p:sldId id="332" r:id="rId13"/>
    <p:sldId id="333" r:id="rId14"/>
    <p:sldId id="334" r:id="rId15"/>
    <p:sldId id="336" r:id="rId16"/>
    <p:sldId id="337" r:id="rId17"/>
    <p:sldId id="335" r:id="rId18"/>
  </p:sldIdLst>
  <p:sldSz cx="12192000" cy="6858000"/>
  <p:notesSz cx="6858000" cy="9144000"/>
  <p:defaultTextStyle>
    <a:defPPr>
      <a:defRPr lang="en-US"/>
    </a:defPPr>
    <a:lvl1pPr algn="l" rtl="0" fontAlgn="base">
      <a:spcBef>
        <a:spcPct val="0"/>
      </a:spcBef>
      <a:spcAft>
        <a:spcPct val="0"/>
      </a:spcAft>
      <a:defRPr sz="2800" kern="1200">
        <a:solidFill>
          <a:schemeClr val="tx1"/>
        </a:solidFill>
        <a:latin typeface="Comic Sans MS" pitchFamily="66" charset="0"/>
        <a:ea typeface="+mn-ea"/>
        <a:cs typeface="+mn-cs"/>
      </a:defRPr>
    </a:lvl1pPr>
    <a:lvl2pPr marL="457200" algn="l" rtl="0" fontAlgn="base">
      <a:spcBef>
        <a:spcPct val="0"/>
      </a:spcBef>
      <a:spcAft>
        <a:spcPct val="0"/>
      </a:spcAft>
      <a:defRPr sz="2800" kern="1200">
        <a:solidFill>
          <a:schemeClr val="tx1"/>
        </a:solidFill>
        <a:latin typeface="Comic Sans MS" pitchFamily="66" charset="0"/>
        <a:ea typeface="+mn-ea"/>
        <a:cs typeface="+mn-cs"/>
      </a:defRPr>
    </a:lvl2pPr>
    <a:lvl3pPr marL="914400" algn="l" rtl="0" fontAlgn="base">
      <a:spcBef>
        <a:spcPct val="0"/>
      </a:spcBef>
      <a:spcAft>
        <a:spcPct val="0"/>
      </a:spcAft>
      <a:defRPr sz="2800" kern="1200">
        <a:solidFill>
          <a:schemeClr val="tx1"/>
        </a:solidFill>
        <a:latin typeface="Comic Sans MS" pitchFamily="66" charset="0"/>
        <a:ea typeface="+mn-ea"/>
        <a:cs typeface="+mn-cs"/>
      </a:defRPr>
    </a:lvl3pPr>
    <a:lvl4pPr marL="1371600" algn="l" rtl="0" fontAlgn="base">
      <a:spcBef>
        <a:spcPct val="0"/>
      </a:spcBef>
      <a:spcAft>
        <a:spcPct val="0"/>
      </a:spcAft>
      <a:defRPr sz="2800" kern="1200">
        <a:solidFill>
          <a:schemeClr val="tx1"/>
        </a:solidFill>
        <a:latin typeface="Comic Sans MS" pitchFamily="66" charset="0"/>
        <a:ea typeface="+mn-ea"/>
        <a:cs typeface="+mn-cs"/>
      </a:defRPr>
    </a:lvl4pPr>
    <a:lvl5pPr marL="1828800" algn="l" rtl="0" fontAlgn="base">
      <a:spcBef>
        <a:spcPct val="0"/>
      </a:spcBef>
      <a:spcAft>
        <a:spcPct val="0"/>
      </a:spcAft>
      <a:defRPr sz="2800" kern="1200">
        <a:solidFill>
          <a:schemeClr val="tx1"/>
        </a:solidFill>
        <a:latin typeface="Comic Sans MS" pitchFamily="66" charset="0"/>
        <a:ea typeface="+mn-ea"/>
        <a:cs typeface="+mn-cs"/>
      </a:defRPr>
    </a:lvl5pPr>
    <a:lvl6pPr marL="2286000" algn="l" defTabSz="914400" rtl="0" eaLnBrk="1" latinLnBrk="0" hangingPunct="1">
      <a:defRPr sz="2800" kern="1200">
        <a:solidFill>
          <a:schemeClr val="tx1"/>
        </a:solidFill>
        <a:latin typeface="Comic Sans MS" pitchFamily="66" charset="0"/>
        <a:ea typeface="+mn-ea"/>
        <a:cs typeface="+mn-cs"/>
      </a:defRPr>
    </a:lvl6pPr>
    <a:lvl7pPr marL="2743200" algn="l" defTabSz="914400" rtl="0" eaLnBrk="1" latinLnBrk="0" hangingPunct="1">
      <a:defRPr sz="2800" kern="1200">
        <a:solidFill>
          <a:schemeClr val="tx1"/>
        </a:solidFill>
        <a:latin typeface="Comic Sans MS" pitchFamily="66" charset="0"/>
        <a:ea typeface="+mn-ea"/>
        <a:cs typeface="+mn-cs"/>
      </a:defRPr>
    </a:lvl7pPr>
    <a:lvl8pPr marL="3200400" algn="l" defTabSz="914400" rtl="0" eaLnBrk="1" latinLnBrk="0" hangingPunct="1">
      <a:defRPr sz="2800" kern="1200">
        <a:solidFill>
          <a:schemeClr val="tx1"/>
        </a:solidFill>
        <a:latin typeface="Comic Sans MS" pitchFamily="66" charset="0"/>
        <a:ea typeface="+mn-ea"/>
        <a:cs typeface="+mn-cs"/>
      </a:defRPr>
    </a:lvl8pPr>
    <a:lvl9pPr marL="3657600" algn="l" defTabSz="914400" rtl="0" eaLnBrk="1" latinLnBrk="0" hangingPunct="1">
      <a:defRPr sz="28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FF9300"/>
    <a:srgbClr val="99FF99"/>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519"/>
  </p:normalViewPr>
  <p:slideViewPr>
    <p:cSldViewPr>
      <p:cViewPr varScale="1">
        <p:scale>
          <a:sx n="62" d="100"/>
          <a:sy n="62" d="100"/>
        </p:scale>
        <p:origin x="72" y="14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AB2F5CD-B0B9-49B9-ACB9-31CAC42B68AF}" type="slidenum">
              <a:rPr lang="en-US"/>
              <a:pPr/>
              <a:t>‹#›</a:t>
            </a:fld>
            <a:endParaRPr lang="en-US"/>
          </a:p>
        </p:txBody>
      </p:sp>
    </p:spTree>
    <p:extLst>
      <p:ext uri="{BB962C8B-B14F-4D97-AF65-F5344CB8AC3E}">
        <p14:creationId xmlns:p14="http://schemas.microsoft.com/office/powerpoint/2010/main" val="16093724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835068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13</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500113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14</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436927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15</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333941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16</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364625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3</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4</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50300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5</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4097006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6</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906226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7</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570966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2" tIns="45716" rIns="91432" bIns="45716"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35011AC-569F-094B-893E-8EA83F3622EE}" type="slidenum">
              <a:rPr lang="en-US" sz="1200"/>
              <a:pPr algn="r" eaLnBrk="1" hangingPunct="1"/>
              <a:t>9</a:t>
            </a:fld>
            <a:endParaRPr lang="en-US" sz="1200"/>
          </a:p>
        </p:txBody>
      </p:sp>
      <p:sp>
        <p:nvSpPr>
          <p:cNvPr id="125954" name="Rectangle 2"/>
          <p:cNvSpPr>
            <a:spLocks noGrp="1" noRot="1" noChangeAspect="1" noChangeArrowheads="1" noTextEdit="1"/>
          </p:cNvSpPr>
          <p:nvPr>
            <p:ph type="sldImg"/>
          </p:nvPr>
        </p:nvSpPr>
        <p:spPr>
          <a:xfrm>
            <a:off x="381000" y="685800"/>
            <a:ext cx="6096000" cy="3429000"/>
          </a:xfrm>
          <a:ln/>
        </p:spPr>
      </p:sp>
      <p:sp>
        <p:nvSpPr>
          <p:cNvPr id="12595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xfrm>
            <a:off x="381000" y="685800"/>
            <a:ext cx="6096000" cy="3429000"/>
          </a:xfrm>
          <a:ln/>
        </p:spPr>
      </p:sp>
      <p:sp>
        <p:nvSpPr>
          <p:cNvPr id="111618"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Answer: e</a:t>
            </a:r>
          </a:p>
        </p:txBody>
      </p:sp>
      <p:sp>
        <p:nvSpPr>
          <p:cNvPr id="111619"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21DB29-7B66-2545-A1EE-0EC350DFA7A7}" type="slidenum">
              <a:rPr lang="en-US" sz="1200">
                <a:latin typeface="Calibri" charset="0"/>
                <a:cs typeface="Arial" charset="0"/>
              </a:rPr>
              <a:pPr eaLnBrk="1" hangingPunct="1"/>
              <a:t>11</a:t>
            </a:fld>
            <a:endParaRPr lang="en-US" sz="1200">
              <a:latin typeface="Calibri" charset="0"/>
              <a:cs typeface="Arial" charset="0"/>
            </a:endParaRPr>
          </a:p>
        </p:txBody>
      </p:sp>
    </p:spTree>
    <p:extLst>
      <p:ext uri="{BB962C8B-B14F-4D97-AF65-F5344CB8AC3E}">
        <p14:creationId xmlns:p14="http://schemas.microsoft.com/office/powerpoint/2010/main" val="235483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xfrm>
            <a:off x="381000" y="685800"/>
            <a:ext cx="6096000" cy="3429000"/>
          </a:xfrm>
          <a:ln/>
        </p:spPr>
      </p:sp>
      <p:sp>
        <p:nvSpPr>
          <p:cNvPr id="111618"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Answer: e</a:t>
            </a:r>
          </a:p>
        </p:txBody>
      </p:sp>
      <p:sp>
        <p:nvSpPr>
          <p:cNvPr id="111619"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21DB29-7B66-2545-A1EE-0EC350DFA7A7}" type="slidenum">
              <a:rPr lang="en-US" sz="1200">
                <a:latin typeface="Calibri" charset="0"/>
                <a:cs typeface="Arial" charset="0"/>
              </a:rPr>
              <a:pPr eaLnBrk="1" hangingPunct="1"/>
              <a:t>12</a:t>
            </a:fld>
            <a:endParaRPr lang="en-US" sz="1200">
              <a:latin typeface="Calibri" charset="0"/>
              <a:cs typeface="Arial" charset="0"/>
            </a:endParaRPr>
          </a:p>
        </p:txBody>
      </p:sp>
    </p:spTree>
    <p:extLst>
      <p:ext uri="{BB962C8B-B14F-4D97-AF65-F5344CB8AC3E}">
        <p14:creationId xmlns:p14="http://schemas.microsoft.com/office/powerpoint/2010/main" val="2863104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4C529-7A6E-E943-AE71-8BF34650B9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BDC798-BC5D-5B47-9C08-3CE605ACA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5F3100-80B8-5846-A43D-A6600D089BF7}"/>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5" name="Footer Placeholder 4">
            <a:extLst>
              <a:ext uri="{FF2B5EF4-FFF2-40B4-BE49-F238E27FC236}">
                <a16:creationId xmlns:a16="http://schemas.microsoft.com/office/drawing/2014/main" id="{67B1BFC3-8197-F342-9AE9-AD7C26295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EC3A2-BE0F-6645-BAE8-4862DDAD29DB}"/>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2916115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37CA-AC2C-0F4A-B80D-2595145C2E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BEA7E8-B454-D242-A0FC-63B9881DD8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B8DA6-FF01-C642-B6E5-BE26D2A0B1BC}"/>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5" name="Footer Placeholder 4">
            <a:extLst>
              <a:ext uri="{FF2B5EF4-FFF2-40B4-BE49-F238E27FC236}">
                <a16:creationId xmlns:a16="http://schemas.microsoft.com/office/drawing/2014/main" id="{ECB50D23-2C72-984B-9073-6709535FE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9B650-A6E6-5F4C-A0DF-77AD2003CC6B}"/>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97107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55ED0-49D0-AD48-8B8E-5A1F4E4EF1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B6E276-ECC3-C84A-AC17-710949AEA2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BEE099-6BBB-FD4C-A57E-AF63A3CC07D2}"/>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5" name="Footer Placeholder 4">
            <a:extLst>
              <a:ext uri="{FF2B5EF4-FFF2-40B4-BE49-F238E27FC236}">
                <a16:creationId xmlns:a16="http://schemas.microsoft.com/office/drawing/2014/main" id="{6E292D6D-8791-C64E-BCD1-E8692C76C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92E19-3C0A-3A4E-9A08-00D682B24549}"/>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141418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E15E-03F3-9D4C-B8AE-296449EAFD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4768EB-F880-1C42-9692-BB2E485EE7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CD49BD-0294-BF43-883A-4FD46F95FE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AE73D6-7506-D846-8710-F682B4812215}"/>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6" name="Footer Placeholder 5">
            <a:extLst>
              <a:ext uri="{FF2B5EF4-FFF2-40B4-BE49-F238E27FC236}">
                <a16:creationId xmlns:a16="http://schemas.microsoft.com/office/drawing/2014/main" id="{DC6D88EB-0870-B246-B037-A483B04AA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409691-4BAF-0A48-9F0F-756DADD0DD0B}"/>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2264641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A17CA-E994-1840-897C-F12BDAAF0A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11AA27-D7E8-F642-AD5D-B7E25699CE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2C103F-0CBA-2E4E-8E6F-5F0BCED66D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548D83-C744-B64F-AF80-38E6F2F5F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4299BC-DCB5-A943-B864-06FD45C679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055D47-1B3E-9245-97F1-420461623AFC}"/>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8" name="Footer Placeholder 7">
            <a:extLst>
              <a:ext uri="{FF2B5EF4-FFF2-40B4-BE49-F238E27FC236}">
                <a16:creationId xmlns:a16="http://schemas.microsoft.com/office/drawing/2014/main" id="{A71A8B5C-AF2B-1B40-BAC3-0D3DD7C622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6CBFDA-FEED-3C4F-8C02-7C48AD8EF8A1}"/>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2981498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3129-FD57-8B46-B674-A49E5178E9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031655-A88A-0C45-ACA8-78C2022186C5}"/>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4" name="Footer Placeholder 3">
            <a:extLst>
              <a:ext uri="{FF2B5EF4-FFF2-40B4-BE49-F238E27FC236}">
                <a16:creationId xmlns:a16="http://schemas.microsoft.com/office/drawing/2014/main" id="{B6F622C5-DEF4-874C-83DC-76D8392831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81B588-03D7-E84A-ADDC-EAC48F6FE1B5}"/>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1106175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6DAC72-6095-864C-8F92-CD4F2F4F2329}"/>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3" name="Footer Placeholder 2">
            <a:extLst>
              <a:ext uri="{FF2B5EF4-FFF2-40B4-BE49-F238E27FC236}">
                <a16:creationId xmlns:a16="http://schemas.microsoft.com/office/drawing/2014/main" id="{56000A49-5B46-764F-B251-BC1C88BB4F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EC474D-F127-944F-99C4-62B8797D5993}"/>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403727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250F8-F80F-954B-9215-90BBC7A81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17F34D-DE8B-C141-9F9D-62A4509216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E71A76-DD02-A146-AD4A-6950AF37B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C70D21-01D5-6747-8F7D-B97FEA66D20F}"/>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6" name="Footer Placeholder 5">
            <a:extLst>
              <a:ext uri="{FF2B5EF4-FFF2-40B4-BE49-F238E27FC236}">
                <a16:creationId xmlns:a16="http://schemas.microsoft.com/office/drawing/2014/main" id="{F097C917-7A14-2645-A38A-DD7E79EB6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7B8B28-7346-DA43-A28A-0F4DBDF8F75C}"/>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51660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0596-7313-3940-9480-9F6F438EFF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2107D4-4AC0-6C4C-A7F6-5D55A7142F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CE7F3F-33B7-8F44-B55B-ACF8FC23C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27A53E-06DC-424E-9A01-E2DC7180A0AA}"/>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6" name="Footer Placeholder 5">
            <a:extLst>
              <a:ext uri="{FF2B5EF4-FFF2-40B4-BE49-F238E27FC236}">
                <a16:creationId xmlns:a16="http://schemas.microsoft.com/office/drawing/2014/main" id="{42C0FE77-A3E7-5540-9205-021044EAD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C06203-6463-744F-9431-147F16B80FF1}"/>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480683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E698-A338-0B45-82F9-5E32736F64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184EF5-C91D-1243-9A42-77BA6D2843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FD01B3-D61C-DE4C-818C-E8C42BA4E23F}"/>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5" name="Footer Placeholder 4">
            <a:extLst>
              <a:ext uri="{FF2B5EF4-FFF2-40B4-BE49-F238E27FC236}">
                <a16:creationId xmlns:a16="http://schemas.microsoft.com/office/drawing/2014/main" id="{1EEE15FF-F29F-6149-AE9F-299E79D81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42827-85F6-0642-A3A3-CE87D222DDA0}"/>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7929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7EB141-C983-414B-94BE-6C67FFBF41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36350F-9EFA-E74D-8406-1A989B5263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F9176-55D7-9643-94E1-30449CD4914F}"/>
              </a:ext>
            </a:extLst>
          </p:cNvPr>
          <p:cNvSpPr>
            <a:spLocks noGrp="1"/>
          </p:cNvSpPr>
          <p:nvPr>
            <p:ph type="dt" sz="half" idx="10"/>
          </p:nvPr>
        </p:nvSpPr>
        <p:spPr/>
        <p:txBody>
          <a:bodyPr/>
          <a:lstStyle/>
          <a:p>
            <a:fld id="{AE7DE44E-2662-174B-9D75-73A0C879E632}" type="datetimeFigureOut">
              <a:rPr lang="en-US" smtClean="0"/>
              <a:t>5/11/2020</a:t>
            </a:fld>
            <a:endParaRPr lang="en-US"/>
          </a:p>
        </p:txBody>
      </p:sp>
      <p:sp>
        <p:nvSpPr>
          <p:cNvPr id="5" name="Footer Placeholder 4">
            <a:extLst>
              <a:ext uri="{FF2B5EF4-FFF2-40B4-BE49-F238E27FC236}">
                <a16:creationId xmlns:a16="http://schemas.microsoft.com/office/drawing/2014/main" id="{B1CEF46C-7F3B-7941-9403-D66D5C0E8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83CC40-9387-3741-B0C9-ED9A040241E3}"/>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4294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300"/>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2pPr>
      <a:lvl3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3pPr>
      <a:lvl4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4pPr>
      <a:lvl5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9pPr>
    </p:titleStyle>
    <p:bodyStyle>
      <a:lvl1pPr marL="342900" indent="-3429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27BFC0-FAAB-294F-9126-DE6EADF710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43F962-34F5-9645-8984-25D476736A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205E3-04DA-D741-A5B4-D9AB606E03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DE44E-2662-174B-9D75-73A0C879E632}" type="datetimeFigureOut">
              <a:rPr lang="en-US" smtClean="0"/>
              <a:t>5/11/2020</a:t>
            </a:fld>
            <a:endParaRPr lang="en-US"/>
          </a:p>
        </p:txBody>
      </p:sp>
      <p:sp>
        <p:nvSpPr>
          <p:cNvPr id="5" name="Footer Placeholder 4">
            <a:extLst>
              <a:ext uri="{FF2B5EF4-FFF2-40B4-BE49-F238E27FC236}">
                <a16:creationId xmlns:a16="http://schemas.microsoft.com/office/drawing/2014/main" id="{B52C5F0D-2F20-7140-A8DC-1C4B2F7DC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E4D51D-B4FA-B947-BCBE-17300148BB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3E19A-236F-B84E-99A4-F263B855785E}" type="slidenum">
              <a:rPr lang="en-US" smtClean="0"/>
              <a:t>‹#›</a:t>
            </a:fld>
            <a:endParaRPr lang="en-US"/>
          </a:p>
        </p:txBody>
      </p:sp>
    </p:spTree>
    <p:extLst>
      <p:ext uri="{BB962C8B-B14F-4D97-AF65-F5344CB8AC3E}">
        <p14:creationId xmlns:p14="http://schemas.microsoft.com/office/powerpoint/2010/main" val="309597259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8.xml"/><Relationship Id="rId17" Type="http://schemas.openxmlformats.org/officeDocument/2006/relationships/image" Target="../media/image10.png"/><Relationship Id="rId2" Type="http://schemas.openxmlformats.org/officeDocument/2006/relationships/tags" Target="../tags/tag2.xml"/><Relationship Id="rId16" Type="http://schemas.openxmlformats.org/officeDocument/2006/relationships/image" Target="../media/image9.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2.xml"/><Relationship Id="rId5" Type="http://schemas.openxmlformats.org/officeDocument/2006/relationships/tags" Target="../tags/tag5.xml"/><Relationship Id="rId15" Type="http://schemas.openxmlformats.org/officeDocument/2006/relationships/image" Target="../media/image8.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image" Target="../media/image6.png"/><Relationship Id="rId18" Type="http://schemas.openxmlformats.org/officeDocument/2006/relationships/image" Target="../media/image11.png"/><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notesSlide" Target="../notesSlides/notesSlide9.xml"/><Relationship Id="rId17" Type="http://schemas.openxmlformats.org/officeDocument/2006/relationships/image" Target="../media/image10.png"/><Relationship Id="rId2" Type="http://schemas.openxmlformats.org/officeDocument/2006/relationships/tags" Target="../tags/tag12.xml"/><Relationship Id="rId16" Type="http://schemas.openxmlformats.org/officeDocument/2006/relationships/image" Target="../media/image9.png"/><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slideLayout" Target="../slideLayouts/slideLayout2.xml"/><Relationship Id="rId5" Type="http://schemas.openxmlformats.org/officeDocument/2006/relationships/tags" Target="../tags/tag15.xml"/><Relationship Id="rId15" Type="http://schemas.openxmlformats.org/officeDocument/2006/relationships/image" Target="../media/image8.png"/><Relationship Id="rId10" Type="http://schemas.openxmlformats.org/officeDocument/2006/relationships/tags" Target="../tags/tag20.xml"/><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22911" y="851559"/>
            <a:ext cx="8746177" cy="2023753"/>
          </a:xfrm>
        </p:spPr>
        <p:txBody>
          <a:bodyPr>
            <a:normAutofit/>
          </a:bodyPr>
          <a:lstStyle/>
          <a:p>
            <a:pPr algn="ctr"/>
            <a:r>
              <a:rPr lang="en-US" sz="8000" u="sng" dirty="0">
                <a:latin typeface="Impact" panose="020B0806030902050204" pitchFamily="34" charset="0"/>
              </a:rPr>
              <a:t>THERMOCHEMISTRY</a:t>
            </a:r>
          </a:p>
        </p:txBody>
      </p:sp>
      <p:sp>
        <p:nvSpPr>
          <p:cNvPr id="2" name="TextBox 1">
            <a:extLst>
              <a:ext uri="{FF2B5EF4-FFF2-40B4-BE49-F238E27FC236}">
                <a16:creationId xmlns:a16="http://schemas.microsoft.com/office/drawing/2014/main" id="{EB67DC9B-EEAE-F64D-A8B6-FF023D9B83FE}"/>
              </a:ext>
            </a:extLst>
          </p:cNvPr>
          <p:cNvSpPr txBox="1"/>
          <p:nvPr/>
        </p:nvSpPr>
        <p:spPr>
          <a:xfrm>
            <a:off x="2088355" y="2855939"/>
            <a:ext cx="8015287"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Heat of Formation</a:t>
            </a:r>
            <a:endParaRPr kumimoji="0" lang="en-US" sz="6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Frame 3"/>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538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6111" name="Group 31"/>
          <p:cNvGraphicFramePr>
            <a:graphicFrameLocks noGrp="1"/>
          </p:cNvGraphicFramePr>
          <p:nvPr>
            <p:ph sz="half" idx="1"/>
            <p:extLst>
              <p:ext uri="{D42A27DB-BD31-4B8C-83A1-F6EECF244321}">
                <p14:modId xmlns:p14="http://schemas.microsoft.com/office/powerpoint/2010/main" val="211291776"/>
              </p:ext>
            </p:extLst>
          </p:nvPr>
        </p:nvGraphicFramePr>
        <p:xfrm>
          <a:off x="555550" y="1081086"/>
          <a:ext cx="10950650" cy="3505200"/>
        </p:xfrm>
        <a:graphic>
          <a:graphicData uri="http://schemas.openxmlformats.org/drawingml/2006/table">
            <a:tbl>
              <a:tblPr/>
              <a:tblGrid>
                <a:gridCol w="10950650">
                  <a:extLst>
                    <a:ext uri="{9D8B030D-6E8A-4147-A177-3AD203B41FA5}">
                      <a16:colId xmlns:a16="http://schemas.microsoft.com/office/drawing/2014/main" val="20000"/>
                    </a:ext>
                  </a:extLst>
                </a:gridCol>
              </a:tblGrid>
              <a:tr h="1066800">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The numbers can vary slightly based on the appendix used. Always use numbers given to you in the problem, otherwise look them up and don’t stress if they don’t exactly match someone else’s </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t>One H</a:t>
                      </a:r>
                      <a:r>
                        <a:rPr kumimoji="0" lang="en-US" sz="3200" b="0" i="0" u="none" strike="noStrike" cap="none" normalizeH="0" baseline="-25000" dirty="0" smtClean="0">
                          <a:ln>
                            <a:noFill/>
                          </a:ln>
                          <a:solidFill>
                            <a:srgbClr val="000000"/>
                          </a:solidFill>
                          <a:effectLst/>
                          <a:latin typeface="Arial" panose="020B0604020202020204" pitchFamily="34" charset="0"/>
                          <a:cs typeface="Arial" panose="020B0604020202020204" pitchFamily="34" charset="0"/>
                          <a:sym typeface="Symbol" pitchFamily="18" charset="2"/>
                        </a:rPr>
                        <a:t>2</a:t>
                      </a:r>
                      <a:r>
                        <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t>O was gas, one was liquid! Phase matters! </a:t>
                      </a:r>
                      <a:br>
                        <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br>
                      <a:r>
                        <a:rPr kumimoji="0" lang="en-US" sz="3200" b="1"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sym typeface="Symbol" pitchFamily="18" charset="2"/>
                        </a:rPr>
                        <a:t>Be careful!</a:t>
                      </a:r>
                      <a:endParaRPr kumimoji="0" lang="en-US" sz="3200" b="1" i="0" u="none" strike="noStrike" cap="none" normalizeH="0" baseline="0" dirty="0">
                        <a:ln>
                          <a:noFill/>
                        </a:ln>
                        <a:solidFill>
                          <a:srgbClr val="0070C0"/>
                        </a:solidFill>
                        <a:effectLst/>
                        <a:latin typeface="Arial" panose="020B0604020202020204" pitchFamily="34" charset="0"/>
                        <a:cs typeface="Arial" panose="020B0604020202020204" pitchFamily="34" charset="0"/>
                        <a:sym typeface="Symbol" pitchFamily="18" charset="2"/>
                      </a:endParaRPr>
                    </a:p>
                  </a:txBody>
                  <a:tcPr anchor="ctr" horzOverflow="overflow">
                    <a:lnL cap="flat">
                      <a:noFill/>
                    </a:lnL>
                    <a:lnR>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1" name="Frame 10"/>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anose="020F0502020204030204"/>
              <a:ea typeface="+mn-ea"/>
              <a:cs typeface="+mn-cs"/>
            </a:endParaRPr>
          </a:p>
        </p:txBody>
      </p:sp>
      <p:sp>
        <p:nvSpPr>
          <p:cNvPr id="12" name="Rectangle 2"/>
          <p:cNvSpPr txBox="1">
            <a:spLocks noChangeArrowheads="1"/>
          </p:cNvSpPr>
          <p:nvPr/>
        </p:nvSpPr>
        <p:spPr>
          <a:xfrm>
            <a:off x="555550" y="209601"/>
            <a:ext cx="11407850" cy="8638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3600" b="1" u="sng" dirty="0" smtClean="0">
                <a:solidFill>
                  <a:srgbClr val="000000"/>
                </a:solidFill>
                <a:latin typeface="Arial" panose="020B0604020202020204" pitchFamily="34" charset="0"/>
                <a:cs typeface="Arial" panose="020B0604020202020204" pitchFamily="34" charset="0"/>
              </a:rPr>
              <a:t>Notice anything about the #’s on last two slides?</a:t>
            </a:r>
            <a:endParaRPr lang="en-US" sz="3600"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06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0593" name="Title 1"/>
          <p:cNvSpPr>
            <a:spLocks noGrp="1"/>
          </p:cNvSpPr>
          <p:nvPr>
            <p:ph type="title"/>
          </p:nvPr>
        </p:nvSpPr>
        <p:spPr>
          <a:xfrm>
            <a:off x="228600" y="228600"/>
            <a:ext cx="11734800" cy="1828800"/>
          </a:xfrm>
        </p:spPr>
        <p:txBody>
          <a:bodyPr/>
          <a:lstStyle/>
          <a:p>
            <a:pPr algn="l"/>
            <a:r>
              <a:rPr lang="en-US" sz="3200" b="0" dirty="0">
                <a:solidFill>
                  <a:srgbClr val="000000"/>
                </a:solidFill>
                <a:effectLst/>
                <a:latin typeface="Arial" charset="0"/>
                <a:ea typeface="ヒラギノ角ゴ Pro W3" charset="0"/>
                <a:cs typeface="ヒラギノ角ゴ Pro W3" charset="0"/>
              </a:rPr>
              <a:t>Ethanol is used as an additive in many fuels today.  </a:t>
            </a:r>
            <a:r>
              <a:rPr lang="en-US" sz="3200" b="0" dirty="0" smtClean="0">
                <a:solidFill>
                  <a:srgbClr val="000000"/>
                </a:solidFill>
                <a:effectLst/>
                <a:latin typeface="Arial" charset="0"/>
                <a:ea typeface="ヒラギノ角ゴ Pro W3" charset="0"/>
                <a:cs typeface="ヒラギノ角ゴ Pro W3" charset="0"/>
              </a:rPr>
              <a:t/>
            </a:r>
            <a:br>
              <a:rPr lang="en-US" sz="3200" b="0" dirty="0" smtClean="0">
                <a:solidFill>
                  <a:srgbClr val="000000"/>
                </a:solidFill>
                <a:effectLst/>
                <a:latin typeface="Arial" charset="0"/>
                <a:ea typeface="ヒラギノ角ゴ Pro W3" charset="0"/>
                <a:cs typeface="ヒラギノ角ゴ Pro W3" charset="0"/>
              </a:rPr>
            </a:br>
            <a:r>
              <a:rPr lang="en-US" sz="3200" b="0" dirty="0" smtClean="0">
                <a:solidFill>
                  <a:srgbClr val="000000"/>
                </a:solidFill>
                <a:effectLst/>
                <a:latin typeface="Arial" charset="0"/>
                <a:ea typeface="ヒラギノ角ゴ Pro W3" charset="0"/>
                <a:cs typeface="ヒラギノ角ゴ Pro W3" charset="0"/>
              </a:rPr>
              <a:t>What </a:t>
            </a:r>
            <a:r>
              <a:rPr lang="en-US" sz="3200" b="0" dirty="0">
                <a:solidFill>
                  <a:srgbClr val="000000"/>
                </a:solidFill>
                <a:effectLst/>
                <a:latin typeface="Arial" charset="0"/>
                <a:ea typeface="ヒラギノ角ゴ Pro W3" charset="0"/>
                <a:cs typeface="ヒラギノ角ゴ Pro W3" charset="0"/>
              </a:rPr>
              <a:t>is </a:t>
            </a:r>
            <a:r>
              <a:rPr lang="en-US" sz="3200" b="0" dirty="0" err="1">
                <a:solidFill>
                  <a:srgbClr val="000000"/>
                </a:solidFill>
                <a:effectLst/>
                <a:latin typeface="Arial" charset="0"/>
                <a:ea typeface="ヒラギノ角ゴ Pro W3" charset="0"/>
              </a:rPr>
              <a:t>Δ</a:t>
            </a:r>
            <a:r>
              <a:rPr lang="en-US" sz="3200" b="0" i="1" dirty="0" err="1">
                <a:solidFill>
                  <a:srgbClr val="000000"/>
                </a:solidFill>
                <a:effectLst/>
                <a:latin typeface="Arial" charset="0"/>
                <a:ea typeface="ヒラギノ角ゴ Pro W3" charset="0"/>
              </a:rPr>
              <a:t>H</a:t>
            </a:r>
            <a:r>
              <a:rPr lang="en-US" sz="3200" b="0" dirty="0" err="1">
                <a:solidFill>
                  <a:srgbClr val="000000"/>
                </a:solidFill>
                <a:effectLst/>
                <a:latin typeface="Arial" charset="0"/>
                <a:ea typeface="ヒラギノ角ゴ Pro W3" charset="0"/>
              </a:rPr>
              <a:t>º</a:t>
            </a:r>
            <a:r>
              <a:rPr lang="en-US" sz="3200" b="0" baseline="-25000" dirty="0" err="1">
                <a:solidFill>
                  <a:srgbClr val="000000"/>
                </a:solidFill>
                <a:effectLst/>
                <a:latin typeface="Arial" charset="0"/>
                <a:ea typeface="ヒラギノ角ゴ Pro W3" charset="0"/>
              </a:rPr>
              <a:t>rxn</a:t>
            </a:r>
            <a:r>
              <a:rPr lang="en-US" sz="3200" b="0" dirty="0">
                <a:solidFill>
                  <a:srgbClr val="000000"/>
                </a:solidFill>
                <a:effectLst/>
                <a:latin typeface="Arial" charset="0"/>
                <a:ea typeface="ヒラギノ角ゴ Pro W3" charset="0"/>
              </a:rPr>
              <a:t> (kJ) for the combustion of ethanol?</a:t>
            </a:r>
            <a:r>
              <a:rPr lang="en-US" sz="3200" b="0" dirty="0">
                <a:solidFill>
                  <a:srgbClr val="000000"/>
                </a:solidFill>
                <a:effectLst/>
                <a:latin typeface="Arial" charset="0"/>
                <a:ea typeface="ヒラギノ角ゴ Pro W3" charset="0"/>
                <a:cs typeface="ヒラギノ角ゴ Pro W3" charset="0"/>
              </a:rPr>
              <a:t/>
            </a:r>
            <a:br>
              <a:rPr lang="en-US" sz="3200" b="0" dirty="0">
                <a:solidFill>
                  <a:srgbClr val="000000"/>
                </a:solidFill>
                <a:effectLst/>
                <a:latin typeface="Arial" charset="0"/>
                <a:ea typeface="ヒラギノ角ゴ Pro W3" charset="0"/>
                <a:cs typeface="ヒラギノ角ゴ Pro W3" charset="0"/>
              </a:rPr>
            </a:br>
            <a:r>
              <a:rPr lang="en-US" sz="3200" dirty="0" smtClean="0">
                <a:solidFill>
                  <a:srgbClr val="000000"/>
                </a:solidFill>
                <a:effectLst/>
                <a:latin typeface="Arial" charset="0"/>
                <a:ea typeface="ヒラギノ角ゴ Pro W3" charset="0"/>
                <a:cs typeface="ヒラギノ角ゴ Pro W3" charset="0"/>
              </a:rPr>
              <a:t>2 </a:t>
            </a:r>
            <a:r>
              <a:rPr lang="en-US" sz="3200" dirty="0">
                <a:solidFill>
                  <a:srgbClr val="000000"/>
                </a:solidFill>
                <a:effectLst/>
                <a:latin typeface="Arial" charset="0"/>
                <a:ea typeface="ヒラギノ角ゴ Pro W3" charset="0"/>
                <a:cs typeface="ヒラギノ角ゴ Pro W3" charset="0"/>
              </a:rPr>
              <a:t>C</a:t>
            </a:r>
            <a:r>
              <a:rPr lang="en-US" sz="3200" baseline="-25000" dirty="0">
                <a:solidFill>
                  <a:srgbClr val="000000"/>
                </a:solidFill>
                <a:effectLst/>
                <a:latin typeface="Arial" charset="0"/>
                <a:ea typeface="ヒラギノ角ゴ Pro W3" charset="0"/>
                <a:cs typeface="ヒラギノ角ゴ Pro W3" charset="0"/>
              </a:rPr>
              <a:t>2</a:t>
            </a:r>
            <a:r>
              <a:rPr lang="en-US" sz="3200" dirty="0">
                <a:solidFill>
                  <a:srgbClr val="000000"/>
                </a:solidFill>
                <a:effectLst/>
                <a:latin typeface="Arial" charset="0"/>
                <a:ea typeface="ヒラギノ角ゴ Pro W3" charset="0"/>
                <a:cs typeface="ヒラギノ角ゴ Pro W3" charset="0"/>
              </a:rPr>
              <a:t>H</a:t>
            </a:r>
            <a:r>
              <a:rPr lang="en-US" sz="3200" baseline="-25000" dirty="0">
                <a:solidFill>
                  <a:srgbClr val="000000"/>
                </a:solidFill>
                <a:effectLst/>
                <a:latin typeface="Arial" charset="0"/>
                <a:ea typeface="ヒラギノ角ゴ Pro W3" charset="0"/>
                <a:cs typeface="ヒラギノ角ゴ Pro W3" charset="0"/>
              </a:rPr>
              <a:t>5</a:t>
            </a:r>
            <a:r>
              <a:rPr lang="en-US" sz="3200" dirty="0">
                <a:solidFill>
                  <a:srgbClr val="000000"/>
                </a:solidFill>
                <a:effectLst/>
                <a:latin typeface="Arial" charset="0"/>
                <a:ea typeface="ヒラギノ角ゴ Pro W3" charset="0"/>
                <a:cs typeface="ヒラギノ角ゴ Pro W3" charset="0"/>
              </a:rPr>
              <a:t>OH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l</a:t>
            </a:r>
            <a:r>
              <a:rPr lang="en-US" sz="600" i="1" dirty="0">
                <a:solidFill>
                  <a:srgbClr val="000000"/>
                </a:solidFill>
                <a:effectLst/>
                <a:latin typeface="Arial" charset="0"/>
                <a:ea typeface="ヒラギノ角ゴ Pro W3" charset="0"/>
                <a:cs typeface="ヒラギノ角ゴ Pro W3" charset="0"/>
              </a:rPr>
              <a:t> </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+ 6 O</a:t>
            </a:r>
            <a:r>
              <a:rPr lang="en-US" sz="3200" baseline="-25000" dirty="0">
                <a:solidFill>
                  <a:srgbClr val="000000"/>
                </a:solidFill>
                <a:effectLst/>
                <a:latin typeface="Arial" charset="0"/>
                <a:ea typeface="ヒラギノ角ゴ Pro W3" charset="0"/>
                <a:cs typeface="ヒラギノ角ゴ Pro W3" charset="0"/>
              </a:rPr>
              <a:t>2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g</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4 CO</a:t>
            </a:r>
            <a:r>
              <a:rPr lang="en-US" sz="3200" baseline="-25000" dirty="0">
                <a:solidFill>
                  <a:srgbClr val="000000"/>
                </a:solidFill>
                <a:effectLst/>
                <a:latin typeface="Arial" charset="0"/>
                <a:ea typeface="ヒラギノ角ゴ Pro W3" charset="0"/>
                <a:cs typeface="ヒラギノ角ゴ Pro W3" charset="0"/>
              </a:rPr>
              <a:t>2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g</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+ 6 H</a:t>
            </a:r>
            <a:r>
              <a:rPr lang="en-US" sz="3200" baseline="-25000" dirty="0">
                <a:solidFill>
                  <a:srgbClr val="000000"/>
                </a:solidFill>
                <a:effectLst/>
                <a:latin typeface="Arial" charset="0"/>
                <a:ea typeface="ヒラギノ角ゴ Pro W3" charset="0"/>
                <a:cs typeface="ヒラギノ角ゴ Pro W3" charset="0"/>
              </a:rPr>
              <a:t>2</a:t>
            </a:r>
            <a:r>
              <a:rPr lang="en-US" sz="3200" dirty="0">
                <a:solidFill>
                  <a:srgbClr val="000000"/>
                </a:solidFill>
                <a:effectLst/>
                <a:latin typeface="Arial" charset="0"/>
                <a:ea typeface="ヒラギノ角ゴ Pro W3" charset="0"/>
                <a:cs typeface="ヒラギノ角ゴ Pro W3" charset="0"/>
              </a:rPr>
              <a:t>O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l</a:t>
            </a:r>
            <a:r>
              <a:rPr lang="en-US" sz="600" i="1" dirty="0">
                <a:solidFill>
                  <a:srgbClr val="000000"/>
                </a:solidFill>
                <a:effectLst/>
                <a:latin typeface="Arial" charset="0"/>
                <a:ea typeface="ヒラギノ角ゴ Pro W3" charset="0"/>
                <a:cs typeface="ヒラギノ角ゴ Pro W3" charset="0"/>
              </a:rPr>
              <a:t> </a:t>
            </a:r>
            <a:r>
              <a:rPr lang="en-US" sz="1800" dirty="0">
                <a:solidFill>
                  <a:srgbClr val="000000"/>
                </a:solidFill>
                <a:effectLst/>
                <a:latin typeface="Arial" charset="0"/>
                <a:ea typeface="ヒラギノ角ゴ Pro W3" charset="0"/>
                <a:cs typeface="ヒラギノ角ゴ Pro W3" charset="0"/>
              </a:rPr>
              <a:t>)</a:t>
            </a:r>
            <a:endParaRPr lang="en-US" sz="3200" dirty="0">
              <a:solidFill>
                <a:srgbClr val="000000"/>
              </a:solidFill>
              <a:effectLst/>
              <a:latin typeface="Arial" charset="0"/>
              <a:ea typeface="ヒラギノ角ゴ Pro W3" charset="0"/>
              <a:cs typeface="ヒラギノ角ゴ Pro W3" charset="0"/>
            </a:endParaRPr>
          </a:p>
        </p:txBody>
      </p:sp>
      <p:graphicFrame>
        <p:nvGraphicFramePr>
          <p:cNvPr id="6" name="Group 1042"/>
          <p:cNvGraphicFramePr>
            <a:graphicFrameLocks noGrp="1"/>
          </p:cNvGraphicFramePr>
          <p:nvPr>
            <p:ph idx="1"/>
            <p:extLst>
              <p:ext uri="{D42A27DB-BD31-4B8C-83A1-F6EECF244321}">
                <p14:modId xmlns:p14="http://schemas.microsoft.com/office/powerpoint/2010/main" val="3587906455"/>
              </p:ext>
            </p:extLst>
          </p:nvPr>
        </p:nvGraphicFramePr>
        <p:xfrm>
          <a:off x="9177210" y="1625144"/>
          <a:ext cx="2549674" cy="2120900"/>
        </p:xfrm>
        <a:graphic>
          <a:graphicData uri="http://schemas.openxmlformats.org/drawingml/2006/table">
            <a:tbl>
              <a:tblPr/>
              <a:tblGrid>
                <a:gridCol w="1447800">
                  <a:extLst>
                    <a:ext uri="{9D8B030D-6E8A-4147-A177-3AD203B41FA5}">
                      <a16:colId xmlns:a16="http://schemas.microsoft.com/office/drawing/2014/main" val="20000"/>
                    </a:ext>
                  </a:extLst>
                </a:gridCol>
                <a:gridCol w="1101874">
                  <a:extLst>
                    <a:ext uri="{9D8B030D-6E8A-4147-A177-3AD203B41FA5}">
                      <a16:colId xmlns:a16="http://schemas.microsoft.com/office/drawing/2014/main" val="20001"/>
                    </a:ext>
                  </a:extLst>
                </a:gridCol>
              </a:tblGrid>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Arial" charset="0"/>
                          <a:ea typeface="ヒラギノ角ゴ Pro W3" charset="0"/>
                          <a:cs typeface="ヒラギノ角ゴ Pro W3" charset="0"/>
                        </a:rPr>
                        <a:t> </a:t>
                      </a:r>
                      <a:r>
                        <a:rPr kumimoji="0" lang="en-US" sz="2000" b="1" i="0" u="none" strike="noStrike" cap="none" normalizeH="0" baseline="0" dirty="0" smtClean="0">
                          <a:ln>
                            <a:noFill/>
                          </a:ln>
                          <a:solidFill>
                            <a:srgbClr val="000000"/>
                          </a:solidFill>
                          <a:effectLst/>
                          <a:latin typeface="Arial" charset="0"/>
                          <a:ea typeface="ヒラギノ角ゴ Pro W3" charset="0"/>
                          <a:cs typeface="ヒラギノ角ゴ Pro W3" charset="0"/>
                        </a:rPr>
                        <a:t>Formula</a:t>
                      </a:r>
                      <a:endParaRPr kumimoji="0" lang="en-US" sz="2000" b="1"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marT="45706" marB="457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Arial" charset="0"/>
                          <a:ea typeface="ヒラギノ角ゴ Pro W3" charset="0"/>
                          <a:cs typeface="ヒラギノ角ゴ Pro W3" charset="0"/>
                        </a:rPr>
                        <a:t>Δ</a:t>
                      </a:r>
                      <a:r>
                        <a:rPr kumimoji="0" lang="en-US" sz="2000" b="1" i="1" u="none" strike="noStrike" cap="none" normalizeH="0" baseline="0" dirty="0" err="1">
                          <a:ln>
                            <a:noFill/>
                          </a:ln>
                          <a:solidFill>
                            <a:srgbClr val="000000"/>
                          </a:solidFill>
                          <a:effectLst/>
                          <a:latin typeface="Arial" charset="0"/>
                          <a:ea typeface="ヒラギノ角ゴ Pro W3" charset="0"/>
                          <a:cs typeface="ヒラギノ角ゴ Pro W3" charset="0"/>
                        </a:rPr>
                        <a:t>H</a:t>
                      </a:r>
                      <a:r>
                        <a:rPr kumimoji="0" lang="en-US" sz="2000" b="1" i="0" u="none" strike="noStrike" cap="none" normalizeH="0" baseline="0" dirty="0" err="1">
                          <a:ln>
                            <a:noFill/>
                          </a:ln>
                          <a:solidFill>
                            <a:srgbClr val="000000"/>
                          </a:solidFill>
                          <a:effectLst/>
                          <a:latin typeface="Arial" charset="0"/>
                          <a:ea typeface="ヒラギノ角ゴ Pro W3" charset="0"/>
                          <a:cs typeface="ヒラギノ角ゴ Pro W3" charset="0"/>
                        </a:rPr>
                        <a:t>º</a:t>
                      </a:r>
                      <a:r>
                        <a:rPr kumimoji="0" lang="en-US" sz="2000" b="1" i="1" u="none" strike="noStrike" cap="none" normalizeH="0" baseline="-30000" dirty="0" err="1">
                          <a:ln>
                            <a:noFill/>
                          </a:ln>
                          <a:solidFill>
                            <a:srgbClr val="000000"/>
                          </a:solidFill>
                          <a:effectLst/>
                          <a:latin typeface="Arial" charset="0"/>
                          <a:ea typeface="ヒラギノ角ゴ Pro W3" charset="0"/>
                          <a:cs typeface="ヒラギノ角ゴ Pro W3" charset="0"/>
                        </a:rPr>
                        <a:t>f</a:t>
                      </a:r>
                      <a:r>
                        <a:rPr kumimoji="0" lang="en-US" sz="2000" b="1" i="0" u="none" strike="noStrike" cap="none" normalizeH="0" baseline="-30000" dirty="0">
                          <a:ln>
                            <a:noFill/>
                          </a:ln>
                          <a:solidFill>
                            <a:srgbClr val="000000"/>
                          </a:solidFill>
                          <a:effectLst/>
                          <a:latin typeface="Arial" charset="0"/>
                          <a:ea typeface="ヒラギノ角ゴ Pro W3" charset="0"/>
                          <a:cs typeface="ヒラギノ角ゴ Pro W3" charset="0"/>
                        </a:rPr>
                        <a:t>  </a:t>
                      </a:r>
                      <a:endPar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marT="45706" marB="457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C</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5</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OH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l</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–277.6</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CO</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g</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–393.5</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O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g</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–241.8</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O (</a:t>
                      </a:r>
                      <a:r>
                        <a:rPr kumimoji="0" lang="en-US" sz="2000" b="0" i="1" u="none" strike="noStrike" cap="none" normalizeH="0" baseline="0">
                          <a:ln>
                            <a:noFill/>
                          </a:ln>
                          <a:solidFill>
                            <a:srgbClr val="000000"/>
                          </a:solidFill>
                          <a:effectLst/>
                          <a:latin typeface="Arial" charset="0"/>
                          <a:ea typeface="ヒラギノ角ゴ Pro W3" charset="0"/>
                          <a:cs typeface="ヒラギノ角ゴ Pro W3" charset="0"/>
                        </a:rPr>
                        <a:t>l</a:t>
                      </a: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–285.8</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Frame 4"/>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grpSp>
        <p:nvGrpSpPr>
          <p:cNvPr id="18" name="Group 17"/>
          <p:cNvGrpSpPr/>
          <p:nvPr/>
        </p:nvGrpSpPr>
        <p:grpSpPr>
          <a:xfrm>
            <a:off x="580845" y="2777490"/>
            <a:ext cx="8033810" cy="3530600"/>
            <a:chOff x="574172" y="2359660"/>
            <a:chExt cx="8033810" cy="3530600"/>
          </a:xfrm>
        </p:grpSpPr>
        <p:pic>
          <p:nvPicPr>
            <p:cNvPr id="19" name="Picture 18" descr="answer-a.png"/>
            <p:cNvPicPr>
              <a:picLocks/>
            </p:cNvPicPr>
            <p:nvPr>
              <p:custDataLst>
                <p:tags r:id="rId1"/>
              </p:custDataLst>
            </p:nvPr>
          </p:nvPicPr>
          <p:blipFill>
            <a:blip r:embed="rId13" cstate="print"/>
            <a:stretch>
              <a:fillRect/>
            </a:stretch>
          </p:blipFill>
          <p:spPr>
            <a:xfrm>
              <a:off x="580845" y="2359660"/>
              <a:ext cx="548640" cy="548640"/>
            </a:xfrm>
            <a:prstGeom prst="rect">
              <a:avLst/>
            </a:prstGeom>
          </p:spPr>
        </p:pic>
        <p:pic>
          <p:nvPicPr>
            <p:cNvPr id="20" name="Picture 19" descr="answer-b.png"/>
            <p:cNvPicPr>
              <a:picLocks/>
            </p:cNvPicPr>
            <p:nvPr>
              <p:custDataLst>
                <p:tags r:id="rId2"/>
              </p:custDataLst>
            </p:nvPr>
          </p:nvPicPr>
          <p:blipFill>
            <a:blip r:embed="rId14" cstate="print"/>
            <a:stretch>
              <a:fillRect/>
            </a:stretch>
          </p:blipFill>
          <p:spPr>
            <a:xfrm>
              <a:off x="580845" y="3097530"/>
              <a:ext cx="548640" cy="548640"/>
            </a:xfrm>
            <a:prstGeom prst="rect">
              <a:avLst/>
            </a:prstGeom>
          </p:spPr>
        </p:pic>
        <p:pic>
          <p:nvPicPr>
            <p:cNvPr id="21" name="Picture 20" descr="answer-c.png"/>
            <p:cNvPicPr>
              <a:picLocks/>
            </p:cNvPicPr>
            <p:nvPr>
              <p:custDataLst>
                <p:tags r:id="rId3"/>
              </p:custDataLst>
            </p:nvPr>
          </p:nvPicPr>
          <p:blipFill>
            <a:blip r:embed="rId15" cstate="print"/>
            <a:stretch>
              <a:fillRect/>
            </a:stretch>
          </p:blipFill>
          <p:spPr>
            <a:xfrm>
              <a:off x="580845" y="3835400"/>
              <a:ext cx="548640" cy="548640"/>
            </a:xfrm>
            <a:prstGeom prst="rect">
              <a:avLst/>
            </a:prstGeom>
          </p:spPr>
        </p:pic>
        <p:pic>
          <p:nvPicPr>
            <p:cNvPr id="22" name="Picture 21" descr="answer-d.png"/>
            <p:cNvPicPr>
              <a:picLocks/>
            </p:cNvPicPr>
            <p:nvPr>
              <p:custDataLst>
                <p:tags r:id="rId4"/>
              </p:custDataLst>
            </p:nvPr>
          </p:nvPicPr>
          <p:blipFill>
            <a:blip r:embed="rId16" cstate="print"/>
            <a:stretch>
              <a:fillRect/>
            </a:stretch>
          </p:blipFill>
          <p:spPr>
            <a:xfrm>
              <a:off x="574172" y="4573270"/>
              <a:ext cx="548640" cy="548640"/>
            </a:xfrm>
            <a:prstGeom prst="rect">
              <a:avLst/>
            </a:prstGeom>
          </p:spPr>
        </p:pic>
        <p:pic>
          <p:nvPicPr>
            <p:cNvPr id="23" name="Picture 22" descr="answer-e.png"/>
            <p:cNvPicPr>
              <a:picLocks/>
            </p:cNvPicPr>
            <p:nvPr>
              <p:custDataLst>
                <p:tags r:id="rId5"/>
              </p:custDataLst>
            </p:nvPr>
          </p:nvPicPr>
          <p:blipFill>
            <a:blip r:embed="rId17" cstate="print"/>
            <a:stretch>
              <a:fillRect/>
            </a:stretch>
          </p:blipFill>
          <p:spPr>
            <a:xfrm>
              <a:off x="580845" y="5311140"/>
              <a:ext cx="548640" cy="548640"/>
            </a:xfrm>
            <a:prstGeom prst="rect">
              <a:avLst/>
            </a:prstGeom>
          </p:spPr>
        </p:pic>
        <p:sp>
          <p:nvSpPr>
            <p:cNvPr id="24" name="TextBox 23"/>
            <p:cNvSpPr txBox="1"/>
            <p:nvPr>
              <p:custDataLst>
                <p:tags r:id="rId6"/>
              </p:custDataLst>
            </p:nvPr>
          </p:nvSpPr>
          <p:spPr>
            <a:xfrm>
              <a:off x="1334477" y="2408202"/>
              <a:ext cx="2215035" cy="451556"/>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- 401.7</a:t>
              </a:r>
              <a:endParaRPr lang="en-US" sz="3600" dirty="0">
                <a:solidFill>
                  <a:prstClr val="black"/>
                </a:solidFill>
                <a:latin typeface="Calibri" panose="020F0502020204030204"/>
              </a:endParaRPr>
            </a:p>
          </p:txBody>
        </p:sp>
        <p:sp>
          <p:nvSpPr>
            <p:cNvPr id="25" name="TextBox 24"/>
            <p:cNvSpPr txBox="1"/>
            <p:nvPr>
              <p:custDataLst>
                <p:tags r:id="rId7"/>
              </p:custDataLst>
            </p:nvPr>
          </p:nvSpPr>
          <p:spPr>
            <a:xfrm>
              <a:off x="1334477" y="3060868"/>
              <a:ext cx="1591830"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+ 401.7</a:t>
              </a:r>
              <a:endParaRPr lang="en-US" sz="3600" dirty="0">
                <a:solidFill>
                  <a:prstClr val="black"/>
                </a:solidFill>
                <a:latin typeface="Calibri" panose="020F0502020204030204"/>
              </a:endParaRPr>
            </a:p>
          </p:txBody>
        </p:sp>
        <p:sp>
          <p:nvSpPr>
            <p:cNvPr id="26" name="TextBox 25"/>
            <p:cNvSpPr txBox="1"/>
            <p:nvPr>
              <p:custDataLst>
                <p:tags r:id="rId8"/>
              </p:custDataLst>
            </p:nvPr>
          </p:nvSpPr>
          <p:spPr>
            <a:xfrm>
              <a:off x="1312448" y="3804920"/>
              <a:ext cx="1613859"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- 2469</a:t>
              </a:r>
              <a:endParaRPr lang="en-US" sz="3600" dirty="0">
                <a:solidFill>
                  <a:prstClr val="black"/>
                </a:solidFill>
                <a:latin typeface="Calibri" panose="020F0502020204030204"/>
              </a:endParaRPr>
            </a:p>
          </p:txBody>
        </p:sp>
        <p:sp>
          <p:nvSpPr>
            <p:cNvPr id="27" name="TextBox 26"/>
            <p:cNvSpPr txBox="1"/>
            <p:nvPr>
              <p:custDataLst>
                <p:tags r:id="rId9"/>
              </p:custDataLst>
            </p:nvPr>
          </p:nvSpPr>
          <p:spPr>
            <a:xfrm>
              <a:off x="1368982" y="4542790"/>
              <a:ext cx="1557325"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+ 2734</a:t>
              </a:r>
              <a:endParaRPr lang="en-US" sz="3600" dirty="0">
                <a:solidFill>
                  <a:prstClr val="black"/>
                </a:solidFill>
                <a:latin typeface="Calibri" panose="020F0502020204030204"/>
              </a:endParaRPr>
            </a:p>
          </p:txBody>
        </p:sp>
        <p:sp>
          <p:nvSpPr>
            <p:cNvPr id="28" name="TextBox 27"/>
            <p:cNvSpPr txBox="1"/>
            <p:nvPr>
              <p:custDataLst>
                <p:tags r:id="rId10"/>
              </p:custDataLst>
            </p:nvPr>
          </p:nvSpPr>
          <p:spPr>
            <a:xfrm>
              <a:off x="1368982" y="5280660"/>
              <a:ext cx="7239000"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srgbClr val="000000"/>
                  </a:solidFill>
                  <a:latin typeface="Calibri" panose="020F0502020204030204"/>
                </a:rPr>
                <a:t>- 2734</a:t>
              </a:r>
              <a:endParaRPr lang="en-US" sz="3600" dirty="0">
                <a:solidFill>
                  <a:srgbClr val="000000"/>
                </a:solidFill>
                <a:latin typeface="Calibri" panose="020F0502020204030204"/>
              </a:endParaRPr>
            </a:p>
          </p:txBody>
        </p:sp>
      </p:grpSp>
    </p:spTree>
    <p:extLst>
      <p:ext uri="{BB962C8B-B14F-4D97-AF65-F5344CB8AC3E}">
        <p14:creationId xmlns:p14="http://schemas.microsoft.com/office/powerpoint/2010/main" val="696837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0593" name="Title 1"/>
          <p:cNvSpPr>
            <a:spLocks noGrp="1"/>
          </p:cNvSpPr>
          <p:nvPr>
            <p:ph type="title"/>
          </p:nvPr>
        </p:nvSpPr>
        <p:spPr>
          <a:xfrm>
            <a:off x="228600" y="228600"/>
            <a:ext cx="11734800" cy="1828800"/>
          </a:xfrm>
        </p:spPr>
        <p:txBody>
          <a:bodyPr/>
          <a:lstStyle/>
          <a:p>
            <a:pPr algn="l"/>
            <a:r>
              <a:rPr lang="en-US" sz="3200" b="0" dirty="0">
                <a:solidFill>
                  <a:srgbClr val="000000"/>
                </a:solidFill>
                <a:effectLst/>
                <a:latin typeface="Arial" charset="0"/>
                <a:ea typeface="ヒラギノ角ゴ Pro W3" charset="0"/>
                <a:cs typeface="ヒラギノ角ゴ Pro W3" charset="0"/>
              </a:rPr>
              <a:t>Ethanol is used as an additive in many fuels today.  </a:t>
            </a:r>
            <a:r>
              <a:rPr lang="en-US" sz="3200" b="0" dirty="0" smtClean="0">
                <a:solidFill>
                  <a:srgbClr val="000000"/>
                </a:solidFill>
                <a:effectLst/>
                <a:latin typeface="Arial" charset="0"/>
                <a:ea typeface="ヒラギノ角ゴ Pro W3" charset="0"/>
                <a:cs typeface="ヒラギノ角ゴ Pro W3" charset="0"/>
              </a:rPr>
              <a:t/>
            </a:r>
            <a:br>
              <a:rPr lang="en-US" sz="3200" b="0" dirty="0" smtClean="0">
                <a:solidFill>
                  <a:srgbClr val="000000"/>
                </a:solidFill>
                <a:effectLst/>
                <a:latin typeface="Arial" charset="0"/>
                <a:ea typeface="ヒラギノ角ゴ Pro W3" charset="0"/>
                <a:cs typeface="ヒラギノ角ゴ Pro W3" charset="0"/>
              </a:rPr>
            </a:br>
            <a:r>
              <a:rPr lang="en-US" sz="3200" b="0" dirty="0" smtClean="0">
                <a:solidFill>
                  <a:srgbClr val="000000"/>
                </a:solidFill>
                <a:effectLst/>
                <a:latin typeface="Arial" charset="0"/>
                <a:ea typeface="ヒラギノ角ゴ Pro W3" charset="0"/>
                <a:cs typeface="ヒラギノ角ゴ Pro W3" charset="0"/>
              </a:rPr>
              <a:t>What </a:t>
            </a:r>
            <a:r>
              <a:rPr lang="en-US" sz="3200" b="0" dirty="0">
                <a:solidFill>
                  <a:srgbClr val="000000"/>
                </a:solidFill>
                <a:effectLst/>
                <a:latin typeface="Arial" charset="0"/>
                <a:ea typeface="ヒラギノ角ゴ Pro W3" charset="0"/>
                <a:cs typeface="ヒラギノ角ゴ Pro W3" charset="0"/>
              </a:rPr>
              <a:t>is </a:t>
            </a:r>
            <a:r>
              <a:rPr lang="en-US" sz="3200" b="0" dirty="0" err="1">
                <a:solidFill>
                  <a:srgbClr val="000000"/>
                </a:solidFill>
                <a:effectLst/>
                <a:latin typeface="Arial" charset="0"/>
                <a:ea typeface="ヒラギノ角ゴ Pro W3" charset="0"/>
              </a:rPr>
              <a:t>Δ</a:t>
            </a:r>
            <a:r>
              <a:rPr lang="en-US" sz="3200" b="0" i="1" dirty="0" err="1">
                <a:solidFill>
                  <a:srgbClr val="000000"/>
                </a:solidFill>
                <a:effectLst/>
                <a:latin typeface="Arial" charset="0"/>
                <a:ea typeface="ヒラギノ角ゴ Pro W3" charset="0"/>
              </a:rPr>
              <a:t>H</a:t>
            </a:r>
            <a:r>
              <a:rPr lang="en-US" sz="3200" b="0" dirty="0" err="1">
                <a:solidFill>
                  <a:srgbClr val="000000"/>
                </a:solidFill>
                <a:effectLst/>
                <a:latin typeface="Arial" charset="0"/>
                <a:ea typeface="ヒラギノ角ゴ Pro W3" charset="0"/>
              </a:rPr>
              <a:t>º</a:t>
            </a:r>
            <a:r>
              <a:rPr lang="en-US" sz="3200" b="0" baseline="-25000" dirty="0" err="1">
                <a:solidFill>
                  <a:srgbClr val="000000"/>
                </a:solidFill>
                <a:effectLst/>
                <a:latin typeface="Arial" charset="0"/>
                <a:ea typeface="ヒラギノ角ゴ Pro W3" charset="0"/>
              </a:rPr>
              <a:t>rxn</a:t>
            </a:r>
            <a:r>
              <a:rPr lang="en-US" sz="3200" b="0" dirty="0">
                <a:solidFill>
                  <a:srgbClr val="000000"/>
                </a:solidFill>
                <a:effectLst/>
                <a:latin typeface="Arial" charset="0"/>
                <a:ea typeface="ヒラギノ角ゴ Pro W3" charset="0"/>
              </a:rPr>
              <a:t> (kJ) for the combustion of ethanol?</a:t>
            </a:r>
            <a:r>
              <a:rPr lang="en-US" sz="3200" b="0" dirty="0">
                <a:solidFill>
                  <a:srgbClr val="000000"/>
                </a:solidFill>
                <a:effectLst/>
                <a:latin typeface="Arial" charset="0"/>
                <a:ea typeface="ヒラギノ角ゴ Pro W3" charset="0"/>
                <a:cs typeface="ヒラギノ角ゴ Pro W3" charset="0"/>
              </a:rPr>
              <a:t/>
            </a:r>
            <a:br>
              <a:rPr lang="en-US" sz="3200" b="0" dirty="0">
                <a:solidFill>
                  <a:srgbClr val="000000"/>
                </a:solidFill>
                <a:effectLst/>
                <a:latin typeface="Arial" charset="0"/>
                <a:ea typeface="ヒラギノ角ゴ Pro W3" charset="0"/>
                <a:cs typeface="ヒラギノ角ゴ Pro W3" charset="0"/>
              </a:rPr>
            </a:br>
            <a:r>
              <a:rPr lang="en-US" sz="3200" dirty="0" smtClean="0">
                <a:solidFill>
                  <a:srgbClr val="000000"/>
                </a:solidFill>
                <a:effectLst/>
                <a:latin typeface="Arial" charset="0"/>
                <a:ea typeface="ヒラギノ角ゴ Pro W3" charset="0"/>
                <a:cs typeface="ヒラギノ角ゴ Pro W3" charset="0"/>
              </a:rPr>
              <a:t>2 </a:t>
            </a:r>
            <a:r>
              <a:rPr lang="en-US" sz="3200" dirty="0">
                <a:solidFill>
                  <a:srgbClr val="000000"/>
                </a:solidFill>
                <a:effectLst/>
                <a:latin typeface="Arial" charset="0"/>
                <a:ea typeface="ヒラギノ角ゴ Pro W3" charset="0"/>
                <a:cs typeface="ヒラギノ角ゴ Pro W3" charset="0"/>
              </a:rPr>
              <a:t>C</a:t>
            </a:r>
            <a:r>
              <a:rPr lang="en-US" sz="3200" baseline="-25000" dirty="0">
                <a:solidFill>
                  <a:srgbClr val="000000"/>
                </a:solidFill>
                <a:effectLst/>
                <a:latin typeface="Arial" charset="0"/>
                <a:ea typeface="ヒラギノ角ゴ Pro W3" charset="0"/>
                <a:cs typeface="ヒラギノ角ゴ Pro W3" charset="0"/>
              </a:rPr>
              <a:t>2</a:t>
            </a:r>
            <a:r>
              <a:rPr lang="en-US" sz="3200" dirty="0">
                <a:solidFill>
                  <a:srgbClr val="000000"/>
                </a:solidFill>
                <a:effectLst/>
                <a:latin typeface="Arial" charset="0"/>
                <a:ea typeface="ヒラギノ角ゴ Pro W3" charset="0"/>
                <a:cs typeface="ヒラギノ角ゴ Pro W3" charset="0"/>
              </a:rPr>
              <a:t>H</a:t>
            </a:r>
            <a:r>
              <a:rPr lang="en-US" sz="3200" baseline="-25000" dirty="0">
                <a:solidFill>
                  <a:srgbClr val="000000"/>
                </a:solidFill>
                <a:effectLst/>
                <a:latin typeface="Arial" charset="0"/>
                <a:ea typeface="ヒラギノ角ゴ Pro W3" charset="0"/>
                <a:cs typeface="ヒラギノ角ゴ Pro W3" charset="0"/>
              </a:rPr>
              <a:t>5</a:t>
            </a:r>
            <a:r>
              <a:rPr lang="en-US" sz="3200" dirty="0">
                <a:solidFill>
                  <a:srgbClr val="000000"/>
                </a:solidFill>
                <a:effectLst/>
                <a:latin typeface="Arial" charset="0"/>
                <a:ea typeface="ヒラギノ角ゴ Pro W3" charset="0"/>
                <a:cs typeface="ヒラギノ角ゴ Pro W3" charset="0"/>
              </a:rPr>
              <a:t>OH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l</a:t>
            </a:r>
            <a:r>
              <a:rPr lang="en-US" sz="600" i="1" dirty="0">
                <a:solidFill>
                  <a:srgbClr val="000000"/>
                </a:solidFill>
                <a:effectLst/>
                <a:latin typeface="Arial" charset="0"/>
                <a:ea typeface="ヒラギノ角ゴ Pro W3" charset="0"/>
                <a:cs typeface="ヒラギノ角ゴ Pro W3" charset="0"/>
              </a:rPr>
              <a:t> </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+ 6 O</a:t>
            </a:r>
            <a:r>
              <a:rPr lang="en-US" sz="3200" baseline="-25000" dirty="0">
                <a:solidFill>
                  <a:srgbClr val="000000"/>
                </a:solidFill>
                <a:effectLst/>
                <a:latin typeface="Arial" charset="0"/>
                <a:ea typeface="ヒラギノ角ゴ Pro W3" charset="0"/>
                <a:cs typeface="ヒラギノ角ゴ Pro W3" charset="0"/>
              </a:rPr>
              <a:t>2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g</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4 CO</a:t>
            </a:r>
            <a:r>
              <a:rPr lang="en-US" sz="3200" baseline="-25000" dirty="0">
                <a:solidFill>
                  <a:srgbClr val="000000"/>
                </a:solidFill>
                <a:effectLst/>
                <a:latin typeface="Arial" charset="0"/>
                <a:ea typeface="ヒラギノ角ゴ Pro W3" charset="0"/>
                <a:cs typeface="ヒラギノ角ゴ Pro W3" charset="0"/>
              </a:rPr>
              <a:t>2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g</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+ 6 H</a:t>
            </a:r>
            <a:r>
              <a:rPr lang="en-US" sz="3200" baseline="-25000" dirty="0">
                <a:solidFill>
                  <a:srgbClr val="000000"/>
                </a:solidFill>
                <a:effectLst/>
                <a:latin typeface="Arial" charset="0"/>
                <a:ea typeface="ヒラギノ角ゴ Pro W3" charset="0"/>
                <a:cs typeface="ヒラギノ角ゴ Pro W3" charset="0"/>
              </a:rPr>
              <a:t>2</a:t>
            </a:r>
            <a:r>
              <a:rPr lang="en-US" sz="3200" dirty="0">
                <a:solidFill>
                  <a:srgbClr val="000000"/>
                </a:solidFill>
                <a:effectLst/>
                <a:latin typeface="Arial" charset="0"/>
                <a:ea typeface="ヒラギノ角ゴ Pro W3" charset="0"/>
                <a:cs typeface="ヒラギノ角ゴ Pro W3" charset="0"/>
              </a:rPr>
              <a:t>O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l</a:t>
            </a:r>
            <a:r>
              <a:rPr lang="en-US" sz="600" i="1" dirty="0">
                <a:solidFill>
                  <a:srgbClr val="000000"/>
                </a:solidFill>
                <a:effectLst/>
                <a:latin typeface="Arial" charset="0"/>
                <a:ea typeface="ヒラギノ角ゴ Pro W3" charset="0"/>
                <a:cs typeface="ヒラギノ角ゴ Pro W3" charset="0"/>
              </a:rPr>
              <a:t> </a:t>
            </a:r>
            <a:r>
              <a:rPr lang="en-US" sz="1800" dirty="0">
                <a:solidFill>
                  <a:srgbClr val="000000"/>
                </a:solidFill>
                <a:effectLst/>
                <a:latin typeface="Arial" charset="0"/>
                <a:ea typeface="ヒラギノ角ゴ Pro W3" charset="0"/>
                <a:cs typeface="ヒラギノ角ゴ Pro W3" charset="0"/>
              </a:rPr>
              <a:t>)</a:t>
            </a:r>
            <a:endParaRPr lang="en-US" sz="3200" dirty="0">
              <a:solidFill>
                <a:srgbClr val="000000"/>
              </a:solidFill>
              <a:effectLst/>
              <a:latin typeface="Arial" charset="0"/>
              <a:ea typeface="ヒラギノ角ゴ Pro W3" charset="0"/>
              <a:cs typeface="ヒラギノ角ゴ Pro W3" charset="0"/>
            </a:endParaRPr>
          </a:p>
        </p:txBody>
      </p:sp>
      <p:graphicFrame>
        <p:nvGraphicFramePr>
          <p:cNvPr id="6" name="Group 1042"/>
          <p:cNvGraphicFramePr>
            <a:graphicFrameLocks noGrp="1"/>
          </p:cNvGraphicFramePr>
          <p:nvPr>
            <p:ph idx="1"/>
            <p:extLst>
              <p:ext uri="{D42A27DB-BD31-4B8C-83A1-F6EECF244321}">
                <p14:modId xmlns:p14="http://schemas.microsoft.com/office/powerpoint/2010/main" val="3587906455"/>
              </p:ext>
            </p:extLst>
          </p:nvPr>
        </p:nvGraphicFramePr>
        <p:xfrm>
          <a:off x="9177210" y="1625144"/>
          <a:ext cx="2549674" cy="2120900"/>
        </p:xfrm>
        <a:graphic>
          <a:graphicData uri="http://schemas.openxmlformats.org/drawingml/2006/table">
            <a:tbl>
              <a:tblPr/>
              <a:tblGrid>
                <a:gridCol w="1447800">
                  <a:extLst>
                    <a:ext uri="{9D8B030D-6E8A-4147-A177-3AD203B41FA5}">
                      <a16:colId xmlns:a16="http://schemas.microsoft.com/office/drawing/2014/main" val="20000"/>
                    </a:ext>
                  </a:extLst>
                </a:gridCol>
                <a:gridCol w="1101874">
                  <a:extLst>
                    <a:ext uri="{9D8B030D-6E8A-4147-A177-3AD203B41FA5}">
                      <a16:colId xmlns:a16="http://schemas.microsoft.com/office/drawing/2014/main" val="20001"/>
                    </a:ext>
                  </a:extLst>
                </a:gridCol>
              </a:tblGrid>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Arial" charset="0"/>
                          <a:ea typeface="ヒラギノ角ゴ Pro W3" charset="0"/>
                          <a:cs typeface="ヒラギノ角ゴ Pro W3" charset="0"/>
                        </a:rPr>
                        <a:t> </a:t>
                      </a:r>
                      <a:r>
                        <a:rPr kumimoji="0" lang="en-US" sz="2000" b="1" i="0" u="none" strike="noStrike" cap="none" normalizeH="0" baseline="0" dirty="0" smtClean="0">
                          <a:ln>
                            <a:noFill/>
                          </a:ln>
                          <a:solidFill>
                            <a:srgbClr val="000000"/>
                          </a:solidFill>
                          <a:effectLst/>
                          <a:latin typeface="Arial" charset="0"/>
                          <a:ea typeface="ヒラギノ角ゴ Pro W3" charset="0"/>
                          <a:cs typeface="ヒラギノ角ゴ Pro W3" charset="0"/>
                        </a:rPr>
                        <a:t>Formula</a:t>
                      </a:r>
                      <a:endParaRPr kumimoji="0" lang="en-US" sz="2000" b="1"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marT="45706" marB="457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Arial" charset="0"/>
                          <a:ea typeface="ヒラギノ角ゴ Pro W3" charset="0"/>
                          <a:cs typeface="ヒラギノ角ゴ Pro W3" charset="0"/>
                        </a:rPr>
                        <a:t>Δ</a:t>
                      </a:r>
                      <a:r>
                        <a:rPr kumimoji="0" lang="en-US" sz="2000" b="1" i="1" u="none" strike="noStrike" cap="none" normalizeH="0" baseline="0" dirty="0" err="1">
                          <a:ln>
                            <a:noFill/>
                          </a:ln>
                          <a:solidFill>
                            <a:srgbClr val="000000"/>
                          </a:solidFill>
                          <a:effectLst/>
                          <a:latin typeface="Arial" charset="0"/>
                          <a:ea typeface="ヒラギノ角ゴ Pro W3" charset="0"/>
                          <a:cs typeface="ヒラギノ角ゴ Pro W3" charset="0"/>
                        </a:rPr>
                        <a:t>H</a:t>
                      </a:r>
                      <a:r>
                        <a:rPr kumimoji="0" lang="en-US" sz="2000" b="1" i="0" u="none" strike="noStrike" cap="none" normalizeH="0" baseline="0" dirty="0" err="1">
                          <a:ln>
                            <a:noFill/>
                          </a:ln>
                          <a:solidFill>
                            <a:srgbClr val="000000"/>
                          </a:solidFill>
                          <a:effectLst/>
                          <a:latin typeface="Arial" charset="0"/>
                          <a:ea typeface="ヒラギノ角ゴ Pro W3" charset="0"/>
                          <a:cs typeface="ヒラギノ角ゴ Pro W3" charset="0"/>
                        </a:rPr>
                        <a:t>º</a:t>
                      </a:r>
                      <a:r>
                        <a:rPr kumimoji="0" lang="en-US" sz="2000" b="1" i="1" u="none" strike="noStrike" cap="none" normalizeH="0" baseline="-30000" dirty="0" err="1">
                          <a:ln>
                            <a:noFill/>
                          </a:ln>
                          <a:solidFill>
                            <a:srgbClr val="000000"/>
                          </a:solidFill>
                          <a:effectLst/>
                          <a:latin typeface="Arial" charset="0"/>
                          <a:ea typeface="ヒラギノ角ゴ Pro W3" charset="0"/>
                          <a:cs typeface="ヒラギノ角ゴ Pro W3" charset="0"/>
                        </a:rPr>
                        <a:t>f</a:t>
                      </a:r>
                      <a:r>
                        <a:rPr kumimoji="0" lang="en-US" sz="2000" b="1" i="0" u="none" strike="noStrike" cap="none" normalizeH="0" baseline="-30000" dirty="0">
                          <a:ln>
                            <a:noFill/>
                          </a:ln>
                          <a:solidFill>
                            <a:srgbClr val="000000"/>
                          </a:solidFill>
                          <a:effectLst/>
                          <a:latin typeface="Arial" charset="0"/>
                          <a:ea typeface="ヒラギノ角ゴ Pro W3" charset="0"/>
                          <a:cs typeface="ヒラギノ角ゴ Pro W3" charset="0"/>
                        </a:rPr>
                        <a:t>  </a:t>
                      </a:r>
                      <a:endPar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marT="45706" marB="457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C</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5</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OH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l</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–277.6</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CO</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g</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–393.5</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O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g</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–241.8</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O (</a:t>
                      </a:r>
                      <a:r>
                        <a:rPr kumimoji="0" lang="en-US" sz="2000" b="0" i="1" u="none" strike="noStrike" cap="none" normalizeH="0" baseline="0">
                          <a:ln>
                            <a:noFill/>
                          </a:ln>
                          <a:solidFill>
                            <a:srgbClr val="000000"/>
                          </a:solidFill>
                          <a:effectLst/>
                          <a:latin typeface="Arial" charset="0"/>
                          <a:ea typeface="ヒラギノ角ゴ Pro W3" charset="0"/>
                          <a:cs typeface="ヒラギノ角ゴ Pro W3" charset="0"/>
                        </a:rPr>
                        <a:t>l</a:t>
                      </a: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–285.8</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Frame 4"/>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grpSp>
        <p:nvGrpSpPr>
          <p:cNvPr id="18" name="Group 17"/>
          <p:cNvGrpSpPr/>
          <p:nvPr/>
        </p:nvGrpSpPr>
        <p:grpSpPr>
          <a:xfrm>
            <a:off x="580845" y="2777490"/>
            <a:ext cx="8033810" cy="3530600"/>
            <a:chOff x="574172" y="2359660"/>
            <a:chExt cx="8033810" cy="3530600"/>
          </a:xfrm>
        </p:grpSpPr>
        <p:pic>
          <p:nvPicPr>
            <p:cNvPr id="19" name="Picture 18" descr="answer-a.png"/>
            <p:cNvPicPr>
              <a:picLocks/>
            </p:cNvPicPr>
            <p:nvPr>
              <p:custDataLst>
                <p:tags r:id="rId1"/>
              </p:custDataLst>
            </p:nvPr>
          </p:nvPicPr>
          <p:blipFill>
            <a:blip r:embed="rId13" cstate="print"/>
            <a:stretch>
              <a:fillRect/>
            </a:stretch>
          </p:blipFill>
          <p:spPr>
            <a:xfrm>
              <a:off x="580845" y="2359660"/>
              <a:ext cx="548640" cy="548640"/>
            </a:xfrm>
            <a:prstGeom prst="rect">
              <a:avLst/>
            </a:prstGeom>
          </p:spPr>
        </p:pic>
        <p:pic>
          <p:nvPicPr>
            <p:cNvPr id="20" name="Picture 19" descr="answer-b.png"/>
            <p:cNvPicPr>
              <a:picLocks/>
            </p:cNvPicPr>
            <p:nvPr>
              <p:custDataLst>
                <p:tags r:id="rId2"/>
              </p:custDataLst>
            </p:nvPr>
          </p:nvPicPr>
          <p:blipFill>
            <a:blip r:embed="rId14" cstate="print"/>
            <a:stretch>
              <a:fillRect/>
            </a:stretch>
          </p:blipFill>
          <p:spPr>
            <a:xfrm>
              <a:off x="580845" y="3097530"/>
              <a:ext cx="548640" cy="548640"/>
            </a:xfrm>
            <a:prstGeom prst="rect">
              <a:avLst/>
            </a:prstGeom>
          </p:spPr>
        </p:pic>
        <p:pic>
          <p:nvPicPr>
            <p:cNvPr id="21" name="Picture 20" descr="answer-c.png"/>
            <p:cNvPicPr>
              <a:picLocks/>
            </p:cNvPicPr>
            <p:nvPr>
              <p:custDataLst>
                <p:tags r:id="rId3"/>
              </p:custDataLst>
            </p:nvPr>
          </p:nvPicPr>
          <p:blipFill>
            <a:blip r:embed="rId15" cstate="print"/>
            <a:stretch>
              <a:fillRect/>
            </a:stretch>
          </p:blipFill>
          <p:spPr>
            <a:xfrm>
              <a:off x="580845" y="3835400"/>
              <a:ext cx="548640" cy="548640"/>
            </a:xfrm>
            <a:prstGeom prst="rect">
              <a:avLst/>
            </a:prstGeom>
          </p:spPr>
        </p:pic>
        <p:pic>
          <p:nvPicPr>
            <p:cNvPr id="22" name="Picture 21" descr="answer-d.png"/>
            <p:cNvPicPr>
              <a:picLocks/>
            </p:cNvPicPr>
            <p:nvPr>
              <p:custDataLst>
                <p:tags r:id="rId4"/>
              </p:custDataLst>
            </p:nvPr>
          </p:nvPicPr>
          <p:blipFill>
            <a:blip r:embed="rId16" cstate="print"/>
            <a:stretch>
              <a:fillRect/>
            </a:stretch>
          </p:blipFill>
          <p:spPr>
            <a:xfrm>
              <a:off x="574172" y="4573270"/>
              <a:ext cx="548640" cy="548640"/>
            </a:xfrm>
            <a:prstGeom prst="rect">
              <a:avLst/>
            </a:prstGeom>
          </p:spPr>
        </p:pic>
        <p:pic>
          <p:nvPicPr>
            <p:cNvPr id="23" name="Picture 22" descr="answer-e.png"/>
            <p:cNvPicPr>
              <a:picLocks/>
            </p:cNvPicPr>
            <p:nvPr>
              <p:custDataLst>
                <p:tags r:id="rId5"/>
              </p:custDataLst>
            </p:nvPr>
          </p:nvPicPr>
          <p:blipFill>
            <a:blip r:embed="rId17" cstate="print"/>
            <a:stretch>
              <a:fillRect/>
            </a:stretch>
          </p:blipFill>
          <p:spPr>
            <a:xfrm>
              <a:off x="580845" y="5311140"/>
              <a:ext cx="548640" cy="548640"/>
            </a:xfrm>
            <a:prstGeom prst="rect">
              <a:avLst/>
            </a:prstGeom>
          </p:spPr>
        </p:pic>
        <p:sp>
          <p:nvSpPr>
            <p:cNvPr id="24" name="TextBox 23"/>
            <p:cNvSpPr txBox="1"/>
            <p:nvPr>
              <p:custDataLst>
                <p:tags r:id="rId6"/>
              </p:custDataLst>
            </p:nvPr>
          </p:nvSpPr>
          <p:spPr>
            <a:xfrm>
              <a:off x="1334477" y="2408202"/>
              <a:ext cx="2215035" cy="451556"/>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- 401.7</a:t>
              </a:r>
              <a:endParaRPr lang="en-US" sz="3600" dirty="0">
                <a:solidFill>
                  <a:prstClr val="black"/>
                </a:solidFill>
                <a:latin typeface="Calibri" panose="020F0502020204030204"/>
              </a:endParaRPr>
            </a:p>
          </p:txBody>
        </p:sp>
        <p:sp>
          <p:nvSpPr>
            <p:cNvPr id="25" name="TextBox 24"/>
            <p:cNvSpPr txBox="1"/>
            <p:nvPr>
              <p:custDataLst>
                <p:tags r:id="rId7"/>
              </p:custDataLst>
            </p:nvPr>
          </p:nvSpPr>
          <p:spPr>
            <a:xfrm>
              <a:off x="1334477" y="3060868"/>
              <a:ext cx="1591830"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+ 401.7</a:t>
              </a:r>
              <a:endParaRPr lang="en-US" sz="3600" dirty="0">
                <a:solidFill>
                  <a:prstClr val="black"/>
                </a:solidFill>
                <a:latin typeface="Calibri" panose="020F0502020204030204"/>
              </a:endParaRPr>
            </a:p>
          </p:txBody>
        </p:sp>
        <p:sp>
          <p:nvSpPr>
            <p:cNvPr id="26" name="TextBox 25"/>
            <p:cNvSpPr txBox="1"/>
            <p:nvPr>
              <p:custDataLst>
                <p:tags r:id="rId8"/>
              </p:custDataLst>
            </p:nvPr>
          </p:nvSpPr>
          <p:spPr>
            <a:xfrm>
              <a:off x="1312448" y="3804920"/>
              <a:ext cx="1613859"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- 2469</a:t>
              </a:r>
              <a:endParaRPr lang="en-US" sz="3600" dirty="0">
                <a:solidFill>
                  <a:prstClr val="black"/>
                </a:solidFill>
                <a:latin typeface="Calibri" panose="020F0502020204030204"/>
              </a:endParaRPr>
            </a:p>
          </p:txBody>
        </p:sp>
        <p:sp>
          <p:nvSpPr>
            <p:cNvPr id="27" name="TextBox 26"/>
            <p:cNvSpPr txBox="1"/>
            <p:nvPr>
              <p:custDataLst>
                <p:tags r:id="rId9"/>
              </p:custDataLst>
            </p:nvPr>
          </p:nvSpPr>
          <p:spPr>
            <a:xfrm>
              <a:off x="1368982" y="4542790"/>
              <a:ext cx="1557325"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+ 2734</a:t>
              </a:r>
              <a:endParaRPr lang="en-US" sz="3600" dirty="0">
                <a:solidFill>
                  <a:prstClr val="black"/>
                </a:solidFill>
                <a:latin typeface="Calibri" panose="020F0502020204030204"/>
              </a:endParaRPr>
            </a:p>
          </p:txBody>
        </p:sp>
        <p:sp>
          <p:nvSpPr>
            <p:cNvPr id="28" name="TextBox 27"/>
            <p:cNvSpPr txBox="1"/>
            <p:nvPr>
              <p:custDataLst>
                <p:tags r:id="rId10"/>
              </p:custDataLst>
            </p:nvPr>
          </p:nvSpPr>
          <p:spPr>
            <a:xfrm>
              <a:off x="1368982" y="5280660"/>
              <a:ext cx="7239000" cy="609600"/>
            </a:xfrm>
            <a:prstGeom prst="rect">
              <a:avLst/>
            </a:prstGeom>
            <a:noFill/>
          </p:spPr>
          <p:txBody>
            <a:bodyPr vert="horz" rtlCol="0" anchor="ctr" anchorCtr="0">
              <a:noAutofit/>
            </a:bodyPr>
            <a:lstStyle/>
            <a:p>
              <a:pPr fontAlgn="auto">
                <a:spcBef>
                  <a:spcPts val="0"/>
                </a:spcBef>
                <a:spcAft>
                  <a:spcPts val="0"/>
                </a:spcAft>
              </a:pPr>
              <a:r>
                <a:rPr lang="en-US" sz="3600" b="1" dirty="0" smtClean="0">
                  <a:solidFill>
                    <a:srgbClr val="FF0000"/>
                  </a:solidFill>
                  <a:latin typeface="Calibri" panose="020F0502020204030204"/>
                </a:rPr>
                <a:t>- 2734</a:t>
              </a:r>
              <a:endParaRPr lang="en-US" sz="3600" b="1" dirty="0">
                <a:solidFill>
                  <a:srgbClr val="FF0000"/>
                </a:solidFill>
                <a:latin typeface="Calibri" panose="020F0502020204030204"/>
              </a:endParaRPr>
            </a:p>
          </p:txBody>
        </p:sp>
      </p:grpSp>
      <mc:AlternateContent xmlns:mc="http://schemas.openxmlformats.org/markup-compatibility/2006">
        <mc:Choice xmlns:a14="http://schemas.microsoft.com/office/drawing/2010/main" Requires="a14">
          <p:sp>
            <p:nvSpPr>
              <p:cNvPr id="2" name="TextBox 1"/>
              <p:cNvSpPr txBox="1"/>
              <p:nvPr/>
            </p:nvSpPr>
            <p:spPr>
              <a:xfrm>
                <a:off x="3212799" y="3023831"/>
                <a:ext cx="8764194" cy="2215991"/>
              </a:xfrm>
              <a:prstGeom prst="rect">
                <a:avLst/>
              </a:prstGeom>
              <a:noFill/>
            </p:spPr>
            <p:txBody>
              <a:bodyPr wrap="none" lIns="0" tIns="0" rIns="0" bIns="0" rtlCol="0">
                <a:spAutoFit/>
              </a:bodyPr>
              <a:lstStyle/>
              <a:p>
                <a:pPr>
                  <a:lnSpc>
                    <a:spcPct val="150000"/>
                  </a:lnSpc>
                </a:pPr>
                <a:r>
                  <a:rPr lang="en-US" sz="3200" b="1" i="1" dirty="0" smtClean="0">
                    <a:solidFill>
                      <a:srgbClr val="000000"/>
                    </a:solidFill>
                    <a:latin typeface="Cambria Math" panose="02040503050406030204" pitchFamily="18" charset="0"/>
                  </a:rPr>
                  <a:t>∆</a:t>
                </a:r>
                <a:r>
                  <a:rPr lang="en-US" sz="3200" b="1" i="1" dirty="0" err="1" smtClean="0">
                    <a:solidFill>
                      <a:srgbClr val="000000"/>
                    </a:solidFill>
                    <a:latin typeface="Cambria Math" panose="02040503050406030204" pitchFamily="18" charset="0"/>
                  </a:rPr>
                  <a:t>H°</a:t>
                </a:r>
                <a:r>
                  <a:rPr lang="en-US" sz="3200" b="1" i="1" baseline="-25000" dirty="0" err="1" smtClean="0">
                    <a:solidFill>
                      <a:srgbClr val="000000"/>
                    </a:solidFill>
                    <a:latin typeface="Cambria Math" panose="02040503050406030204" pitchFamily="18" charset="0"/>
                  </a:rPr>
                  <a:t>rxn</a:t>
                </a:r>
                <a:r>
                  <a:rPr lang="en-US" sz="3200" b="1" i="1" baseline="-25000" dirty="0" smtClean="0">
                    <a:solidFill>
                      <a:srgbClr val="000000"/>
                    </a:solidFill>
                    <a:latin typeface="Cambria Math" panose="02040503050406030204" pitchFamily="18" charset="0"/>
                  </a:rPr>
                  <a:t> = </a:t>
                </a:r>
                <a:r>
                  <a:rPr lang="en-US" sz="3200" b="1" i="1" dirty="0" smtClean="0">
                    <a:solidFill>
                      <a:srgbClr val="000000"/>
                    </a:solidFill>
                    <a:latin typeface="Cambria Math" panose="02040503050406030204" pitchFamily="18" charset="0"/>
                  </a:rPr>
                  <a:t>Products – Reactants </a:t>
                </a:r>
              </a:p>
              <a:p>
                <a:pPr>
                  <a:lnSpc>
                    <a:spcPct val="150000"/>
                  </a:lnSpc>
                </a:pPr>
                <a14:m>
                  <m:oMathPara xmlns:m="http://schemas.openxmlformats.org/officeDocument/2006/math">
                    <m:oMathParaPr>
                      <m:jc m:val="centerGroup"/>
                    </m:oMathParaPr>
                    <m:oMath xmlns:m="http://schemas.openxmlformats.org/officeDocument/2006/math">
                      <m:d>
                        <m:dPr>
                          <m:begChr m:val="["/>
                          <m:endChr m:val="]"/>
                          <m:ctrlPr>
                            <a:rPr lang="en-US" sz="3200" b="0" i="1" smtClean="0">
                              <a:solidFill>
                                <a:srgbClr val="000000"/>
                              </a:solidFill>
                              <a:latin typeface="Cambria Math" panose="02040503050406030204" pitchFamily="18" charset="0"/>
                            </a:rPr>
                          </m:ctrlPr>
                        </m:dPr>
                        <m:e>
                          <m:r>
                            <a:rPr lang="en-US" sz="3200" b="0" i="1" smtClean="0">
                              <a:solidFill>
                                <a:srgbClr val="000000"/>
                              </a:solidFill>
                              <a:latin typeface="Cambria Math" panose="02040503050406030204" pitchFamily="18" charset="0"/>
                            </a:rPr>
                            <m:t>4</m:t>
                          </m:r>
                          <m:d>
                            <m:dPr>
                              <m:ctrlPr>
                                <a:rPr lang="en-US" sz="3200" b="0" i="1" smtClean="0">
                                  <a:solidFill>
                                    <a:srgbClr val="000000"/>
                                  </a:solidFill>
                                  <a:latin typeface="Cambria Math" panose="02040503050406030204" pitchFamily="18" charset="0"/>
                                </a:rPr>
                              </m:ctrlPr>
                            </m:dPr>
                            <m:e>
                              <m:r>
                                <a:rPr lang="en-US" sz="3200" b="0" i="1" smtClean="0">
                                  <a:solidFill>
                                    <a:srgbClr val="000000"/>
                                  </a:solidFill>
                                  <a:latin typeface="Cambria Math" panose="02040503050406030204" pitchFamily="18" charset="0"/>
                                </a:rPr>
                                <m:t>−393.5</m:t>
                              </m:r>
                            </m:e>
                          </m:d>
                          <m:r>
                            <a:rPr lang="en-US" sz="3200" b="0" i="1" smtClean="0">
                              <a:solidFill>
                                <a:srgbClr val="000000"/>
                              </a:solidFill>
                              <a:latin typeface="Cambria Math" panose="02040503050406030204" pitchFamily="18" charset="0"/>
                            </a:rPr>
                            <m:t>+6</m:t>
                          </m:r>
                          <m:d>
                            <m:dPr>
                              <m:ctrlPr>
                                <a:rPr lang="en-US" sz="3200" b="0" i="1" smtClean="0">
                                  <a:solidFill>
                                    <a:srgbClr val="000000"/>
                                  </a:solidFill>
                                  <a:latin typeface="Cambria Math" panose="02040503050406030204" pitchFamily="18" charset="0"/>
                                </a:rPr>
                              </m:ctrlPr>
                            </m:dPr>
                            <m:e>
                              <m:r>
                                <a:rPr lang="en-US" sz="3200" b="0" i="1" smtClean="0">
                                  <a:solidFill>
                                    <a:srgbClr val="000000"/>
                                  </a:solidFill>
                                  <a:latin typeface="Cambria Math" panose="02040503050406030204" pitchFamily="18" charset="0"/>
                                </a:rPr>
                                <m:t>−285.8</m:t>
                              </m:r>
                            </m:e>
                          </m:d>
                        </m:e>
                      </m:d>
                      <m:r>
                        <a:rPr lang="en-US" sz="3200" b="0" i="1" smtClean="0">
                          <a:solidFill>
                            <a:srgbClr val="000000"/>
                          </a:solidFill>
                          <a:latin typeface="Cambria Math" panose="02040503050406030204" pitchFamily="18" charset="0"/>
                        </a:rPr>
                        <m:t>−</m:t>
                      </m:r>
                      <m:d>
                        <m:dPr>
                          <m:begChr m:val="["/>
                          <m:endChr m:val="]"/>
                          <m:ctrlPr>
                            <a:rPr lang="en-US" sz="3200" b="0" i="1" smtClean="0">
                              <a:solidFill>
                                <a:srgbClr val="000000"/>
                              </a:solidFill>
                              <a:latin typeface="Cambria Math" panose="02040503050406030204" pitchFamily="18" charset="0"/>
                            </a:rPr>
                          </m:ctrlPr>
                        </m:dPr>
                        <m:e>
                          <m:r>
                            <a:rPr lang="en-US" sz="3200" b="0" i="1" smtClean="0">
                              <a:solidFill>
                                <a:srgbClr val="000000"/>
                              </a:solidFill>
                              <a:latin typeface="Cambria Math" panose="02040503050406030204" pitchFamily="18" charset="0"/>
                            </a:rPr>
                            <m:t>2</m:t>
                          </m:r>
                          <m:d>
                            <m:dPr>
                              <m:ctrlPr>
                                <a:rPr lang="en-US" sz="3200" b="0" i="1" smtClean="0">
                                  <a:solidFill>
                                    <a:srgbClr val="000000"/>
                                  </a:solidFill>
                                  <a:latin typeface="Cambria Math" panose="02040503050406030204" pitchFamily="18" charset="0"/>
                                </a:rPr>
                              </m:ctrlPr>
                            </m:dPr>
                            <m:e>
                              <m:r>
                                <a:rPr lang="en-US" sz="3200" b="0" i="1" smtClean="0">
                                  <a:solidFill>
                                    <a:srgbClr val="000000"/>
                                  </a:solidFill>
                                  <a:latin typeface="Cambria Math" panose="02040503050406030204" pitchFamily="18" charset="0"/>
                                </a:rPr>
                                <m:t>−277.6</m:t>
                              </m:r>
                            </m:e>
                          </m:d>
                          <m:r>
                            <a:rPr lang="en-US" sz="3200" b="0" i="1" smtClean="0">
                              <a:solidFill>
                                <a:srgbClr val="000000"/>
                              </a:solidFill>
                              <a:latin typeface="Cambria Math" panose="02040503050406030204" pitchFamily="18" charset="0"/>
                            </a:rPr>
                            <m:t>+6</m:t>
                          </m:r>
                          <m:d>
                            <m:dPr>
                              <m:ctrlPr>
                                <a:rPr lang="en-US" sz="3200" b="0" i="1" smtClean="0">
                                  <a:solidFill>
                                    <a:srgbClr val="000000"/>
                                  </a:solidFill>
                                  <a:latin typeface="Cambria Math" panose="02040503050406030204" pitchFamily="18" charset="0"/>
                                </a:rPr>
                              </m:ctrlPr>
                            </m:dPr>
                            <m:e>
                              <m:r>
                                <a:rPr lang="en-US" sz="3200" b="0" i="1" smtClean="0">
                                  <a:solidFill>
                                    <a:srgbClr val="000000"/>
                                  </a:solidFill>
                                  <a:latin typeface="Cambria Math" panose="02040503050406030204" pitchFamily="18" charset="0"/>
                                </a:rPr>
                                <m:t>0</m:t>
                              </m:r>
                            </m:e>
                          </m:d>
                        </m:e>
                      </m:d>
                    </m:oMath>
                  </m:oMathPara>
                </a14:m>
                <a:endParaRPr lang="en-US" sz="3200" b="0" dirty="0" smtClean="0">
                  <a:solidFill>
                    <a:srgbClr val="000000"/>
                  </a:solidFill>
                </a:endParaRPr>
              </a:p>
              <a:p>
                <a:pPr>
                  <a:lnSpc>
                    <a:spcPct val="150000"/>
                  </a:lnSpc>
                </a:pPr>
                <a:r>
                  <a:rPr lang="en-US" sz="3200" dirty="0" smtClean="0">
                    <a:solidFill>
                      <a:srgbClr val="000000"/>
                    </a:solidFill>
                    <a:latin typeface="Arial" panose="020B0604020202020204" pitchFamily="34" charset="0"/>
                    <a:cs typeface="Arial" panose="020B0604020202020204" pitchFamily="34" charset="0"/>
                  </a:rPr>
                  <a:t>=</a:t>
                </a:r>
                <a:r>
                  <a:rPr lang="en-US" sz="3200" b="1" dirty="0" smtClean="0">
                    <a:solidFill>
                      <a:srgbClr val="000000"/>
                    </a:solidFill>
                    <a:latin typeface="Arial" panose="020B0604020202020204" pitchFamily="34" charset="0"/>
                    <a:cs typeface="Arial" panose="020B0604020202020204" pitchFamily="34" charset="0"/>
                  </a:rPr>
                  <a:t> </a:t>
                </a:r>
                <a:r>
                  <a:rPr lang="en-US" sz="3200" b="1" dirty="0" smtClean="0">
                    <a:solidFill>
                      <a:srgbClr val="FF0000"/>
                    </a:solidFill>
                    <a:latin typeface="Arial" panose="020B0604020202020204" pitchFamily="34" charset="0"/>
                    <a:cs typeface="Arial" panose="020B0604020202020204" pitchFamily="34" charset="0"/>
                  </a:rPr>
                  <a:t>-2734 kJ/</a:t>
                </a:r>
                <a:r>
                  <a:rPr lang="en-US" sz="3200" b="1" dirty="0" err="1" smtClean="0">
                    <a:solidFill>
                      <a:srgbClr val="FF0000"/>
                    </a:solidFill>
                    <a:latin typeface="Arial" panose="020B0604020202020204" pitchFamily="34" charset="0"/>
                    <a:cs typeface="Arial" panose="020B0604020202020204" pitchFamily="34" charset="0"/>
                  </a:rPr>
                  <a:t>mol</a:t>
                </a:r>
                <a:endParaRPr lang="en-US" sz="3200" b="1" dirty="0">
                  <a:solidFill>
                    <a:srgbClr val="FF0000"/>
                  </a:solidFill>
                  <a:latin typeface="Arial" panose="020B0604020202020204" pitchFamily="34" charset="0"/>
                  <a:cs typeface="Arial" panose="020B0604020202020204" pitchFamily="34"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212799" y="3023831"/>
                <a:ext cx="8764194" cy="2215991"/>
              </a:xfrm>
              <a:prstGeom prst="rect">
                <a:avLst/>
              </a:prstGeom>
              <a:blipFill>
                <a:blip r:embed="rId18"/>
                <a:stretch>
                  <a:fillRect l="-2782" b="-6044"/>
                </a:stretch>
              </a:blipFill>
            </p:spPr>
            <p:txBody>
              <a:bodyPr/>
              <a:lstStyle/>
              <a:p>
                <a:r>
                  <a:rPr lang="en-US">
                    <a:noFill/>
                  </a:rPr>
                  <a:t> </a:t>
                </a:r>
              </a:p>
            </p:txBody>
          </p:sp>
        </mc:Fallback>
      </mc:AlternateContent>
    </p:spTree>
    <p:extLst>
      <p:ext uri="{BB962C8B-B14F-4D97-AF65-F5344CB8AC3E}">
        <p14:creationId xmlns:p14="http://schemas.microsoft.com/office/powerpoint/2010/main" val="3493387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Slightly different than Enthalpy of Formation.</a:t>
            </a:r>
          </a:p>
          <a:p>
            <a:pPr marL="0" indent="0">
              <a:buNone/>
            </a:pPr>
            <a:r>
              <a:rPr lang="en-US" sz="3200" b="0" dirty="0">
                <a:solidFill>
                  <a:srgbClr val="000000"/>
                </a:solidFill>
                <a:effectLst/>
                <a:latin typeface="Arial" charset="0"/>
              </a:rPr>
              <a:t>Values will be given to you in a chart </a:t>
            </a:r>
            <a:r>
              <a:rPr lang="en-US" sz="3200" dirty="0">
                <a:solidFill>
                  <a:srgbClr val="000000"/>
                </a:solidFill>
                <a:effectLst/>
                <a:latin typeface="Arial" charset="0"/>
              </a:rPr>
              <a:t> </a:t>
            </a:r>
          </a:p>
          <a:p>
            <a:pPr marL="0" indent="0" eaLnBrk="1" hangingPunct="1">
              <a:buNone/>
            </a:pPr>
            <a:r>
              <a:rPr lang="en-US" sz="3200" dirty="0" smtClean="0">
                <a:solidFill>
                  <a:srgbClr val="000000"/>
                </a:solidFill>
                <a:effectLst/>
                <a:latin typeface="Arial" charset="0"/>
              </a:rPr>
              <a:t>Two Ways to think about it:</a:t>
            </a:r>
          </a:p>
          <a:p>
            <a:pPr marL="0" indent="0" algn="ctr" eaLnBrk="1" hangingPunct="1">
              <a:buNone/>
            </a:pPr>
            <a:r>
              <a:rPr lang="en-US" sz="3200" dirty="0" smtClean="0">
                <a:solidFill>
                  <a:srgbClr val="000000"/>
                </a:solidFill>
                <a:effectLst/>
                <a:latin typeface="Arial" charset="0"/>
              </a:rPr>
              <a:t>ΣH</a:t>
            </a:r>
            <a:r>
              <a:rPr lang="en-US" sz="3200" baseline="-25000" dirty="0" smtClean="0">
                <a:solidFill>
                  <a:srgbClr val="000000"/>
                </a:solidFill>
                <a:effectLst/>
                <a:latin typeface="Arial" charset="0"/>
              </a:rPr>
              <a:t>(Bonds Broken) </a:t>
            </a:r>
            <a:r>
              <a:rPr lang="en-US" sz="3200" dirty="0" smtClean="0">
                <a:solidFill>
                  <a:srgbClr val="000000"/>
                </a:solidFill>
                <a:effectLst/>
                <a:latin typeface="Arial" charset="0"/>
              </a:rPr>
              <a:t>– </a:t>
            </a:r>
            <a:r>
              <a:rPr lang="en-US" sz="3200" dirty="0">
                <a:solidFill>
                  <a:srgbClr val="000000"/>
                </a:solidFill>
                <a:effectLst/>
                <a:latin typeface="Arial" charset="0"/>
              </a:rPr>
              <a:t>ΣH</a:t>
            </a:r>
            <a:r>
              <a:rPr lang="en-US" sz="3200" baseline="-25000" dirty="0" smtClean="0">
                <a:solidFill>
                  <a:srgbClr val="000000"/>
                </a:solidFill>
                <a:effectLst/>
                <a:latin typeface="Arial" charset="0"/>
              </a:rPr>
              <a:t>(Bonds Formed)</a:t>
            </a:r>
          </a:p>
          <a:p>
            <a:pPr marL="0" indent="0" eaLnBrk="1" hangingPunct="1">
              <a:buNone/>
            </a:pPr>
            <a:r>
              <a:rPr lang="en-US" sz="3200" b="0" dirty="0" smtClean="0">
                <a:solidFill>
                  <a:srgbClr val="000000"/>
                </a:solidFill>
                <a:effectLst/>
                <a:latin typeface="Arial" charset="0"/>
              </a:rPr>
              <a:t>The reason this way can be tricky, is because almost everything in chemistry is thought of as “products minus reactants” and this is one of the very few times it is backwards! A lot of mistakes happen here. </a:t>
            </a:r>
            <a:endParaRPr lang="en-US" sz="3200" b="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a:p>
            <a:pPr marL="0" indent="0" eaLnBrk="1" hangingPunct="1">
              <a:buNone/>
            </a:pPr>
            <a:endParaRPr lang="en-US" sz="320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Bond Energy</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08606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dissolve">
                                      <p:cBhvr>
                                        <p:cTn id="7" dur="500"/>
                                        <p:tgtEl>
                                          <p:spTgt spid="1044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450">
                                            <p:txEl>
                                              <p:pRg st="1" end="1"/>
                                            </p:txEl>
                                          </p:spTgt>
                                        </p:tgtEl>
                                        <p:attrNameLst>
                                          <p:attrName>style.visibility</p:attrName>
                                        </p:attrNameLst>
                                      </p:cBhvr>
                                      <p:to>
                                        <p:strVal val="visible"/>
                                      </p:to>
                                    </p:set>
                                    <p:animEffect transition="in" filter="dissolve">
                                      <p:cBhvr>
                                        <p:cTn id="12" dur="500"/>
                                        <p:tgtEl>
                                          <p:spTgt spid="1044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4450">
                                            <p:txEl>
                                              <p:pRg st="2" end="2"/>
                                            </p:txEl>
                                          </p:spTgt>
                                        </p:tgtEl>
                                        <p:attrNameLst>
                                          <p:attrName>style.visibility</p:attrName>
                                        </p:attrNameLst>
                                      </p:cBhvr>
                                      <p:to>
                                        <p:strVal val="visible"/>
                                      </p:to>
                                    </p:set>
                                    <p:animEffect transition="in" filter="dissolve">
                                      <p:cBhvr>
                                        <p:cTn id="17" dur="500"/>
                                        <p:tgtEl>
                                          <p:spTgt spid="10445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4450">
                                            <p:txEl>
                                              <p:pRg st="3" end="3"/>
                                            </p:txEl>
                                          </p:spTgt>
                                        </p:tgtEl>
                                        <p:attrNameLst>
                                          <p:attrName>style.visibility</p:attrName>
                                        </p:attrNameLst>
                                      </p:cBhvr>
                                      <p:to>
                                        <p:strVal val="visible"/>
                                      </p:to>
                                    </p:set>
                                    <p:animEffect transition="in" filter="dissolve">
                                      <p:cBhvr>
                                        <p:cTn id="22" dur="500"/>
                                        <p:tgtEl>
                                          <p:spTgt spid="10445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4450">
                                            <p:txEl>
                                              <p:pRg st="4" end="4"/>
                                            </p:txEl>
                                          </p:spTgt>
                                        </p:tgtEl>
                                        <p:attrNameLst>
                                          <p:attrName>style.visibility</p:attrName>
                                        </p:attrNameLst>
                                      </p:cBhvr>
                                      <p:to>
                                        <p:strVal val="visible"/>
                                      </p:to>
                                    </p:set>
                                    <p:animEffect transition="in" filter="dissolve">
                                      <p:cBhvr>
                                        <p:cTn id="27" dur="500"/>
                                        <p:tgtEl>
                                          <p:spTgt spid="1044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Bond Energy</a:t>
            </a:r>
            <a:endParaRPr lang="en-US" b="1" u="sng" dirty="0">
              <a:solidFill>
                <a:srgbClr val="00000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stretch>
            <a:fillRect/>
          </a:stretch>
        </p:blipFill>
        <p:spPr>
          <a:xfrm>
            <a:off x="2732010" y="2190976"/>
            <a:ext cx="9193290" cy="4209824"/>
          </a:xfrm>
          <a:prstGeom prst="rect">
            <a:avLst/>
          </a:prstGeom>
        </p:spPr>
      </p:pic>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Slightly different than Enthalpy of Formation.</a:t>
            </a:r>
          </a:p>
          <a:p>
            <a:pPr marL="0" indent="0">
              <a:buNone/>
            </a:pPr>
            <a:r>
              <a:rPr lang="en-US" sz="3200" b="0" dirty="0">
                <a:solidFill>
                  <a:srgbClr val="000000"/>
                </a:solidFill>
                <a:effectLst/>
                <a:latin typeface="Arial" charset="0"/>
              </a:rPr>
              <a:t>Values will be given to you in a chart </a:t>
            </a:r>
            <a:r>
              <a:rPr lang="en-US" sz="3200" dirty="0">
                <a:solidFill>
                  <a:srgbClr val="000000"/>
                </a:solidFill>
                <a:effectLst/>
                <a:latin typeface="Arial" charset="0"/>
              </a:rPr>
              <a:t> </a:t>
            </a:r>
          </a:p>
          <a:p>
            <a:pPr marL="0" indent="0" eaLnBrk="1" hangingPunct="1">
              <a:buNone/>
            </a:pPr>
            <a:r>
              <a:rPr lang="en-US" sz="3200" dirty="0" smtClean="0">
                <a:solidFill>
                  <a:srgbClr val="000000"/>
                </a:solidFill>
                <a:effectLst/>
                <a:latin typeface="Arial" charset="0"/>
              </a:rPr>
              <a:t>ΣH</a:t>
            </a:r>
            <a:r>
              <a:rPr lang="en-US" sz="3200" baseline="-25000" dirty="0" smtClean="0">
                <a:solidFill>
                  <a:srgbClr val="000000"/>
                </a:solidFill>
                <a:effectLst/>
                <a:latin typeface="Arial" charset="0"/>
              </a:rPr>
              <a:t>(Bonds Broken) </a:t>
            </a:r>
            <a:r>
              <a:rPr lang="en-US" sz="3200" dirty="0" smtClean="0">
                <a:solidFill>
                  <a:srgbClr val="000000"/>
                </a:solidFill>
                <a:effectLst/>
                <a:latin typeface="Arial" charset="0"/>
              </a:rPr>
              <a:t>– </a:t>
            </a:r>
            <a:r>
              <a:rPr lang="en-US" sz="3200" dirty="0">
                <a:solidFill>
                  <a:srgbClr val="000000"/>
                </a:solidFill>
                <a:effectLst/>
                <a:latin typeface="Arial" charset="0"/>
              </a:rPr>
              <a:t>ΣH</a:t>
            </a:r>
            <a:r>
              <a:rPr lang="en-US" sz="3200" baseline="-25000" dirty="0" smtClean="0">
                <a:solidFill>
                  <a:srgbClr val="000000"/>
                </a:solidFill>
                <a:effectLst/>
                <a:latin typeface="Arial" charset="0"/>
              </a:rPr>
              <a:t>(Bonds Formed)</a:t>
            </a:r>
          </a:p>
          <a:p>
            <a:pPr marL="0" indent="0" eaLnBrk="1" hangingPunct="1">
              <a:buNone/>
            </a:pPr>
            <a:endParaRPr lang="en-US" sz="3200" dirty="0" smtClean="0">
              <a:solidFill>
                <a:srgbClr val="000000"/>
              </a:solidFill>
              <a:effectLst/>
              <a:latin typeface="Arial" charset="0"/>
            </a:endParaRPr>
          </a:p>
          <a:p>
            <a:pPr marL="0" indent="0" eaLnBrk="1" hangingPunct="1">
              <a:buNone/>
            </a:pPr>
            <a:endParaRPr lang="en-US" sz="320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p:txBody>
      </p:sp>
    </p:spTree>
    <p:extLst>
      <p:ext uri="{BB962C8B-B14F-4D97-AF65-F5344CB8AC3E}">
        <p14:creationId xmlns:p14="http://schemas.microsoft.com/office/powerpoint/2010/main" val="30462538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dissolve">
                                      <p:cBhvr>
                                        <p:cTn id="7" dur="500"/>
                                        <p:tgtEl>
                                          <p:spTgt spid="1044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450">
                                            <p:txEl>
                                              <p:pRg st="1" end="1"/>
                                            </p:txEl>
                                          </p:spTgt>
                                        </p:tgtEl>
                                        <p:attrNameLst>
                                          <p:attrName>style.visibility</p:attrName>
                                        </p:attrNameLst>
                                      </p:cBhvr>
                                      <p:to>
                                        <p:strVal val="visible"/>
                                      </p:to>
                                    </p:set>
                                    <p:animEffect transition="in" filter="dissolve">
                                      <p:cBhvr>
                                        <p:cTn id="12" dur="500"/>
                                        <p:tgtEl>
                                          <p:spTgt spid="1044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4450">
                                            <p:txEl>
                                              <p:pRg st="2" end="2"/>
                                            </p:txEl>
                                          </p:spTgt>
                                        </p:tgtEl>
                                        <p:attrNameLst>
                                          <p:attrName>style.visibility</p:attrName>
                                        </p:attrNameLst>
                                      </p:cBhvr>
                                      <p:to>
                                        <p:strVal val="visible"/>
                                      </p:to>
                                    </p:set>
                                    <p:animEffect transition="in" filter="dissolve">
                                      <p:cBhvr>
                                        <p:cTn id="17" dur="500"/>
                                        <p:tgtEl>
                                          <p:spTgt spid="1044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219200"/>
            <a:ext cx="11103050" cy="4450970"/>
          </a:xfrm>
          <a:ln w="38100">
            <a:noFill/>
          </a:ln>
        </p:spPr>
        <p:txBody>
          <a:bodyPr/>
          <a:lstStyle/>
          <a:p>
            <a:pPr marL="0" indent="0" eaLnBrk="1" hangingPunct="1">
              <a:buNone/>
            </a:pPr>
            <a:r>
              <a:rPr lang="en-US" sz="3200" dirty="0" smtClean="0">
                <a:solidFill>
                  <a:srgbClr val="000000"/>
                </a:solidFill>
                <a:effectLst/>
                <a:latin typeface="Arial" charset="0"/>
              </a:rPr>
              <a:t>ΣH</a:t>
            </a:r>
            <a:r>
              <a:rPr lang="en-US" sz="3200" baseline="-25000" dirty="0" smtClean="0">
                <a:solidFill>
                  <a:srgbClr val="000000"/>
                </a:solidFill>
                <a:effectLst/>
                <a:latin typeface="Arial" charset="0"/>
              </a:rPr>
              <a:t>(Bonds Broken) </a:t>
            </a:r>
            <a:r>
              <a:rPr lang="en-US" sz="3200" dirty="0" smtClean="0">
                <a:solidFill>
                  <a:srgbClr val="000000"/>
                </a:solidFill>
                <a:effectLst/>
                <a:latin typeface="Arial" charset="0"/>
              </a:rPr>
              <a:t>– </a:t>
            </a:r>
            <a:r>
              <a:rPr lang="en-US" sz="3200" dirty="0">
                <a:solidFill>
                  <a:srgbClr val="000000"/>
                </a:solidFill>
                <a:effectLst/>
                <a:latin typeface="Arial" charset="0"/>
              </a:rPr>
              <a:t>ΣH</a:t>
            </a:r>
            <a:r>
              <a:rPr lang="en-US" sz="3200" baseline="-25000" dirty="0" smtClean="0">
                <a:solidFill>
                  <a:srgbClr val="000000"/>
                </a:solidFill>
                <a:effectLst/>
                <a:latin typeface="Arial" charset="0"/>
              </a:rPr>
              <a:t>(Bonds Formed)</a:t>
            </a:r>
          </a:p>
          <a:p>
            <a:pPr marL="0" indent="0" eaLnBrk="1" hangingPunct="1">
              <a:buNone/>
            </a:pPr>
            <a:r>
              <a:rPr lang="en-US" sz="3200" b="0" dirty="0" smtClean="0">
                <a:solidFill>
                  <a:srgbClr val="000000"/>
                </a:solidFill>
                <a:effectLst/>
                <a:latin typeface="Arial" charset="0"/>
              </a:rPr>
              <a:t>2H</a:t>
            </a:r>
            <a:r>
              <a:rPr lang="en-US" sz="3200" b="0" baseline="-25000" dirty="0" smtClean="0">
                <a:solidFill>
                  <a:srgbClr val="000000"/>
                </a:solidFill>
                <a:effectLst/>
                <a:latin typeface="Arial" charset="0"/>
              </a:rPr>
              <a:t>2</a:t>
            </a:r>
            <a:r>
              <a:rPr lang="en-US" sz="3200" b="0" dirty="0" smtClean="0">
                <a:solidFill>
                  <a:srgbClr val="000000"/>
                </a:solidFill>
                <a:effectLst/>
                <a:latin typeface="Arial" charset="0"/>
              </a:rPr>
              <a:t> + O</a:t>
            </a:r>
            <a:r>
              <a:rPr lang="en-US" sz="3200" b="0" baseline="-25000" dirty="0" smtClean="0">
                <a:solidFill>
                  <a:srgbClr val="000000"/>
                </a:solidFill>
                <a:effectLst/>
                <a:latin typeface="Arial" charset="0"/>
              </a:rPr>
              <a:t>2</a:t>
            </a:r>
            <a:r>
              <a:rPr lang="en-US" sz="3200" b="0" dirty="0" smtClean="0">
                <a:solidFill>
                  <a:srgbClr val="000000"/>
                </a:solidFill>
                <a:effectLst/>
                <a:latin typeface="Arial" charset="0"/>
              </a:rPr>
              <a:t> </a:t>
            </a:r>
            <a:r>
              <a:rPr lang="en-US" sz="3200" b="0" dirty="0" smtClean="0">
                <a:solidFill>
                  <a:srgbClr val="000000"/>
                </a:solidFill>
                <a:effectLst/>
                <a:latin typeface="Arial" charset="0"/>
                <a:sym typeface="Wingdings" panose="05000000000000000000" pitchFamily="2" charset="2"/>
              </a:rPr>
              <a:t> 2H</a:t>
            </a:r>
            <a:r>
              <a:rPr lang="en-US" sz="3200" b="0" baseline="-25000" dirty="0" smtClean="0">
                <a:solidFill>
                  <a:srgbClr val="000000"/>
                </a:solidFill>
                <a:effectLst/>
                <a:latin typeface="Arial" charset="0"/>
                <a:sym typeface="Wingdings" panose="05000000000000000000" pitchFamily="2" charset="2"/>
              </a:rPr>
              <a:t>2</a:t>
            </a:r>
            <a:r>
              <a:rPr lang="en-US" sz="3200" b="0" dirty="0" smtClean="0">
                <a:solidFill>
                  <a:srgbClr val="000000"/>
                </a:solidFill>
                <a:effectLst/>
                <a:latin typeface="Arial" charset="0"/>
                <a:sym typeface="Wingdings" panose="05000000000000000000" pitchFamily="2" charset="2"/>
              </a:rPr>
              <a:t>O</a:t>
            </a:r>
          </a:p>
          <a:p>
            <a:pPr marL="0" indent="0" eaLnBrk="1" hangingPunct="1">
              <a:buNone/>
            </a:pPr>
            <a:r>
              <a:rPr lang="en-US" sz="2400" dirty="0" smtClean="0">
                <a:solidFill>
                  <a:srgbClr val="000000"/>
                </a:solidFill>
                <a:effectLst/>
                <a:latin typeface="Arial" charset="0"/>
                <a:sym typeface="Wingdings" panose="05000000000000000000" pitchFamily="2" charset="2"/>
              </a:rPr>
              <a:t>You have to break: </a:t>
            </a:r>
            <a:r>
              <a:rPr lang="en-US" sz="2400" b="0" dirty="0" smtClean="0">
                <a:solidFill>
                  <a:srgbClr val="000000"/>
                </a:solidFill>
                <a:effectLst/>
                <a:latin typeface="Arial" charset="0"/>
                <a:sym typeface="Wingdings" panose="05000000000000000000" pitchFamily="2" charset="2"/>
              </a:rPr>
              <a:t>2 H-H bond and 1 O=O bond</a:t>
            </a:r>
          </a:p>
          <a:p>
            <a:pPr marL="0" indent="0" eaLnBrk="1" hangingPunct="1">
              <a:buNone/>
            </a:pPr>
            <a:r>
              <a:rPr lang="en-US" sz="2400" dirty="0" smtClean="0">
                <a:solidFill>
                  <a:srgbClr val="000000"/>
                </a:solidFill>
                <a:effectLst/>
                <a:latin typeface="Arial" charset="0"/>
                <a:sym typeface="Wingdings" panose="05000000000000000000" pitchFamily="2" charset="2"/>
              </a:rPr>
              <a:t>You have to form: </a:t>
            </a:r>
            <a:r>
              <a:rPr lang="en-US" sz="2400" b="0" dirty="0" smtClean="0">
                <a:solidFill>
                  <a:srgbClr val="000000"/>
                </a:solidFill>
                <a:effectLst/>
                <a:latin typeface="Arial" charset="0"/>
                <a:sym typeface="Wingdings" panose="05000000000000000000" pitchFamily="2" charset="2"/>
              </a:rPr>
              <a:t>4 H-O bonds</a:t>
            </a:r>
            <a:br>
              <a:rPr lang="en-US" sz="2400" b="0" dirty="0" smtClean="0">
                <a:solidFill>
                  <a:srgbClr val="000000"/>
                </a:solidFill>
                <a:effectLst/>
                <a:latin typeface="Arial" charset="0"/>
                <a:sym typeface="Wingdings" panose="05000000000000000000" pitchFamily="2" charset="2"/>
              </a:rPr>
            </a:br>
            <a:endParaRPr lang="en-US" sz="2400" b="0" dirty="0" smtClean="0">
              <a:solidFill>
                <a:srgbClr val="000000"/>
              </a:solidFill>
              <a:effectLst/>
              <a:latin typeface="Arial" charset="0"/>
              <a:sym typeface="Wingdings" panose="05000000000000000000" pitchFamily="2" charset="2"/>
            </a:endParaRPr>
          </a:p>
          <a:p>
            <a:pPr marL="0" indent="0" eaLnBrk="1" hangingPunct="1">
              <a:buNone/>
            </a:pPr>
            <a:r>
              <a:rPr lang="en-US" sz="2400" b="0" dirty="0" smtClean="0">
                <a:solidFill>
                  <a:srgbClr val="000000"/>
                </a:solidFill>
                <a:effectLst/>
                <a:latin typeface="Arial" charset="0"/>
                <a:sym typeface="Wingdings" panose="05000000000000000000" pitchFamily="2" charset="2"/>
              </a:rPr>
              <a:t>[ 2(436) + (498) ] – [ 4(463) ] </a:t>
            </a:r>
            <a:r>
              <a:rPr lang="en-US" sz="2400" dirty="0" smtClean="0">
                <a:solidFill>
                  <a:srgbClr val="FF0000"/>
                </a:solidFill>
                <a:effectLst/>
                <a:latin typeface="Arial" charset="0"/>
                <a:sym typeface="Wingdings" panose="05000000000000000000" pitchFamily="2" charset="2"/>
              </a:rPr>
              <a:t>= - 482 kJ/</a:t>
            </a:r>
            <a:r>
              <a:rPr lang="en-US" sz="2400" dirty="0" err="1" smtClean="0">
                <a:solidFill>
                  <a:srgbClr val="FF0000"/>
                </a:solidFill>
                <a:effectLst/>
                <a:latin typeface="Arial" charset="0"/>
                <a:sym typeface="Wingdings" panose="05000000000000000000" pitchFamily="2" charset="2"/>
              </a:rPr>
              <a:t>mol</a:t>
            </a:r>
            <a:r>
              <a:rPr lang="en-US" sz="2400" dirty="0" smtClean="0">
                <a:solidFill>
                  <a:srgbClr val="FF0000"/>
                </a:solidFill>
                <a:effectLst/>
                <a:latin typeface="Arial" charset="0"/>
                <a:sym typeface="Wingdings" panose="05000000000000000000" pitchFamily="2" charset="2"/>
              </a:rPr>
              <a:t> </a:t>
            </a:r>
            <a:r>
              <a:rPr lang="en-US" sz="2400" b="0" dirty="0" smtClean="0">
                <a:solidFill>
                  <a:srgbClr val="000000"/>
                </a:solidFill>
                <a:effectLst/>
                <a:latin typeface="Arial" charset="0"/>
                <a:sym typeface="Wingdings" panose="05000000000000000000" pitchFamily="2" charset="2"/>
              </a:rPr>
              <a:t>(</a:t>
            </a:r>
            <a:r>
              <a:rPr lang="en-US" sz="2400" b="0" dirty="0" err="1" smtClean="0">
                <a:solidFill>
                  <a:srgbClr val="000000"/>
                </a:solidFill>
                <a:effectLst/>
                <a:latin typeface="Arial" charset="0"/>
                <a:sym typeface="Wingdings" panose="05000000000000000000" pitchFamily="2" charset="2"/>
              </a:rPr>
              <a:t>exo</a:t>
            </a:r>
            <a:r>
              <a:rPr lang="en-US" sz="2400" b="0" dirty="0" smtClean="0">
                <a:solidFill>
                  <a:srgbClr val="000000"/>
                </a:solidFill>
                <a:effectLst/>
                <a:latin typeface="Arial" charset="0"/>
                <a:sym typeface="Wingdings" panose="05000000000000000000" pitchFamily="2" charset="2"/>
              </a:rPr>
              <a:t>)</a:t>
            </a:r>
            <a:endParaRPr lang="en-US" sz="2400" b="0" dirty="0" smtClean="0">
              <a:solidFill>
                <a:srgbClr val="000000"/>
              </a:solidFill>
              <a:effectLst/>
              <a:latin typeface="Arial" charset="0"/>
            </a:endParaRPr>
          </a:p>
          <a:p>
            <a:pPr marL="0" indent="0" eaLnBrk="1" hangingPunct="1">
              <a:buNone/>
            </a:pPr>
            <a:endParaRPr lang="en-US" sz="2800" b="0" dirty="0" smtClean="0">
              <a:solidFill>
                <a:srgbClr val="000000"/>
              </a:solidFill>
              <a:effectLst/>
              <a:latin typeface="Arial" charset="0"/>
            </a:endParaRPr>
          </a:p>
          <a:p>
            <a:pPr marL="0" indent="0" eaLnBrk="1" hangingPunct="1">
              <a:buNone/>
            </a:pPr>
            <a:r>
              <a:rPr lang="en-US" sz="2800" b="0" dirty="0" smtClean="0">
                <a:solidFill>
                  <a:srgbClr val="000000"/>
                </a:solidFill>
                <a:effectLst/>
                <a:latin typeface="Arial" charset="0"/>
              </a:rPr>
              <a:t>Can be tricky though because almost</a:t>
            </a:r>
            <a:br>
              <a:rPr lang="en-US" sz="2800" b="0" dirty="0" smtClean="0">
                <a:solidFill>
                  <a:srgbClr val="000000"/>
                </a:solidFill>
                <a:effectLst/>
                <a:latin typeface="Arial" charset="0"/>
              </a:rPr>
            </a:br>
            <a:r>
              <a:rPr lang="en-US" sz="2800" b="0" dirty="0" smtClean="0">
                <a:solidFill>
                  <a:srgbClr val="000000"/>
                </a:solidFill>
                <a:effectLst/>
                <a:latin typeface="Arial" charset="0"/>
              </a:rPr>
              <a:t>everything in chemistry is thought of as </a:t>
            </a:r>
            <a:br>
              <a:rPr lang="en-US" sz="2800" b="0" dirty="0" smtClean="0">
                <a:solidFill>
                  <a:srgbClr val="000000"/>
                </a:solidFill>
                <a:effectLst/>
                <a:latin typeface="Arial" charset="0"/>
              </a:rPr>
            </a:br>
            <a:r>
              <a:rPr lang="en-US" sz="2800" b="0" dirty="0" smtClean="0">
                <a:solidFill>
                  <a:srgbClr val="000000"/>
                </a:solidFill>
                <a:effectLst/>
                <a:latin typeface="Arial" charset="0"/>
              </a:rPr>
              <a:t>“Products minus Reactants” and this is </a:t>
            </a:r>
            <a:br>
              <a:rPr lang="en-US" sz="2800" b="0" dirty="0" smtClean="0">
                <a:solidFill>
                  <a:srgbClr val="000000"/>
                </a:solidFill>
                <a:effectLst/>
                <a:latin typeface="Arial" charset="0"/>
              </a:rPr>
            </a:br>
            <a:r>
              <a:rPr lang="en-US" sz="2800" b="0" dirty="0" smtClean="0">
                <a:solidFill>
                  <a:srgbClr val="000000"/>
                </a:solidFill>
                <a:effectLst/>
                <a:latin typeface="Arial" charset="0"/>
              </a:rPr>
              <a:t>one of the few times it is the opposite!</a:t>
            </a:r>
            <a:endParaRPr lang="en-US" sz="2800" b="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a:p>
            <a:pPr marL="0" indent="0" eaLnBrk="1" hangingPunct="1">
              <a:buNone/>
            </a:pPr>
            <a:endParaRPr lang="en-US" sz="320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smtClean="0">
                <a:solidFill>
                  <a:srgbClr val="000000"/>
                </a:solidFill>
                <a:latin typeface="Arial" charset="0"/>
              </a:rPr>
              <a:t>1</a:t>
            </a:r>
            <a:r>
              <a:rPr lang="en-US" b="1" u="sng" baseline="30000" dirty="0" smtClean="0">
                <a:solidFill>
                  <a:srgbClr val="000000"/>
                </a:solidFill>
                <a:latin typeface="Arial" charset="0"/>
              </a:rPr>
              <a:t>st</a:t>
            </a:r>
            <a:r>
              <a:rPr lang="en-US" b="1" u="sng" dirty="0" smtClean="0">
                <a:solidFill>
                  <a:srgbClr val="000000"/>
                </a:solidFill>
                <a:latin typeface="Arial" charset="0"/>
              </a:rPr>
              <a:t> Way to Think About It</a:t>
            </a:r>
            <a:endParaRPr lang="en-US" b="1" u="sng" dirty="0">
              <a:solidFill>
                <a:srgbClr val="000000"/>
              </a:solidFill>
              <a:latin typeface="Arial" charset="0"/>
            </a:endParaRPr>
          </a:p>
        </p:txBody>
      </p:sp>
      <p:pic>
        <p:nvPicPr>
          <p:cNvPr id="3" name="Picture 2"/>
          <p:cNvPicPr>
            <a:picLocks noChangeAspect="1"/>
          </p:cNvPicPr>
          <p:nvPr/>
        </p:nvPicPr>
        <p:blipFill>
          <a:blip r:embed="rId3"/>
          <a:stretch>
            <a:fillRect/>
          </a:stretch>
        </p:blipFill>
        <p:spPr>
          <a:xfrm>
            <a:off x="7554455" y="457200"/>
            <a:ext cx="4370845" cy="5058394"/>
          </a:xfrm>
          <a:prstGeom prst="rect">
            <a:avLst/>
          </a:prstGeom>
        </p:spPr>
      </p:pic>
    </p:spTree>
    <p:extLst>
      <p:ext uri="{BB962C8B-B14F-4D97-AF65-F5344CB8AC3E}">
        <p14:creationId xmlns:p14="http://schemas.microsoft.com/office/powerpoint/2010/main" val="2301700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dissolve">
                                      <p:cBhvr>
                                        <p:cTn id="7" dur="500"/>
                                        <p:tgtEl>
                                          <p:spTgt spid="1044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450">
                                            <p:txEl>
                                              <p:pRg st="1" end="1"/>
                                            </p:txEl>
                                          </p:spTgt>
                                        </p:tgtEl>
                                        <p:attrNameLst>
                                          <p:attrName>style.visibility</p:attrName>
                                        </p:attrNameLst>
                                      </p:cBhvr>
                                      <p:to>
                                        <p:strVal val="visible"/>
                                      </p:to>
                                    </p:set>
                                    <p:animEffect transition="in" filter="dissolve">
                                      <p:cBhvr>
                                        <p:cTn id="12" dur="500"/>
                                        <p:tgtEl>
                                          <p:spTgt spid="1044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4450">
                                            <p:txEl>
                                              <p:pRg st="2" end="2"/>
                                            </p:txEl>
                                          </p:spTgt>
                                        </p:tgtEl>
                                        <p:attrNameLst>
                                          <p:attrName>style.visibility</p:attrName>
                                        </p:attrNameLst>
                                      </p:cBhvr>
                                      <p:to>
                                        <p:strVal val="visible"/>
                                      </p:to>
                                    </p:set>
                                    <p:animEffect transition="in" filter="dissolve">
                                      <p:cBhvr>
                                        <p:cTn id="17" dur="500"/>
                                        <p:tgtEl>
                                          <p:spTgt spid="10445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4450">
                                            <p:txEl>
                                              <p:pRg st="3" end="3"/>
                                            </p:txEl>
                                          </p:spTgt>
                                        </p:tgtEl>
                                        <p:attrNameLst>
                                          <p:attrName>style.visibility</p:attrName>
                                        </p:attrNameLst>
                                      </p:cBhvr>
                                      <p:to>
                                        <p:strVal val="visible"/>
                                      </p:to>
                                    </p:set>
                                    <p:animEffect transition="in" filter="dissolve">
                                      <p:cBhvr>
                                        <p:cTn id="22" dur="500"/>
                                        <p:tgtEl>
                                          <p:spTgt spid="10445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4450">
                                            <p:txEl>
                                              <p:pRg st="4" end="4"/>
                                            </p:txEl>
                                          </p:spTgt>
                                        </p:tgtEl>
                                        <p:attrNameLst>
                                          <p:attrName>style.visibility</p:attrName>
                                        </p:attrNameLst>
                                      </p:cBhvr>
                                      <p:to>
                                        <p:strVal val="visible"/>
                                      </p:to>
                                    </p:set>
                                    <p:animEffect transition="in" filter="dissolve">
                                      <p:cBhvr>
                                        <p:cTn id="27" dur="500"/>
                                        <p:tgtEl>
                                          <p:spTgt spid="10445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4450">
                                            <p:txEl>
                                              <p:pRg st="6" end="6"/>
                                            </p:txEl>
                                          </p:spTgt>
                                        </p:tgtEl>
                                        <p:attrNameLst>
                                          <p:attrName>style.visibility</p:attrName>
                                        </p:attrNameLst>
                                      </p:cBhvr>
                                      <p:to>
                                        <p:strVal val="visible"/>
                                      </p:to>
                                    </p:set>
                                    <p:animEffect transition="in" filter="dissolve">
                                      <p:cBhvr>
                                        <p:cTn id="32" dur="500"/>
                                        <p:tgtEl>
                                          <p:spTgt spid="1044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endParaRPr lang="en-US" sz="3200" dirty="0" smtClean="0">
              <a:solidFill>
                <a:srgbClr val="000000"/>
              </a:solidFill>
              <a:effectLst/>
              <a:latin typeface="Arial" charset="0"/>
            </a:endParaRPr>
          </a:p>
          <a:p>
            <a:pPr marL="0" indent="0" eaLnBrk="1" hangingPunct="1">
              <a:buNone/>
            </a:pPr>
            <a:endParaRPr lang="en-US" sz="320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2</a:t>
            </a:r>
            <a:r>
              <a:rPr lang="en-US" b="1" u="sng" baseline="30000" dirty="0" smtClean="0">
                <a:solidFill>
                  <a:srgbClr val="000000"/>
                </a:solidFill>
                <a:latin typeface="Arial" panose="020B0604020202020204" pitchFamily="34" charset="0"/>
                <a:cs typeface="Arial" panose="020B0604020202020204" pitchFamily="34" charset="0"/>
              </a:rPr>
              <a:t>nd</a:t>
            </a:r>
            <a:r>
              <a:rPr lang="en-US" b="1" u="sng" dirty="0" smtClean="0">
                <a:solidFill>
                  <a:srgbClr val="000000"/>
                </a:solidFill>
                <a:latin typeface="Arial" panose="020B0604020202020204" pitchFamily="34" charset="0"/>
                <a:cs typeface="Arial" panose="020B0604020202020204" pitchFamily="34" charset="0"/>
              </a:rPr>
              <a:t> Way to Think About It</a:t>
            </a:r>
            <a:endParaRPr lang="en-US" b="1" u="sng" dirty="0">
              <a:solidFill>
                <a:srgbClr val="000000"/>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5758881"/>
              </p:ext>
            </p:extLst>
          </p:nvPr>
        </p:nvGraphicFramePr>
        <p:xfrm>
          <a:off x="555550" y="1356849"/>
          <a:ext cx="6598170" cy="1554480"/>
        </p:xfrm>
        <a:graphic>
          <a:graphicData uri="http://schemas.openxmlformats.org/drawingml/2006/table">
            <a:tbl>
              <a:tblPr firstRow="1" bandRow="1">
                <a:tableStyleId>{5C22544A-7EE6-4342-B048-85BDC9FD1C3A}</a:tableStyleId>
              </a:tblPr>
              <a:tblGrid>
                <a:gridCol w="2114868">
                  <a:extLst>
                    <a:ext uri="{9D8B030D-6E8A-4147-A177-3AD203B41FA5}">
                      <a16:colId xmlns:a16="http://schemas.microsoft.com/office/drawing/2014/main" val="3509366647"/>
                    </a:ext>
                  </a:extLst>
                </a:gridCol>
                <a:gridCol w="2030730">
                  <a:extLst>
                    <a:ext uri="{9D8B030D-6E8A-4147-A177-3AD203B41FA5}">
                      <a16:colId xmlns:a16="http://schemas.microsoft.com/office/drawing/2014/main" val="2857641788"/>
                    </a:ext>
                  </a:extLst>
                </a:gridCol>
                <a:gridCol w="2452572">
                  <a:extLst>
                    <a:ext uri="{9D8B030D-6E8A-4147-A177-3AD203B41FA5}">
                      <a16:colId xmlns:a16="http://schemas.microsoft.com/office/drawing/2014/main" val="3928643710"/>
                    </a:ext>
                  </a:extLst>
                </a:gridCol>
              </a:tblGrid>
              <a:tr h="370840">
                <a:tc>
                  <a:txBody>
                    <a:bodyPr/>
                    <a:lstStyle/>
                    <a:p>
                      <a:pPr algn="ctr"/>
                      <a:r>
                        <a:rPr lang="en-US" sz="2000" b="1" dirty="0" smtClean="0">
                          <a:solidFill>
                            <a:srgbClr val="000000"/>
                          </a:solidFill>
                          <a:latin typeface="Arial" panose="020B0604020202020204" pitchFamily="34" charset="0"/>
                          <a:cs typeface="Arial" panose="020B0604020202020204" pitchFamily="34" charset="0"/>
                        </a:rPr>
                        <a:t>Action</a:t>
                      </a:r>
                      <a:endParaRPr lang="en-US" sz="20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sz="2000" b="1" dirty="0" smtClean="0">
                          <a:solidFill>
                            <a:srgbClr val="000000"/>
                          </a:solidFill>
                          <a:latin typeface="Arial" panose="020B0604020202020204" pitchFamily="34" charset="0"/>
                          <a:cs typeface="Arial" panose="020B0604020202020204" pitchFamily="34" charset="0"/>
                        </a:rPr>
                        <a:t>Algebraic</a:t>
                      </a:r>
                      <a:r>
                        <a:rPr lang="en-US" sz="2000" b="1" baseline="0" dirty="0" smtClean="0">
                          <a:solidFill>
                            <a:srgbClr val="000000"/>
                          </a:solidFill>
                          <a:latin typeface="Arial" panose="020B0604020202020204" pitchFamily="34" charset="0"/>
                          <a:cs typeface="Arial" panose="020B0604020202020204" pitchFamily="34" charset="0"/>
                        </a:rPr>
                        <a:t> Sign</a:t>
                      </a:r>
                      <a:endParaRPr lang="en-US" sz="20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sz="2000" b="1" dirty="0" smtClean="0">
                          <a:solidFill>
                            <a:srgbClr val="000000"/>
                          </a:solidFill>
                          <a:latin typeface="Arial" panose="020B0604020202020204" pitchFamily="34" charset="0"/>
                          <a:cs typeface="Arial" panose="020B0604020202020204" pitchFamily="34" charset="0"/>
                        </a:rPr>
                        <a:t>How</a:t>
                      </a:r>
                      <a:r>
                        <a:rPr lang="en-US" sz="2000" b="1" baseline="0" dirty="0" smtClean="0">
                          <a:solidFill>
                            <a:srgbClr val="000000"/>
                          </a:solidFill>
                          <a:latin typeface="Arial" panose="020B0604020202020204" pitchFamily="34" charset="0"/>
                          <a:cs typeface="Arial" panose="020B0604020202020204" pitchFamily="34" charset="0"/>
                        </a:rPr>
                        <a:t> to Remember</a:t>
                      </a:r>
                      <a:endParaRPr lang="en-US" sz="20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extLst>
                  <a:ext uri="{0D108BD9-81ED-4DB2-BD59-A6C34878D82A}">
                    <a16:rowId xmlns:a16="http://schemas.microsoft.com/office/drawing/2014/main" val="1173045569"/>
                  </a:ext>
                </a:extLst>
              </a:tr>
              <a:tr h="370840">
                <a:tc>
                  <a:txBody>
                    <a:bodyPr/>
                    <a:lstStyle/>
                    <a:p>
                      <a:pPr algn="ctr"/>
                      <a:r>
                        <a:rPr lang="en-US" sz="2400" dirty="0" smtClean="0">
                          <a:solidFill>
                            <a:srgbClr val="000000"/>
                          </a:solidFill>
                          <a:latin typeface="Arial" panose="020B0604020202020204" pitchFamily="34" charset="0"/>
                          <a:cs typeface="Arial" panose="020B0604020202020204" pitchFamily="34" charset="0"/>
                        </a:rPr>
                        <a:t>Break</a:t>
                      </a:r>
                      <a:r>
                        <a:rPr lang="en-US" sz="2400" baseline="0" dirty="0" smtClean="0">
                          <a:solidFill>
                            <a:srgbClr val="000000"/>
                          </a:solidFill>
                          <a:latin typeface="Arial" panose="020B0604020202020204" pitchFamily="34" charset="0"/>
                          <a:cs typeface="Arial" panose="020B0604020202020204" pitchFamily="34" charset="0"/>
                        </a:rPr>
                        <a:t> a Bond</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3200" b="1" dirty="0" smtClean="0">
                          <a:solidFill>
                            <a:srgbClr val="000000"/>
                          </a:solidFill>
                          <a:latin typeface="Arial" panose="020B0604020202020204" pitchFamily="34" charset="0"/>
                          <a:cs typeface="Arial" panose="020B0604020202020204" pitchFamily="34" charset="0"/>
                        </a:rPr>
                        <a:t>+</a:t>
                      </a:r>
                      <a:endParaRPr lang="en-US" sz="32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smtClean="0">
                          <a:solidFill>
                            <a:srgbClr val="000000"/>
                          </a:solidFill>
                          <a:latin typeface="Arial" panose="020B0604020202020204" pitchFamily="34" charset="0"/>
                          <a:cs typeface="Arial" panose="020B0604020202020204" pitchFamily="34" charset="0"/>
                        </a:rPr>
                        <a:t>Takes to Break</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340532825"/>
                  </a:ext>
                </a:extLst>
              </a:tr>
              <a:tr h="370840">
                <a:tc>
                  <a:txBody>
                    <a:bodyPr/>
                    <a:lstStyle/>
                    <a:p>
                      <a:pPr algn="ctr"/>
                      <a:r>
                        <a:rPr lang="en-US" sz="2400" b="0" dirty="0" smtClean="0">
                          <a:solidFill>
                            <a:srgbClr val="000000"/>
                          </a:solidFill>
                          <a:latin typeface="Arial" panose="020B0604020202020204" pitchFamily="34" charset="0"/>
                          <a:cs typeface="Arial" panose="020B0604020202020204" pitchFamily="34" charset="0"/>
                        </a:rPr>
                        <a:t>Form a Bond</a:t>
                      </a:r>
                      <a:endParaRPr lang="en-US" sz="2400" b="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3200" b="1" dirty="0" smtClean="0">
                          <a:solidFill>
                            <a:srgbClr val="000000"/>
                          </a:solidFill>
                          <a:latin typeface="Arial" panose="020B0604020202020204" pitchFamily="34" charset="0"/>
                          <a:cs typeface="Arial" panose="020B0604020202020204" pitchFamily="34" charset="0"/>
                        </a:rPr>
                        <a:t>-</a:t>
                      </a:r>
                      <a:endParaRPr lang="en-US" sz="32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smtClean="0">
                          <a:solidFill>
                            <a:srgbClr val="000000"/>
                          </a:solidFill>
                          <a:latin typeface="Arial" panose="020B0604020202020204" pitchFamily="34" charset="0"/>
                          <a:cs typeface="Arial" panose="020B0604020202020204" pitchFamily="34" charset="0"/>
                        </a:rPr>
                        <a:t>Free to Form</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42240936"/>
                  </a:ext>
                </a:extLst>
              </a:tr>
            </a:tbl>
          </a:graphicData>
        </a:graphic>
      </p:graphicFrame>
      <p:pic>
        <p:nvPicPr>
          <p:cNvPr id="6" name="Picture 5"/>
          <p:cNvPicPr>
            <a:picLocks noChangeAspect="1"/>
          </p:cNvPicPr>
          <p:nvPr/>
        </p:nvPicPr>
        <p:blipFill>
          <a:blip r:embed="rId3"/>
          <a:stretch>
            <a:fillRect/>
          </a:stretch>
        </p:blipFill>
        <p:spPr>
          <a:xfrm>
            <a:off x="7709270" y="457200"/>
            <a:ext cx="4216030" cy="4879226"/>
          </a:xfrm>
          <a:prstGeom prst="rect">
            <a:avLst/>
          </a:prstGeom>
        </p:spPr>
      </p:pic>
      <p:sp>
        <p:nvSpPr>
          <p:cNvPr id="3" name="Rectangle 2"/>
          <p:cNvSpPr/>
          <p:nvPr/>
        </p:nvSpPr>
        <p:spPr>
          <a:xfrm>
            <a:off x="521970" y="3020974"/>
            <a:ext cx="11099175" cy="3539430"/>
          </a:xfrm>
          <a:prstGeom prst="rect">
            <a:avLst/>
          </a:prstGeom>
        </p:spPr>
        <p:txBody>
          <a:bodyPr wrap="square">
            <a:spAutoFit/>
          </a:bodyPr>
          <a:lstStyle/>
          <a:p>
            <a:pPr marL="0" indent="0" eaLnBrk="1" hangingPunct="1">
              <a:buNone/>
            </a:pPr>
            <a:r>
              <a:rPr lang="en-US" dirty="0" smtClean="0">
                <a:solidFill>
                  <a:srgbClr val="000000"/>
                </a:solidFill>
                <a:latin typeface="Arial" charset="0"/>
                <a:sym typeface="Wingdings" panose="05000000000000000000" pitchFamily="2" charset="2"/>
              </a:rPr>
              <a:t>Nice thing about this method is that it doesn’t </a:t>
            </a:r>
            <a:br>
              <a:rPr lang="en-US" dirty="0" smtClean="0">
                <a:solidFill>
                  <a:srgbClr val="000000"/>
                </a:solidFill>
                <a:latin typeface="Arial" charset="0"/>
                <a:sym typeface="Wingdings" panose="05000000000000000000" pitchFamily="2" charset="2"/>
              </a:rPr>
            </a:br>
            <a:r>
              <a:rPr lang="en-US" dirty="0" smtClean="0">
                <a:solidFill>
                  <a:srgbClr val="000000"/>
                </a:solidFill>
                <a:latin typeface="Arial" charset="0"/>
                <a:sym typeface="Wingdings" panose="05000000000000000000" pitchFamily="2" charset="2"/>
              </a:rPr>
              <a:t>matter if you do broken or formed first – see?</a:t>
            </a:r>
          </a:p>
          <a:p>
            <a:r>
              <a:rPr lang="en-US" sz="2400" b="1" dirty="0">
                <a:solidFill>
                  <a:srgbClr val="000000"/>
                </a:solidFill>
                <a:latin typeface="Arial" charset="0"/>
                <a:sym typeface="Wingdings" panose="05000000000000000000" pitchFamily="2" charset="2"/>
              </a:rPr>
              <a:t>You have to form: </a:t>
            </a:r>
            <a:r>
              <a:rPr lang="en-US" sz="2400" dirty="0">
                <a:solidFill>
                  <a:srgbClr val="000000"/>
                </a:solidFill>
                <a:latin typeface="Arial" charset="0"/>
                <a:sym typeface="Wingdings" panose="05000000000000000000" pitchFamily="2" charset="2"/>
              </a:rPr>
              <a:t>4 H-O bonds</a:t>
            </a:r>
            <a:endParaRPr lang="en-US" sz="2400" dirty="0"/>
          </a:p>
          <a:p>
            <a:pPr marL="0" indent="0" eaLnBrk="1" hangingPunct="1">
              <a:buNone/>
            </a:pPr>
            <a:r>
              <a:rPr lang="en-US" sz="2400" b="1" dirty="0" smtClean="0">
                <a:solidFill>
                  <a:srgbClr val="000000"/>
                </a:solidFill>
                <a:latin typeface="Arial" charset="0"/>
                <a:sym typeface="Wingdings" panose="05000000000000000000" pitchFamily="2" charset="2"/>
              </a:rPr>
              <a:t>You </a:t>
            </a:r>
            <a:r>
              <a:rPr lang="en-US" sz="2400" b="1" dirty="0">
                <a:solidFill>
                  <a:srgbClr val="000000"/>
                </a:solidFill>
                <a:latin typeface="Arial" charset="0"/>
                <a:sym typeface="Wingdings" panose="05000000000000000000" pitchFamily="2" charset="2"/>
              </a:rPr>
              <a:t>have to break: </a:t>
            </a:r>
            <a:r>
              <a:rPr lang="en-US" sz="2400" dirty="0">
                <a:solidFill>
                  <a:srgbClr val="000000"/>
                </a:solidFill>
                <a:latin typeface="Arial" charset="0"/>
                <a:sym typeface="Wingdings" panose="05000000000000000000" pitchFamily="2" charset="2"/>
              </a:rPr>
              <a:t>2 H-H bond and 1 O=O </a:t>
            </a:r>
            <a:r>
              <a:rPr lang="en-US" sz="2400" dirty="0" smtClean="0">
                <a:solidFill>
                  <a:srgbClr val="000000"/>
                </a:solidFill>
                <a:latin typeface="Arial" charset="0"/>
                <a:sym typeface="Wingdings" panose="05000000000000000000" pitchFamily="2" charset="2"/>
              </a:rPr>
              <a:t>bond</a:t>
            </a:r>
          </a:p>
          <a:p>
            <a:pPr marL="0" indent="0" eaLnBrk="1" hangingPunct="1">
              <a:buNone/>
            </a:pPr>
            <a:r>
              <a:rPr lang="en-US" sz="2400" dirty="0" smtClean="0">
                <a:solidFill>
                  <a:srgbClr val="000000"/>
                </a:solidFill>
                <a:latin typeface="Arial" charset="0"/>
                <a:sym typeface="Wingdings" panose="05000000000000000000" pitchFamily="2" charset="2"/>
              </a:rPr>
              <a:t>4(-463) + 2(436) + (498) = </a:t>
            </a:r>
            <a:r>
              <a:rPr lang="en-US" sz="2400" b="1" dirty="0" smtClean="0">
                <a:solidFill>
                  <a:srgbClr val="FF0000"/>
                </a:solidFill>
                <a:latin typeface="Arial" charset="0"/>
                <a:sym typeface="Wingdings" panose="05000000000000000000" pitchFamily="2" charset="2"/>
              </a:rPr>
              <a:t>- 482 kJ/</a:t>
            </a:r>
            <a:r>
              <a:rPr lang="en-US" sz="2400" b="1" dirty="0" err="1" smtClean="0">
                <a:solidFill>
                  <a:srgbClr val="FF0000"/>
                </a:solidFill>
                <a:latin typeface="Arial" charset="0"/>
                <a:sym typeface="Wingdings" panose="05000000000000000000" pitchFamily="2" charset="2"/>
              </a:rPr>
              <a:t>mol</a:t>
            </a:r>
            <a:r>
              <a:rPr lang="en-US" sz="2400" b="1" dirty="0" smtClean="0">
                <a:solidFill>
                  <a:srgbClr val="000000"/>
                </a:solidFill>
                <a:latin typeface="Arial" charset="0"/>
                <a:sym typeface="Wingdings" panose="05000000000000000000" pitchFamily="2" charset="2"/>
              </a:rPr>
              <a:t> </a:t>
            </a:r>
            <a:r>
              <a:rPr lang="en-US" sz="2400" dirty="0" smtClean="0">
                <a:solidFill>
                  <a:srgbClr val="000000"/>
                </a:solidFill>
                <a:latin typeface="Arial" charset="0"/>
                <a:sym typeface="Wingdings" panose="05000000000000000000" pitchFamily="2" charset="2"/>
              </a:rPr>
              <a:t>(</a:t>
            </a:r>
            <a:r>
              <a:rPr lang="en-US" sz="2400" dirty="0" err="1" smtClean="0">
                <a:solidFill>
                  <a:srgbClr val="000000"/>
                </a:solidFill>
                <a:latin typeface="Arial" charset="0"/>
                <a:sym typeface="Wingdings" panose="05000000000000000000" pitchFamily="2" charset="2"/>
              </a:rPr>
              <a:t>exo</a:t>
            </a:r>
            <a:r>
              <a:rPr lang="en-US" sz="2400" dirty="0" smtClean="0">
                <a:solidFill>
                  <a:srgbClr val="000000"/>
                </a:solidFill>
                <a:latin typeface="Arial" charset="0"/>
                <a:sym typeface="Wingdings" panose="05000000000000000000" pitchFamily="2" charset="2"/>
              </a:rPr>
              <a:t>)</a:t>
            </a:r>
          </a:p>
          <a:p>
            <a:pPr marL="0" indent="0" eaLnBrk="1" hangingPunct="1">
              <a:buNone/>
            </a:pPr>
            <a:endParaRPr lang="en-US" sz="2400" dirty="0">
              <a:solidFill>
                <a:srgbClr val="0070C0"/>
              </a:solidFill>
              <a:latin typeface="Arial" charset="0"/>
              <a:sym typeface="Wingdings" panose="05000000000000000000" pitchFamily="2" charset="2"/>
            </a:endParaRPr>
          </a:p>
          <a:p>
            <a:pPr marL="0" indent="0" eaLnBrk="1" hangingPunct="1">
              <a:buNone/>
            </a:pPr>
            <a:r>
              <a:rPr lang="en-US" sz="2400" b="1" dirty="0" smtClean="0">
                <a:solidFill>
                  <a:srgbClr val="0070C0"/>
                </a:solidFill>
                <a:latin typeface="Arial" charset="0"/>
                <a:sym typeface="Wingdings" panose="05000000000000000000" pitchFamily="2" charset="2"/>
              </a:rPr>
              <a:t>Same answer as before! </a:t>
            </a:r>
            <a:r>
              <a:rPr lang="en-US" sz="2400" dirty="0" smtClean="0">
                <a:solidFill>
                  <a:srgbClr val="000000"/>
                </a:solidFill>
                <a:latin typeface="Arial" charset="0"/>
                <a:sym typeface="Wingdings" panose="05000000000000000000" pitchFamily="2" charset="2"/>
              </a:rPr>
              <a:t>Doesn’t matter which way you do it as long as you are explicit with what you are doing. Either write the equation from the 1</a:t>
            </a:r>
            <a:r>
              <a:rPr lang="en-US" sz="2400" baseline="30000" dirty="0" smtClean="0">
                <a:solidFill>
                  <a:srgbClr val="000000"/>
                </a:solidFill>
                <a:latin typeface="Arial" charset="0"/>
                <a:sym typeface="Wingdings" panose="05000000000000000000" pitchFamily="2" charset="2"/>
              </a:rPr>
              <a:t>st</a:t>
            </a:r>
            <a:r>
              <a:rPr lang="en-US" sz="2400" dirty="0" smtClean="0">
                <a:solidFill>
                  <a:srgbClr val="000000"/>
                </a:solidFill>
                <a:latin typeface="Arial" charset="0"/>
                <a:sym typeface="Wingdings" panose="05000000000000000000" pitchFamily="2" charset="2"/>
              </a:rPr>
              <a:t> way, or something about takes to break, free to form for the 2</a:t>
            </a:r>
            <a:r>
              <a:rPr lang="en-US" sz="2400" baseline="30000" dirty="0" smtClean="0">
                <a:solidFill>
                  <a:srgbClr val="000000"/>
                </a:solidFill>
                <a:latin typeface="Arial" charset="0"/>
                <a:sym typeface="Wingdings" panose="05000000000000000000" pitchFamily="2" charset="2"/>
              </a:rPr>
              <a:t>nd</a:t>
            </a:r>
            <a:r>
              <a:rPr lang="en-US" sz="2400" dirty="0" smtClean="0">
                <a:solidFill>
                  <a:srgbClr val="000000"/>
                </a:solidFill>
                <a:latin typeface="Arial" charset="0"/>
                <a:sym typeface="Wingdings" panose="05000000000000000000" pitchFamily="2" charset="2"/>
              </a:rPr>
              <a:t> way. </a:t>
            </a:r>
            <a:endParaRPr lang="en-US" sz="2400" b="1" dirty="0">
              <a:solidFill>
                <a:srgbClr val="000000"/>
              </a:solidFill>
              <a:latin typeface="Arial" charset="0"/>
              <a:sym typeface="Wingdings" panose="05000000000000000000" pitchFamily="2" charset="2"/>
            </a:endParaRPr>
          </a:p>
        </p:txBody>
      </p:sp>
    </p:spTree>
    <p:extLst>
      <p:ext uri="{BB962C8B-B14F-4D97-AF65-F5344CB8AC3E}">
        <p14:creationId xmlns:p14="http://schemas.microsoft.com/office/powerpoint/2010/main" val="220569524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55549" y="1600199"/>
            <a:ext cx="7311741" cy="4817853"/>
          </a:xfrm>
        </p:spPr>
        <p:txBody>
          <a:bodyPr>
            <a:noAutofit/>
          </a:bodyPr>
          <a:lstStyle/>
          <a:p>
            <a:pPr eaLnBrk="1" hangingPunct="1"/>
            <a:r>
              <a:rPr lang="en-US" sz="3600" b="1" dirty="0">
                <a:solidFill>
                  <a:schemeClr val="accent1"/>
                </a:solidFill>
                <a:latin typeface="Arial" charset="0"/>
              </a:rPr>
              <a:t>Kinetic energy</a:t>
            </a:r>
            <a:r>
              <a:rPr lang="en-US" sz="3600" dirty="0">
                <a:solidFill>
                  <a:schemeClr val="accent1"/>
                </a:solidFill>
                <a:latin typeface="Arial" charset="0"/>
              </a:rPr>
              <a:t> </a:t>
            </a:r>
            <a:r>
              <a:rPr lang="en-US" sz="3600" dirty="0">
                <a:latin typeface="Arial" charset="0"/>
              </a:rPr>
              <a:t>is energy of motion or energy that is being transferred.</a:t>
            </a:r>
          </a:p>
          <a:p>
            <a:pPr eaLnBrk="1" hangingPunct="1"/>
            <a:endParaRPr lang="en-US" sz="3600" b="1" dirty="0">
              <a:solidFill>
                <a:schemeClr val="accent1"/>
              </a:solidFill>
              <a:latin typeface="Arial" charset="0"/>
            </a:endParaRPr>
          </a:p>
          <a:p>
            <a:pPr eaLnBrk="1" hangingPunct="1"/>
            <a:r>
              <a:rPr lang="en-US" sz="3600" b="1" dirty="0">
                <a:solidFill>
                  <a:srgbClr val="0070C0"/>
                </a:solidFill>
                <a:latin typeface="Arial" charset="0"/>
              </a:rPr>
              <a:t>Thermal energy </a:t>
            </a:r>
            <a:r>
              <a:rPr lang="en-US" sz="3600" dirty="0">
                <a:latin typeface="Arial" charset="0"/>
              </a:rPr>
              <a:t>is the energy associated with temperature.</a:t>
            </a:r>
          </a:p>
          <a:p>
            <a:pPr lvl="1" eaLnBrk="1" hangingPunct="1"/>
            <a:r>
              <a:rPr lang="en-US" sz="3600" dirty="0">
                <a:latin typeface="Arial" charset="0"/>
              </a:rPr>
              <a:t>Thermal energy is a form of kinetic energy.</a:t>
            </a:r>
          </a:p>
        </p:txBody>
      </p:sp>
      <p:pic>
        <p:nvPicPr>
          <p:cNvPr id="10244" name="Picture 1" descr="06_Pg248_UnFigure.jpg"/>
          <p:cNvPicPr>
            <a:picLocks noChangeAspect="1"/>
          </p:cNvPicPr>
          <p:nvPr/>
        </p:nvPicPr>
        <p:blipFill>
          <a:blip r:embed="rId3">
            <a:extLst>
              <a:ext uri="{28A0092B-C50C-407E-A947-70E740481C1C}">
                <a14:useLocalDpi xmlns:a14="http://schemas.microsoft.com/office/drawing/2010/main" val="0"/>
              </a:ext>
            </a:extLst>
          </a:blip>
          <a:srcRect b="2657"/>
          <a:stretch>
            <a:fillRect/>
          </a:stretch>
        </p:blipFill>
        <p:spPr bwMode="auto">
          <a:xfrm>
            <a:off x="8085829" y="448574"/>
            <a:ext cx="3585712" cy="61887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7772400" cy="1143000"/>
          </a:xfrm>
        </p:spPr>
        <p:txBody>
          <a:bodyPr/>
          <a:lstStyle/>
          <a:p>
            <a:r>
              <a:rPr lang="en-US" b="1" u="sng" dirty="0" smtClean="0">
                <a:latin typeface="Arial" panose="020B0604020202020204" pitchFamily="34" charset="0"/>
                <a:cs typeface="Arial" panose="020B0604020202020204" pitchFamily="34" charset="0"/>
              </a:rPr>
              <a:t>Classification of Energy</a:t>
            </a:r>
            <a:endParaRPr lang="en-US"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54743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circle(in)">
                                      <p:cBhvr>
                                        <p:cTn id="7" dur="20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circle(in)">
                                      <p:cBhvr>
                                        <p:cTn id="12" dur="2000"/>
                                        <p:tgtEl>
                                          <p:spTgt spid="102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strips(downLeft)">
                                      <p:cBhvr>
                                        <p:cTn id="17" dur="500"/>
                                        <p:tgtEl>
                                          <p:spTgt spid="1024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10244"/>
                                        </p:tgtEl>
                                        <p:attrNameLst>
                                          <p:attrName>style.visibility</p:attrName>
                                        </p:attrNameLst>
                                      </p:cBhvr>
                                      <p:to>
                                        <p:strVal val="visible"/>
                                      </p:to>
                                    </p:set>
                                    <p:animEffect transition="in" filter="strips(downLeft)">
                                      <p:cBhvr>
                                        <p:cTn id="2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a:solidFill>
                  <a:srgbClr val="000000"/>
                </a:solidFill>
                <a:effectLst/>
                <a:latin typeface="Arial" charset="0"/>
              </a:rPr>
              <a:t>Reactions of elements in their </a:t>
            </a:r>
            <a:r>
              <a:rPr lang="en-US" sz="3200" dirty="0" smtClean="0">
                <a:solidFill>
                  <a:srgbClr val="000000"/>
                </a:solidFill>
                <a:effectLst/>
                <a:latin typeface="Arial" charset="0"/>
              </a:rPr>
              <a:t>“standard state” </a:t>
            </a:r>
            <a:r>
              <a:rPr lang="en-US" sz="3200" dirty="0">
                <a:solidFill>
                  <a:srgbClr val="000000"/>
                </a:solidFill>
                <a:effectLst/>
                <a:latin typeface="Arial" charset="0"/>
              </a:rPr>
              <a:t>to form </a:t>
            </a:r>
            <a:r>
              <a:rPr lang="en-US" sz="3200" dirty="0" smtClean="0">
                <a:solidFill>
                  <a:srgbClr val="000000"/>
                </a:solidFill>
                <a:effectLst/>
                <a:latin typeface="Arial" charset="0"/>
              </a:rPr>
              <a:t/>
            </a:r>
            <a:br>
              <a:rPr lang="en-US" sz="3200" dirty="0" smtClean="0">
                <a:solidFill>
                  <a:srgbClr val="000000"/>
                </a:solidFill>
                <a:effectLst/>
                <a:latin typeface="Arial" charset="0"/>
              </a:rPr>
            </a:br>
            <a:r>
              <a:rPr lang="en-US" sz="3200" dirty="0" smtClean="0">
                <a:solidFill>
                  <a:srgbClr val="000000"/>
                </a:solidFill>
                <a:effectLst/>
                <a:latin typeface="Arial" charset="0"/>
              </a:rPr>
              <a:t>1 </a:t>
            </a:r>
            <a:r>
              <a:rPr lang="en-US" sz="3200" dirty="0">
                <a:solidFill>
                  <a:srgbClr val="000000"/>
                </a:solidFill>
                <a:effectLst/>
                <a:latin typeface="Arial" charset="0"/>
              </a:rPr>
              <a:t>mole of a pure compound.</a:t>
            </a:r>
          </a:p>
          <a:p>
            <a:pPr lvl="1" eaLnBrk="1" hangingPunct="1">
              <a:buFont typeface="Arial" panose="020B0604020202020204" pitchFamily="34" charset="0"/>
              <a:buChar char="•"/>
            </a:pPr>
            <a:r>
              <a:rPr lang="en-US" sz="3200" dirty="0" smtClean="0">
                <a:solidFill>
                  <a:srgbClr val="0070C0"/>
                </a:solidFill>
                <a:effectLst/>
                <a:latin typeface="Arial" charset="0"/>
              </a:rPr>
              <a:t>Standard State </a:t>
            </a:r>
            <a:r>
              <a:rPr lang="en-US" sz="3200" b="0" dirty="0">
                <a:solidFill>
                  <a:srgbClr val="000000"/>
                </a:solidFill>
                <a:effectLst/>
                <a:latin typeface="Arial" charset="0"/>
              </a:rPr>
              <a:t>of an element </a:t>
            </a:r>
            <a:r>
              <a:rPr lang="en-US" sz="3200" b="0" dirty="0" smtClean="0">
                <a:solidFill>
                  <a:srgbClr val="000000"/>
                </a:solidFill>
                <a:effectLst/>
                <a:latin typeface="Arial" charset="0"/>
              </a:rPr>
              <a:t>- find </a:t>
            </a:r>
            <a:r>
              <a:rPr lang="en-US" sz="3200" b="0" dirty="0">
                <a:solidFill>
                  <a:srgbClr val="000000"/>
                </a:solidFill>
                <a:effectLst/>
                <a:latin typeface="Arial" charset="0"/>
              </a:rPr>
              <a:t>the form in Appendix IIB that has </a:t>
            </a:r>
            <a:r>
              <a:rPr lang="en-US" sz="3200" b="0" dirty="0" err="1">
                <a:solidFill>
                  <a:srgbClr val="000000"/>
                </a:solidFill>
                <a:effectLst/>
                <a:latin typeface="Symbol" charset="0"/>
              </a:rPr>
              <a:t>D</a:t>
            </a:r>
            <a:r>
              <a:rPr lang="en-US" sz="3200" b="0" i="1" dirty="0" err="1">
                <a:solidFill>
                  <a:srgbClr val="000000"/>
                </a:solidFill>
                <a:effectLst/>
                <a:latin typeface="Arial" charset="0"/>
              </a:rPr>
              <a:t>H</a:t>
            </a:r>
            <a:r>
              <a:rPr lang="en-US" sz="3200" b="0" baseline="-25000" dirty="0" err="1">
                <a:solidFill>
                  <a:srgbClr val="000000"/>
                </a:solidFill>
                <a:effectLst/>
                <a:latin typeface="Arial" charset="0"/>
              </a:rPr>
              <a:t>f</a:t>
            </a:r>
            <a:r>
              <a:rPr lang="en-US" sz="3200" b="0" dirty="0">
                <a:solidFill>
                  <a:srgbClr val="000000"/>
                </a:solidFill>
                <a:effectLst/>
                <a:latin typeface="Arial" charset="0"/>
              </a:rPr>
              <a:t>° = </a:t>
            </a:r>
            <a:r>
              <a:rPr lang="en-US" sz="3200" b="0" dirty="0" smtClean="0">
                <a:solidFill>
                  <a:srgbClr val="000000"/>
                </a:solidFill>
                <a:effectLst/>
                <a:latin typeface="Arial" charset="0"/>
              </a:rPr>
              <a:t>0.</a:t>
            </a:r>
          </a:p>
          <a:p>
            <a:pPr lvl="1" eaLnBrk="1" hangingPunct="1">
              <a:buFont typeface="Arial" panose="020B0604020202020204" pitchFamily="34" charset="0"/>
              <a:buChar char="•"/>
            </a:pPr>
            <a:r>
              <a:rPr lang="en-US" sz="3200" b="0" dirty="0" smtClean="0">
                <a:solidFill>
                  <a:srgbClr val="000000"/>
                </a:solidFill>
                <a:effectLst/>
                <a:latin typeface="Arial" charset="0"/>
              </a:rPr>
              <a:t>Coefficients </a:t>
            </a:r>
            <a:r>
              <a:rPr lang="en-US" sz="3200" b="0" dirty="0">
                <a:solidFill>
                  <a:srgbClr val="000000"/>
                </a:solidFill>
                <a:effectLst/>
                <a:latin typeface="Arial" charset="0"/>
              </a:rPr>
              <a:t>of the reactants may be </a:t>
            </a:r>
            <a:r>
              <a:rPr lang="en-US" sz="3200" b="0" dirty="0" smtClean="0">
                <a:solidFill>
                  <a:srgbClr val="000000"/>
                </a:solidFill>
                <a:effectLst/>
                <a:latin typeface="Arial" charset="0"/>
              </a:rPr>
              <a:t>fractions!</a:t>
            </a:r>
          </a:p>
          <a:p>
            <a:pPr lvl="2">
              <a:buFont typeface="Arial" panose="020B0604020202020204" pitchFamily="34" charset="0"/>
              <a:buChar char="•"/>
            </a:pPr>
            <a:r>
              <a:rPr lang="en-US" sz="3200" b="0" i="1" dirty="0" smtClean="0">
                <a:solidFill>
                  <a:srgbClr val="000000"/>
                </a:solidFill>
                <a:effectLst/>
                <a:latin typeface="Arial" charset="0"/>
              </a:rPr>
              <a:t>Because</a:t>
            </a:r>
            <a:r>
              <a:rPr lang="en-US" sz="3200" b="0" dirty="0" smtClean="0">
                <a:solidFill>
                  <a:srgbClr val="000000"/>
                </a:solidFill>
                <a:effectLst/>
                <a:latin typeface="Arial" charset="0"/>
              </a:rPr>
              <a:t> </a:t>
            </a:r>
            <a:r>
              <a:rPr lang="en-US" sz="3200" b="0" dirty="0">
                <a:solidFill>
                  <a:srgbClr val="000000"/>
                </a:solidFill>
                <a:effectLst/>
                <a:latin typeface="Arial" charset="0"/>
              </a:rPr>
              <a:t>the definition </a:t>
            </a:r>
            <a:r>
              <a:rPr lang="en-US" sz="3200" b="0" u="sng" dirty="0">
                <a:solidFill>
                  <a:srgbClr val="000000"/>
                </a:solidFill>
                <a:effectLst/>
                <a:latin typeface="Arial" charset="0"/>
              </a:rPr>
              <a:t>requires 1 mole of compound </a:t>
            </a:r>
            <a:r>
              <a:rPr lang="en-US" sz="3200" b="0" dirty="0">
                <a:solidFill>
                  <a:srgbClr val="000000"/>
                </a:solidFill>
                <a:effectLst/>
                <a:latin typeface="Arial" charset="0"/>
              </a:rPr>
              <a:t>be </a:t>
            </a:r>
            <a:r>
              <a:rPr lang="en-US" sz="3200" b="0" dirty="0" smtClean="0">
                <a:solidFill>
                  <a:srgbClr val="000000"/>
                </a:solidFill>
                <a:effectLst/>
                <a:latin typeface="Arial" charset="0"/>
              </a:rPr>
              <a:t>made</a:t>
            </a:r>
            <a:r>
              <a:rPr lang="en-US" sz="3200" b="0" dirty="0">
                <a:solidFill>
                  <a:srgbClr val="000000"/>
                </a:solidFill>
                <a:effectLst/>
                <a:latin typeface="Arial" charset="0"/>
              </a:rPr>
              <a:t>.</a:t>
            </a:r>
            <a:endParaRPr lang="en-US" sz="3200" b="0" dirty="0">
              <a:solidFill>
                <a:srgbClr val="00000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7772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Formation Reactions</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77435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dissolve">
                                      <p:cBhvr>
                                        <p:cTn id="7" dur="500"/>
                                        <p:tgtEl>
                                          <p:spTgt spid="1044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450">
                                            <p:txEl>
                                              <p:pRg st="1" end="1"/>
                                            </p:txEl>
                                          </p:spTgt>
                                        </p:tgtEl>
                                        <p:attrNameLst>
                                          <p:attrName>style.visibility</p:attrName>
                                        </p:attrNameLst>
                                      </p:cBhvr>
                                      <p:to>
                                        <p:strVal val="visible"/>
                                      </p:to>
                                    </p:set>
                                    <p:animEffect transition="in" filter="dissolve">
                                      <p:cBhvr>
                                        <p:cTn id="12" dur="500"/>
                                        <p:tgtEl>
                                          <p:spTgt spid="1044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4450">
                                            <p:txEl>
                                              <p:pRg st="2" end="2"/>
                                            </p:txEl>
                                          </p:spTgt>
                                        </p:tgtEl>
                                        <p:attrNameLst>
                                          <p:attrName>style.visibility</p:attrName>
                                        </p:attrNameLst>
                                      </p:cBhvr>
                                      <p:to>
                                        <p:strVal val="visible"/>
                                      </p:to>
                                    </p:set>
                                    <p:animEffect transition="in" filter="dissolve">
                                      <p:cBhvr>
                                        <p:cTn id="17" dur="500"/>
                                        <p:tgtEl>
                                          <p:spTgt spid="104450">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04450">
                                            <p:txEl>
                                              <p:pRg st="3" end="3"/>
                                            </p:txEl>
                                          </p:spTgt>
                                        </p:tgtEl>
                                        <p:attrNameLst>
                                          <p:attrName>style.visibility</p:attrName>
                                        </p:attrNameLst>
                                      </p:cBhvr>
                                      <p:to>
                                        <p:strVal val="visible"/>
                                      </p:to>
                                    </p:set>
                                    <p:animEffect transition="in" filter="dissolve">
                                      <p:cBhvr>
                                        <p:cTn id="20" dur="500"/>
                                        <p:tgtEl>
                                          <p:spTgt spid="1044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Write the formation reaction for CO (g)</a:t>
            </a:r>
            <a:endParaRPr lang="en-US" sz="3200" dirty="0">
              <a:solidFill>
                <a:srgbClr val="000000"/>
              </a:solidFill>
              <a:effectLst/>
              <a:latin typeface="Arial" charset="0"/>
            </a:endParaRPr>
          </a:p>
          <a:p>
            <a:pPr eaLnBrk="1" hangingPunct="1">
              <a:lnSpc>
                <a:spcPct val="80000"/>
              </a:lnSpc>
            </a:pPr>
            <a:r>
              <a:rPr lang="en-US" sz="3200" b="0" dirty="0">
                <a:solidFill>
                  <a:srgbClr val="000000"/>
                </a:solidFill>
                <a:effectLst/>
                <a:latin typeface="Arial" charset="0"/>
              </a:rPr>
              <a:t>The formation reaction is the reaction between the elements in the compound, which are C and O</a:t>
            </a:r>
            <a:r>
              <a:rPr lang="en-US" sz="3200" b="0" dirty="0" smtClean="0">
                <a:solidFill>
                  <a:srgbClr val="000000"/>
                </a:solidFill>
                <a:effectLst/>
                <a:latin typeface="Arial" charset="0"/>
              </a:rPr>
              <a:t>.</a:t>
            </a:r>
          </a:p>
          <a:p>
            <a:pPr eaLnBrk="1" hangingPunct="1">
              <a:lnSpc>
                <a:spcPct val="80000"/>
              </a:lnSpc>
            </a:pPr>
            <a:endParaRPr lang="en-US" sz="3200" b="0" dirty="0">
              <a:solidFill>
                <a:srgbClr val="000000"/>
              </a:solidFill>
              <a:effectLst/>
              <a:latin typeface="Arial" charset="0"/>
            </a:endParaRPr>
          </a:p>
          <a:p>
            <a:pPr algn="ctr" eaLnBrk="1" hangingPunct="1">
              <a:lnSpc>
                <a:spcPct val="80000"/>
              </a:lnSpc>
              <a:buFontTx/>
              <a:buNone/>
            </a:pPr>
            <a:r>
              <a:rPr lang="en-US" sz="5400" dirty="0">
                <a:solidFill>
                  <a:srgbClr val="0070C0"/>
                </a:solidFill>
                <a:effectLst/>
                <a:latin typeface="Arial" charset="0"/>
              </a:rPr>
              <a:t>C + O →</a:t>
            </a:r>
            <a:r>
              <a:rPr lang="en-US" sz="5400" dirty="0">
                <a:solidFill>
                  <a:srgbClr val="0070C0"/>
                </a:solidFill>
                <a:effectLst/>
                <a:latin typeface="Arial" charset="0"/>
                <a:cs typeface="Times New Roman" charset="0"/>
              </a:rPr>
              <a:t> CO(</a:t>
            </a:r>
            <a:r>
              <a:rPr lang="en-US" sz="5400" i="1" dirty="0">
                <a:solidFill>
                  <a:srgbClr val="0070C0"/>
                </a:solidFill>
                <a:effectLst/>
                <a:latin typeface="Arial" charset="0"/>
                <a:cs typeface="Times New Roman" charset="0"/>
              </a:rPr>
              <a:t>g</a:t>
            </a:r>
            <a:r>
              <a:rPr lang="en-US" sz="5400" dirty="0">
                <a:solidFill>
                  <a:srgbClr val="0070C0"/>
                </a:solidFill>
                <a:effectLst/>
                <a:latin typeface="Arial" charset="0"/>
                <a:cs typeface="Times New Roman" charset="0"/>
              </a:rPr>
              <a:t>)</a:t>
            </a:r>
            <a:endParaRPr lang="en-US" sz="5400" dirty="0">
              <a:solidFill>
                <a:srgbClr val="0070C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Writing Formation Reactions</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81971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dissolve">
                                      <p:cBhvr>
                                        <p:cTn id="7" dur="500"/>
                                        <p:tgtEl>
                                          <p:spTgt spid="1044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Write the formation reaction for CO (g)</a:t>
            </a:r>
            <a:endParaRPr lang="en-US" sz="3200" dirty="0">
              <a:solidFill>
                <a:srgbClr val="000000"/>
              </a:solidFill>
              <a:effectLst/>
              <a:latin typeface="Arial" charset="0"/>
            </a:endParaRPr>
          </a:p>
          <a:p>
            <a:pPr eaLnBrk="1" hangingPunct="1">
              <a:lnSpc>
                <a:spcPct val="80000"/>
              </a:lnSpc>
            </a:pPr>
            <a:r>
              <a:rPr lang="en-US" sz="3200" b="0" dirty="0">
                <a:solidFill>
                  <a:srgbClr val="000000"/>
                </a:solidFill>
                <a:effectLst/>
                <a:latin typeface="Arial" charset="0"/>
              </a:rPr>
              <a:t>The elements must be in their standard state.</a:t>
            </a:r>
          </a:p>
          <a:p>
            <a:pPr lvl="1" eaLnBrk="1" hangingPunct="1">
              <a:lnSpc>
                <a:spcPct val="80000"/>
              </a:lnSpc>
            </a:pPr>
            <a:r>
              <a:rPr lang="en-US" sz="3200" b="0" dirty="0">
                <a:solidFill>
                  <a:srgbClr val="000000"/>
                </a:solidFill>
                <a:effectLst/>
                <a:latin typeface="Arial" charset="0"/>
              </a:rPr>
              <a:t>There are several forms of solid C, </a:t>
            </a:r>
            <a:r>
              <a:rPr lang="en-US" sz="3200" b="0" dirty="0" smtClean="0">
                <a:solidFill>
                  <a:srgbClr val="000000"/>
                </a:solidFill>
                <a:effectLst/>
                <a:latin typeface="Arial" charset="0"/>
              </a:rPr>
              <a:t/>
            </a:r>
            <a:br>
              <a:rPr lang="en-US" sz="3200" b="0" dirty="0" smtClean="0">
                <a:solidFill>
                  <a:srgbClr val="000000"/>
                </a:solidFill>
                <a:effectLst/>
                <a:latin typeface="Arial" charset="0"/>
              </a:rPr>
            </a:br>
            <a:r>
              <a:rPr lang="en-US" sz="3200" b="0" dirty="0" smtClean="0">
                <a:solidFill>
                  <a:srgbClr val="000000"/>
                </a:solidFill>
                <a:effectLst/>
                <a:latin typeface="Arial" charset="0"/>
              </a:rPr>
              <a:t>but </a:t>
            </a:r>
            <a:r>
              <a:rPr lang="en-US" sz="3200" b="0" dirty="0">
                <a:solidFill>
                  <a:srgbClr val="000000"/>
                </a:solidFill>
                <a:effectLst/>
                <a:latin typeface="Arial" charset="0"/>
              </a:rPr>
              <a:t>the one with  </a:t>
            </a:r>
            <a:r>
              <a:rPr lang="en-US" sz="3200" b="0" dirty="0" err="1" smtClean="0">
                <a:solidFill>
                  <a:srgbClr val="000000"/>
                </a:solidFill>
                <a:effectLst/>
                <a:latin typeface="Symbol" charset="0"/>
              </a:rPr>
              <a:t>D</a:t>
            </a:r>
            <a:r>
              <a:rPr lang="en-US" sz="3200" b="0" i="1" dirty="0" err="1" smtClean="0">
                <a:solidFill>
                  <a:srgbClr val="000000"/>
                </a:solidFill>
                <a:effectLst/>
                <a:latin typeface="Arial" charset="0"/>
              </a:rPr>
              <a:t>H</a:t>
            </a:r>
            <a:r>
              <a:rPr lang="en-US" sz="3200" b="0" baseline="-25000" dirty="0" err="1" smtClean="0">
                <a:solidFill>
                  <a:srgbClr val="000000"/>
                </a:solidFill>
                <a:effectLst/>
                <a:latin typeface="Arial" charset="0"/>
              </a:rPr>
              <a:t>f</a:t>
            </a:r>
            <a:r>
              <a:rPr lang="en-US" sz="3200" b="0" dirty="0">
                <a:solidFill>
                  <a:srgbClr val="000000"/>
                </a:solidFill>
                <a:effectLst/>
                <a:latin typeface="Arial" charset="0"/>
              </a:rPr>
              <a:t>° = 0 is graphite.</a:t>
            </a:r>
          </a:p>
          <a:p>
            <a:pPr lvl="1" eaLnBrk="1" hangingPunct="1">
              <a:lnSpc>
                <a:spcPct val="80000"/>
              </a:lnSpc>
            </a:pPr>
            <a:r>
              <a:rPr lang="en-US" sz="3200" b="0" dirty="0">
                <a:solidFill>
                  <a:srgbClr val="000000"/>
                </a:solidFill>
                <a:effectLst/>
                <a:latin typeface="Arial" charset="0"/>
              </a:rPr>
              <a:t>Oxygen</a:t>
            </a:r>
            <a:r>
              <a:rPr lang="ja-JP" altLang="en-US" sz="3200" b="0" dirty="0">
                <a:solidFill>
                  <a:srgbClr val="000000"/>
                </a:solidFill>
                <a:effectLst/>
                <a:latin typeface="Arial" charset="0"/>
              </a:rPr>
              <a:t>’</a:t>
            </a:r>
            <a:r>
              <a:rPr lang="en-US" altLang="ja-JP" sz="3200" b="0" dirty="0">
                <a:solidFill>
                  <a:srgbClr val="000000"/>
                </a:solidFill>
                <a:effectLst/>
                <a:latin typeface="Arial" charset="0"/>
              </a:rPr>
              <a:t>s standard state is the diatomic gas</a:t>
            </a:r>
            <a:r>
              <a:rPr lang="en-US" altLang="ja-JP" sz="3200" b="0" dirty="0" smtClean="0">
                <a:solidFill>
                  <a:srgbClr val="000000"/>
                </a:solidFill>
                <a:effectLst/>
                <a:latin typeface="Arial" charset="0"/>
              </a:rPr>
              <a:t>.</a:t>
            </a:r>
          </a:p>
          <a:p>
            <a:pPr lvl="1" eaLnBrk="1" hangingPunct="1">
              <a:lnSpc>
                <a:spcPct val="80000"/>
              </a:lnSpc>
            </a:pPr>
            <a:endParaRPr lang="en-US" altLang="ja-JP" sz="3200" b="0" dirty="0">
              <a:solidFill>
                <a:srgbClr val="000000"/>
              </a:solidFill>
              <a:effectLst/>
              <a:latin typeface="Arial" charset="0"/>
            </a:endParaRPr>
          </a:p>
          <a:p>
            <a:pPr algn="ctr" eaLnBrk="1" hangingPunct="1">
              <a:lnSpc>
                <a:spcPct val="80000"/>
              </a:lnSpc>
              <a:buFontTx/>
              <a:buNone/>
            </a:pPr>
            <a:r>
              <a:rPr lang="en-US" sz="4000" dirty="0">
                <a:solidFill>
                  <a:srgbClr val="0070C0"/>
                </a:solidFill>
                <a:effectLst/>
                <a:latin typeface="Arial" charset="0"/>
              </a:rPr>
              <a:t>C(</a:t>
            </a:r>
            <a:r>
              <a:rPr lang="en-US" sz="4000" i="1" dirty="0">
                <a:solidFill>
                  <a:srgbClr val="0070C0"/>
                </a:solidFill>
                <a:effectLst/>
                <a:latin typeface="Arial" charset="0"/>
              </a:rPr>
              <a:t>s</a:t>
            </a:r>
            <a:r>
              <a:rPr lang="en-US" sz="4000" dirty="0">
                <a:solidFill>
                  <a:srgbClr val="0070C0"/>
                </a:solidFill>
                <a:effectLst/>
                <a:latin typeface="Arial" charset="0"/>
              </a:rPr>
              <a:t>, graphite) + O</a:t>
            </a:r>
            <a:r>
              <a:rPr lang="en-US" sz="4000" baseline="-25000" dirty="0">
                <a:solidFill>
                  <a:srgbClr val="0070C0"/>
                </a:solidFill>
                <a:effectLst/>
                <a:latin typeface="Arial" charset="0"/>
              </a:rPr>
              <a:t>2</a:t>
            </a:r>
            <a:r>
              <a:rPr lang="en-US" sz="4000" dirty="0">
                <a:solidFill>
                  <a:srgbClr val="0070C0"/>
                </a:solidFill>
                <a:effectLst/>
                <a:latin typeface="Arial" charset="0"/>
              </a:rPr>
              <a:t>(</a:t>
            </a:r>
            <a:r>
              <a:rPr lang="en-US" sz="4000" i="1" dirty="0">
                <a:solidFill>
                  <a:srgbClr val="0070C0"/>
                </a:solidFill>
                <a:effectLst/>
                <a:latin typeface="Arial" charset="0"/>
              </a:rPr>
              <a:t>g</a:t>
            </a:r>
            <a:r>
              <a:rPr lang="en-US" sz="4000" dirty="0">
                <a:solidFill>
                  <a:srgbClr val="0070C0"/>
                </a:solidFill>
                <a:effectLst/>
                <a:latin typeface="Arial" charset="0"/>
              </a:rPr>
              <a:t>) →</a:t>
            </a:r>
            <a:r>
              <a:rPr lang="en-US" sz="4000" dirty="0">
                <a:solidFill>
                  <a:srgbClr val="0070C0"/>
                </a:solidFill>
                <a:effectLst/>
                <a:latin typeface="Arial" charset="0"/>
                <a:cs typeface="Times New Roman" charset="0"/>
              </a:rPr>
              <a:t> CO(</a:t>
            </a:r>
            <a:r>
              <a:rPr lang="en-US" sz="4000" i="1" dirty="0">
                <a:solidFill>
                  <a:srgbClr val="0070C0"/>
                </a:solidFill>
                <a:effectLst/>
                <a:latin typeface="Arial" charset="0"/>
                <a:cs typeface="Times New Roman" charset="0"/>
              </a:rPr>
              <a:t>g</a:t>
            </a:r>
            <a:r>
              <a:rPr lang="en-US" sz="4000" dirty="0">
                <a:solidFill>
                  <a:srgbClr val="0070C0"/>
                </a:solidFill>
                <a:effectLst/>
                <a:latin typeface="Arial" charset="0"/>
                <a:cs typeface="Times New Roman" charset="0"/>
              </a:rPr>
              <a:t>)</a:t>
            </a:r>
            <a:endParaRPr lang="en-US" sz="4000" dirty="0">
              <a:solidFill>
                <a:srgbClr val="0070C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Writing Formation Reactions</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41928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dissolve">
                                      <p:cBhvr>
                                        <p:cTn id="7" dur="500"/>
                                        <p:tgtEl>
                                          <p:spTgt spid="1044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Write the formation reaction for CO (g)</a:t>
            </a:r>
            <a:endParaRPr lang="en-US" sz="3200" dirty="0">
              <a:solidFill>
                <a:srgbClr val="000000"/>
              </a:solidFill>
              <a:effectLst/>
              <a:latin typeface="Arial" charset="0"/>
            </a:endParaRPr>
          </a:p>
          <a:p>
            <a:pPr eaLnBrk="1" hangingPunct="1">
              <a:lnSpc>
                <a:spcPct val="80000"/>
              </a:lnSpc>
            </a:pPr>
            <a:r>
              <a:rPr lang="en-US" sz="3200" b="0" dirty="0">
                <a:solidFill>
                  <a:srgbClr val="000000"/>
                </a:solidFill>
                <a:effectLst/>
                <a:latin typeface="Arial" charset="0"/>
              </a:rPr>
              <a:t>The equation must be balanced, but the </a:t>
            </a:r>
            <a:r>
              <a:rPr lang="en-US" sz="3200" b="0" dirty="0" smtClean="0">
                <a:solidFill>
                  <a:srgbClr val="000000"/>
                </a:solidFill>
                <a:effectLst/>
                <a:latin typeface="Arial" charset="0"/>
              </a:rPr>
              <a:t/>
            </a:r>
            <a:br>
              <a:rPr lang="en-US" sz="3200" b="0" dirty="0" smtClean="0">
                <a:solidFill>
                  <a:srgbClr val="000000"/>
                </a:solidFill>
                <a:effectLst/>
                <a:latin typeface="Arial" charset="0"/>
              </a:rPr>
            </a:br>
            <a:r>
              <a:rPr lang="en-US" sz="3200" b="0" i="1" u="sng" dirty="0" smtClean="0">
                <a:solidFill>
                  <a:srgbClr val="000000"/>
                </a:solidFill>
                <a:effectLst/>
                <a:latin typeface="Arial" charset="0"/>
              </a:rPr>
              <a:t>coefficient </a:t>
            </a:r>
            <a:r>
              <a:rPr lang="en-US" sz="3200" b="0" i="1" u="sng" dirty="0">
                <a:solidFill>
                  <a:srgbClr val="000000"/>
                </a:solidFill>
                <a:effectLst/>
                <a:latin typeface="Arial" charset="0"/>
              </a:rPr>
              <a:t>of the product compound must be 1.</a:t>
            </a:r>
          </a:p>
          <a:p>
            <a:pPr lvl="1" eaLnBrk="1" hangingPunct="1">
              <a:lnSpc>
                <a:spcPct val="80000"/>
              </a:lnSpc>
            </a:pPr>
            <a:r>
              <a:rPr lang="en-US" sz="3200" b="0" dirty="0">
                <a:solidFill>
                  <a:srgbClr val="000000"/>
                </a:solidFill>
                <a:effectLst/>
                <a:latin typeface="Arial" charset="0"/>
              </a:rPr>
              <a:t>Use whatever coefficient in front of the reactants is necessary to make the atoms on both sides equal without changing the product coefficient</a:t>
            </a:r>
            <a:r>
              <a:rPr lang="en-US" sz="3200" b="0" dirty="0" smtClean="0">
                <a:solidFill>
                  <a:srgbClr val="000000"/>
                </a:solidFill>
                <a:effectLst/>
                <a:latin typeface="Arial" charset="0"/>
              </a:rPr>
              <a:t>.</a:t>
            </a:r>
          </a:p>
          <a:p>
            <a:pPr lvl="1" eaLnBrk="1" hangingPunct="1">
              <a:lnSpc>
                <a:spcPct val="80000"/>
              </a:lnSpc>
            </a:pPr>
            <a:endParaRPr lang="en-US" sz="3200" b="0" dirty="0">
              <a:solidFill>
                <a:srgbClr val="000000"/>
              </a:solidFill>
              <a:effectLst/>
              <a:latin typeface="Arial" charset="0"/>
            </a:endParaRPr>
          </a:p>
          <a:p>
            <a:pPr algn="ctr" eaLnBrk="1" hangingPunct="1">
              <a:lnSpc>
                <a:spcPct val="80000"/>
              </a:lnSpc>
              <a:buFontTx/>
              <a:buNone/>
            </a:pPr>
            <a:r>
              <a:rPr lang="en-US" sz="4000" dirty="0">
                <a:solidFill>
                  <a:srgbClr val="0070C0"/>
                </a:solidFill>
                <a:effectLst/>
                <a:latin typeface="Arial" charset="0"/>
              </a:rPr>
              <a:t>C(</a:t>
            </a:r>
            <a:r>
              <a:rPr lang="en-US" sz="4000" i="1" dirty="0">
                <a:solidFill>
                  <a:srgbClr val="0070C0"/>
                </a:solidFill>
                <a:effectLst/>
                <a:latin typeface="Arial" charset="0"/>
              </a:rPr>
              <a:t>s</a:t>
            </a:r>
            <a:r>
              <a:rPr lang="en-US" sz="4000" dirty="0">
                <a:solidFill>
                  <a:srgbClr val="0070C0"/>
                </a:solidFill>
                <a:effectLst/>
                <a:latin typeface="Arial" charset="0"/>
              </a:rPr>
              <a:t>, graphite) + </a:t>
            </a:r>
            <a:r>
              <a:rPr lang="en-US" sz="4000" dirty="0">
                <a:solidFill>
                  <a:srgbClr val="0070C0"/>
                </a:solidFill>
                <a:effectLst/>
                <a:latin typeface="Arial" charset="0"/>
                <a:cs typeface="Times New Roman" charset="0"/>
              </a:rPr>
              <a:t>½ </a:t>
            </a:r>
            <a:r>
              <a:rPr lang="en-US" sz="4000" dirty="0">
                <a:solidFill>
                  <a:srgbClr val="0070C0"/>
                </a:solidFill>
                <a:effectLst/>
                <a:latin typeface="Arial" charset="0"/>
              </a:rPr>
              <a:t>O</a:t>
            </a:r>
            <a:r>
              <a:rPr lang="en-US" sz="4000" baseline="-25000" dirty="0">
                <a:solidFill>
                  <a:srgbClr val="0070C0"/>
                </a:solidFill>
                <a:effectLst/>
                <a:latin typeface="Arial" charset="0"/>
              </a:rPr>
              <a:t>2</a:t>
            </a:r>
            <a:r>
              <a:rPr lang="en-US" sz="4000" dirty="0">
                <a:solidFill>
                  <a:srgbClr val="0070C0"/>
                </a:solidFill>
                <a:effectLst/>
                <a:latin typeface="Arial" charset="0"/>
              </a:rPr>
              <a:t>(</a:t>
            </a:r>
            <a:r>
              <a:rPr lang="en-US" sz="4000" i="1" dirty="0">
                <a:solidFill>
                  <a:srgbClr val="0070C0"/>
                </a:solidFill>
                <a:effectLst/>
                <a:latin typeface="Arial" charset="0"/>
              </a:rPr>
              <a:t>g</a:t>
            </a:r>
            <a:r>
              <a:rPr lang="en-US" sz="4000" dirty="0">
                <a:solidFill>
                  <a:srgbClr val="0070C0"/>
                </a:solidFill>
                <a:effectLst/>
                <a:latin typeface="Arial" charset="0"/>
              </a:rPr>
              <a:t>) →</a:t>
            </a:r>
            <a:r>
              <a:rPr lang="en-US" sz="4000" dirty="0">
                <a:solidFill>
                  <a:srgbClr val="0070C0"/>
                </a:solidFill>
                <a:effectLst/>
                <a:latin typeface="Arial" charset="0"/>
                <a:cs typeface="Times New Roman" charset="0"/>
              </a:rPr>
              <a:t> CO(</a:t>
            </a:r>
            <a:r>
              <a:rPr lang="en-US" sz="4000" i="1" dirty="0">
                <a:solidFill>
                  <a:srgbClr val="0070C0"/>
                </a:solidFill>
                <a:effectLst/>
                <a:latin typeface="Arial" charset="0"/>
                <a:cs typeface="Times New Roman" charset="0"/>
              </a:rPr>
              <a:t>g</a:t>
            </a:r>
            <a:r>
              <a:rPr lang="en-US" sz="4000" dirty="0">
                <a:solidFill>
                  <a:srgbClr val="0070C0"/>
                </a:solidFill>
                <a:effectLst/>
                <a:latin typeface="Arial" charset="0"/>
                <a:cs typeface="Times New Roman" charset="0"/>
              </a:rPr>
              <a:t>)</a:t>
            </a:r>
            <a:endParaRPr lang="en-US" sz="4000" dirty="0">
              <a:solidFill>
                <a:srgbClr val="0070C0"/>
              </a:solidFill>
              <a:effectLst/>
              <a:latin typeface="Arial" charset="0"/>
              <a:cs typeface="Times New Roman"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Writing Formation Reactions</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058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dissolve">
                                      <p:cBhvr>
                                        <p:cTn id="7" dur="500"/>
                                        <p:tgtEl>
                                          <p:spTgt spid="1044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lnSpc>
                    <a:spcPct val="90000"/>
                  </a:lnSpc>
                  <a:buNone/>
                </a:pPr>
                <a:r>
                  <a:rPr lang="en-US" sz="2800" b="0" dirty="0" smtClean="0">
                    <a:solidFill>
                      <a:srgbClr val="000000"/>
                    </a:solidFill>
                    <a:effectLst/>
                    <a:latin typeface="Arial" panose="020B0604020202020204" pitchFamily="34" charset="0"/>
                    <a:cs typeface="Arial" panose="020B0604020202020204" pitchFamily="34" charset="0"/>
                  </a:rPr>
                  <a:t>Any reaction can be written as the sum of formation reactions </a:t>
                </a:r>
                <a:br>
                  <a:rPr lang="en-US" sz="2800" b="0" dirty="0" smtClean="0">
                    <a:solidFill>
                      <a:srgbClr val="000000"/>
                    </a:solidFill>
                    <a:effectLst/>
                    <a:latin typeface="Arial" panose="020B0604020202020204" pitchFamily="34" charset="0"/>
                    <a:cs typeface="Arial" panose="020B0604020202020204" pitchFamily="34" charset="0"/>
                  </a:rPr>
                </a:br>
                <a:r>
                  <a:rPr lang="en-US" sz="2800" b="0" dirty="0" smtClean="0">
                    <a:solidFill>
                      <a:srgbClr val="000000"/>
                    </a:solidFill>
                    <a:effectLst/>
                    <a:latin typeface="Arial" panose="020B0604020202020204" pitchFamily="34" charset="0"/>
                    <a:cs typeface="Arial" panose="020B0604020202020204" pitchFamily="34" charset="0"/>
                  </a:rPr>
                  <a:t>(or the reverse of formation reactions) for the reactants and products.</a:t>
                </a:r>
              </a:p>
              <a:p>
                <a:pPr eaLnBrk="1" hangingPunct="1">
                  <a:lnSpc>
                    <a:spcPct val="90000"/>
                  </a:lnSpc>
                </a:pPr>
                <a:endParaRPr lang="en-US" sz="2800" b="0" dirty="0">
                  <a:solidFill>
                    <a:srgbClr val="000000"/>
                  </a:solidFill>
                  <a:effectLst/>
                  <a:latin typeface="Arial" panose="020B0604020202020204" pitchFamily="34" charset="0"/>
                  <a:cs typeface="Arial" panose="020B0604020202020204" pitchFamily="34" charset="0"/>
                </a:endParaRPr>
              </a:p>
              <a:p>
                <a:pPr marL="0" indent="0" eaLnBrk="1" hangingPunct="1">
                  <a:lnSpc>
                    <a:spcPct val="90000"/>
                  </a:lnSpc>
                  <a:buNone/>
                </a:pPr>
                <a:r>
                  <a:rPr lang="en-US" sz="2800" b="0" dirty="0">
                    <a:solidFill>
                      <a:srgbClr val="000000"/>
                    </a:solidFill>
                    <a:effectLst/>
                    <a:latin typeface="Arial" panose="020B0604020202020204" pitchFamily="34" charset="0"/>
                    <a:cs typeface="Arial" panose="020B0604020202020204" pitchFamily="34" charset="0"/>
                  </a:rPr>
                  <a:t>The </a:t>
                </a:r>
                <a:r>
                  <a:rPr lang="en-US" sz="2800" b="0" dirty="0" smtClean="0">
                    <a:solidFill>
                      <a:srgbClr val="000000"/>
                    </a:solidFill>
                    <a:effectLst/>
                    <a:latin typeface="Arial" panose="020B0604020202020204" pitchFamily="34" charset="0"/>
                    <a:cs typeface="Arial" panose="020B0604020202020204" pitchFamily="34" charset="0"/>
                  </a:rPr>
                  <a:t>∆</a:t>
                </a:r>
                <a:r>
                  <a:rPr lang="en-US" sz="2800" b="0" i="1" dirty="0" smtClean="0">
                    <a:solidFill>
                      <a:srgbClr val="000000"/>
                    </a:solidFill>
                    <a:effectLst/>
                    <a:latin typeface="Arial" panose="020B0604020202020204" pitchFamily="34" charset="0"/>
                    <a:cs typeface="Arial" panose="020B0604020202020204" pitchFamily="34" charset="0"/>
                  </a:rPr>
                  <a:t>H</a:t>
                </a:r>
                <a:r>
                  <a:rPr lang="en-US" sz="2800" b="0" dirty="0">
                    <a:solidFill>
                      <a:srgbClr val="000000"/>
                    </a:solidFill>
                    <a:effectLst/>
                    <a:latin typeface="Arial" panose="020B0604020202020204" pitchFamily="34" charset="0"/>
                    <a:cs typeface="Arial" panose="020B0604020202020204" pitchFamily="34" charset="0"/>
                  </a:rPr>
                  <a:t>° for the reaction is then the sum of the </a:t>
                </a:r>
                <a:r>
                  <a:rPr lang="en-US" sz="2800" b="0" dirty="0" smtClean="0">
                    <a:solidFill>
                      <a:srgbClr val="000000"/>
                    </a:solidFill>
                    <a:effectLst/>
                    <a:latin typeface="Arial" panose="020B0604020202020204" pitchFamily="34" charset="0"/>
                    <a:cs typeface="Arial" panose="020B0604020202020204" pitchFamily="34" charset="0"/>
                  </a:rPr>
                  <a:t>∆</a:t>
                </a:r>
                <a:r>
                  <a:rPr lang="en-US" sz="2800" b="0" i="1" dirty="0" err="1" smtClean="0">
                    <a:solidFill>
                      <a:srgbClr val="000000"/>
                    </a:solidFill>
                    <a:effectLst/>
                    <a:latin typeface="Arial" panose="020B0604020202020204" pitchFamily="34" charset="0"/>
                    <a:cs typeface="Arial" panose="020B0604020202020204" pitchFamily="34" charset="0"/>
                  </a:rPr>
                  <a:t>H</a:t>
                </a:r>
                <a:r>
                  <a:rPr lang="en-US" sz="2800" b="0" baseline="-25000" dirty="0" err="1" smtClean="0">
                    <a:solidFill>
                      <a:srgbClr val="000000"/>
                    </a:solidFill>
                    <a:effectLst/>
                    <a:latin typeface="Arial" panose="020B0604020202020204" pitchFamily="34" charset="0"/>
                    <a:cs typeface="Arial" panose="020B0604020202020204" pitchFamily="34" charset="0"/>
                  </a:rPr>
                  <a:t>f</a:t>
                </a:r>
                <a:r>
                  <a:rPr lang="en-US" sz="2800" b="0" dirty="0">
                    <a:solidFill>
                      <a:srgbClr val="000000"/>
                    </a:solidFill>
                    <a:effectLst/>
                    <a:latin typeface="Arial" panose="020B0604020202020204" pitchFamily="34" charset="0"/>
                    <a:cs typeface="Arial" panose="020B0604020202020204" pitchFamily="34" charset="0"/>
                  </a:rPr>
                  <a:t>° for the component reactions.</a:t>
                </a:r>
              </a:p>
              <a:p>
                <a:pPr marL="0" indent="0" algn="ctr" eaLnBrk="1" hangingPunct="1">
                  <a:lnSpc>
                    <a:spcPct val="90000"/>
                  </a:lnSpc>
                  <a:buNone/>
                </a:pPr>
                <a14:m>
                  <m:oMath xmlns:m="http://schemas.openxmlformats.org/officeDocument/2006/math">
                    <m:r>
                      <a:rPr lang="en-US" sz="3600" b="1" i="1">
                        <a:solidFill>
                          <a:srgbClr val="000000"/>
                        </a:solidFill>
                        <a:effectLst/>
                        <a:latin typeface="Cambria Math" panose="02040503050406030204" pitchFamily="18" charset="0"/>
                        <a:ea typeface="Cambria Math" panose="02040503050406030204" pitchFamily="18" charset="0"/>
                      </a:rPr>
                      <m:t>∆</m:t>
                    </m:r>
                    <m:sSup>
                      <m:sSupPr>
                        <m:ctrlPr>
                          <a:rPr lang="en-US" sz="3600" i="1">
                            <a:solidFill>
                              <a:srgbClr val="000000"/>
                            </a:solidFill>
                            <a:effectLst/>
                            <a:latin typeface="Cambria Math" panose="02040503050406030204" pitchFamily="18" charset="0"/>
                            <a:ea typeface="Cambria Math" panose="02040503050406030204" pitchFamily="18" charset="0"/>
                          </a:rPr>
                        </m:ctrlPr>
                      </m:sSupPr>
                      <m:e>
                        <m:r>
                          <a:rPr lang="en-US" sz="3600" b="1" i="1">
                            <a:solidFill>
                              <a:srgbClr val="000000"/>
                            </a:solidFill>
                            <a:effectLst/>
                            <a:latin typeface="Cambria Math" panose="02040503050406030204" pitchFamily="18" charset="0"/>
                            <a:ea typeface="Cambria Math" panose="02040503050406030204" pitchFamily="18" charset="0"/>
                          </a:rPr>
                          <m:t>𝑯</m:t>
                        </m:r>
                      </m:e>
                      <m:sup>
                        <m:r>
                          <a:rPr lang="en-US" sz="3600" b="1" i="1">
                            <a:solidFill>
                              <a:srgbClr val="000000"/>
                            </a:solidFill>
                            <a:effectLst/>
                            <a:latin typeface="Cambria Math" panose="02040503050406030204" pitchFamily="18" charset="0"/>
                            <a:ea typeface="Cambria Math" panose="02040503050406030204" pitchFamily="18" charset="0"/>
                          </a:rPr>
                          <m:t>°</m:t>
                        </m:r>
                      </m:sup>
                    </m:sSup>
                    <m:r>
                      <a:rPr lang="en-US" sz="3600" b="1" i="1">
                        <a:solidFill>
                          <a:srgbClr val="000000"/>
                        </a:solidFill>
                        <a:effectLst/>
                        <a:latin typeface="Cambria Math" panose="02040503050406030204" pitchFamily="18" charset="0"/>
                        <a:ea typeface="Cambria Math" panose="02040503050406030204" pitchFamily="18" charset="0"/>
                      </a:rPr>
                      <m:t>=</m:t>
                    </m:r>
                    <m:r>
                      <a:rPr lang="en-US" sz="3600" b="1" i="1">
                        <a:solidFill>
                          <a:srgbClr val="000000"/>
                        </a:solidFill>
                        <a:effectLst/>
                        <a:latin typeface="Cambria Math" panose="02040503050406030204" pitchFamily="18" charset="0"/>
                        <a:ea typeface="Cambria Math" panose="02040503050406030204" pitchFamily="18" charset="0"/>
                      </a:rPr>
                      <m:t>𝜮</m:t>
                    </m:r>
                    <m:r>
                      <a:rPr lang="en-US" sz="3600" b="1" i="1">
                        <a:solidFill>
                          <a:srgbClr val="000000"/>
                        </a:solidFill>
                        <a:effectLst/>
                        <a:latin typeface="Cambria Math" panose="02040503050406030204" pitchFamily="18" charset="0"/>
                        <a:ea typeface="Cambria Math" panose="02040503050406030204" pitchFamily="18" charset="0"/>
                      </a:rPr>
                      <m:t>𝒏</m:t>
                    </m:r>
                    <m:r>
                      <a:rPr lang="en-US" sz="3600" b="1" i="1">
                        <a:solidFill>
                          <a:srgbClr val="000000"/>
                        </a:solidFill>
                        <a:effectLst/>
                        <a:latin typeface="Cambria Math" panose="02040503050406030204" pitchFamily="18" charset="0"/>
                        <a:ea typeface="Cambria Math" panose="02040503050406030204" pitchFamily="18" charset="0"/>
                      </a:rPr>
                      <m:t>∆</m:t>
                    </m:r>
                    <m:sSubSup>
                      <m:sSubSupPr>
                        <m:ctrlPr>
                          <a:rPr lang="en-US" sz="3600" i="1">
                            <a:solidFill>
                              <a:srgbClr val="000000"/>
                            </a:solidFill>
                            <a:effectLst/>
                            <a:latin typeface="Cambria Math" panose="02040503050406030204" pitchFamily="18" charset="0"/>
                            <a:ea typeface="Cambria Math" panose="02040503050406030204" pitchFamily="18" charset="0"/>
                          </a:rPr>
                        </m:ctrlPr>
                      </m:sSubSupPr>
                      <m:e>
                        <m:r>
                          <a:rPr lang="en-US" sz="3600" b="1" i="1">
                            <a:solidFill>
                              <a:srgbClr val="000000"/>
                            </a:solidFill>
                            <a:effectLst/>
                            <a:latin typeface="Cambria Math" panose="02040503050406030204" pitchFamily="18" charset="0"/>
                            <a:ea typeface="Cambria Math" panose="02040503050406030204" pitchFamily="18" charset="0"/>
                          </a:rPr>
                          <m:t>𝑯</m:t>
                        </m:r>
                      </m:e>
                      <m:sub>
                        <m:r>
                          <a:rPr lang="en-US" sz="3600" b="1" i="1">
                            <a:solidFill>
                              <a:srgbClr val="000000"/>
                            </a:solidFill>
                            <a:effectLst/>
                            <a:latin typeface="Cambria Math" panose="02040503050406030204" pitchFamily="18" charset="0"/>
                            <a:ea typeface="Cambria Math" panose="02040503050406030204" pitchFamily="18" charset="0"/>
                          </a:rPr>
                          <m:t>𝒇</m:t>
                        </m:r>
                      </m:sub>
                      <m:sup>
                        <m:r>
                          <a:rPr lang="en-US" sz="3600" b="1" i="1">
                            <a:solidFill>
                              <a:srgbClr val="000000"/>
                            </a:solidFill>
                            <a:effectLst/>
                            <a:latin typeface="Cambria Math" panose="02040503050406030204" pitchFamily="18" charset="0"/>
                            <a:ea typeface="Cambria Math" panose="02040503050406030204" pitchFamily="18" charset="0"/>
                          </a:rPr>
                          <m:t>°</m:t>
                        </m:r>
                      </m:sup>
                    </m:sSubSup>
                    <m:d>
                      <m:dPr>
                        <m:ctrlPr>
                          <a:rPr lang="en-US" sz="3600" i="1">
                            <a:solidFill>
                              <a:srgbClr val="000000"/>
                            </a:solidFill>
                            <a:effectLst/>
                            <a:latin typeface="Cambria Math" panose="02040503050406030204" pitchFamily="18" charset="0"/>
                            <a:ea typeface="Cambria Math" panose="02040503050406030204" pitchFamily="18" charset="0"/>
                          </a:rPr>
                        </m:ctrlPr>
                      </m:dPr>
                      <m:e>
                        <m:r>
                          <a:rPr lang="en-US" sz="3600" b="1" i="1">
                            <a:solidFill>
                              <a:srgbClr val="000000"/>
                            </a:solidFill>
                            <a:effectLst/>
                            <a:latin typeface="Cambria Math" panose="02040503050406030204" pitchFamily="18" charset="0"/>
                            <a:ea typeface="Cambria Math" panose="02040503050406030204" pitchFamily="18" charset="0"/>
                          </a:rPr>
                          <m:t>𝒑𝒓𝒐𝒅𝒖𝒄𝒕𝒔</m:t>
                        </m:r>
                      </m:e>
                    </m:d>
                    <m:r>
                      <a:rPr lang="en-US" sz="3600" b="1" i="1">
                        <a:solidFill>
                          <a:srgbClr val="000000"/>
                        </a:solidFill>
                        <a:effectLst/>
                        <a:latin typeface="Cambria Math" panose="02040503050406030204" pitchFamily="18" charset="0"/>
                        <a:ea typeface="Cambria Math" panose="02040503050406030204" pitchFamily="18" charset="0"/>
                      </a:rPr>
                      <m:t>− </m:t>
                    </m:r>
                    <m:r>
                      <a:rPr lang="en-US" sz="3600" b="1" i="1">
                        <a:solidFill>
                          <a:srgbClr val="000000"/>
                        </a:solidFill>
                        <a:effectLst/>
                        <a:latin typeface="Cambria Math" panose="02040503050406030204" pitchFamily="18" charset="0"/>
                        <a:ea typeface="Cambria Math" panose="02040503050406030204" pitchFamily="18" charset="0"/>
                      </a:rPr>
                      <m:t>𝜮</m:t>
                    </m:r>
                    <m:r>
                      <a:rPr lang="en-US" sz="3600" b="1" i="1">
                        <a:solidFill>
                          <a:srgbClr val="000000"/>
                        </a:solidFill>
                        <a:effectLst/>
                        <a:latin typeface="Cambria Math" panose="02040503050406030204" pitchFamily="18" charset="0"/>
                        <a:ea typeface="Cambria Math" panose="02040503050406030204" pitchFamily="18" charset="0"/>
                      </a:rPr>
                      <m:t>𝒏</m:t>
                    </m:r>
                    <m:r>
                      <a:rPr lang="en-US" sz="3600" b="1" i="1">
                        <a:solidFill>
                          <a:srgbClr val="000000"/>
                        </a:solidFill>
                        <a:effectLst/>
                        <a:latin typeface="Cambria Math" panose="02040503050406030204" pitchFamily="18" charset="0"/>
                        <a:ea typeface="Cambria Math" panose="02040503050406030204" pitchFamily="18" charset="0"/>
                      </a:rPr>
                      <m:t>∆</m:t>
                    </m:r>
                    <m:sSubSup>
                      <m:sSubSupPr>
                        <m:ctrlPr>
                          <a:rPr lang="en-US" sz="3600" i="1">
                            <a:solidFill>
                              <a:srgbClr val="000000"/>
                            </a:solidFill>
                            <a:effectLst/>
                            <a:latin typeface="Cambria Math" panose="02040503050406030204" pitchFamily="18" charset="0"/>
                            <a:ea typeface="Cambria Math" panose="02040503050406030204" pitchFamily="18" charset="0"/>
                          </a:rPr>
                        </m:ctrlPr>
                      </m:sSubSupPr>
                      <m:e>
                        <m:r>
                          <a:rPr lang="en-US" sz="3600" b="1" i="1">
                            <a:solidFill>
                              <a:srgbClr val="000000"/>
                            </a:solidFill>
                            <a:effectLst/>
                            <a:latin typeface="Cambria Math" panose="02040503050406030204" pitchFamily="18" charset="0"/>
                            <a:ea typeface="Cambria Math" panose="02040503050406030204" pitchFamily="18" charset="0"/>
                          </a:rPr>
                          <m:t>𝑯</m:t>
                        </m:r>
                      </m:e>
                      <m:sub>
                        <m:r>
                          <a:rPr lang="en-US" sz="3600" b="1" i="1">
                            <a:solidFill>
                              <a:srgbClr val="000000"/>
                            </a:solidFill>
                            <a:effectLst/>
                            <a:latin typeface="Cambria Math" panose="02040503050406030204" pitchFamily="18" charset="0"/>
                            <a:ea typeface="Cambria Math" panose="02040503050406030204" pitchFamily="18" charset="0"/>
                          </a:rPr>
                          <m:t>𝒇</m:t>
                        </m:r>
                      </m:sub>
                      <m:sup>
                        <m:r>
                          <a:rPr lang="en-US" sz="3600" b="1" i="1">
                            <a:solidFill>
                              <a:srgbClr val="000000"/>
                            </a:solidFill>
                            <a:effectLst/>
                            <a:latin typeface="Cambria Math" panose="02040503050406030204" pitchFamily="18" charset="0"/>
                            <a:ea typeface="Cambria Math" panose="02040503050406030204" pitchFamily="18" charset="0"/>
                          </a:rPr>
                          <m:t>°</m:t>
                        </m:r>
                      </m:sup>
                    </m:sSubSup>
                  </m:oMath>
                </a14:m>
                <a:r>
                  <a:rPr lang="en-US" sz="3600" dirty="0">
                    <a:solidFill>
                      <a:srgbClr val="000000"/>
                    </a:solidFill>
                    <a:effectLst/>
                    <a:latin typeface="Arial" panose="020B0604020202020204" pitchFamily="34" charset="0"/>
                    <a:cs typeface="Arial" panose="020B0604020202020204" pitchFamily="34" charset="0"/>
                  </a:rPr>
                  <a:t>(reactants)</a:t>
                </a:r>
              </a:p>
              <a:p>
                <a:pPr lvl="1" eaLnBrk="1" hangingPunct="1">
                  <a:lnSpc>
                    <a:spcPct val="90000"/>
                  </a:lnSpc>
                  <a:buFont typeface="Arial" panose="020B0604020202020204" pitchFamily="34" charset="0"/>
                  <a:buChar char="•"/>
                </a:pPr>
                <a:endParaRPr lang="en-US" sz="2800" b="0" dirty="0">
                  <a:solidFill>
                    <a:srgbClr val="000000"/>
                  </a:solidFill>
                  <a:effectLst/>
                  <a:latin typeface="Arial" panose="020B0604020202020204" pitchFamily="34" charset="0"/>
                  <a:cs typeface="Arial" panose="020B0604020202020204" pitchFamily="34" charset="0"/>
                </a:endParaRPr>
              </a:p>
              <a:p>
                <a:pPr lvl="1" eaLnBrk="1" hangingPunct="1">
                  <a:lnSpc>
                    <a:spcPct val="90000"/>
                  </a:lnSpc>
                  <a:buFont typeface="Arial" panose="020B0604020202020204" pitchFamily="34" charset="0"/>
                  <a:buChar char="•"/>
                </a:pPr>
                <a:r>
                  <a:rPr lang="en-US" sz="2800" b="0" dirty="0">
                    <a:solidFill>
                      <a:srgbClr val="000000"/>
                    </a:solidFill>
                    <a:effectLst/>
                    <a:latin typeface="Arial" panose="020B0604020202020204" pitchFamily="34" charset="0"/>
                    <a:cs typeface="Arial" panose="020B0604020202020204" pitchFamily="34" charset="0"/>
                  </a:rPr>
                  <a:t>	</a:t>
                </a:r>
                <a:r>
                  <a:rPr lang="el-GR" sz="2800" b="0" dirty="0" smtClean="0">
                    <a:solidFill>
                      <a:srgbClr val="000000"/>
                    </a:solidFill>
                    <a:effectLst/>
                    <a:latin typeface="Arial" panose="020B0604020202020204" pitchFamily="34" charset="0"/>
                    <a:cs typeface="Arial" panose="020B0604020202020204" pitchFamily="34" charset="0"/>
                  </a:rPr>
                  <a:t>Σ</a:t>
                </a:r>
                <a:r>
                  <a:rPr lang="en-US" sz="2800" b="0" dirty="0" smtClean="0">
                    <a:solidFill>
                      <a:srgbClr val="000000"/>
                    </a:solidFill>
                    <a:effectLst/>
                    <a:latin typeface="Arial" panose="020B0604020202020204" pitchFamily="34" charset="0"/>
                    <a:cs typeface="Arial" panose="020B0604020202020204" pitchFamily="34" charset="0"/>
                  </a:rPr>
                  <a:t> </a:t>
                </a:r>
                <a:r>
                  <a:rPr lang="en-US" sz="2800" b="0" dirty="0">
                    <a:solidFill>
                      <a:srgbClr val="000000"/>
                    </a:solidFill>
                    <a:effectLst/>
                    <a:latin typeface="Arial" panose="020B0604020202020204" pitchFamily="34" charset="0"/>
                    <a:cs typeface="Arial" panose="020B0604020202020204" pitchFamily="34" charset="0"/>
                  </a:rPr>
                  <a:t>means sum.</a:t>
                </a:r>
              </a:p>
              <a:p>
                <a:pPr lvl="1" eaLnBrk="1" hangingPunct="1">
                  <a:lnSpc>
                    <a:spcPct val="90000"/>
                  </a:lnSpc>
                  <a:buFont typeface="Arial" panose="020B0604020202020204" pitchFamily="34" charset="0"/>
                  <a:buChar char="•"/>
                </a:pPr>
                <a:r>
                  <a:rPr lang="en-US" sz="2800" b="0" dirty="0">
                    <a:solidFill>
                      <a:srgbClr val="000000"/>
                    </a:solidFill>
                    <a:effectLst/>
                    <a:latin typeface="Arial" panose="020B0604020202020204" pitchFamily="34" charset="0"/>
                    <a:cs typeface="Arial" panose="020B0604020202020204" pitchFamily="34" charset="0"/>
                  </a:rPr>
                  <a:t>	n is the coefficient of the reaction.</a:t>
                </a:r>
              </a:p>
            </p:txBody>
          </p:sp>
        </mc:Choice>
        <mc:Fallback>
          <p:sp>
            <p:nvSpPr>
              <p:cNvPr id="104450" name="Rectangle 3"/>
              <p:cNvSpPr>
                <a:spLocks noGrp="1" noRot="1" noChangeAspect="1" noMove="1" noResize="1" noEditPoints="1" noAdjustHandles="1" noChangeArrowheads="1" noChangeShapeType="1" noTextEdit="1"/>
              </p:cNvSpPr>
              <p:nvPr>
                <p:ph idx="1"/>
              </p:nvPr>
            </p:nvSpPr>
            <p:spPr>
              <a:xfrm>
                <a:off x="555550" y="1326770"/>
                <a:ext cx="11103050" cy="4343400"/>
              </a:xfrm>
              <a:blipFill>
                <a:blip r:embed="rId3"/>
                <a:stretch>
                  <a:fillRect l="-1098" t="-2528" r="-659" b="-3511"/>
                </a:stretch>
              </a:blipFill>
              <a:ln w="38100">
                <a:noFill/>
              </a:ln>
            </p:spPr>
            <p:txBody>
              <a:bodyPr/>
              <a:lstStyle/>
              <a:p>
                <a:r>
                  <a:rPr lang="en-US">
                    <a:noFill/>
                  </a:rPr>
                  <a:t> </a:t>
                </a:r>
              </a:p>
            </p:txBody>
          </p:sp>
        </mc:Fallback>
      </mc:AlternateContent>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114078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3600" b="1" u="sng" dirty="0" smtClean="0">
                <a:solidFill>
                  <a:srgbClr val="000000"/>
                </a:solidFill>
                <a:latin typeface="Arial" panose="020B0604020202020204" pitchFamily="34" charset="0"/>
                <a:cs typeface="Arial" panose="020B0604020202020204" pitchFamily="34" charset="0"/>
              </a:rPr>
              <a:t>Calculating Standard Enthalpy Change For a </a:t>
            </a:r>
            <a:r>
              <a:rPr lang="en-US" sz="3600" b="1" u="sng" dirty="0" err="1" smtClean="0">
                <a:solidFill>
                  <a:srgbClr val="000000"/>
                </a:solidFill>
                <a:latin typeface="Arial" panose="020B0604020202020204" pitchFamily="34" charset="0"/>
                <a:cs typeface="Arial" panose="020B0604020202020204" pitchFamily="34" charset="0"/>
              </a:rPr>
              <a:t>Rxn</a:t>
            </a:r>
            <a:endParaRPr lang="en-US" sz="3600"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32544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dissolve">
                                      <p:cBhvr>
                                        <p:cTn id="7" dur="500"/>
                                        <p:tgtEl>
                                          <p:spTgt spid="1044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450">
                                            <p:txEl>
                                              <p:pRg st="2" end="2"/>
                                            </p:txEl>
                                          </p:spTgt>
                                        </p:tgtEl>
                                        <p:attrNameLst>
                                          <p:attrName>style.visibility</p:attrName>
                                        </p:attrNameLst>
                                      </p:cBhvr>
                                      <p:to>
                                        <p:strVal val="visible"/>
                                      </p:to>
                                    </p:set>
                                    <p:animEffect transition="in" filter="dissolve">
                                      <p:cBhvr>
                                        <p:cTn id="12" dur="500"/>
                                        <p:tgtEl>
                                          <p:spTgt spid="10445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4450">
                                            <p:txEl>
                                              <p:pRg st="3" end="3"/>
                                            </p:txEl>
                                          </p:spTgt>
                                        </p:tgtEl>
                                        <p:attrNameLst>
                                          <p:attrName>style.visibility</p:attrName>
                                        </p:attrNameLst>
                                      </p:cBhvr>
                                      <p:to>
                                        <p:strVal val="visible"/>
                                      </p:to>
                                    </p:set>
                                    <p:animEffect transition="in" filter="dissolve">
                                      <p:cBhvr>
                                        <p:cTn id="17" dur="500"/>
                                        <p:tgtEl>
                                          <p:spTgt spid="104450">
                                            <p:txEl>
                                              <p:pRg st="3" end="3"/>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04450">
                                            <p:txEl>
                                              <p:pRg st="5" end="5"/>
                                            </p:txEl>
                                          </p:spTgt>
                                        </p:tgtEl>
                                        <p:attrNameLst>
                                          <p:attrName>style.visibility</p:attrName>
                                        </p:attrNameLst>
                                      </p:cBhvr>
                                      <p:to>
                                        <p:strVal val="visible"/>
                                      </p:to>
                                    </p:set>
                                    <p:animEffect transition="in" filter="dissolve">
                                      <p:cBhvr>
                                        <p:cTn id="20" dur="500"/>
                                        <p:tgtEl>
                                          <p:spTgt spid="104450">
                                            <p:txEl>
                                              <p:pRg st="5" end="5"/>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04450">
                                            <p:txEl>
                                              <p:pRg st="6" end="6"/>
                                            </p:txEl>
                                          </p:spTgt>
                                        </p:tgtEl>
                                        <p:attrNameLst>
                                          <p:attrName>style.visibility</p:attrName>
                                        </p:attrNameLst>
                                      </p:cBhvr>
                                      <p:to>
                                        <p:strVal val="visible"/>
                                      </p:to>
                                    </p:set>
                                    <p:animEffect transition="in" filter="dissolve">
                                      <p:cBhvr>
                                        <p:cTn id="23" dur="500"/>
                                        <p:tgtEl>
                                          <p:spTgt spid="1044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6111" name="Group 31"/>
          <p:cNvGraphicFramePr>
            <a:graphicFrameLocks noGrp="1"/>
          </p:cNvGraphicFramePr>
          <p:nvPr>
            <p:ph sz="half" idx="1"/>
            <p:extLst>
              <p:ext uri="{D42A27DB-BD31-4B8C-83A1-F6EECF244321}">
                <p14:modId xmlns:p14="http://schemas.microsoft.com/office/powerpoint/2010/main" val="3520071451"/>
              </p:ext>
            </p:extLst>
          </p:nvPr>
        </p:nvGraphicFramePr>
        <p:xfrm>
          <a:off x="555550" y="1081086"/>
          <a:ext cx="10120176" cy="1066800"/>
        </p:xfrm>
        <a:graphic>
          <a:graphicData uri="http://schemas.openxmlformats.org/drawingml/2006/table">
            <a:tbl>
              <a:tblPr/>
              <a:tblGrid>
                <a:gridCol w="10120176">
                  <a:extLst>
                    <a:ext uri="{9D8B030D-6E8A-4147-A177-3AD203B41FA5}">
                      <a16:colId xmlns:a16="http://schemas.microsoft.com/office/drawing/2014/main" val="20000"/>
                    </a:ext>
                  </a:extLst>
                </a:gridCol>
              </a:tblGrid>
              <a:tr h="1066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Calculate </a:t>
                      </a:r>
                      <a:r>
                        <a:rPr kumimoji="0" lang="en-US"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rPr>
                        <a:t>H for the combustion of methane, </a:t>
                      </a: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t>CH</a:t>
                      </a:r>
                      <a:r>
                        <a:rPr kumimoji="0" lang="en-US" sz="2800" b="0" i="0" u="none" strike="noStrike" cap="none" normalizeH="0" baseline="-25000" dirty="0" smtClean="0">
                          <a:ln>
                            <a:noFill/>
                          </a:ln>
                          <a:solidFill>
                            <a:srgbClr val="000000"/>
                          </a:solidFill>
                          <a:effectLst/>
                          <a:latin typeface="Arial" panose="020B0604020202020204" pitchFamily="34" charset="0"/>
                          <a:cs typeface="Arial" panose="020B0604020202020204" pitchFamily="34" charset="0"/>
                          <a:sym typeface="Symbol" pitchFamily="18" charset="2"/>
                        </a:rPr>
                        <a:t>4</a:t>
                      </a: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t>  </a:t>
                      </a:r>
                      <a:endParaRPr kumimoji="0" lang="en-US"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CH</a:t>
                      </a:r>
                      <a:r>
                        <a:rPr kumimoji="0" lang="en-US" sz="2800" b="1" i="0" u="none" strike="noStrike" cap="none" normalizeH="0" baseline="-30000" dirty="0" smtClean="0">
                          <a:ln>
                            <a:noFill/>
                          </a:ln>
                          <a:solidFill>
                            <a:srgbClr val="000000"/>
                          </a:solidFill>
                          <a:effectLst/>
                          <a:latin typeface="Arial" panose="020B0604020202020204" pitchFamily="34" charset="0"/>
                          <a:cs typeface="Arial" panose="020B0604020202020204" pitchFamily="34" charset="0"/>
                        </a:rPr>
                        <a:t>4</a:t>
                      </a:r>
                      <a:r>
                        <a:rPr kumimoji="0" lang="en-US" sz="28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(g) </a:t>
                      </a:r>
                      <a:r>
                        <a:rPr kumimoji="0" lang="en-US"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28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2O</a:t>
                      </a:r>
                      <a:r>
                        <a:rPr kumimoji="0" lang="en-US" sz="2800" b="1" i="0" u="none" strike="noStrike" cap="none" normalizeH="0" baseline="-30000" dirty="0" smtClean="0">
                          <a:ln>
                            <a:noFill/>
                          </a:ln>
                          <a:solidFill>
                            <a:srgbClr val="000000"/>
                          </a:solidFill>
                          <a:effectLst/>
                          <a:latin typeface="Arial" panose="020B0604020202020204" pitchFamily="34" charset="0"/>
                          <a:cs typeface="Arial" panose="020B0604020202020204" pitchFamily="34" charset="0"/>
                        </a:rPr>
                        <a:t>2</a:t>
                      </a:r>
                      <a:r>
                        <a:rPr kumimoji="0" lang="en-US" sz="28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(g) </a:t>
                      </a:r>
                      <a:r>
                        <a:rPr kumimoji="0" lang="en-US"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28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CO</a:t>
                      </a:r>
                      <a:r>
                        <a:rPr kumimoji="0" lang="en-US" sz="2800" b="1" i="0" u="none" strike="noStrike" cap="none" normalizeH="0" baseline="-30000" dirty="0" smtClean="0">
                          <a:ln>
                            <a:noFill/>
                          </a:ln>
                          <a:solidFill>
                            <a:srgbClr val="000000"/>
                          </a:solidFill>
                          <a:effectLst/>
                          <a:latin typeface="Arial" panose="020B0604020202020204" pitchFamily="34" charset="0"/>
                          <a:cs typeface="Arial" panose="020B0604020202020204" pitchFamily="34" charset="0"/>
                        </a:rPr>
                        <a:t>2</a:t>
                      </a:r>
                      <a:r>
                        <a:rPr kumimoji="0" lang="en-US" sz="28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(g) </a:t>
                      </a:r>
                      <a:r>
                        <a:rPr kumimoji="0" lang="en-US"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28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2H</a:t>
                      </a:r>
                      <a:r>
                        <a:rPr kumimoji="0" lang="en-US" sz="2800" b="1" i="0" u="none" strike="noStrike" cap="none" normalizeH="0" baseline="-30000" dirty="0" smtClean="0">
                          <a:ln>
                            <a:noFill/>
                          </a:ln>
                          <a:solidFill>
                            <a:srgbClr val="000000"/>
                          </a:solidFill>
                          <a:effectLst/>
                          <a:latin typeface="Arial" panose="020B0604020202020204" pitchFamily="34" charset="0"/>
                          <a:cs typeface="Arial" panose="020B0604020202020204" pitchFamily="34" charset="0"/>
                        </a:rPr>
                        <a:t>2</a:t>
                      </a:r>
                      <a:r>
                        <a:rPr kumimoji="0" lang="en-US" sz="28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O(l)</a:t>
                      </a:r>
                      <a:endParaRPr kumimoji="0" lang="en-US"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cap="flat">
                      <a:noFill/>
                    </a:lnL>
                    <a:lnR>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46147" name="Group 67"/>
          <p:cNvGraphicFramePr>
            <a:graphicFrameLocks noGrp="1"/>
          </p:cNvGraphicFramePr>
          <p:nvPr>
            <p:ph sz="half" idx="2"/>
            <p:extLst>
              <p:ext uri="{D42A27DB-BD31-4B8C-83A1-F6EECF244321}">
                <p14:modId xmlns:p14="http://schemas.microsoft.com/office/powerpoint/2010/main" val="3801945648"/>
              </p:ext>
            </p:extLst>
          </p:nvPr>
        </p:nvGraphicFramePr>
        <p:xfrm>
          <a:off x="3740944" y="2695764"/>
          <a:ext cx="3983037" cy="2324206"/>
        </p:xfrm>
        <a:graphic>
          <a:graphicData uri="http://schemas.openxmlformats.org/drawingml/2006/table">
            <a:tbl>
              <a:tblPr/>
              <a:tblGrid>
                <a:gridCol w="2078037">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4954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2400" b="1" i="0" u="sng" strike="noStrike" cap="none" normalizeH="0" baseline="0" dirty="0">
                          <a:ln>
                            <a:noFill/>
                          </a:ln>
                          <a:solidFill>
                            <a:srgbClr val="000000"/>
                          </a:solidFill>
                          <a:effectLst/>
                          <a:latin typeface="Arial" panose="020B0604020202020204" pitchFamily="34" charset="0"/>
                          <a:cs typeface="Arial" panose="020B0604020202020204" pitchFamily="34" charset="0"/>
                        </a:rPr>
                        <a:t>Substance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rPr>
                        <a:t></a:t>
                      </a:r>
                      <a:r>
                        <a:rPr kumimoji="0" lang="en-US" sz="2400" b="1" i="0" u="sng" strike="noStrike" cap="none" normalizeH="0" baseline="0" dirty="0" err="1">
                          <a:ln>
                            <a:noFill/>
                          </a:ln>
                          <a:solidFill>
                            <a:srgbClr val="000000"/>
                          </a:solidFill>
                          <a:effectLst/>
                          <a:latin typeface="Arial" panose="020B0604020202020204" pitchFamily="34" charset="0"/>
                          <a:cs typeface="Arial" panose="020B0604020202020204" pitchFamily="34" charset="0"/>
                        </a:rPr>
                        <a:t>H</a:t>
                      </a:r>
                      <a:r>
                        <a:rPr kumimoji="0" lang="en-US" sz="2400" b="1" i="0" u="sng" strike="noStrike" cap="none" normalizeH="0" baseline="-25000" dirty="0" err="1">
                          <a:ln>
                            <a:noFill/>
                          </a:ln>
                          <a:solidFill>
                            <a:srgbClr val="000000"/>
                          </a:solidFill>
                          <a:effectLst/>
                          <a:latin typeface="Arial" panose="020B0604020202020204" pitchFamily="34" charset="0"/>
                          <a:cs typeface="Arial" panose="020B0604020202020204" pitchFamily="34" charset="0"/>
                        </a:rPr>
                        <a:t>f</a:t>
                      </a:r>
                      <a:r>
                        <a:rPr kumimoji="0" lang="en-US" sz="2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2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(kJ)</a:t>
                      </a:r>
                      <a:endParaRPr kumimoji="0" lang="en-US" sz="2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CH</a:t>
                      </a:r>
                      <a:r>
                        <a:rPr kumimoji="0" lang="en-US" sz="24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-74.80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O</a:t>
                      </a:r>
                      <a:r>
                        <a:rPr kumimoji="0" lang="en-US" sz="24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endPar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a:t>
                      </a:r>
                      <a:r>
                        <a:rPr kumimoji="0" lang="en-US" sz="24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endPar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393.50</a:t>
                      </a:r>
                      <a:endPar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H</a:t>
                      </a:r>
                      <a:r>
                        <a:rPr kumimoji="0" lang="en-US" sz="24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285.83</a:t>
                      </a:r>
                      <a:endPar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6148" name="Text Box 68"/>
          <p:cNvSpPr txBox="1">
            <a:spLocks noChangeArrowheads="1"/>
          </p:cNvSpPr>
          <p:nvPr/>
        </p:nvSpPr>
        <p:spPr bwMode="auto">
          <a:xfrm>
            <a:off x="2105026" y="5348287"/>
            <a:ext cx="7625806" cy="523220"/>
          </a:xfrm>
          <a:prstGeom prst="rect">
            <a:avLst/>
          </a:prstGeom>
          <a:noFill/>
          <a:ln w="9525">
            <a:noFill/>
            <a:miter lim="800000"/>
            <a:headEnd/>
            <a:tailEnd/>
          </a:ln>
          <a:effectLst/>
        </p:spPr>
        <p:txBody>
          <a:bodyPr wrap="none">
            <a:spAutoFit/>
          </a:bodyPr>
          <a:lstStyle/>
          <a:p>
            <a:r>
              <a:rPr lang="en-US" dirty="0">
                <a:solidFill>
                  <a:srgbClr val="000000"/>
                </a:solidFill>
                <a:latin typeface="Arial" panose="020B0604020202020204" pitchFamily="34" charset="0"/>
                <a:cs typeface="Arial" panose="020B0604020202020204" pitchFamily="34" charset="0"/>
                <a:sym typeface="Symbol" pitchFamily="18" charset="2"/>
              </a:rPr>
              <a:t></a:t>
            </a:r>
            <a:r>
              <a:rPr lang="en-US" dirty="0" err="1">
                <a:solidFill>
                  <a:srgbClr val="000000"/>
                </a:solidFill>
                <a:latin typeface="Arial" panose="020B0604020202020204" pitchFamily="34" charset="0"/>
                <a:cs typeface="Arial" panose="020B0604020202020204" pitchFamily="34" charset="0"/>
                <a:sym typeface="Symbol" pitchFamily="18" charset="2"/>
              </a:rPr>
              <a:t>H</a:t>
            </a:r>
            <a:r>
              <a:rPr lang="en-US" baseline="-25000" dirty="0" err="1">
                <a:solidFill>
                  <a:srgbClr val="000000"/>
                </a:solidFill>
                <a:latin typeface="Arial" panose="020B0604020202020204" pitchFamily="34" charset="0"/>
                <a:cs typeface="Arial" panose="020B0604020202020204" pitchFamily="34" charset="0"/>
                <a:sym typeface="Symbol" pitchFamily="18" charset="2"/>
              </a:rPr>
              <a:t>rxn</a:t>
            </a:r>
            <a:r>
              <a:rPr lang="en-US" baseline="-25000" dirty="0">
                <a:solidFill>
                  <a:srgbClr val="000000"/>
                </a:solidFill>
                <a:latin typeface="Arial" panose="020B0604020202020204" pitchFamily="34" charset="0"/>
                <a:cs typeface="Arial" panose="020B0604020202020204" pitchFamily="34" charset="0"/>
                <a:sym typeface="Symbol" pitchFamily="18" charset="2"/>
              </a:rPr>
              <a:t>  </a:t>
            </a:r>
            <a:r>
              <a:rPr lang="en-US" dirty="0">
                <a:solidFill>
                  <a:srgbClr val="000000"/>
                </a:solidFill>
                <a:latin typeface="Arial" panose="020B0604020202020204" pitchFamily="34" charset="0"/>
                <a:cs typeface="Arial" panose="020B0604020202020204" pitchFamily="34" charset="0"/>
                <a:sym typeface="Symbol" pitchFamily="18" charset="2"/>
              </a:rPr>
              <a:t>= [-393.50kJ + 2(-285.83kJ)] – [-74.80kJ]</a:t>
            </a:r>
          </a:p>
        </p:txBody>
      </p:sp>
      <p:sp>
        <p:nvSpPr>
          <p:cNvPr id="46150" name="Text Box 70"/>
          <p:cNvSpPr txBox="1">
            <a:spLocks noChangeArrowheads="1"/>
          </p:cNvSpPr>
          <p:nvPr/>
        </p:nvSpPr>
        <p:spPr bwMode="auto">
          <a:xfrm>
            <a:off x="2105025" y="5957887"/>
            <a:ext cx="3166251" cy="523220"/>
          </a:xfrm>
          <a:prstGeom prst="rect">
            <a:avLst/>
          </a:prstGeom>
          <a:noFill/>
          <a:ln w="9525">
            <a:noFill/>
            <a:miter lim="800000"/>
            <a:headEnd/>
            <a:tailEnd/>
          </a:ln>
          <a:effectLst/>
        </p:spPr>
        <p:txBody>
          <a:bodyPr wrap="none">
            <a:spAutoFit/>
          </a:bodyPr>
          <a:lstStyle/>
          <a:p>
            <a:r>
              <a:rPr lang="en-US" b="1" dirty="0">
                <a:solidFill>
                  <a:srgbClr val="000000"/>
                </a:solidFill>
                <a:latin typeface="Arial" panose="020B0604020202020204" pitchFamily="34" charset="0"/>
                <a:cs typeface="Arial" panose="020B0604020202020204" pitchFamily="34" charset="0"/>
                <a:sym typeface="Symbol" pitchFamily="18" charset="2"/>
              </a:rPr>
              <a:t></a:t>
            </a:r>
            <a:r>
              <a:rPr lang="en-US" b="1" dirty="0" err="1">
                <a:solidFill>
                  <a:srgbClr val="000000"/>
                </a:solidFill>
                <a:latin typeface="Arial" panose="020B0604020202020204" pitchFamily="34" charset="0"/>
                <a:cs typeface="Arial" panose="020B0604020202020204" pitchFamily="34" charset="0"/>
                <a:sym typeface="Symbol" pitchFamily="18" charset="2"/>
              </a:rPr>
              <a:t>H</a:t>
            </a:r>
            <a:r>
              <a:rPr lang="en-US" b="1" baseline="-25000" dirty="0" err="1">
                <a:solidFill>
                  <a:srgbClr val="000000"/>
                </a:solidFill>
                <a:latin typeface="Arial" panose="020B0604020202020204" pitchFamily="34" charset="0"/>
                <a:cs typeface="Arial" panose="020B0604020202020204" pitchFamily="34" charset="0"/>
                <a:sym typeface="Symbol" pitchFamily="18" charset="2"/>
              </a:rPr>
              <a:t>rxn</a:t>
            </a:r>
            <a:r>
              <a:rPr lang="en-US" b="1" dirty="0">
                <a:solidFill>
                  <a:srgbClr val="000000"/>
                </a:solidFill>
                <a:latin typeface="Arial" panose="020B0604020202020204" pitchFamily="34" charset="0"/>
                <a:cs typeface="Arial" panose="020B0604020202020204" pitchFamily="34" charset="0"/>
                <a:sym typeface="Symbol" pitchFamily="18" charset="2"/>
              </a:rPr>
              <a:t> = </a:t>
            </a:r>
            <a:r>
              <a:rPr lang="en-US" b="1" dirty="0">
                <a:solidFill>
                  <a:srgbClr val="FF0000"/>
                </a:solidFill>
                <a:latin typeface="Arial" panose="020B0604020202020204" pitchFamily="34" charset="0"/>
                <a:cs typeface="Arial" panose="020B0604020202020204" pitchFamily="34" charset="0"/>
                <a:sym typeface="Symbol" pitchFamily="18" charset="2"/>
              </a:rPr>
              <a:t>-890.36 kJ</a:t>
            </a:r>
          </a:p>
        </p:txBody>
      </p:sp>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1E3910C9-19E5-9E49-A9A2-044E1B76572E}"/>
                  </a:ext>
                </a:extLst>
              </p:cNvPr>
              <p:cNvSpPr/>
              <p:nvPr/>
            </p:nvSpPr>
            <p:spPr>
              <a:xfrm>
                <a:off x="1990725" y="2064093"/>
                <a:ext cx="8524875" cy="576055"/>
              </a:xfrm>
              <a:prstGeom prst="rect">
                <a:avLst/>
              </a:prstGeom>
            </p:spPr>
            <p:txBody>
              <a:bodyPr wrap="square">
                <a:spAutoFit/>
              </a:bodyPr>
              <a:lstStyle/>
              <a:p>
                <a:pPr eaLnBrk="1" hangingPunct="1">
                  <a:lnSpc>
                    <a:spcPct val="90000"/>
                  </a:lnSpc>
                </a:pPr>
                <a14:m>
                  <m:oMath xmlns:m="http://schemas.openxmlformats.org/officeDocument/2006/math">
                    <m:r>
                      <a:rPr lang="en-US" i="1" smtClean="0">
                        <a:solidFill>
                          <a:srgbClr val="000000"/>
                        </a:solidFill>
                        <a:latin typeface="Cambria Math" panose="02040503050406030204" pitchFamily="18" charset="0"/>
                        <a:ea typeface="Cambria Math" panose="02040503050406030204" pitchFamily="18" charset="0"/>
                      </a:rPr>
                      <m:t>∆</m:t>
                    </m:r>
                    <m:sSup>
                      <m:sSupPr>
                        <m:ctrlPr>
                          <a:rPr lang="en-US" i="1">
                            <a:solidFill>
                              <a:srgbClr val="000000"/>
                            </a:solidFill>
                            <a:latin typeface="Cambria Math" panose="02040503050406030204" pitchFamily="18" charset="0"/>
                            <a:ea typeface="Cambria Math" panose="02040503050406030204" pitchFamily="18" charset="0"/>
                          </a:rPr>
                        </m:ctrlPr>
                      </m:sSupPr>
                      <m:e>
                        <m:r>
                          <a:rPr lang="en-US" b="1" i="1">
                            <a:solidFill>
                              <a:srgbClr val="000000"/>
                            </a:solidFill>
                            <a:latin typeface="Cambria Math" panose="02040503050406030204" pitchFamily="18" charset="0"/>
                            <a:ea typeface="Cambria Math" panose="02040503050406030204" pitchFamily="18" charset="0"/>
                          </a:rPr>
                          <m:t>𝑯</m:t>
                        </m:r>
                      </m:e>
                      <m:sup>
                        <m:r>
                          <a:rPr lang="en-US" i="1">
                            <a:solidFill>
                              <a:srgbClr val="000000"/>
                            </a:solidFill>
                            <a:latin typeface="Cambria Math" panose="02040503050406030204" pitchFamily="18" charset="0"/>
                            <a:ea typeface="Cambria Math" panose="02040503050406030204" pitchFamily="18" charset="0"/>
                          </a:rPr>
                          <m:t>°</m:t>
                        </m:r>
                      </m:sup>
                    </m:sSup>
                    <m:r>
                      <a:rPr lang="en-US" b="1" i="1">
                        <a:solidFill>
                          <a:srgbClr val="000000"/>
                        </a:solidFill>
                        <a:latin typeface="Cambria Math" panose="02040503050406030204" pitchFamily="18" charset="0"/>
                        <a:ea typeface="Cambria Math" panose="02040503050406030204" pitchFamily="18" charset="0"/>
                      </a:rPr>
                      <m:t>=</m:t>
                    </m:r>
                    <m:r>
                      <a:rPr lang="en-US" b="1" i="1">
                        <a:solidFill>
                          <a:srgbClr val="000000"/>
                        </a:solidFill>
                        <a:latin typeface="Cambria Math" panose="02040503050406030204" pitchFamily="18" charset="0"/>
                        <a:ea typeface="Cambria Math" panose="02040503050406030204" pitchFamily="18" charset="0"/>
                      </a:rPr>
                      <m:t>𝚺</m:t>
                    </m:r>
                    <m:r>
                      <a:rPr lang="en-US" b="1" i="1">
                        <a:solidFill>
                          <a:srgbClr val="000000"/>
                        </a:solidFill>
                        <a:latin typeface="Cambria Math" panose="02040503050406030204" pitchFamily="18" charset="0"/>
                        <a:ea typeface="Cambria Math" panose="02040503050406030204" pitchFamily="18" charset="0"/>
                      </a:rPr>
                      <m:t>𝒏</m:t>
                    </m:r>
                    <m:r>
                      <a:rPr lang="en-US" b="1" i="1">
                        <a:solidFill>
                          <a:srgbClr val="000000"/>
                        </a:solidFill>
                        <a:latin typeface="Cambria Math" panose="02040503050406030204" pitchFamily="18" charset="0"/>
                        <a:ea typeface="Cambria Math" panose="02040503050406030204" pitchFamily="18" charset="0"/>
                      </a:rPr>
                      <m:t>∆</m:t>
                    </m:r>
                    <m:sSubSup>
                      <m:sSubSupPr>
                        <m:ctrlPr>
                          <a:rPr lang="en-US" b="1" i="1">
                            <a:solidFill>
                              <a:srgbClr val="000000"/>
                            </a:solidFill>
                            <a:latin typeface="Cambria Math" panose="02040503050406030204" pitchFamily="18" charset="0"/>
                            <a:ea typeface="Cambria Math" panose="02040503050406030204" pitchFamily="18" charset="0"/>
                          </a:rPr>
                        </m:ctrlPr>
                      </m:sSubSupPr>
                      <m:e>
                        <m:r>
                          <a:rPr lang="en-US" b="1" i="1">
                            <a:solidFill>
                              <a:srgbClr val="000000"/>
                            </a:solidFill>
                            <a:latin typeface="Cambria Math" panose="02040503050406030204" pitchFamily="18" charset="0"/>
                            <a:ea typeface="Cambria Math" panose="02040503050406030204" pitchFamily="18" charset="0"/>
                          </a:rPr>
                          <m:t>𝑯</m:t>
                        </m:r>
                      </m:e>
                      <m:sub>
                        <m:r>
                          <a:rPr lang="en-US" b="1" i="1">
                            <a:solidFill>
                              <a:srgbClr val="000000"/>
                            </a:solidFill>
                            <a:latin typeface="Cambria Math" panose="02040503050406030204" pitchFamily="18" charset="0"/>
                            <a:ea typeface="Cambria Math" panose="02040503050406030204" pitchFamily="18" charset="0"/>
                          </a:rPr>
                          <m:t>𝒇</m:t>
                        </m:r>
                      </m:sub>
                      <m:sup>
                        <m:r>
                          <a:rPr lang="en-US" b="1" i="1">
                            <a:solidFill>
                              <a:srgbClr val="000000"/>
                            </a:solidFill>
                            <a:latin typeface="Cambria Math" panose="02040503050406030204" pitchFamily="18" charset="0"/>
                            <a:ea typeface="Cambria Math" panose="02040503050406030204" pitchFamily="18" charset="0"/>
                          </a:rPr>
                          <m:t>°</m:t>
                        </m:r>
                      </m:sup>
                    </m:sSubSup>
                    <m:d>
                      <m:dPr>
                        <m:ctrlPr>
                          <a:rPr lang="en-US" b="1" i="1">
                            <a:solidFill>
                              <a:srgbClr val="000000"/>
                            </a:solidFill>
                            <a:latin typeface="Cambria Math" panose="02040503050406030204" pitchFamily="18" charset="0"/>
                            <a:ea typeface="Cambria Math" panose="02040503050406030204" pitchFamily="18" charset="0"/>
                          </a:rPr>
                        </m:ctrlPr>
                      </m:dPr>
                      <m:e>
                        <m:r>
                          <a:rPr lang="en-US" b="1" i="1">
                            <a:solidFill>
                              <a:srgbClr val="000000"/>
                            </a:solidFill>
                            <a:latin typeface="Cambria Math" panose="02040503050406030204" pitchFamily="18" charset="0"/>
                            <a:ea typeface="Cambria Math" panose="02040503050406030204" pitchFamily="18" charset="0"/>
                          </a:rPr>
                          <m:t>𝒑𝒓𝒐𝒅𝒖𝒄𝒕𝒔</m:t>
                        </m:r>
                      </m:e>
                    </m:d>
                    <m:r>
                      <a:rPr lang="en-US" i="1">
                        <a:solidFill>
                          <a:srgbClr val="000000"/>
                        </a:solidFill>
                        <a:latin typeface="Cambria Math" panose="02040503050406030204" pitchFamily="18" charset="0"/>
                        <a:ea typeface="Cambria Math" panose="02040503050406030204" pitchFamily="18" charset="0"/>
                      </a:rPr>
                      <m:t>− </m:t>
                    </m:r>
                    <m:r>
                      <a:rPr lang="en-US" i="1">
                        <a:solidFill>
                          <a:srgbClr val="000000"/>
                        </a:solidFill>
                        <a:latin typeface="Cambria Math" panose="02040503050406030204" pitchFamily="18" charset="0"/>
                        <a:ea typeface="Cambria Math" panose="02040503050406030204" pitchFamily="18" charset="0"/>
                      </a:rPr>
                      <m:t>𝚺</m:t>
                    </m:r>
                    <m:r>
                      <a:rPr lang="en-US" i="1">
                        <a:solidFill>
                          <a:srgbClr val="000000"/>
                        </a:solidFill>
                        <a:latin typeface="Cambria Math" panose="02040503050406030204" pitchFamily="18" charset="0"/>
                        <a:ea typeface="Cambria Math" panose="02040503050406030204" pitchFamily="18" charset="0"/>
                      </a:rPr>
                      <m:t>𝒏</m:t>
                    </m:r>
                    <m:r>
                      <a:rPr lang="en-US" i="1">
                        <a:solidFill>
                          <a:srgbClr val="000000"/>
                        </a:solidFill>
                        <a:latin typeface="Cambria Math" panose="02040503050406030204" pitchFamily="18" charset="0"/>
                        <a:ea typeface="Cambria Math" panose="02040503050406030204" pitchFamily="18" charset="0"/>
                      </a:rPr>
                      <m:t>∆</m:t>
                    </m:r>
                    <m:sSubSup>
                      <m:sSubSupPr>
                        <m:ctrlPr>
                          <a:rPr lang="en-US" i="1">
                            <a:solidFill>
                              <a:srgbClr val="000000"/>
                            </a:solidFill>
                            <a:latin typeface="Cambria Math" panose="02040503050406030204" pitchFamily="18" charset="0"/>
                            <a:ea typeface="Cambria Math" panose="02040503050406030204" pitchFamily="18" charset="0"/>
                          </a:rPr>
                        </m:ctrlPr>
                      </m:sSubSupPr>
                      <m:e>
                        <m:r>
                          <a:rPr lang="en-US" i="1">
                            <a:solidFill>
                              <a:srgbClr val="000000"/>
                            </a:solidFill>
                            <a:latin typeface="Cambria Math" panose="02040503050406030204" pitchFamily="18" charset="0"/>
                            <a:ea typeface="Cambria Math" panose="02040503050406030204" pitchFamily="18" charset="0"/>
                          </a:rPr>
                          <m:t>𝑯</m:t>
                        </m:r>
                      </m:e>
                      <m:sub>
                        <m:r>
                          <a:rPr lang="en-US" i="1">
                            <a:solidFill>
                              <a:srgbClr val="000000"/>
                            </a:solidFill>
                            <a:latin typeface="Cambria Math" panose="02040503050406030204" pitchFamily="18" charset="0"/>
                            <a:ea typeface="Cambria Math" panose="02040503050406030204" pitchFamily="18" charset="0"/>
                          </a:rPr>
                          <m:t>𝒇</m:t>
                        </m:r>
                      </m:sub>
                      <m:sup>
                        <m:r>
                          <a:rPr lang="en-US" i="1">
                            <a:solidFill>
                              <a:srgbClr val="000000"/>
                            </a:solidFill>
                            <a:latin typeface="Cambria Math" panose="02040503050406030204" pitchFamily="18" charset="0"/>
                            <a:ea typeface="Cambria Math" panose="02040503050406030204" pitchFamily="18" charset="0"/>
                          </a:rPr>
                          <m:t>°</m:t>
                        </m:r>
                      </m:sup>
                    </m:sSubSup>
                  </m:oMath>
                </a14:m>
                <a:r>
                  <a:rPr lang="en-US" dirty="0">
                    <a:solidFill>
                      <a:srgbClr val="000000"/>
                    </a:solidFill>
                    <a:latin typeface="Arial" charset="0"/>
                  </a:rPr>
                  <a:t>(reactants)</a:t>
                </a:r>
              </a:p>
            </p:txBody>
          </p:sp>
        </mc:Choice>
        <mc:Fallback>
          <p:sp>
            <p:nvSpPr>
              <p:cNvPr id="2" name="Rectangle 1">
                <a:extLst>
                  <a:ext uri="{FF2B5EF4-FFF2-40B4-BE49-F238E27FC236}">
                    <a16:creationId xmlns:a16="http://schemas.microsoft.com/office/drawing/2014/main" id="{1E3910C9-19E5-9E49-A9A2-044E1B76572E}"/>
                  </a:ext>
                </a:extLst>
              </p:cNvPr>
              <p:cNvSpPr>
                <a:spLocks noRot="1" noChangeAspect="1" noMove="1" noResize="1" noEditPoints="1" noAdjustHandles="1" noChangeArrowheads="1" noChangeShapeType="1" noTextEdit="1"/>
              </p:cNvSpPr>
              <p:nvPr/>
            </p:nvSpPr>
            <p:spPr>
              <a:xfrm>
                <a:off x="1990725" y="2064093"/>
                <a:ext cx="8524875" cy="576055"/>
              </a:xfrm>
              <a:prstGeom prst="rect">
                <a:avLst/>
              </a:prstGeom>
              <a:blipFill>
                <a:blip r:embed="rId2"/>
                <a:stretch>
                  <a:fillRect t="-13830" b="-18085"/>
                </a:stretch>
              </a:blipFill>
            </p:spPr>
            <p:txBody>
              <a:bodyPr/>
              <a:lstStyle/>
              <a:p>
                <a:r>
                  <a:rPr lang="en-US">
                    <a:noFill/>
                  </a:rPr>
                  <a:t> </a:t>
                </a:r>
              </a:p>
            </p:txBody>
          </p:sp>
        </mc:Fallback>
      </mc:AlternateContent>
      <p:sp>
        <p:nvSpPr>
          <p:cNvPr id="11" name="Frame 10"/>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anose="020F0502020204030204"/>
              <a:ea typeface="+mn-ea"/>
              <a:cs typeface="+mn-cs"/>
            </a:endParaRPr>
          </a:p>
        </p:txBody>
      </p:sp>
      <p:sp>
        <p:nvSpPr>
          <p:cNvPr id="12" name="Rectangle 2"/>
          <p:cNvSpPr txBox="1">
            <a:spLocks noChangeArrowheads="1"/>
          </p:cNvSpPr>
          <p:nvPr/>
        </p:nvSpPr>
        <p:spPr>
          <a:xfrm>
            <a:off x="555550" y="209601"/>
            <a:ext cx="11407850" cy="8638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3600" b="1" u="sng" dirty="0" smtClean="0">
                <a:solidFill>
                  <a:srgbClr val="000000"/>
                </a:solidFill>
                <a:latin typeface="Arial" panose="020B0604020202020204" pitchFamily="34" charset="0"/>
                <a:cs typeface="Arial" panose="020B0604020202020204" pitchFamily="34" charset="0"/>
              </a:rPr>
              <a:t>Calculating Heat of </a:t>
            </a:r>
            <a:r>
              <a:rPr lang="en-US" sz="3600" b="1" u="sng" dirty="0" err="1" smtClean="0">
                <a:solidFill>
                  <a:srgbClr val="000000"/>
                </a:solidFill>
                <a:latin typeface="Arial" panose="020B0604020202020204" pitchFamily="34" charset="0"/>
                <a:cs typeface="Arial" panose="020B0604020202020204" pitchFamily="34" charset="0"/>
              </a:rPr>
              <a:t>Rxn</a:t>
            </a:r>
            <a:r>
              <a:rPr lang="en-US" sz="3600" b="1" u="sng" dirty="0" smtClean="0">
                <a:solidFill>
                  <a:srgbClr val="000000"/>
                </a:solidFill>
                <a:latin typeface="Arial" panose="020B0604020202020204" pitchFamily="34" charset="0"/>
                <a:cs typeface="Arial" panose="020B0604020202020204" pitchFamily="34" charset="0"/>
              </a:rPr>
              <a:t> from Heats of Formation </a:t>
            </a:r>
            <a:endParaRPr lang="en-US" sz="3600" b="1" u="sng" dirty="0">
              <a:solidFill>
                <a:srgbClr val="00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6147"/>
                                        </p:tgtEl>
                                        <p:attrNameLst>
                                          <p:attrName>style.visibility</p:attrName>
                                        </p:attrNameLst>
                                      </p:cBhvr>
                                      <p:to>
                                        <p:strVal val="visible"/>
                                      </p:to>
                                    </p:set>
                                    <p:animEffect transition="in" filter="blinds(horizontal)">
                                      <p:cBhvr>
                                        <p:cTn id="7" dur="500"/>
                                        <p:tgtEl>
                                          <p:spTgt spid="461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148"/>
                                        </p:tgtEl>
                                        <p:attrNameLst>
                                          <p:attrName>style.visibility</p:attrName>
                                        </p:attrNameLst>
                                      </p:cBhvr>
                                      <p:to>
                                        <p:strVal val="visible"/>
                                      </p:to>
                                    </p:set>
                                    <p:animEffect transition="in" filter="blinds(horizontal)">
                                      <p:cBhvr>
                                        <p:cTn id="12" dur="500"/>
                                        <p:tgtEl>
                                          <p:spTgt spid="4614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46150"/>
                                        </p:tgtEl>
                                        <p:attrNameLst>
                                          <p:attrName>style.visibility</p:attrName>
                                        </p:attrNameLst>
                                      </p:cBhvr>
                                      <p:to>
                                        <p:strVal val="visible"/>
                                      </p:to>
                                    </p:set>
                                    <p:animEffect transition="in" filter="slide(fromTop)">
                                      <p:cBhvr>
                                        <p:cTn id="17" dur="500"/>
                                        <p:tgtEl>
                                          <p:spTgt spid="4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48" grpId="0"/>
      <p:bldP spid="4615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4930" name="TextBox 10"/>
          <p:cNvSpPr txBox="1">
            <a:spLocks noChangeArrowheads="1"/>
          </p:cNvSpPr>
          <p:nvPr/>
        </p:nvSpPr>
        <p:spPr bwMode="auto">
          <a:xfrm>
            <a:off x="1809952" y="2416850"/>
            <a:ext cx="813556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solidFill>
                  <a:srgbClr val="000000"/>
                </a:solidFill>
              </a:rPr>
              <a:t>CH</a:t>
            </a:r>
            <a:r>
              <a:rPr lang="en-US" baseline="-25000" dirty="0">
                <a:solidFill>
                  <a:srgbClr val="000000"/>
                </a:solidFill>
              </a:rPr>
              <a:t>4</a:t>
            </a:r>
            <a:r>
              <a:rPr lang="en-US" dirty="0">
                <a:solidFill>
                  <a:srgbClr val="000000"/>
                </a:solidFill>
              </a:rPr>
              <a:t>(</a:t>
            </a:r>
            <a:r>
              <a:rPr lang="en-US" i="1" dirty="0">
                <a:solidFill>
                  <a:srgbClr val="000000"/>
                </a:solidFill>
              </a:rPr>
              <a:t>g</a:t>
            </a:r>
            <a:r>
              <a:rPr lang="en-US" dirty="0">
                <a:solidFill>
                  <a:srgbClr val="000000"/>
                </a:solidFill>
              </a:rPr>
              <a:t>) + 2 O</a:t>
            </a:r>
            <a:r>
              <a:rPr lang="en-US" baseline="-25000" dirty="0">
                <a:solidFill>
                  <a:srgbClr val="000000"/>
                </a:solidFill>
              </a:rPr>
              <a:t>2</a:t>
            </a:r>
            <a:r>
              <a:rPr lang="en-US" dirty="0">
                <a:solidFill>
                  <a:srgbClr val="000000"/>
                </a:solidFill>
              </a:rPr>
              <a:t>(</a:t>
            </a:r>
            <a:r>
              <a:rPr lang="en-US" i="1" dirty="0">
                <a:solidFill>
                  <a:srgbClr val="000000"/>
                </a:solidFill>
              </a:rPr>
              <a:t>g</a:t>
            </a:r>
            <a:r>
              <a:rPr lang="en-US" dirty="0">
                <a:solidFill>
                  <a:srgbClr val="000000"/>
                </a:solidFill>
              </a:rPr>
              <a:t>) → CO</a:t>
            </a:r>
            <a:r>
              <a:rPr lang="en-US" baseline="-25000" dirty="0">
                <a:solidFill>
                  <a:srgbClr val="000000"/>
                </a:solidFill>
              </a:rPr>
              <a:t>2</a:t>
            </a:r>
            <a:r>
              <a:rPr lang="en-US" dirty="0">
                <a:solidFill>
                  <a:srgbClr val="000000"/>
                </a:solidFill>
              </a:rPr>
              <a:t>(</a:t>
            </a:r>
            <a:r>
              <a:rPr lang="en-US" i="1" dirty="0">
                <a:solidFill>
                  <a:srgbClr val="000000"/>
                </a:solidFill>
              </a:rPr>
              <a:t>g</a:t>
            </a:r>
            <a:r>
              <a:rPr lang="en-US" dirty="0">
                <a:solidFill>
                  <a:srgbClr val="000000"/>
                </a:solidFill>
              </a:rPr>
              <a:t>) + 2 H</a:t>
            </a:r>
            <a:r>
              <a:rPr lang="en-US" baseline="-25000" dirty="0">
                <a:solidFill>
                  <a:srgbClr val="000000"/>
                </a:solidFill>
              </a:rPr>
              <a:t>2</a:t>
            </a:r>
            <a:r>
              <a:rPr lang="en-US" dirty="0">
                <a:solidFill>
                  <a:srgbClr val="000000"/>
                </a:solidFill>
              </a:rPr>
              <a:t>O(</a:t>
            </a:r>
            <a:r>
              <a:rPr lang="en-US" i="1" dirty="0">
                <a:solidFill>
                  <a:srgbClr val="000000"/>
                </a:solidFill>
              </a:rPr>
              <a:t>g</a:t>
            </a:r>
            <a:r>
              <a:rPr lang="en-US" dirty="0">
                <a:solidFill>
                  <a:srgbClr val="000000"/>
                </a:solidFill>
              </a:rPr>
              <a:t>)	</a:t>
            </a:r>
            <a:r>
              <a:rPr lang="en-US" dirty="0">
                <a:solidFill>
                  <a:srgbClr val="000000"/>
                </a:solidFill>
                <a:latin typeface="Symbol" charset="0"/>
              </a:rPr>
              <a:t>D</a:t>
            </a:r>
            <a:r>
              <a:rPr lang="en-US" i="1" dirty="0">
                <a:solidFill>
                  <a:srgbClr val="000000"/>
                </a:solidFill>
              </a:rPr>
              <a:t>H</a:t>
            </a:r>
            <a:r>
              <a:rPr lang="en-US" dirty="0">
                <a:solidFill>
                  <a:srgbClr val="000000"/>
                </a:solidFill>
              </a:rPr>
              <a:t>°= −802.5 kJ</a:t>
            </a:r>
          </a:p>
        </p:txBody>
      </p:sp>
      <p:sp>
        <p:nvSpPr>
          <p:cNvPr id="124931" name="TextBox 12"/>
          <p:cNvSpPr txBox="1">
            <a:spLocks noChangeArrowheads="1"/>
          </p:cNvSpPr>
          <p:nvPr/>
        </p:nvSpPr>
        <p:spPr bwMode="auto">
          <a:xfrm>
            <a:off x="10332" y="1690776"/>
            <a:ext cx="117348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dirty="0">
                <a:solidFill>
                  <a:srgbClr val="000000"/>
                </a:solidFill>
                <a:latin typeface="Symbol" charset="0"/>
              </a:rPr>
              <a:t>D</a:t>
            </a:r>
            <a:r>
              <a:rPr lang="en-US" i="1" dirty="0">
                <a:solidFill>
                  <a:srgbClr val="000000"/>
                </a:solidFill>
              </a:rPr>
              <a:t>H</a:t>
            </a:r>
            <a:r>
              <a:rPr lang="en-US" dirty="0">
                <a:solidFill>
                  <a:srgbClr val="000000"/>
                </a:solidFill>
              </a:rPr>
              <a:t>° = [(</a:t>
            </a:r>
            <a:r>
              <a:rPr lang="en-US" dirty="0">
                <a:solidFill>
                  <a:srgbClr val="000000"/>
                </a:solidFill>
                <a:latin typeface="Symbol" charset="0"/>
              </a:rPr>
              <a:t>(</a:t>
            </a:r>
            <a:r>
              <a:rPr lang="en-US" dirty="0">
                <a:solidFill>
                  <a:srgbClr val="000000"/>
                </a:solidFill>
              </a:rPr>
              <a:t>−</a:t>
            </a:r>
            <a:r>
              <a:rPr lang="en-US" dirty="0">
                <a:solidFill>
                  <a:srgbClr val="000000"/>
                </a:solidFill>
                <a:cs typeface="Arial" charset="0"/>
              </a:rPr>
              <a:t>393.5 kJ)</a:t>
            </a:r>
            <a:r>
              <a:rPr lang="en-US" dirty="0">
                <a:solidFill>
                  <a:srgbClr val="000000"/>
                </a:solidFill>
              </a:rPr>
              <a:t>+ 2(−</a:t>
            </a:r>
            <a:r>
              <a:rPr lang="en-US" dirty="0">
                <a:solidFill>
                  <a:srgbClr val="000000"/>
                </a:solidFill>
                <a:cs typeface="Arial" charset="0"/>
              </a:rPr>
              <a:t>241.8 kJ</a:t>
            </a:r>
            <a:r>
              <a:rPr lang="en-US" dirty="0">
                <a:solidFill>
                  <a:srgbClr val="000000"/>
                </a:solidFill>
              </a:rPr>
              <a:t>)− </a:t>
            </a:r>
            <a:r>
              <a:rPr lang="en-US" dirty="0">
                <a:solidFill>
                  <a:srgbClr val="000000"/>
                </a:solidFill>
                <a:cs typeface="Arial" charset="0"/>
              </a:rPr>
              <a:t>((</a:t>
            </a:r>
            <a:r>
              <a:rPr lang="en-US" dirty="0">
                <a:solidFill>
                  <a:srgbClr val="000000"/>
                </a:solidFill>
              </a:rPr>
              <a:t>−</a:t>
            </a:r>
            <a:r>
              <a:rPr lang="en-US" dirty="0">
                <a:solidFill>
                  <a:srgbClr val="000000"/>
                </a:solidFill>
                <a:cs typeface="Arial" charset="0"/>
              </a:rPr>
              <a:t>74.6 kJ)</a:t>
            </a:r>
            <a:r>
              <a:rPr lang="en-US" dirty="0">
                <a:solidFill>
                  <a:srgbClr val="000000"/>
                </a:solidFill>
              </a:rPr>
              <a:t>+ 2(0 kJ</a:t>
            </a:r>
            <a:r>
              <a:rPr lang="en-US" dirty="0" smtClean="0">
                <a:solidFill>
                  <a:srgbClr val="000000"/>
                </a:solidFill>
              </a:rPr>
              <a:t>))] </a:t>
            </a:r>
            <a:r>
              <a:rPr lang="en-US" dirty="0">
                <a:solidFill>
                  <a:srgbClr val="000000"/>
                </a:solidFill>
              </a:rPr>
              <a:t>= −</a:t>
            </a:r>
            <a:r>
              <a:rPr lang="en-US" dirty="0">
                <a:solidFill>
                  <a:srgbClr val="000000"/>
                </a:solidFill>
                <a:cs typeface="Arial" charset="0"/>
              </a:rPr>
              <a:t>802.5 kJ</a:t>
            </a:r>
            <a:r>
              <a:rPr lang="en-US" dirty="0">
                <a:solidFill>
                  <a:srgbClr val="000000"/>
                </a:solidFill>
              </a:rPr>
              <a:t> 	</a:t>
            </a:r>
          </a:p>
        </p:txBody>
      </p:sp>
      <p:pic>
        <p:nvPicPr>
          <p:cNvPr id="124933" name="Picture 7" descr="06_11_Figure.jpg"/>
          <p:cNvPicPr>
            <a:picLocks noChangeAspect="1"/>
          </p:cNvPicPr>
          <p:nvPr/>
        </p:nvPicPr>
        <p:blipFill rotWithShape="1">
          <a:blip r:embed="rId3">
            <a:extLst>
              <a:ext uri="{28A0092B-C50C-407E-A947-70E740481C1C}">
                <a14:useLocalDpi xmlns:a14="http://schemas.microsoft.com/office/drawing/2010/main" val="0"/>
              </a:ext>
            </a:extLst>
          </a:blip>
          <a:srcRect t="16675" b="2769"/>
          <a:stretch/>
        </p:blipFill>
        <p:spPr bwMode="auto">
          <a:xfrm>
            <a:off x="3221855" y="3142924"/>
            <a:ext cx="6075239" cy="3024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FC3E6B66-6378-B74E-BD79-025CA79269A3}"/>
                  </a:ext>
                </a:extLst>
              </p:cNvPr>
              <p:cNvSpPr txBox="1"/>
              <p:nvPr/>
            </p:nvSpPr>
            <p:spPr>
              <a:xfrm>
                <a:off x="1669874" y="978103"/>
                <a:ext cx="8818504" cy="4482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1">
                          <a:solidFill>
                            <a:srgbClr val="000000"/>
                          </a:solidFill>
                          <a:latin typeface="Cambria Math" panose="02040503050406030204" pitchFamily="18" charset="0"/>
                          <a:ea typeface="Cambria Math" panose="02040503050406030204" pitchFamily="18" charset="0"/>
                        </a:rPr>
                        <m:t>∆</m:t>
                      </m:r>
                      <m:sSup>
                        <m:sSupPr>
                          <m:ctrlPr>
                            <a:rPr lang="en-US" sz="2400" b="1" i="1">
                              <a:solidFill>
                                <a:srgbClr val="000000"/>
                              </a:solidFill>
                              <a:latin typeface="Cambria Math" panose="02040503050406030204" pitchFamily="18" charset="0"/>
                              <a:ea typeface="Cambria Math" panose="02040503050406030204" pitchFamily="18" charset="0"/>
                            </a:rPr>
                          </m:ctrlPr>
                        </m:sSupPr>
                        <m:e>
                          <m:r>
                            <a:rPr lang="en-US" sz="2400" b="1" i="1">
                              <a:solidFill>
                                <a:srgbClr val="000000"/>
                              </a:solidFill>
                              <a:latin typeface="Cambria Math" panose="02040503050406030204" pitchFamily="18" charset="0"/>
                              <a:ea typeface="Cambria Math" panose="02040503050406030204" pitchFamily="18" charset="0"/>
                            </a:rPr>
                            <m:t>𝑯</m:t>
                          </m:r>
                        </m:e>
                        <m:sup>
                          <m:r>
                            <a:rPr lang="en-US" sz="2400" b="1" i="1">
                              <a:solidFill>
                                <a:srgbClr val="000000"/>
                              </a:solidFill>
                              <a:latin typeface="Cambria Math" panose="02040503050406030204" pitchFamily="18" charset="0"/>
                              <a:ea typeface="Cambria Math" panose="02040503050406030204" pitchFamily="18" charset="0"/>
                            </a:rPr>
                            <m:t>°</m:t>
                          </m:r>
                        </m:sup>
                      </m:sSup>
                      <m:r>
                        <a:rPr lang="en-US" sz="2400" b="1" i="1">
                          <a:solidFill>
                            <a:srgbClr val="000000"/>
                          </a:solidFill>
                          <a:latin typeface="Cambria Math" panose="02040503050406030204" pitchFamily="18" charset="0"/>
                          <a:ea typeface="Cambria Math" panose="02040503050406030204" pitchFamily="18" charset="0"/>
                        </a:rPr>
                        <m:t>=</m:t>
                      </m:r>
                      <m:d>
                        <m:dPr>
                          <m:begChr m:val="["/>
                          <m:endChr m:val="]"/>
                          <m:ctrlPr>
                            <a:rPr lang="en-US" sz="2400" b="1" i="1">
                              <a:solidFill>
                                <a:srgbClr val="000000"/>
                              </a:solidFill>
                              <a:latin typeface="Cambria Math" panose="02040503050406030204" pitchFamily="18" charset="0"/>
                              <a:ea typeface="Cambria Math" panose="02040503050406030204" pitchFamily="18" charset="0"/>
                            </a:rPr>
                          </m:ctrlPr>
                        </m:dPr>
                        <m:e>
                          <m:r>
                            <a:rPr lang="en-US" sz="2400" b="1" i="1">
                              <a:solidFill>
                                <a:srgbClr val="000000"/>
                              </a:solidFill>
                              <a:latin typeface="Cambria Math" panose="02040503050406030204" pitchFamily="18" charset="0"/>
                              <a:ea typeface="Cambria Math" panose="02040503050406030204" pitchFamily="18" charset="0"/>
                            </a:rPr>
                            <m:t>∆</m:t>
                          </m:r>
                          <m:sSubSup>
                            <m:sSubSupPr>
                              <m:ctrlPr>
                                <a:rPr lang="en-US" sz="2400" b="1" i="1">
                                  <a:solidFill>
                                    <a:srgbClr val="000000"/>
                                  </a:solidFill>
                                  <a:latin typeface="Cambria Math" panose="02040503050406030204" pitchFamily="18" charset="0"/>
                                  <a:ea typeface="Cambria Math" panose="02040503050406030204" pitchFamily="18" charset="0"/>
                                </a:rPr>
                              </m:ctrlPr>
                            </m:sSubSup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𝒇</m:t>
                              </m:r>
                            </m:sub>
                            <m:sup>
                              <m:r>
                                <a:rPr lang="en-US" sz="2400" b="1" i="1">
                                  <a:solidFill>
                                    <a:srgbClr val="000000"/>
                                  </a:solidFill>
                                  <a:latin typeface="Cambria Math" panose="02040503050406030204" pitchFamily="18" charset="0"/>
                                  <a:ea typeface="Cambria Math" panose="02040503050406030204" pitchFamily="18" charset="0"/>
                                </a:rPr>
                                <m:t>°</m:t>
                              </m:r>
                            </m:sup>
                          </m:sSubSup>
                          <m:d>
                            <m:dPr>
                              <m:ctrlPr>
                                <a:rPr lang="en-US" sz="2400" b="1" i="1">
                                  <a:solidFill>
                                    <a:srgbClr val="000000"/>
                                  </a:solidFill>
                                  <a:latin typeface="Cambria Math" panose="02040503050406030204" pitchFamily="18" charset="0"/>
                                  <a:ea typeface="Cambria Math" panose="02040503050406030204" pitchFamily="18" charset="0"/>
                                </a:rPr>
                              </m:ctrlPr>
                            </m:dPr>
                            <m:e>
                              <m:r>
                                <a:rPr lang="en-US" sz="2400" b="1" i="1">
                                  <a:solidFill>
                                    <a:srgbClr val="000000"/>
                                  </a:solidFill>
                                  <a:latin typeface="Cambria Math" panose="02040503050406030204" pitchFamily="18" charset="0"/>
                                  <a:ea typeface="Cambria Math" panose="02040503050406030204" pitchFamily="18" charset="0"/>
                                </a:rPr>
                                <m:t>𝑪</m:t>
                              </m:r>
                              <m:sSub>
                                <m:sSubPr>
                                  <m:ctrlPr>
                                    <a:rPr lang="en-US" sz="2400" b="1" i="1">
                                      <a:solidFill>
                                        <a:srgbClr val="000000"/>
                                      </a:solidFill>
                                      <a:latin typeface="Cambria Math" panose="02040503050406030204" pitchFamily="18" charset="0"/>
                                      <a:ea typeface="Cambria Math" panose="02040503050406030204" pitchFamily="18" charset="0"/>
                                    </a:rPr>
                                  </m:ctrlPr>
                                </m:sSubPr>
                                <m:e>
                                  <m:r>
                                    <a:rPr lang="en-US" sz="2400" b="1" i="1">
                                      <a:solidFill>
                                        <a:srgbClr val="000000"/>
                                      </a:solidFill>
                                      <a:latin typeface="Cambria Math" panose="02040503050406030204" pitchFamily="18" charset="0"/>
                                      <a:ea typeface="Cambria Math" panose="02040503050406030204" pitchFamily="18" charset="0"/>
                                    </a:rPr>
                                    <m:t>𝑶</m:t>
                                  </m:r>
                                </m:e>
                                <m:sub>
                                  <m:r>
                                    <a:rPr lang="en-US" sz="2400" b="1" i="1">
                                      <a:solidFill>
                                        <a:srgbClr val="000000"/>
                                      </a:solidFill>
                                      <a:latin typeface="Cambria Math" panose="02040503050406030204" pitchFamily="18" charset="0"/>
                                      <a:ea typeface="Cambria Math" panose="02040503050406030204" pitchFamily="18" charset="0"/>
                                    </a:rPr>
                                    <m:t>𝟐</m:t>
                                  </m:r>
                                </m:sub>
                              </m:sSub>
                            </m:e>
                          </m:d>
                          <m:r>
                            <a:rPr lang="en-US" sz="2400" b="1" i="1">
                              <a:solidFill>
                                <a:srgbClr val="000000"/>
                              </a:solidFill>
                              <a:latin typeface="Cambria Math" panose="02040503050406030204" pitchFamily="18" charset="0"/>
                              <a:ea typeface="Cambria Math" panose="02040503050406030204" pitchFamily="18" charset="0"/>
                            </a:rPr>
                            <m:t>+</m:t>
                          </m:r>
                          <m:r>
                            <a:rPr lang="en-US" sz="2400" b="1" i="1">
                              <a:solidFill>
                                <a:srgbClr val="000000"/>
                              </a:solidFill>
                              <a:latin typeface="Cambria Math" panose="02040503050406030204" pitchFamily="18" charset="0"/>
                              <a:ea typeface="Cambria Math" panose="02040503050406030204" pitchFamily="18" charset="0"/>
                            </a:rPr>
                            <m:t>𝟐</m:t>
                          </m:r>
                          <m:r>
                            <a:rPr lang="en-US" sz="2400" b="1" i="1">
                              <a:solidFill>
                                <a:srgbClr val="000000"/>
                              </a:solidFill>
                              <a:latin typeface="Cambria Math" panose="02040503050406030204" pitchFamily="18" charset="0"/>
                              <a:ea typeface="Cambria Math" panose="02040503050406030204" pitchFamily="18" charset="0"/>
                            </a:rPr>
                            <m:t>∙∆</m:t>
                          </m:r>
                          <m:sSubSup>
                            <m:sSubSupPr>
                              <m:ctrlPr>
                                <a:rPr lang="en-US" sz="2400" b="1" i="1">
                                  <a:solidFill>
                                    <a:srgbClr val="000000"/>
                                  </a:solidFill>
                                  <a:latin typeface="Cambria Math" panose="02040503050406030204" pitchFamily="18" charset="0"/>
                                  <a:ea typeface="Cambria Math" panose="02040503050406030204" pitchFamily="18" charset="0"/>
                                </a:rPr>
                              </m:ctrlPr>
                            </m:sSubSup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𝒇</m:t>
                              </m:r>
                            </m:sub>
                            <m:sup>
                              <m:r>
                                <a:rPr lang="en-US" sz="2400" b="1" i="1">
                                  <a:solidFill>
                                    <a:srgbClr val="000000"/>
                                  </a:solidFill>
                                  <a:latin typeface="Cambria Math" panose="02040503050406030204" pitchFamily="18" charset="0"/>
                                  <a:ea typeface="Cambria Math" panose="02040503050406030204" pitchFamily="18" charset="0"/>
                                </a:rPr>
                                <m:t>°</m:t>
                              </m:r>
                            </m:sup>
                          </m:sSubSup>
                          <m:d>
                            <m:dPr>
                              <m:ctrlPr>
                                <a:rPr lang="en-US" sz="2400" b="1" i="1">
                                  <a:solidFill>
                                    <a:srgbClr val="000000"/>
                                  </a:solidFill>
                                  <a:latin typeface="Cambria Math" panose="02040503050406030204" pitchFamily="18" charset="0"/>
                                  <a:ea typeface="Cambria Math" panose="02040503050406030204" pitchFamily="18" charset="0"/>
                                </a:rPr>
                              </m:ctrlPr>
                            </m:dPr>
                            <m:e>
                              <m:sSub>
                                <m:sSubPr>
                                  <m:ctrlPr>
                                    <a:rPr lang="en-US" sz="2400" b="1" i="1">
                                      <a:solidFill>
                                        <a:srgbClr val="000000"/>
                                      </a:solidFill>
                                      <a:latin typeface="Cambria Math" panose="02040503050406030204" pitchFamily="18" charset="0"/>
                                      <a:ea typeface="Cambria Math" panose="02040503050406030204" pitchFamily="18" charset="0"/>
                                    </a:rPr>
                                  </m:ctrlPr>
                                </m:sSub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𝟐</m:t>
                                  </m:r>
                                </m:sub>
                              </m:sSub>
                              <m:r>
                                <a:rPr lang="en-US" sz="2400" b="1" i="1">
                                  <a:solidFill>
                                    <a:srgbClr val="000000"/>
                                  </a:solidFill>
                                  <a:latin typeface="Cambria Math" panose="02040503050406030204" pitchFamily="18" charset="0"/>
                                  <a:ea typeface="Cambria Math" panose="02040503050406030204" pitchFamily="18" charset="0"/>
                                </a:rPr>
                                <m:t>𝑶</m:t>
                              </m:r>
                            </m:e>
                          </m:d>
                        </m:e>
                      </m:d>
                      <m:r>
                        <a:rPr lang="en-US" sz="2400" b="1" i="1">
                          <a:solidFill>
                            <a:srgbClr val="000000"/>
                          </a:solidFill>
                          <a:latin typeface="Cambria Math" panose="02040503050406030204" pitchFamily="18" charset="0"/>
                          <a:ea typeface="Cambria Math" panose="02040503050406030204" pitchFamily="18" charset="0"/>
                        </a:rPr>
                        <m:t>−[</m:t>
                      </m:r>
                      <m:r>
                        <a:rPr lang="en-US" sz="2400" b="1" i="1">
                          <a:solidFill>
                            <a:srgbClr val="000000"/>
                          </a:solidFill>
                          <a:latin typeface="Cambria Math" panose="02040503050406030204" pitchFamily="18" charset="0"/>
                          <a:ea typeface="Cambria Math" panose="02040503050406030204" pitchFamily="18" charset="0"/>
                        </a:rPr>
                        <m:t>∆</m:t>
                      </m:r>
                      <m:sSubSup>
                        <m:sSubSupPr>
                          <m:ctrlPr>
                            <a:rPr lang="en-US" sz="2400" b="1" i="1">
                              <a:solidFill>
                                <a:srgbClr val="000000"/>
                              </a:solidFill>
                              <a:latin typeface="Cambria Math" panose="02040503050406030204" pitchFamily="18" charset="0"/>
                              <a:ea typeface="Cambria Math" panose="02040503050406030204" pitchFamily="18" charset="0"/>
                            </a:rPr>
                          </m:ctrlPr>
                        </m:sSubSup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𝒇</m:t>
                          </m:r>
                        </m:sub>
                        <m:sup>
                          <m:r>
                            <a:rPr lang="en-US" sz="2400" b="1" i="1">
                              <a:solidFill>
                                <a:srgbClr val="000000"/>
                              </a:solidFill>
                              <a:latin typeface="Cambria Math" panose="02040503050406030204" pitchFamily="18" charset="0"/>
                              <a:ea typeface="Cambria Math" panose="02040503050406030204" pitchFamily="18" charset="0"/>
                            </a:rPr>
                            <m:t>°</m:t>
                          </m:r>
                        </m:sup>
                      </m:sSubSup>
                      <m:d>
                        <m:dPr>
                          <m:ctrlPr>
                            <a:rPr lang="en-US" sz="2400" b="1" i="1">
                              <a:solidFill>
                                <a:srgbClr val="000000"/>
                              </a:solidFill>
                              <a:latin typeface="Cambria Math" panose="02040503050406030204" pitchFamily="18" charset="0"/>
                              <a:ea typeface="Cambria Math" panose="02040503050406030204" pitchFamily="18" charset="0"/>
                            </a:rPr>
                          </m:ctrlPr>
                        </m:dPr>
                        <m:e>
                          <m:sSub>
                            <m:sSubPr>
                              <m:ctrlPr>
                                <a:rPr lang="en-US" sz="2400" b="1" i="1">
                                  <a:solidFill>
                                    <a:srgbClr val="000000"/>
                                  </a:solidFill>
                                  <a:latin typeface="Cambria Math" panose="02040503050406030204" pitchFamily="18" charset="0"/>
                                  <a:ea typeface="Cambria Math" panose="02040503050406030204" pitchFamily="18" charset="0"/>
                                </a:rPr>
                              </m:ctrlPr>
                            </m:sSubPr>
                            <m:e>
                              <m:r>
                                <a:rPr lang="en-US" sz="2400" b="1" i="1">
                                  <a:solidFill>
                                    <a:srgbClr val="000000"/>
                                  </a:solidFill>
                                  <a:latin typeface="Cambria Math" panose="02040503050406030204" pitchFamily="18" charset="0"/>
                                  <a:ea typeface="Cambria Math" panose="02040503050406030204" pitchFamily="18" charset="0"/>
                                </a:rPr>
                                <m:t>𝑪𝑯</m:t>
                              </m:r>
                            </m:e>
                            <m:sub>
                              <m:r>
                                <a:rPr lang="en-US" sz="2400" b="1" i="1">
                                  <a:solidFill>
                                    <a:srgbClr val="000000"/>
                                  </a:solidFill>
                                  <a:latin typeface="Cambria Math" panose="02040503050406030204" pitchFamily="18" charset="0"/>
                                  <a:ea typeface="Cambria Math" panose="02040503050406030204" pitchFamily="18" charset="0"/>
                                </a:rPr>
                                <m:t>𝟒</m:t>
                              </m:r>
                            </m:sub>
                          </m:sSub>
                        </m:e>
                      </m:d>
                      <m:r>
                        <a:rPr lang="en-US" sz="2400" b="1" i="1">
                          <a:solidFill>
                            <a:srgbClr val="000000"/>
                          </a:solidFill>
                          <a:latin typeface="Cambria Math" panose="02040503050406030204" pitchFamily="18" charset="0"/>
                          <a:ea typeface="Cambria Math" panose="02040503050406030204" pitchFamily="18" charset="0"/>
                        </a:rPr>
                        <m:t>+</m:t>
                      </m:r>
                      <m:r>
                        <a:rPr lang="en-US" sz="2400" b="1" i="1">
                          <a:solidFill>
                            <a:srgbClr val="000000"/>
                          </a:solidFill>
                          <a:latin typeface="Cambria Math" panose="02040503050406030204" pitchFamily="18" charset="0"/>
                          <a:ea typeface="Cambria Math" panose="02040503050406030204" pitchFamily="18" charset="0"/>
                        </a:rPr>
                        <m:t>𝟐</m:t>
                      </m:r>
                      <m:r>
                        <a:rPr lang="en-US" sz="2400" b="1" i="1">
                          <a:solidFill>
                            <a:srgbClr val="000000"/>
                          </a:solidFill>
                          <a:latin typeface="Cambria Math" panose="02040503050406030204" pitchFamily="18" charset="0"/>
                          <a:ea typeface="Cambria Math" panose="02040503050406030204" pitchFamily="18" charset="0"/>
                        </a:rPr>
                        <m:t>∙∆</m:t>
                      </m:r>
                      <m:sSubSup>
                        <m:sSubSupPr>
                          <m:ctrlPr>
                            <a:rPr lang="en-US" sz="2400" b="1" i="1">
                              <a:solidFill>
                                <a:srgbClr val="000000"/>
                              </a:solidFill>
                              <a:latin typeface="Cambria Math" panose="02040503050406030204" pitchFamily="18" charset="0"/>
                              <a:ea typeface="Cambria Math" panose="02040503050406030204" pitchFamily="18" charset="0"/>
                            </a:rPr>
                          </m:ctrlPr>
                        </m:sSubSup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𝒇</m:t>
                          </m:r>
                        </m:sub>
                        <m:sup>
                          <m:r>
                            <a:rPr lang="en-US" sz="2400" b="1" i="1">
                              <a:solidFill>
                                <a:srgbClr val="000000"/>
                              </a:solidFill>
                              <a:latin typeface="Cambria Math" panose="02040503050406030204" pitchFamily="18" charset="0"/>
                              <a:ea typeface="Cambria Math" panose="02040503050406030204" pitchFamily="18" charset="0"/>
                            </a:rPr>
                            <m:t>°</m:t>
                          </m:r>
                        </m:sup>
                      </m:sSubSup>
                      <m:d>
                        <m:dPr>
                          <m:ctrlPr>
                            <a:rPr lang="en-US" sz="2400" b="1" i="1">
                              <a:solidFill>
                                <a:srgbClr val="000000"/>
                              </a:solidFill>
                              <a:latin typeface="Cambria Math" panose="02040503050406030204" pitchFamily="18" charset="0"/>
                              <a:ea typeface="Cambria Math" panose="02040503050406030204" pitchFamily="18" charset="0"/>
                            </a:rPr>
                          </m:ctrlPr>
                        </m:dPr>
                        <m:e>
                          <m:sSub>
                            <m:sSubPr>
                              <m:ctrlPr>
                                <a:rPr lang="en-US" sz="2400" b="1" i="1">
                                  <a:solidFill>
                                    <a:srgbClr val="000000"/>
                                  </a:solidFill>
                                  <a:latin typeface="Cambria Math" panose="02040503050406030204" pitchFamily="18" charset="0"/>
                                  <a:ea typeface="Cambria Math" panose="02040503050406030204" pitchFamily="18" charset="0"/>
                                </a:rPr>
                              </m:ctrlPr>
                            </m:sSubPr>
                            <m:e>
                              <m:r>
                                <a:rPr lang="en-US" sz="2400" b="1" i="1">
                                  <a:solidFill>
                                    <a:srgbClr val="000000"/>
                                  </a:solidFill>
                                  <a:latin typeface="Cambria Math" panose="02040503050406030204" pitchFamily="18" charset="0"/>
                                  <a:ea typeface="Cambria Math" panose="02040503050406030204" pitchFamily="18" charset="0"/>
                                </a:rPr>
                                <m:t>𝑶</m:t>
                              </m:r>
                            </m:e>
                            <m:sub>
                              <m:r>
                                <a:rPr lang="en-US" sz="2400" b="1" i="1">
                                  <a:solidFill>
                                    <a:srgbClr val="000000"/>
                                  </a:solidFill>
                                  <a:latin typeface="Cambria Math" panose="02040503050406030204" pitchFamily="18" charset="0"/>
                                  <a:ea typeface="Cambria Math" panose="02040503050406030204" pitchFamily="18" charset="0"/>
                                </a:rPr>
                                <m:t>𝟐</m:t>
                              </m:r>
                            </m:sub>
                          </m:sSub>
                        </m:e>
                      </m:d>
                      <m:r>
                        <a:rPr lang="en-US" sz="2400" b="1" i="1">
                          <a:solidFill>
                            <a:srgbClr val="000000"/>
                          </a:solidFill>
                          <a:latin typeface="Cambria Math" panose="02040503050406030204" pitchFamily="18" charset="0"/>
                          <a:ea typeface="Cambria Math" panose="02040503050406030204" pitchFamily="18" charset="0"/>
                        </a:rPr>
                        <m:t>]</m:t>
                      </m:r>
                    </m:oMath>
                  </m:oMathPara>
                </a14:m>
                <a:endParaRPr lang="en-US" sz="2400" b="1" dirty="0">
                  <a:solidFill>
                    <a:srgbClr val="000000"/>
                  </a:solidFill>
                </a:endParaRPr>
              </a:p>
            </p:txBody>
          </p:sp>
        </mc:Choice>
        <mc:Fallback>
          <p:sp>
            <p:nvSpPr>
              <p:cNvPr id="2" name="TextBox 1">
                <a:extLst>
                  <a:ext uri="{FF2B5EF4-FFF2-40B4-BE49-F238E27FC236}">
                    <a16:creationId xmlns:a16="http://schemas.microsoft.com/office/drawing/2014/main" id="{FC3E6B66-6378-B74E-BD79-025CA79269A3}"/>
                  </a:ext>
                </a:extLst>
              </p:cNvPr>
              <p:cNvSpPr txBox="1">
                <a:spLocks noRot="1" noChangeAspect="1" noMove="1" noResize="1" noEditPoints="1" noAdjustHandles="1" noChangeArrowheads="1" noChangeShapeType="1" noTextEdit="1"/>
              </p:cNvSpPr>
              <p:nvPr/>
            </p:nvSpPr>
            <p:spPr>
              <a:xfrm>
                <a:off x="1669874" y="978103"/>
                <a:ext cx="8818504" cy="448264"/>
              </a:xfrm>
              <a:prstGeom prst="rect">
                <a:avLst/>
              </a:prstGeom>
              <a:blipFill>
                <a:blip r:embed="rId4"/>
                <a:stretch>
                  <a:fillRect/>
                </a:stretch>
              </a:blipFill>
            </p:spPr>
            <p:txBody>
              <a:bodyPr/>
              <a:lstStyle/>
              <a:p>
                <a:r>
                  <a:rPr lang="en-US">
                    <a:noFill/>
                  </a:rPr>
                  <a:t> </a:t>
                </a:r>
              </a:p>
            </p:txBody>
          </p:sp>
        </mc:Fallback>
      </mc:AlternateContent>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11407850" cy="7003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3200" b="1" dirty="0">
                <a:solidFill>
                  <a:srgbClr val="000000"/>
                </a:solidFill>
                <a:latin typeface="Arial" charset="0"/>
              </a:rPr>
              <a:t>CH</a:t>
            </a:r>
            <a:r>
              <a:rPr lang="en-US" sz="3200" b="1" baseline="-25000" dirty="0">
                <a:solidFill>
                  <a:srgbClr val="000000"/>
                </a:solidFill>
                <a:latin typeface="Arial" charset="0"/>
              </a:rPr>
              <a:t>4</a:t>
            </a:r>
            <a:r>
              <a:rPr lang="en-US" sz="3200" b="1" dirty="0">
                <a:solidFill>
                  <a:srgbClr val="000000"/>
                </a:solidFill>
                <a:latin typeface="Arial" charset="0"/>
              </a:rPr>
              <a:t>(</a:t>
            </a:r>
            <a:r>
              <a:rPr lang="en-US" sz="3200" b="1" i="1" dirty="0">
                <a:solidFill>
                  <a:srgbClr val="000000"/>
                </a:solidFill>
                <a:latin typeface="Arial" charset="0"/>
              </a:rPr>
              <a:t>g</a:t>
            </a:r>
            <a:r>
              <a:rPr lang="en-US" sz="3200" b="1" dirty="0">
                <a:solidFill>
                  <a:srgbClr val="000000"/>
                </a:solidFill>
                <a:latin typeface="Arial" charset="0"/>
              </a:rPr>
              <a:t>)+ 2 O</a:t>
            </a:r>
            <a:r>
              <a:rPr lang="en-US" sz="3200" b="1" baseline="-25000" dirty="0">
                <a:solidFill>
                  <a:srgbClr val="000000"/>
                </a:solidFill>
                <a:latin typeface="Arial" charset="0"/>
              </a:rPr>
              <a:t>2</a:t>
            </a:r>
            <a:r>
              <a:rPr lang="en-US" sz="3200" b="1" dirty="0">
                <a:solidFill>
                  <a:srgbClr val="000000"/>
                </a:solidFill>
                <a:latin typeface="Arial" charset="0"/>
              </a:rPr>
              <a:t>(</a:t>
            </a:r>
            <a:r>
              <a:rPr lang="en-US" sz="3200" b="1" i="1" dirty="0">
                <a:solidFill>
                  <a:srgbClr val="000000"/>
                </a:solidFill>
                <a:latin typeface="Arial" charset="0"/>
              </a:rPr>
              <a:t>g</a:t>
            </a:r>
            <a:r>
              <a:rPr lang="en-US" sz="3200" b="1" dirty="0">
                <a:solidFill>
                  <a:srgbClr val="000000"/>
                </a:solidFill>
                <a:latin typeface="Arial" charset="0"/>
              </a:rPr>
              <a:t>)→ CO</a:t>
            </a:r>
            <a:r>
              <a:rPr lang="en-US" sz="3200" b="1" baseline="-25000" dirty="0">
                <a:solidFill>
                  <a:srgbClr val="000000"/>
                </a:solidFill>
                <a:latin typeface="Arial" charset="0"/>
              </a:rPr>
              <a:t>2</a:t>
            </a:r>
            <a:r>
              <a:rPr lang="en-US" sz="3200" b="1" dirty="0">
                <a:solidFill>
                  <a:srgbClr val="000000"/>
                </a:solidFill>
                <a:latin typeface="Arial" charset="0"/>
              </a:rPr>
              <a:t>(</a:t>
            </a:r>
            <a:r>
              <a:rPr lang="en-US" sz="3200" b="1" i="1" dirty="0">
                <a:solidFill>
                  <a:srgbClr val="000000"/>
                </a:solidFill>
                <a:latin typeface="Arial" charset="0"/>
              </a:rPr>
              <a:t>g</a:t>
            </a:r>
            <a:r>
              <a:rPr lang="en-US" sz="3200" b="1" dirty="0">
                <a:solidFill>
                  <a:srgbClr val="000000"/>
                </a:solidFill>
                <a:latin typeface="Arial" charset="0"/>
              </a:rPr>
              <a:t>) + 2H</a:t>
            </a:r>
            <a:r>
              <a:rPr lang="en-US" sz="3200" b="1" baseline="-25000" dirty="0">
                <a:solidFill>
                  <a:srgbClr val="000000"/>
                </a:solidFill>
                <a:latin typeface="Arial" charset="0"/>
              </a:rPr>
              <a:t>2</a:t>
            </a:r>
            <a:r>
              <a:rPr lang="en-US" sz="3200" b="1" dirty="0">
                <a:solidFill>
                  <a:srgbClr val="000000"/>
                </a:solidFill>
                <a:latin typeface="Arial" charset="0"/>
              </a:rPr>
              <a:t>O(</a:t>
            </a:r>
            <a:r>
              <a:rPr lang="en-US" sz="3200" b="1" i="1" dirty="0">
                <a:solidFill>
                  <a:srgbClr val="000000"/>
                </a:solidFill>
                <a:latin typeface="Arial" charset="0"/>
              </a:rPr>
              <a:t>g</a:t>
            </a:r>
            <a:r>
              <a:rPr lang="en-US" sz="3200" b="1" dirty="0">
                <a:solidFill>
                  <a:srgbClr val="000000"/>
                </a:solidFill>
                <a:latin typeface="Arial" charset="0"/>
              </a:rPr>
              <a:t>)</a:t>
            </a:r>
            <a:endParaRPr lang="en-US" sz="3200"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84195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4931"/>
                                        </p:tgtEl>
                                        <p:attrNameLst>
                                          <p:attrName>style.visibility</p:attrName>
                                        </p:attrNameLst>
                                      </p:cBhvr>
                                      <p:to>
                                        <p:strVal val="visible"/>
                                      </p:to>
                                    </p:set>
                                    <p:animEffect transition="in" filter="dissolve">
                                      <p:cBhvr>
                                        <p:cTn id="7" dur="500"/>
                                        <p:tgtEl>
                                          <p:spTgt spid="12493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4930"/>
                                        </p:tgtEl>
                                        <p:attrNameLst>
                                          <p:attrName>style.visibility</p:attrName>
                                        </p:attrNameLst>
                                      </p:cBhvr>
                                      <p:to>
                                        <p:strVal val="visible"/>
                                      </p:to>
                                    </p:set>
                                    <p:animEffect transition="in" filter="dissolve">
                                      <p:cBhvr>
                                        <p:cTn id="12" dur="500"/>
                                        <p:tgtEl>
                                          <p:spTgt spid="124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1" grpId="0"/>
    </p:bldLst>
  </p:timing>
</p:sld>
</file>

<file path=ppt/tags/tag1.xml><?xml version="1.0" encoding="utf-8"?>
<p:tagLst xmlns:a="http://schemas.openxmlformats.org/drawingml/2006/main" xmlns:r="http://schemas.openxmlformats.org/officeDocument/2006/relationships" xmlns:p="http://schemas.openxmlformats.org/presentationml/2006/main">
  <p:tag name="ANSWER PIC" val="DEFAULT"/>
</p:tagLst>
</file>

<file path=ppt/tags/tag10.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E"/>
</p:tagLst>
</file>

<file path=ppt/tags/tag11.xml><?xml version="1.0" encoding="utf-8"?>
<p:tagLst xmlns:a="http://schemas.openxmlformats.org/drawingml/2006/main" xmlns:r="http://schemas.openxmlformats.org/officeDocument/2006/relationships" xmlns:p="http://schemas.openxmlformats.org/presentationml/2006/main">
  <p:tag name="ANSWER PIC" val="DEFAULT"/>
</p:tagLst>
</file>

<file path=ppt/tags/tag12.xml><?xml version="1.0" encoding="utf-8"?>
<p:tagLst xmlns:a="http://schemas.openxmlformats.org/drawingml/2006/main" xmlns:r="http://schemas.openxmlformats.org/officeDocument/2006/relationships" xmlns:p="http://schemas.openxmlformats.org/presentationml/2006/main">
  <p:tag name="ANSWER PIC" val="DEFAULT"/>
</p:tagLst>
</file>

<file path=ppt/tags/tag13.xml><?xml version="1.0" encoding="utf-8"?>
<p:tagLst xmlns:a="http://schemas.openxmlformats.org/drawingml/2006/main" xmlns:r="http://schemas.openxmlformats.org/officeDocument/2006/relationships" xmlns:p="http://schemas.openxmlformats.org/presentationml/2006/main">
  <p:tag name="ANSWER PIC" val="DEFAULT"/>
</p:tagLst>
</file>

<file path=ppt/tags/tag14.xml><?xml version="1.0" encoding="utf-8"?>
<p:tagLst xmlns:a="http://schemas.openxmlformats.org/drawingml/2006/main" xmlns:r="http://schemas.openxmlformats.org/officeDocument/2006/relationships" xmlns:p="http://schemas.openxmlformats.org/presentationml/2006/main">
  <p:tag name="ANSWER PIC" val="DEFAULT"/>
</p:tagLst>
</file>

<file path=ppt/tags/tag15.xml><?xml version="1.0" encoding="utf-8"?>
<p:tagLst xmlns:a="http://schemas.openxmlformats.org/drawingml/2006/main" xmlns:r="http://schemas.openxmlformats.org/officeDocument/2006/relationships" xmlns:p="http://schemas.openxmlformats.org/presentationml/2006/main">
  <p:tag name="ANSWER PIC" val="DEFAULT"/>
</p:tagLst>
</file>

<file path=ppt/tags/tag16.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A"/>
</p:tagLst>
</file>

<file path=ppt/tags/tag17.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B"/>
</p:tagLst>
</file>

<file path=ppt/tags/tag18.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C"/>
</p:tagLst>
</file>

<file path=ppt/tags/tag19.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D"/>
</p:tagLst>
</file>

<file path=ppt/tags/tag2.xml><?xml version="1.0" encoding="utf-8"?>
<p:tagLst xmlns:a="http://schemas.openxmlformats.org/drawingml/2006/main" xmlns:r="http://schemas.openxmlformats.org/officeDocument/2006/relationships" xmlns:p="http://schemas.openxmlformats.org/presentationml/2006/main">
  <p:tag name="ANSWER PIC" val="DEFAULT"/>
</p:tagLst>
</file>

<file path=ppt/tags/tag20.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E"/>
</p:tagLst>
</file>

<file path=ppt/tags/tag3.xml><?xml version="1.0" encoding="utf-8"?>
<p:tagLst xmlns:a="http://schemas.openxmlformats.org/drawingml/2006/main" xmlns:r="http://schemas.openxmlformats.org/officeDocument/2006/relationships" xmlns:p="http://schemas.openxmlformats.org/presentationml/2006/main">
  <p:tag name="ANSWER PIC" val="DEFAULT"/>
</p:tagLst>
</file>

<file path=ppt/tags/tag4.xml><?xml version="1.0" encoding="utf-8"?>
<p:tagLst xmlns:a="http://schemas.openxmlformats.org/drawingml/2006/main" xmlns:r="http://schemas.openxmlformats.org/officeDocument/2006/relationships" xmlns:p="http://schemas.openxmlformats.org/presentationml/2006/main">
  <p:tag name="ANSWER PIC" val="DEFAULT"/>
</p:tagLst>
</file>

<file path=ppt/tags/tag5.xml><?xml version="1.0" encoding="utf-8"?>
<p:tagLst xmlns:a="http://schemas.openxmlformats.org/drawingml/2006/main" xmlns:r="http://schemas.openxmlformats.org/officeDocument/2006/relationships" xmlns:p="http://schemas.openxmlformats.org/presentationml/2006/main">
  <p:tag name="ANSWER PIC" val="DEFAULT"/>
</p:tagLst>
</file>

<file path=ppt/tags/tag6.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A"/>
</p:tagLst>
</file>

<file path=ppt/tags/tag7.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B"/>
</p:tagLst>
</file>

<file path=ppt/tags/tag8.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C"/>
</p:tagLst>
</file>

<file path=ppt/tags/tag9.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D"/>
</p:tagLst>
</file>

<file path=ppt/theme/theme1.xml><?xml version="1.0" encoding="utf-8"?>
<a:theme xmlns:a="http://schemas.openxmlformats.org/drawingml/2006/main" name="chemistry">
  <a:themeElements>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fontScheme name="chemistry">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emist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mist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mist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mist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mist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mist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mist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2602</TotalTime>
  <Words>619</Words>
  <Application>Microsoft Office PowerPoint</Application>
  <PresentationFormat>Widescreen</PresentationFormat>
  <Paragraphs>150</Paragraphs>
  <Slides>16</Slides>
  <Notes>13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16</vt:i4>
      </vt:variant>
    </vt:vector>
  </HeadingPairs>
  <TitlesOfParts>
    <vt:vector size="29" baseType="lpstr">
      <vt:lpstr>ＭＳ Ｐゴシック</vt:lpstr>
      <vt:lpstr>Arial</vt:lpstr>
      <vt:lpstr>Calibri</vt:lpstr>
      <vt:lpstr>Calibri Light</vt:lpstr>
      <vt:lpstr>Cambria Math</vt:lpstr>
      <vt:lpstr>Comic Sans MS</vt:lpstr>
      <vt:lpstr>Impact</vt:lpstr>
      <vt:lpstr>Symbol</vt:lpstr>
      <vt:lpstr>Times New Roman</vt:lpstr>
      <vt:lpstr>Wingdings</vt:lpstr>
      <vt:lpstr>ヒラギノ角ゴ Pro W3</vt:lpstr>
      <vt:lpstr>chemistry</vt:lpstr>
      <vt:lpstr>Office Theme</vt:lpstr>
      <vt:lpstr>THERMOCHEMISTRY</vt:lpstr>
      <vt:lpstr>Classification of Energy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Ethanol is used as an additive in many fuels today.   What is ΔHºrxn (kJ) for the combustion of ethanol? 2 C2H5OH (l ) + 6 O2 (g) → 4 CO2 (g) + 6 H2O (l )</vt:lpstr>
      <vt:lpstr>Ethanol is used as an additive in many fuels today.   What is ΔHºrxn (kJ) for the combustion of ethanol? 2 C2H5OH (l ) + 6 O2 (g) → 4 CO2 (g) + 6 H2O (l )</vt:lpstr>
      <vt:lpstr>PowerPoint Presentation</vt:lpstr>
      <vt:lpstr>PowerPoint Presentation</vt:lpstr>
      <vt:lpstr>PowerPoint Presentation</vt:lpstr>
      <vt:lpstr>PowerPoint Presentation</vt:lpstr>
    </vt:vector>
  </TitlesOfParts>
  <Company>Visalia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 Allan</dc:creator>
  <cp:lastModifiedBy>Farmer, Stephanie [DH]</cp:lastModifiedBy>
  <cp:revision>204</cp:revision>
  <dcterms:created xsi:type="dcterms:W3CDTF">2006-06-01T18:12:29Z</dcterms:created>
  <dcterms:modified xsi:type="dcterms:W3CDTF">2020-05-12T00:22:34Z</dcterms:modified>
</cp:coreProperties>
</file>