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9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19"/>
  </p:notesMasterIdLst>
  <p:sldIdLst>
    <p:sldId id="330" r:id="rId3"/>
    <p:sldId id="331" r:id="rId4"/>
    <p:sldId id="332" r:id="rId5"/>
    <p:sldId id="333" r:id="rId6"/>
    <p:sldId id="334" r:id="rId7"/>
    <p:sldId id="335" r:id="rId8"/>
    <p:sldId id="336" r:id="rId9"/>
    <p:sldId id="325" r:id="rId10"/>
    <p:sldId id="337" r:id="rId11"/>
    <p:sldId id="338" r:id="rId12"/>
    <p:sldId id="339" r:id="rId13"/>
    <p:sldId id="315" r:id="rId14"/>
    <p:sldId id="340" r:id="rId15"/>
    <p:sldId id="341" r:id="rId16"/>
    <p:sldId id="342" r:id="rId17"/>
    <p:sldId id="34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9300"/>
    <a:srgbClr val="99FF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86"/>
  </p:normalViewPr>
  <p:slideViewPr>
    <p:cSldViewPr>
      <p:cViewPr varScale="1">
        <p:scale>
          <a:sx n="65" d="100"/>
          <a:sy n="65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AB2F5CD-B0B9-49B9-ACB9-31CAC42B68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72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632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15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1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396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815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0537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15275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04159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7146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12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13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86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14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72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C529-7A6E-E943-AE71-8BF34650B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DC798-BC5D-5B47-9C08-3CE605ACA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3100-80B8-5846-A43D-A6600D08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BFC3-8197-F342-9AE9-AD7C2629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EC3A2-BE0F-6645-BAE8-4862DDAD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88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337CA-AC2C-0F4A-B80D-2595145C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A7E8-B454-D242-A0FC-63B9881DD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B8DA6-FF01-C642-B6E5-BE26D2A0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50D23-2C72-984B-9073-6709535F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9B650-A6E6-5F4C-A0DF-77AD2003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45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55ED0-49D0-AD48-8B8E-5A1F4E4E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6E276-ECC3-C84A-AC17-710949AEA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EE099-6BBB-FD4C-A57E-AF63A3CC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92D6D-8791-C64E-BCD1-E8692C76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92E19-3C0A-3A4E-9A08-00D682B2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32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E15E-03F3-9D4C-B8AE-296449EA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768EB-F880-1C42-9692-BB2E485EE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D49BD-0294-BF43-883A-4FD46F95F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AE73D6-7506-D846-8710-F682B481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88EB-0870-B246-B037-A483B04A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09691-4BAF-0A48-9F0F-756DADD0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17CA-E994-1840-897C-F12BDAAF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1AA27-D7E8-F642-AD5D-B7E25699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C103F-0CBA-2E4E-8E6F-5F0BCED66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48D83-C744-B64F-AF80-38E6F2F5F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4299BC-DCB5-A943-B864-06FD45C67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55D47-1B3E-9245-97F1-42046162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A8B5C-AF2B-1B40-BAC3-0D3DD7C6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CBFDA-FEED-3C4F-8C02-7C48AD8E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79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129-FD57-8B46-B674-A49E5178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31655-A88A-0C45-ACA8-78C20221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622C5-DEF4-874C-83DC-76D83928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1B588-03D7-E84A-ADDC-EAC48F6F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3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DAC72-6095-864C-8F92-CD4F2F4F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00A49-5B46-764F-B251-BC1C88BB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C474D-F127-944F-99C4-62B8797D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2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50F8-F80F-954B-9215-90BBC7A8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7F34D-DE8B-C141-9F9D-62A45092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1A76-DD02-A146-AD4A-6950AF37B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0D21-01D5-6747-8F7D-B97FEA66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7C917-7A14-2645-A38A-DD7E79EB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B8B28-7346-DA43-A28A-0F4DBDF8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86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40596-7313-3940-9480-9F6F438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2107D4-4AC0-6C4C-A7F6-5D55A7142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E7F3F-33B7-8F44-B55B-ACF8FC23C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7A53E-06DC-424E-9A01-E2DC7180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0FE77-A3E7-5540-9205-021044EAD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06203-6463-744F-9431-147F16B8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41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E698-A338-0B45-82F9-5E32736F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84EF5-C91D-1243-9A42-77BA6D284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D01B3-D61C-DE4C-818C-E8C42BA4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E15FF-F29F-6149-AE9F-299E79D8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42827-85F6-0642-A3A3-CE87D222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31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EB141-C983-414B-94BE-6C67FFBF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6350F-9EFA-E74D-8406-1A989B526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F9176-55D7-9643-94E1-30449CD4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EF46C-7F3B-7941-9403-D66D5C0E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3CC40-9387-3741-B0C9-ED9A0402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5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27BFC0-FAAB-294F-9126-DE6EADF7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3F962-34F5-9645-8984-25D476736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205E3-04DA-D741-A5B4-D9AB606E0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DE44E-2662-174B-9D75-73A0C879E63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C5F0D-2F20-7140-A8DC-1C4B2F7DC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4D51D-B4FA-B947-BCBE-17300148B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7.xml"/><Relationship Id="rId17" Type="http://schemas.openxmlformats.org/officeDocument/2006/relationships/image" Target="../media/image7.png"/><Relationship Id="rId2" Type="http://schemas.openxmlformats.org/officeDocument/2006/relationships/tags" Target="../tags/tag2.xml"/><Relationship Id="rId16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5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image" Target="../media/image3.png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notesSlide" Target="../notesSlides/notesSlide8.xml"/><Relationship Id="rId17" Type="http://schemas.openxmlformats.org/officeDocument/2006/relationships/image" Target="../media/image7.png"/><Relationship Id="rId2" Type="http://schemas.openxmlformats.org/officeDocument/2006/relationships/tags" Target="../tags/tag12.xml"/><Relationship Id="rId16" Type="http://schemas.openxmlformats.org/officeDocument/2006/relationships/image" Target="../media/image6.png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15" Type="http://schemas.openxmlformats.org/officeDocument/2006/relationships/image" Target="../media/image5.png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image" Target="../media/image3.png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notesSlide" Target="../notesSlides/notesSlide9.xml"/><Relationship Id="rId17" Type="http://schemas.openxmlformats.org/officeDocument/2006/relationships/image" Target="../media/image7.png"/><Relationship Id="rId2" Type="http://schemas.openxmlformats.org/officeDocument/2006/relationships/tags" Target="../tags/tag22.xml"/><Relationship Id="rId16" Type="http://schemas.openxmlformats.org/officeDocument/2006/relationships/image" Target="../media/image6.png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5.xml"/><Relationship Id="rId15" Type="http://schemas.openxmlformats.org/officeDocument/2006/relationships/image" Target="../media/image5.png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image" Target="../media/image3.png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notesSlide" Target="../notesSlides/notesSlide10.xml"/><Relationship Id="rId17" Type="http://schemas.openxmlformats.org/officeDocument/2006/relationships/image" Target="../media/image7.png"/><Relationship Id="rId2" Type="http://schemas.openxmlformats.org/officeDocument/2006/relationships/tags" Target="../tags/tag32.xml"/><Relationship Id="rId16" Type="http://schemas.openxmlformats.org/officeDocument/2006/relationships/image" Target="../media/image6.png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5.xml"/><Relationship Id="rId15" Type="http://schemas.openxmlformats.org/officeDocument/2006/relationships/image" Target="../media/image5.png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jpe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888430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THERMOCHEMISTRY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2875002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Hess’s Law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95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#3: </a:t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reaction #3 to get water as a product,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multiply it by 2 since you have 2 H</a:t>
            </a:r>
            <a:r>
              <a:rPr lang="en-US" sz="2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45129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59367" y="4494047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393.50 kJ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851732" y="5103630"/>
            <a:ext cx="7892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(-285.83 kJ)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0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45114" grpId="0"/>
      <p:bldP spid="10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#4: </a:t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out things that show up on both sides, then sum up your ∆H values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45129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59367" y="4494047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393.50 kJ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851732" y="5103630"/>
            <a:ext cx="7892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(-285.83 kJ)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4191000" y="3790108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flipV="1">
            <a:off x="2851732" y="4473189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 flipV="1">
            <a:off x="5166852" y="3780213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7" name="Line 32"/>
          <p:cNvSpPr>
            <a:spLocks noChangeShapeType="1"/>
          </p:cNvSpPr>
          <p:nvPr/>
        </p:nvSpPr>
        <p:spPr bwMode="auto">
          <a:xfrm flipV="1">
            <a:off x="3048000" y="5150868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2667002" y="5890472"/>
            <a:ext cx="87306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-890.36 kJ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97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45114" grpId="0"/>
      <p:bldP spid="10" grpId="0"/>
      <p:bldP spid="13" grpId="0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4" y="1733538"/>
            <a:ext cx="8852491" cy="914400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½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O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NO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 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Δ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= 	90.3 kJ</a:t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Cl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</a:t>
            </a:r>
            <a:r>
              <a:rPr lang="en-US" altLang="ja-JP" sz="2600" dirty="0" err="1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Δ</a:t>
            </a:r>
            <a:r>
              <a:rPr lang="en-US" altLang="ja-JP" sz="2600" i="1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= 	–38.6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kJ</a:t>
            </a:r>
            <a:endParaRPr lang="en-US" sz="2600" dirty="0"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-103.4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103.4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142.0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#2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8855" y="1136529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 </a:t>
            </a:r>
            <a:r>
              <a:rPr lang="en-US" altLang="ja-JP" b="1" dirty="0" err="1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→ N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O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Cl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	Δ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=   ?</a:t>
            </a:r>
            <a:endParaRPr lang="en-US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342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4" y="1733538"/>
            <a:ext cx="8852491" cy="914400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½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O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NO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 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Δ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= 	90.3 kJ</a:t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Cl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</a:t>
            </a:r>
            <a:r>
              <a:rPr lang="en-US" altLang="ja-JP" sz="2600" dirty="0" err="1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Δ</a:t>
            </a:r>
            <a:r>
              <a:rPr lang="en-US" altLang="ja-JP" sz="2600" i="1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= 	–38.6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kJ</a:t>
            </a:r>
            <a:endParaRPr lang="en-US" sz="2600" dirty="0"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 smtClean="0">
                  <a:solidFill>
                    <a:srgbClr val="FF0000"/>
                  </a:solidFill>
                  <a:latin typeface="Calibri" panose="020F0502020204030204"/>
                </a:rPr>
                <a:t>-103.4 kJ</a:t>
              </a:r>
              <a:endParaRPr lang="en-US" sz="3600" b="1" dirty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103.4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142.0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#2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8855" y="1136529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 </a:t>
            </a:r>
            <a:r>
              <a:rPr lang="en-US" altLang="ja-JP" b="1" dirty="0" err="1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→ N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O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Cl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	Δ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=   ?</a:t>
            </a:r>
            <a:endParaRPr lang="en-US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29205"/>
              </p:ext>
            </p:extLst>
          </p:nvPr>
        </p:nvGraphicFramePr>
        <p:xfrm>
          <a:off x="3307179" y="3063986"/>
          <a:ext cx="8128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63">
                  <a:extLst>
                    <a:ext uri="{9D8B030D-6E8A-4147-A177-3AD203B41FA5}">
                      <a16:colId xmlns:a16="http://schemas.microsoft.com/office/drawing/2014/main" val="20570137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787983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3823260147"/>
                    </a:ext>
                  </a:extLst>
                </a:gridCol>
                <a:gridCol w="1607837">
                  <a:extLst>
                    <a:ext uri="{9D8B030D-6E8A-4147-A177-3AD203B41FA5}">
                      <a16:colId xmlns:a16="http://schemas.microsoft.com/office/drawing/2014/main" val="3258385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change it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∆H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9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2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NOCl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2NO + Cl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(-38.6)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2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2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aseline="-25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(90.3)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0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2NOCl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O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Cl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="1" baseline="-25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-103.4 kJ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17462"/>
                  </a:ext>
                </a:extLst>
              </a:tr>
            </a:tbl>
          </a:graphicData>
        </a:graphic>
      </p:graphicFrame>
      <p:sp>
        <p:nvSpPr>
          <p:cNvPr id="20" name="Line 32"/>
          <p:cNvSpPr>
            <a:spLocks noChangeShapeType="1"/>
          </p:cNvSpPr>
          <p:nvPr/>
        </p:nvSpPr>
        <p:spPr bwMode="auto">
          <a:xfrm flipV="1">
            <a:off x="7620000" y="3851366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 flipV="1">
            <a:off x="6614358" y="4668063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175632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3" y="1631178"/>
            <a:ext cx="9402057" cy="1255008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 (g)  2Fe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-47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+ 3CO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2Fe (s) + 3CO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-25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#3)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3FeO (s)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H= 19 kJ</a:t>
            </a:r>
            <a:endParaRPr lang="en-US" sz="2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-41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22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-11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#3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0143" y="1136529"/>
            <a:ext cx="11230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 err="1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FeO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(s) + CO(g)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 Fe(s) + CO</a:t>
            </a:r>
            <a:r>
              <a:rPr lang="en-US" altLang="ja-JP" sz="2400" b="1" baseline="-25000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2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     Calculate standard enthalpy change   </a:t>
            </a:r>
            <a:endParaRPr lang="en-US" sz="2400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430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3" y="1631178"/>
            <a:ext cx="9402057" cy="1255008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 (g)  2Fe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-47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+ 3CO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2Fe (s) + 3CO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-25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#3)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3FeO (s)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H= 19 kJ</a:t>
            </a:r>
            <a:endParaRPr lang="en-US" sz="2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-41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22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 smtClean="0">
                  <a:solidFill>
                    <a:srgbClr val="FF0000"/>
                  </a:solidFill>
                  <a:latin typeface="Calibri" panose="020F0502020204030204"/>
                </a:rPr>
                <a:t>-11 kJ</a:t>
              </a:r>
              <a:endParaRPr lang="en-US" sz="3600" b="1" dirty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#3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0143" y="1136529"/>
            <a:ext cx="11230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 err="1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FeO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(s) + CO(g)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 Fe(s) + CO</a:t>
            </a:r>
            <a:r>
              <a:rPr lang="en-US" altLang="ja-JP" sz="2400" b="1" baseline="-25000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2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     Calculate standard enthalpy change   </a:t>
            </a:r>
            <a:endParaRPr lang="en-US" sz="2400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76055"/>
              </p:ext>
            </p:extLst>
          </p:nvPr>
        </p:nvGraphicFramePr>
        <p:xfrm>
          <a:off x="2925606" y="3063986"/>
          <a:ext cx="873299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94">
                  <a:extLst>
                    <a:ext uri="{9D8B030D-6E8A-4147-A177-3AD203B41FA5}">
                      <a16:colId xmlns:a16="http://schemas.microsoft.com/office/drawing/2014/main" val="20570137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87879831"/>
                    </a:ext>
                  </a:extLst>
                </a:gridCol>
                <a:gridCol w="5420251">
                  <a:extLst>
                    <a:ext uri="{9D8B030D-6E8A-4147-A177-3AD203B41FA5}">
                      <a16:colId xmlns:a16="http://schemas.microsoft.com/office/drawing/2014/main" val="3823260147"/>
                    </a:ext>
                  </a:extLst>
                </a:gridCol>
                <a:gridCol w="1513948">
                  <a:extLst>
                    <a:ext uri="{9D8B030D-6E8A-4147-A177-3AD203B41FA5}">
                      <a16:colId xmlns:a16="http://schemas.microsoft.com/office/drawing/2014/main" val="3258385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change it</a:t>
                      </a:r>
                      <a:endParaRPr lang="en-US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∆H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9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1/3 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Fe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CO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(19)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2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1/6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endParaRPr lang="en-US" sz="2400" baseline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(-47)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0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1/2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US" sz="2400" b="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400" b="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Fe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CO</a:t>
                      </a:r>
                      <a:r>
                        <a:rPr lang="en-US" sz="2400" b="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="0" baseline="-25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(-25)</a:t>
                      </a:r>
                      <a:endParaRPr lang="en-US" sz="2400" b="1" baseline="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60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FeO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CO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Fe + CO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="1" baseline="-25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 kJ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17462"/>
                  </a:ext>
                </a:extLst>
              </a:tr>
            </a:tbl>
          </a:graphicData>
        </a:graphic>
      </p:graphicFrame>
      <p:sp>
        <p:nvSpPr>
          <p:cNvPr id="20" name="Line 32"/>
          <p:cNvSpPr>
            <a:spLocks noChangeShapeType="1"/>
          </p:cNvSpPr>
          <p:nvPr/>
        </p:nvSpPr>
        <p:spPr bwMode="auto">
          <a:xfrm flipV="1">
            <a:off x="7772400" y="3824301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V="1">
            <a:off x="5048219" y="4689169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 flipV="1">
            <a:off x="6188189" y="3801337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V="1">
            <a:off x="7530841" y="4640091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8488242" y="5234778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7" name="Line 32"/>
          <p:cNvSpPr>
            <a:spLocks noChangeShapeType="1"/>
          </p:cNvSpPr>
          <p:nvPr/>
        </p:nvSpPr>
        <p:spPr bwMode="auto">
          <a:xfrm flipV="1">
            <a:off x="9029699" y="3846734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V="1">
            <a:off x="9251820" y="4629482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6518847" y="5262304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V="1">
            <a:off x="6495662" y="4613997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V="1">
            <a:off x="5546985" y="5321920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350480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19200"/>
            <a:ext cx="10874451" cy="4817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Sometimes it’s a really hard puzzle…</a:t>
            </a:r>
            <a:br>
              <a:rPr lang="en-US" sz="3200" b="1" dirty="0" smtClean="0"/>
            </a:br>
            <a:r>
              <a:rPr lang="en-US" sz="3200" b="1" dirty="0" smtClean="0"/>
              <a:t>but it’s still just a puzzle! </a:t>
            </a:r>
            <a:br>
              <a:rPr lang="en-US" sz="3200" b="1" dirty="0" smtClean="0"/>
            </a:br>
            <a:r>
              <a:rPr lang="en-US" sz="3200" b="1" dirty="0" smtClean="0"/>
              <a:t>All the pieces are there, </a:t>
            </a:r>
            <a:br>
              <a:rPr lang="en-US" sz="3200" b="1" dirty="0" smtClean="0"/>
            </a:br>
            <a:r>
              <a:rPr lang="en-US" sz="3200" b="1" dirty="0" smtClean="0"/>
              <a:t>you just have to figure out how to </a:t>
            </a:r>
            <a:br>
              <a:rPr lang="en-US" sz="3200" b="1" dirty="0" smtClean="0"/>
            </a:br>
            <a:r>
              <a:rPr lang="en-US" sz="3200" b="1" dirty="0" smtClean="0"/>
              <a:t>put them together…unfortunately </a:t>
            </a:r>
            <a:br>
              <a:rPr lang="en-US" sz="3200" b="1" dirty="0" smtClean="0"/>
            </a:br>
            <a:r>
              <a:rPr lang="en-US" sz="3200" b="1" dirty="0" smtClean="0"/>
              <a:t>no real “tricks” for how to figure </a:t>
            </a:r>
            <a:br>
              <a:rPr lang="en-US" sz="3200" b="1" dirty="0" smtClean="0"/>
            </a:br>
            <a:r>
              <a:rPr lang="en-US" sz="3200" b="1" dirty="0" smtClean="0"/>
              <a:t>out which parts to put together. </a:t>
            </a:r>
            <a:endParaRPr lang="en-US" sz="3200" b="1" dirty="0"/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Its just a puzzle!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ow To Make An Easy Jigsaw Puzzle Cake | Cake Craft World News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1" b="5778"/>
          <a:stretch/>
        </p:blipFill>
        <p:spPr bwMode="auto">
          <a:xfrm>
            <a:off x="7005204" y="947306"/>
            <a:ext cx="3333750" cy="247867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vensburger - KRYPT Silver Spiral Puzzle 654 pieces on Ozzie Collectables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204" y="3810000"/>
            <a:ext cx="3333750" cy="238125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mazon.com: Smiley Face Emoji Magnet Decal Perfect for Car or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258" y="1697748"/>
            <a:ext cx="978438" cy="97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ownload Loudly Crying Face Emoji | Emoji Isla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386" y="4388522"/>
            <a:ext cx="950310" cy="95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527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19200"/>
            <a:ext cx="10874451" cy="4817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“In going from a particular set of reactants to a particular set of products, the change in enthalpy is the same whether the reaction takes place in one step or a series of steps.”</a:t>
            </a:r>
            <a:endParaRPr lang="en-US" sz="3600" b="1" dirty="0"/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Hess’s Law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1" descr="06_10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9"/>
          <a:stretch>
            <a:fillRect/>
          </a:stretch>
        </p:blipFill>
        <p:spPr bwMode="auto">
          <a:xfrm>
            <a:off x="4191000" y="2895600"/>
            <a:ext cx="4410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597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19200"/>
            <a:ext cx="10874451" cy="5280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Path A – </a:t>
            </a:r>
            <a:r>
              <a:rPr lang="en-US" sz="3600" dirty="0" smtClean="0"/>
              <a:t>Mrs. Farmer</a:t>
            </a:r>
            <a:br>
              <a:rPr lang="en-US" sz="3600" dirty="0" smtClean="0"/>
            </a:br>
            <a:r>
              <a:rPr lang="en-US" sz="3600" dirty="0" smtClean="0"/>
              <a:t>cleaning the house.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Path B </a:t>
            </a:r>
            <a:r>
              <a:rPr lang="en-US" sz="3600" b="1" dirty="0">
                <a:solidFill>
                  <a:srgbClr val="0070C0"/>
                </a:solidFill>
              </a:rPr>
              <a:t>– </a:t>
            </a:r>
            <a:r>
              <a:rPr lang="en-US" sz="3600" dirty="0" smtClean="0"/>
              <a:t>Mr. </a:t>
            </a:r>
            <a:r>
              <a:rPr lang="en-US" sz="3600" dirty="0"/>
              <a:t>Farmer</a:t>
            </a:r>
            <a:br>
              <a:rPr lang="en-US" sz="3600" dirty="0"/>
            </a:br>
            <a:r>
              <a:rPr lang="en-US" sz="3600" dirty="0"/>
              <a:t>cleaning the house.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i="1" dirty="0" smtClean="0"/>
              <a:t>              </a:t>
            </a:r>
          </a:p>
          <a:p>
            <a:pPr marL="0" indent="0">
              <a:buNone/>
            </a:pPr>
            <a:r>
              <a:rPr lang="en-US" sz="3600" dirty="0" smtClean="0"/>
              <a:t>Regardless of the path </a:t>
            </a:r>
          </a:p>
          <a:p>
            <a:pPr marL="0" indent="0">
              <a:buNone/>
            </a:pPr>
            <a:r>
              <a:rPr lang="en-US" sz="3600" dirty="0" smtClean="0"/>
              <a:t>taken, you still get to the </a:t>
            </a:r>
          </a:p>
          <a:p>
            <a:pPr marL="0" indent="0">
              <a:buNone/>
            </a:pPr>
            <a:r>
              <a:rPr lang="en-US" sz="3600" dirty="0" smtClean="0"/>
              <a:t>same place. Although Path B drives Mrs. Farmer bonkers – Ha!</a:t>
            </a:r>
            <a:endParaRPr lang="en-US" sz="3600" dirty="0"/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Hess’s Law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Hess"/>
          <p:cNvPicPr>
            <a:picLocks noChangeAspect="1" noChangeArrowheads="1"/>
          </p:cNvPicPr>
          <p:nvPr/>
        </p:nvPicPr>
        <p:blipFill rotWithShape="1">
          <a:blip r:embed="rId3" cstate="print"/>
          <a:srcRect l="14433" t="11512" r="24742" b="14261"/>
          <a:stretch/>
        </p:blipFill>
        <p:spPr bwMode="auto">
          <a:xfrm>
            <a:off x="6140300" y="381000"/>
            <a:ext cx="5486400" cy="50214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97407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>
                <a:latin typeface="Arial" charset="0"/>
              </a:rPr>
              <a:t>Relationships Involving </a:t>
            </a:r>
            <a:r>
              <a:rPr lang="en-US" b="1" u="sng" dirty="0" err="1">
                <a:latin typeface="Symbol" charset="0"/>
              </a:rPr>
              <a:t>D</a:t>
            </a:r>
            <a:r>
              <a:rPr lang="en-US" b="1" i="1" u="sng" dirty="0" err="1">
                <a:latin typeface="Arial" charset="0"/>
              </a:rPr>
              <a:t>H</a:t>
            </a:r>
            <a:r>
              <a:rPr lang="en-US" b="1" u="sng" baseline="-25000" dirty="0" err="1">
                <a:latin typeface="Arial" charset="0"/>
              </a:rPr>
              <a:t>rxn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Multiplying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Rxn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</a:rPr>
              <a:t>by a # to Change Coefficients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2800" dirty="0" err="1" smtClean="0">
                <a:latin typeface="Symbol" charset="0"/>
              </a:rPr>
              <a:t>D</a:t>
            </a:r>
            <a:r>
              <a:rPr lang="en-US" sz="2800" i="1" dirty="0" err="1" smtClean="0">
                <a:latin typeface="Arial" charset="0"/>
              </a:rPr>
              <a:t>H</a:t>
            </a:r>
            <a:r>
              <a:rPr lang="en-US" sz="2800" baseline="-25000" dirty="0" err="1" smtClean="0">
                <a:latin typeface="Arial" charset="0"/>
              </a:rPr>
              <a:t>rxn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is multiplied by that factor.</a:t>
            </a:r>
          </a:p>
          <a:p>
            <a:pPr lvl="1" eaLnBrk="1" hangingPunct="1"/>
            <a:r>
              <a:rPr lang="en-US" sz="2800" b="0" dirty="0">
                <a:latin typeface="Arial" charset="0"/>
              </a:rPr>
              <a:t>Because </a:t>
            </a:r>
            <a:r>
              <a:rPr lang="en-US" sz="2800" b="0" dirty="0" err="1">
                <a:latin typeface="Symbol" charset="0"/>
              </a:rPr>
              <a:t>D</a:t>
            </a:r>
            <a:r>
              <a:rPr lang="en-US" sz="2800" b="0" i="1" dirty="0" err="1">
                <a:latin typeface="Arial" charset="0"/>
              </a:rPr>
              <a:t>H</a:t>
            </a:r>
            <a:r>
              <a:rPr lang="en-US" sz="2800" b="0" baseline="-25000" dirty="0" err="1">
                <a:latin typeface="Arial" charset="0"/>
              </a:rPr>
              <a:t>rxn</a:t>
            </a:r>
            <a:r>
              <a:rPr lang="en-US" sz="2800" b="0" dirty="0">
                <a:latin typeface="Arial" charset="0"/>
              </a:rPr>
              <a:t> is </a:t>
            </a:r>
            <a:r>
              <a:rPr lang="en-US" sz="2800" b="0" dirty="0" smtClean="0">
                <a:latin typeface="Arial" charset="0"/>
              </a:rPr>
              <a:t>extensive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– depends on the amount of substance</a:t>
            </a:r>
            <a:endParaRPr lang="en-US" sz="2800" dirty="0">
              <a:latin typeface="Arial" charset="0"/>
            </a:endParaRPr>
          </a:p>
          <a:p>
            <a:pPr marL="457200" lvl="1" indent="0" eaLnBrk="1" hangingPunct="1">
              <a:buNone/>
            </a:pPr>
            <a:r>
              <a:rPr lang="en-US" sz="2800" b="0" dirty="0">
                <a:latin typeface="Arial" charset="0"/>
              </a:rPr>
              <a:t>C(</a:t>
            </a:r>
            <a:r>
              <a:rPr lang="en-US" sz="2800" b="0" i="1" dirty="0">
                <a:latin typeface="Arial" charset="0"/>
              </a:rPr>
              <a:t>s</a:t>
            </a:r>
            <a:r>
              <a:rPr lang="en-US" sz="2800" b="0" dirty="0">
                <a:latin typeface="Arial" charset="0"/>
              </a:rPr>
              <a:t>) + O</a:t>
            </a:r>
            <a:r>
              <a:rPr lang="en-US" sz="2800" b="0" baseline="-25000" dirty="0"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(</a:t>
            </a:r>
            <a:r>
              <a:rPr lang="en-US" sz="2800" b="0" i="1" dirty="0">
                <a:latin typeface="Arial" charset="0"/>
              </a:rPr>
              <a:t>g</a:t>
            </a:r>
            <a:r>
              <a:rPr lang="en-US" sz="2800" b="0" dirty="0">
                <a:latin typeface="Arial" charset="0"/>
              </a:rPr>
              <a:t>) →</a:t>
            </a:r>
            <a:r>
              <a:rPr lang="en-US" sz="2800" b="0" dirty="0">
                <a:latin typeface="Arial" charset="0"/>
                <a:cs typeface="Times New Roman" charset="0"/>
              </a:rPr>
              <a:t> CO</a:t>
            </a:r>
            <a:r>
              <a:rPr lang="en-US" sz="2800" b="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(</a:t>
            </a:r>
            <a:r>
              <a:rPr lang="en-US" sz="2800" b="0" i="1" dirty="0">
                <a:latin typeface="Arial" charset="0"/>
                <a:cs typeface="Times New Roman" charset="0"/>
              </a:rPr>
              <a:t>g</a:t>
            </a:r>
            <a:r>
              <a:rPr lang="en-US" sz="2800" b="0" dirty="0">
                <a:latin typeface="Arial" charset="0"/>
                <a:cs typeface="Times New Roman" charset="0"/>
              </a:rPr>
              <a:t>)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2800" dirty="0" smtClean="0">
                <a:latin typeface="Arial" charset="0"/>
                <a:cs typeface="Times New Roman" charset="0"/>
              </a:rPr>
              <a:t>            </a:t>
            </a:r>
            <a:r>
              <a:rPr lang="en-US" dirty="0" smtClean="0">
                <a:latin typeface="Symbol" charset="0"/>
                <a:cs typeface="Times New Roman" charset="0"/>
              </a:rPr>
              <a:t>D</a:t>
            </a:r>
            <a:r>
              <a:rPr lang="en-US" i="1" dirty="0" smtClean="0">
                <a:latin typeface="Arial" charset="0"/>
                <a:cs typeface="Times New Roman" charset="0"/>
              </a:rPr>
              <a:t>H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dirty="0">
                <a:latin typeface="Arial" charset="0"/>
                <a:cs typeface="Times New Roman" charset="0"/>
              </a:rPr>
              <a:t>= −393.5 kJ</a:t>
            </a:r>
            <a:endParaRPr lang="en-US" sz="2800" dirty="0">
              <a:latin typeface="Arial" charset="0"/>
              <a:cs typeface="Times New Roman" charset="0"/>
            </a:endParaRPr>
          </a:p>
          <a:p>
            <a:pPr marL="457200" lvl="1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 C(</a:t>
            </a:r>
            <a:r>
              <a:rPr lang="en-US" sz="2800" b="0" i="1" dirty="0">
                <a:latin typeface="Arial" charset="0"/>
              </a:rPr>
              <a:t>s</a:t>
            </a:r>
            <a:r>
              <a:rPr lang="en-US" sz="2800" b="0" dirty="0">
                <a:latin typeface="Arial" charset="0"/>
              </a:rPr>
              <a:t>) +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 O</a:t>
            </a:r>
            <a:r>
              <a:rPr lang="en-US" sz="2800" b="0" baseline="-25000" dirty="0"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(</a:t>
            </a:r>
            <a:r>
              <a:rPr lang="en-US" sz="2800" b="0" i="1" dirty="0">
                <a:latin typeface="Arial" charset="0"/>
              </a:rPr>
              <a:t>g</a:t>
            </a:r>
            <a:r>
              <a:rPr lang="en-US" sz="2800" b="0" dirty="0">
                <a:latin typeface="Arial" charset="0"/>
              </a:rPr>
              <a:t>) →</a:t>
            </a:r>
            <a:r>
              <a:rPr lang="en-US" sz="2800" b="0" dirty="0">
                <a:latin typeface="Arial" charset="0"/>
                <a:cs typeface="Times New Roman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 CO</a:t>
            </a:r>
            <a:r>
              <a:rPr lang="en-US" sz="2800" b="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(</a:t>
            </a:r>
            <a:r>
              <a:rPr lang="en-US" sz="2800" b="0" i="1" dirty="0">
                <a:latin typeface="Arial" charset="0"/>
                <a:cs typeface="Times New Roman" charset="0"/>
              </a:rPr>
              <a:t>g</a:t>
            </a:r>
            <a:r>
              <a:rPr lang="en-US" sz="2800" b="0" dirty="0">
                <a:latin typeface="Arial" charset="0"/>
                <a:cs typeface="Times New Roman" charset="0"/>
              </a:rPr>
              <a:t>)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2800" dirty="0" smtClean="0">
                <a:latin typeface="Arial" charset="0"/>
                <a:cs typeface="Times New Roman" charset="0"/>
              </a:rPr>
              <a:t>   </a:t>
            </a:r>
            <a:r>
              <a:rPr lang="en-US" dirty="0" smtClean="0">
                <a:latin typeface="Symbol" charset="0"/>
                <a:cs typeface="Times New Roman" charset="0"/>
              </a:rPr>
              <a:t>D</a:t>
            </a:r>
            <a:r>
              <a:rPr lang="en-US" i="1" dirty="0" smtClean="0">
                <a:latin typeface="Arial" charset="0"/>
                <a:cs typeface="Times New Roman" charset="0"/>
              </a:rPr>
              <a:t>H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dirty="0">
                <a:latin typeface="Arial" charset="0"/>
                <a:cs typeface="Times New Roman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2 x </a:t>
            </a:r>
            <a:r>
              <a:rPr lang="en-US" dirty="0" smtClean="0">
                <a:latin typeface="Arial" charset="0"/>
                <a:cs typeface="Times New Roman" charset="0"/>
              </a:rPr>
              <a:t>(</a:t>
            </a:r>
            <a:r>
              <a:rPr lang="en-US" dirty="0">
                <a:latin typeface="Arial" charset="0"/>
                <a:cs typeface="Times New Roman" charset="0"/>
              </a:rPr>
              <a:t>−393.5 kJ) = −787.0 kJ.</a:t>
            </a:r>
          </a:p>
          <a:p>
            <a:pPr eaLnBrk="1" hangingPunct="1"/>
            <a:endParaRPr lang="en-US" sz="2800" dirty="0">
              <a:latin typeface="Arial" charset="0"/>
              <a:cs typeface="Times New Roman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Reversing a </a:t>
            </a:r>
            <a:r>
              <a:rPr lang="en-US" b="1" dirty="0" err="1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rxn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 to flip which side the products/reactants are on</a:t>
            </a:r>
            <a:br>
              <a:rPr lang="en-US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</a:br>
            <a:r>
              <a:rPr lang="en-US" dirty="0" smtClean="0">
                <a:latin typeface="Arial" charset="0"/>
                <a:cs typeface="Times New Roman" charset="0"/>
              </a:rPr>
              <a:t>Flip </a:t>
            </a:r>
            <a:r>
              <a:rPr lang="en-US" sz="2800" dirty="0" smtClean="0">
                <a:latin typeface="Arial" charset="0"/>
                <a:cs typeface="Times New Roman" charset="0"/>
              </a:rPr>
              <a:t>the </a:t>
            </a:r>
            <a:r>
              <a:rPr lang="en-US" sz="2800" dirty="0">
                <a:latin typeface="Arial" charset="0"/>
                <a:cs typeface="Times New Roman" charset="0"/>
              </a:rPr>
              <a:t>sign of </a:t>
            </a:r>
            <a:r>
              <a:rPr lang="en-US" sz="2800" dirty="0" smtClean="0">
                <a:latin typeface="Symbol" charset="0"/>
                <a:cs typeface="Times New Roman" charset="0"/>
              </a:rPr>
              <a:t>D</a:t>
            </a:r>
            <a:r>
              <a:rPr lang="en-US" sz="2800" i="1" dirty="0" smtClean="0">
                <a:latin typeface="Arial" charset="0"/>
                <a:cs typeface="Times New Roman" charset="0"/>
              </a:rPr>
              <a:t>H</a:t>
            </a:r>
            <a:r>
              <a:rPr lang="en-US" dirty="0" smtClean="0">
                <a:latin typeface="Arial" charset="0"/>
                <a:cs typeface="Times New Roman" charset="0"/>
              </a:rPr>
              <a:t>, if positive now negative, if negative, now </a:t>
            </a:r>
            <a:r>
              <a:rPr lang="en-US" dirty="0" err="1" smtClean="0">
                <a:latin typeface="Arial" charset="0"/>
                <a:cs typeface="Times New Roman" charset="0"/>
              </a:rPr>
              <a:t>posititve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dirty="0">
                <a:latin typeface="Arial" charset="0"/>
                <a:cs typeface="Times New Roman" charset="0"/>
              </a:rPr>
              <a:t> 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br>
              <a:rPr lang="en-US" dirty="0" smtClean="0">
                <a:latin typeface="Arial" charset="0"/>
                <a:cs typeface="Times New Roman" charset="0"/>
              </a:rPr>
            </a:br>
            <a:r>
              <a:rPr lang="en-US" dirty="0" smtClean="0">
                <a:latin typeface="Arial" charset="0"/>
                <a:cs typeface="Times New Roman" charset="0"/>
              </a:rPr>
              <a:t>    </a:t>
            </a:r>
            <a:r>
              <a:rPr lang="en-US" dirty="0" smtClean="0">
                <a:latin typeface="Arial" charset="0"/>
              </a:rPr>
              <a:t>C(</a:t>
            </a:r>
            <a:r>
              <a:rPr lang="en-US" i="1" dirty="0" smtClean="0">
                <a:latin typeface="Arial" charset="0"/>
              </a:rPr>
              <a:t>s</a:t>
            </a:r>
            <a:r>
              <a:rPr lang="en-US" dirty="0">
                <a:latin typeface="Arial" charset="0"/>
              </a:rPr>
              <a:t>) + O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 →</a:t>
            </a:r>
            <a:r>
              <a:rPr lang="en-US" dirty="0">
                <a:latin typeface="Arial" charset="0"/>
                <a:cs typeface="Times New Roman" charset="0"/>
              </a:rPr>
              <a:t> CO</a:t>
            </a:r>
            <a:r>
              <a:rPr lang="en-US" baseline="-25000" dirty="0">
                <a:latin typeface="Arial" charset="0"/>
                <a:cs typeface="Times New Roman" charset="0"/>
              </a:rPr>
              <a:t>2</a:t>
            </a:r>
            <a:r>
              <a:rPr lang="en-US" dirty="0">
                <a:latin typeface="Arial" charset="0"/>
                <a:cs typeface="Times New Roman" charset="0"/>
              </a:rPr>
              <a:t>(</a:t>
            </a:r>
            <a:r>
              <a:rPr lang="en-US" i="1" dirty="0">
                <a:latin typeface="Arial" charset="0"/>
                <a:cs typeface="Times New Roman" charset="0"/>
              </a:rPr>
              <a:t>g</a:t>
            </a:r>
            <a:r>
              <a:rPr lang="en-US" dirty="0">
                <a:latin typeface="Arial" charset="0"/>
                <a:cs typeface="Times New Roman" charset="0"/>
              </a:rPr>
              <a:t>)	          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sz="2400" dirty="0">
                <a:latin typeface="Symbol" charset="0"/>
                <a:cs typeface="Times New Roman" charset="0"/>
              </a:rPr>
              <a:t>D</a:t>
            </a:r>
            <a:r>
              <a:rPr lang="en-US" sz="2400" i="1" dirty="0">
                <a:latin typeface="Arial" charset="0"/>
                <a:cs typeface="Times New Roman" charset="0"/>
              </a:rPr>
              <a:t>H</a:t>
            </a:r>
            <a:r>
              <a:rPr lang="en-US" sz="2400" dirty="0">
                <a:latin typeface="Arial" charset="0"/>
                <a:cs typeface="Times New Roman" charset="0"/>
              </a:rPr>
              <a:t> = </a:t>
            </a:r>
            <a:r>
              <a:rPr lang="en-US" sz="2400" dirty="0" smtClean="0">
                <a:latin typeface="Arial" charset="0"/>
                <a:cs typeface="Times New Roman" charset="0"/>
              </a:rPr>
              <a:t>−393.5 </a:t>
            </a:r>
            <a:r>
              <a:rPr lang="en-US" sz="2400" dirty="0">
                <a:latin typeface="Arial" charset="0"/>
                <a:cs typeface="Times New Roman" charset="0"/>
              </a:rPr>
              <a:t>kJ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cs typeface="Times New Roman" charset="0"/>
              </a:rPr>
              <a:t>       </a:t>
            </a:r>
            <a:r>
              <a:rPr lang="en-US" sz="2800" dirty="0" smtClean="0">
                <a:latin typeface="Arial" charset="0"/>
                <a:cs typeface="Times New Roman" charset="0"/>
              </a:rPr>
              <a:t>CO</a:t>
            </a:r>
            <a:r>
              <a:rPr lang="en-US" sz="2800" baseline="-25000" dirty="0" smtClean="0">
                <a:latin typeface="Arial" charset="0"/>
                <a:cs typeface="Times New Roman" charset="0"/>
              </a:rPr>
              <a:t>2</a:t>
            </a:r>
            <a:r>
              <a:rPr lang="en-US" sz="2800" dirty="0" smtClean="0">
                <a:latin typeface="Arial" charset="0"/>
                <a:cs typeface="Times New Roman" charset="0"/>
              </a:rPr>
              <a:t>(</a:t>
            </a:r>
            <a:r>
              <a:rPr lang="en-US" sz="2800" i="1" dirty="0" smtClean="0">
                <a:latin typeface="Arial" charset="0"/>
                <a:cs typeface="Times New Roman" charset="0"/>
              </a:rPr>
              <a:t>g</a:t>
            </a:r>
            <a:r>
              <a:rPr lang="en-US" sz="2800" dirty="0">
                <a:latin typeface="Arial" charset="0"/>
                <a:cs typeface="Times New Roman" charset="0"/>
              </a:rPr>
              <a:t>) </a:t>
            </a:r>
            <a:r>
              <a:rPr lang="en-US" sz="2800" dirty="0">
                <a:latin typeface="Arial" charset="0"/>
              </a:rPr>
              <a:t>→</a:t>
            </a:r>
            <a:r>
              <a:rPr lang="en-US" sz="2800" dirty="0">
                <a:latin typeface="Arial" charset="0"/>
                <a:cs typeface="Times New Roman" charset="0"/>
              </a:rPr>
              <a:t> </a:t>
            </a:r>
            <a:r>
              <a:rPr lang="en-US" sz="2800" dirty="0">
                <a:latin typeface="Arial" charset="0"/>
              </a:rPr>
              <a:t>C(</a:t>
            </a:r>
            <a:r>
              <a:rPr lang="en-US" sz="2800" i="1" dirty="0">
                <a:latin typeface="Arial" charset="0"/>
              </a:rPr>
              <a:t>s</a:t>
            </a:r>
            <a:r>
              <a:rPr lang="en-US" sz="2800" dirty="0">
                <a:latin typeface="Arial" charset="0"/>
              </a:rPr>
              <a:t>) + 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i="1" dirty="0">
                <a:latin typeface="Arial" charset="0"/>
              </a:rPr>
              <a:t>g</a:t>
            </a:r>
            <a:r>
              <a:rPr lang="en-US" sz="2800" dirty="0">
                <a:latin typeface="Arial" charset="0"/>
              </a:rPr>
              <a:t>) 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2800" dirty="0" smtClean="0">
                <a:latin typeface="Arial" charset="0"/>
                <a:cs typeface="Times New Roman" charset="0"/>
              </a:rPr>
              <a:t>          </a:t>
            </a:r>
            <a:r>
              <a:rPr lang="en-US" sz="2400" dirty="0" smtClean="0">
                <a:latin typeface="Arial" charset="0"/>
                <a:cs typeface="Times New Roman" charset="0"/>
              </a:rPr>
              <a:t> </a:t>
            </a:r>
            <a:r>
              <a:rPr lang="en-US" sz="2400" dirty="0" smtClean="0">
                <a:latin typeface="Symbol" charset="0"/>
                <a:cs typeface="Times New Roman" charset="0"/>
              </a:rPr>
              <a:t>D</a:t>
            </a:r>
            <a:r>
              <a:rPr lang="en-US" sz="2400" i="1" dirty="0" smtClean="0">
                <a:latin typeface="Arial" charset="0"/>
                <a:cs typeface="Times New Roman" charset="0"/>
              </a:rPr>
              <a:t>H</a:t>
            </a:r>
            <a:r>
              <a:rPr lang="en-US" sz="2400" dirty="0" smtClean="0">
                <a:latin typeface="Arial" charset="0"/>
                <a:cs typeface="Times New Roman" charset="0"/>
              </a:rPr>
              <a:t> </a:t>
            </a:r>
            <a:r>
              <a:rPr lang="en-US" sz="2400" dirty="0">
                <a:latin typeface="Arial" charset="0"/>
                <a:cs typeface="Times New Roman" charset="0"/>
              </a:rPr>
              <a:t>=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Times New Roman" charset="0"/>
              </a:rPr>
              <a:t>−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 </a:t>
            </a:r>
            <a:r>
              <a:rPr lang="en-US" sz="2400" dirty="0" smtClean="0">
                <a:latin typeface="Arial" charset="0"/>
                <a:cs typeface="Times New Roman" charset="0"/>
              </a:rPr>
              <a:t>(</a:t>
            </a:r>
            <a:r>
              <a:rPr lang="en-US" sz="2400" b="1" dirty="0" smtClean="0">
                <a:latin typeface="Arial" charset="0"/>
                <a:cs typeface="Times New Roman" charset="0"/>
              </a:rPr>
              <a:t>−</a:t>
            </a:r>
            <a:r>
              <a:rPr lang="en-US" sz="2400" dirty="0" smtClean="0">
                <a:latin typeface="Arial" charset="0"/>
                <a:cs typeface="Times New Roman" charset="0"/>
              </a:rPr>
              <a:t>393.5) = 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+ </a:t>
            </a:r>
            <a:r>
              <a:rPr lang="en-US" sz="2400" dirty="0" smtClean="0">
                <a:latin typeface="Arial" charset="0"/>
                <a:cs typeface="Times New Roman" charset="0"/>
              </a:rPr>
              <a:t>393.5 </a:t>
            </a:r>
            <a:r>
              <a:rPr lang="en-US" sz="2400" dirty="0">
                <a:latin typeface="Arial" charset="0"/>
                <a:cs typeface="Times New Roman" charset="0"/>
              </a:rPr>
              <a:t>kJ</a:t>
            </a:r>
          </a:p>
        </p:txBody>
      </p:sp>
    </p:spTree>
    <p:extLst>
      <p:ext uri="{BB962C8B-B14F-4D97-AF65-F5344CB8AC3E}">
        <p14:creationId xmlns:p14="http://schemas.microsoft.com/office/powerpoint/2010/main" val="2732092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latin typeface="Arial" charset="0"/>
              </a:rPr>
              <a:t>Standard Conditions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70C0"/>
                </a:solidFill>
                <a:latin typeface="Arial" charset="0"/>
              </a:rPr>
              <a:t>Standard State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The state of a material at a defined set of conditions. </a:t>
            </a:r>
          </a:p>
          <a:p>
            <a:pPr lvl="1"/>
            <a:r>
              <a:rPr lang="en-US" sz="3200" dirty="0" smtClean="0">
                <a:latin typeface="Arial" charset="0"/>
                <a:cs typeface="Times New Roman" charset="0"/>
              </a:rPr>
              <a:t>Pure gas at 1 </a:t>
            </a:r>
            <a:r>
              <a:rPr lang="en-US" sz="3200" dirty="0" err="1" smtClean="0">
                <a:latin typeface="Arial" charset="0"/>
                <a:cs typeface="Times New Roman" charset="0"/>
              </a:rPr>
              <a:t>atm</a:t>
            </a:r>
            <a:r>
              <a:rPr lang="en-US" sz="3200" dirty="0" smtClean="0">
                <a:latin typeface="Arial" charset="0"/>
                <a:cs typeface="Times New Roman" charset="0"/>
              </a:rPr>
              <a:t> pressure</a:t>
            </a:r>
          </a:p>
          <a:p>
            <a:pPr lvl="1"/>
            <a:r>
              <a:rPr lang="en-US" sz="3200" dirty="0" smtClean="0">
                <a:latin typeface="Arial" charset="0"/>
                <a:cs typeface="Times New Roman" charset="0"/>
              </a:rPr>
              <a:t>Pure solid or liquid in its most stable form at 1 </a:t>
            </a:r>
            <a:r>
              <a:rPr lang="en-US" sz="3200" dirty="0" err="1" smtClean="0">
                <a:latin typeface="Arial" charset="0"/>
                <a:cs typeface="Times New Roman" charset="0"/>
              </a:rPr>
              <a:t>atm</a:t>
            </a:r>
            <a:r>
              <a:rPr lang="en-US" sz="3200" dirty="0" smtClean="0">
                <a:latin typeface="Arial" charset="0"/>
                <a:cs typeface="Times New Roman" charset="0"/>
              </a:rPr>
              <a:t> pressure and temperature of interest (usually 25°C)</a:t>
            </a:r>
          </a:p>
          <a:p>
            <a:pPr lvl="1"/>
            <a:r>
              <a:rPr lang="en-US" sz="3200" dirty="0" smtClean="0">
                <a:latin typeface="Arial" charset="0"/>
                <a:cs typeface="Times New Roman" charset="0"/>
              </a:rPr>
              <a:t>Substances in a solution with a 1M concentration </a:t>
            </a:r>
            <a:endParaRPr lang="en-US" sz="3200" dirty="0"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099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latin typeface="Arial" charset="0"/>
              </a:rPr>
              <a:t>Standard Enthalpy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70C0"/>
                </a:solidFill>
                <a:latin typeface="Arial" charset="0"/>
              </a:rPr>
              <a:t>Standard Enthalpy Change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∆H° - the Enthalpy change when all reactants and products are in their standard states. </a:t>
            </a:r>
            <a:br>
              <a:rPr lang="en-US" sz="3600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/>
            </a:r>
            <a:br>
              <a:rPr lang="en-US" sz="3600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That’s what the ° symbol means – that it is under the standard conditions. You can have ∆H values that are not at standard conditions, then you leave the ° off. </a:t>
            </a:r>
          </a:p>
        </p:txBody>
      </p:sp>
    </p:spTree>
    <p:extLst>
      <p:ext uri="{BB962C8B-B14F-4D97-AF65-F5344CB8AC3E}">
        <p14:creationId xmlns:p14="http://schemas.microsoft.com/office/powerpoint/2010/main" val="590853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latin typeface="Arial" charset="0"/>
              </a:rPr>
              <a:t>Standard Enthalpy of Formation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70C0"/>
                </a:solidFill>
                <a:latin typeface="Arial" charset="0"/>
              </a:rPr>
              <a:t>Standard Enthalpy of Formation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∆</a:t>
            </a:r>
            <a:r>
              <a:rPr lang="en-US" sz="3600" dirty="0" err="1" smtClean="0">
                <a:latin typeface="Arial" charset="0"/>
              </a:rPr>
              <a:t>H°</a:t>
            </a:r>
            <a:r>
              <a:rPr lang="en-US" sz="3600" baseline="-25000" dirty="0" err="1" smtClean="0">
                <a:latin typeface="Arial" charset="0"/>
              </a:rPr>
              <a:t>f</a:t>
            </a:r>
            <a:r>
              <a:rPr lang="en-US" sz="3600" dirty="0" smtClean="0">
                <a:latin typeface="Arial" charset="0"/>
              </a:rPr>
              <a:t> - the Enthalpy change for the reaction forming </a:t>
            </a:r>
            <a:br>
              <a:rPr lang="en-US" sz="3600" dirty="0" smtClean="0">
                <a:latin typeface="Arial" charset="0"/>
              </a:rPr>
            </a:br>
            <a:r>
              <a:rPr lang="en-US" sz="3600" i="1" u="sng" dirty="0" smtClean="0">
                <a:latin typeface="Arial" charset="0"/>
              </a:rPr>
              <a:t>1 mole </a:t>
            </a:r>
            <a:r>
              <a:rPr lang="en-US" sz="3600" dirty="0" smtClean="0">
                <a:latin typeface="Arial" charset="0"/>
              </a:rPr>
              <a:t>of a pure compound from its constituent elements. </a:t>
            </a:r>
            <a:endParaRPr lang="en-US" sz="3600" dirty="0">
              <a:latin typeface="Arial" charset="0"/>
            </a:endParaRPr>
          </a:p>
          <a:p>
            <a:pPr lvl="1"/>
            <a:r>
              <a:rPr lang="en-US" sz="3200" dirty="0" smtClean="0">
                <a:latin typeface="Arial" charset="0"/>
              </a:rPr>
              <a:t> Elements must be in their standard states</a:t>
            </a:r>
          </a:p>
          <a:p>
            <a:pPr lvl="1"/>
            <a:r>
              <a:rPr lang="en-US" sz="3200" dirty="0" smtClean="0">
                <a:latin typeface="Arial" charset="0"/>
              </a:rPr>
              <a:t>∆</a:t>
            </a:r>
            <a:r>
              <a:rPr lang="en-US" sz="3200" dirty="0" err="1" smtClean="0">
                <a:latin typeface="Arial" charset="0"/>
              </a:rPr>
              <a:t>H°</a:t>
            </a:r>
            <a:r>
              <a:rPr lang="en-US" sz="3200" baseline="-25000" dirty="0" err="1" smtClean="0">
                <a:latin typeface="Arial" charset="0"/>
              </a:rPr>
              <a:t>f</a:t>
            </a:r>
            <a:r>
              <a:rPr lang="en-US" sz="3200" dirty="0" smtClean="0">
                <a:latin typeface="Arial" charset="0"/>
              </a:rPr>
              <a:t> for a pure element in its standard state = 0 kJ/</a:t>
            </a:r>
            <a:r>
              <a:rPr lang="en-US" sz="3200" dirty="0" err="1" smtClean="0">
                <a:latin typeface="Arial" charset="0"/>
              </a:rPr>
              <a:t>mol</a:t>
            </a:r>
            <a:endParaRPr lang="en-US" sz="3200" dirty="0" smtClean="0">
              <a:latin typeface="Arial" charset="0"/>
            </a:endParaRPr>
          </a:p>
          <a:p>
            <a:pPr marL="914400" lvl="2" indent="0">
              <a:buNone/>
            </a:pPr>
            <a:r>
              <a:rPr lang="en-US" sz="2800" i="1" dirty="0" smtClean="0">
                <a:latin typeface="Arial" charset="0"/>
              </a:rPr>
              <a:t>That includes diatomic gases! They are still pure elements!</a:t>
            </a:r>
          </a:p>
        </p:txBody>
      </p:sp>
    </p:spTree>
    <p:extLst>
      <p:ext uri="{BB962C8B-B14F-4D97-AF65-F5344CB8AC3E}">
        <p14:creationId xmlns:p14="http://schemas.microsoft.com/office/powerpoint/2010/main" val="355573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510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#1: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appear on the reactant side, so we reverse reaction #1 and change the sign on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H.</a:t>
            </a: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238108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45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#2: </a:t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#2 unchanged, because CO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belongs on the product side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59367" y="4494047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393.50 kJ</a:t>
            </a:r>
          </a:p>
        </p:txBody>
      </p:sp>
      <p:sp>
        <p:nvSpPr>
          <p:cNvPr id="13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40973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45114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758</Words>
  <Application>Microsoft Office PowerPoint</Application>
  <PresentationFormat>Widescreen</PresentationFormat>
  <Paragraphs>187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Comic Sans MS</vt:lpstr>
      <vt:lpstr>Impact</vt:lpstr>
      <vt:lpstr>Symbol</vt:lpstr>
      <vt:lpstr>Times New Roman</vt:lpstr>
      <vt:lpstr>Wingdings</vt:lpstr>
      <vt:lpstr>ヒラギノ角ゴ Pro W3</vt:lpstr>
      <vt:lpstr>chemistry</vt:lpstr>
      <vt:lpstr>Office Theme</vt:lpstr>
      <vt:lpstr>THERMOCHEMISTRY</vt:lpstr>
      <vt:lpstr>Hess’s Law</vt:lpstr>
      <vt:lpstr>Hess’s Law</vt:lpstr>
      <vt:lpstr>Relationships Involving DHrxn</vt:lpstr>
      <vt:lpstr>Standard Conditions</vt:lpstr>
      <vt:lpstr>Standard Enthalpy Change</vt:lpstr>
      <vt:lpstr>Standard Enthalpy of Formation</vt:lpstr>
      <vt:lpstr>PowerPoint Presentation</vt:lpstr>
      <vt:lpstr>PowerPoint Presentation</vt:lpstr>
      <vt:lpstr>PowerPoint Presentation</vt:lpstr>
      <vt:lpstr>PowerPoint Presentation</vt:lpstr>
      <vt:lpstr>Rxn #1) ½ N2 (g) + ½ O2 (g) → NO (g)        ΔH =  90.3 kJ Rxn #2) NO (g) + ½ Cl2 (g) → NOCl (g)      ΔH =  –38.6 kJ</vt:lpstr>
      <vt:lpstr>Rxn #1) ½ N2 (g) + ½ O2 (g) → NO (g)        ΔH =  90.3 kJ Rxn #2) NO (g) + ½ Cl2 (g) → NOCl (g)      ΔH =  –38.6 kJ</vt:lpstr>
      <vt:lpstr>Rxn #1) 3Fe2O3 + CO (g)  2Fe3O4 + CO2 (g)  H= -47 kJ Rxn #2) Fe2O3 + 3CO (g)  2Fe (s) + 3CO2 (g)  H= -25 kJ Rxn #3) Fe3O4 + CO (g)  3FeO (s) + CO2 (g)  H= 19 kJ</vt:lpstr>
      <vt:lpstr>Rxn #1) 3Fe2O3 + CO (g)  2Fe3O4 + CO2 (g)  H= -47 kJ Rxn #2) Fe2O3 + 3CO (g)  2Fe (s) + 3CO2 (g)  H= -25 kJ Rxn #3) Fe3O4 + CO (g)  3FeO (s) + CO2 (g)  H= 19 kJ</vt:lpstr>
      <vt:lpstr>Its just a puzzle! 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200</cp:revision>
  <dcterms:created xsi:type="dcterms:W3CDTF">2006-06-01T18:12:29Z</dcterms:created>
  <dcterms:modified xsi:type="dcterms:W3CDTF">2020-05-12T01:13:49Z</dcterms:modified>
</cp:coreProperties>
</file>