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7" r:id="rId2"/>
    <p:sldId id="274" r:id="rId3"/>
    <p:sldId id="275" r:id="rId4"/>
    <p:sldId id="310" r:id="rId5"/>
    <p:sldId id="311" r:id="rId6"/>
    <p:sldId id="323" r:id="rId7"/>
    <p:sldId id="324" r:id="rId8"/>
    <p:sldId id="312" r:id="rId9"/>
    <p:sldId id="313" r:id="rId10"/>
    <p:sldId id="315" r:id="rId11"/>
    <p:sldId id="316" r:id="rId12"/>
    <p:sldId id="308" r:id="rId13"/>
    <p:sldId id="30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99FF99"/>
    <a:srgbClr val="FF00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86"/>
  </p:normalViewPr>
  <p:slideViewPr>
    <p:cSldViewPr>
      <p:cViewPr varScale="1">
        <p:scale>
          <a:sx n="102" d="100"/>
          <a:sy n="102" d="100"/>
        </p:scale>
        <p:origin x="1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CAB2F5CD-B0B9-49B9-ACB9-31CAC42B68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72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5F0DCC6-A4C8-9948-B721-9C8A77899D2F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5920DDD-5B86-3141-B939-D54875AD27EE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5920DDD-5B86-3141-B939-D54875AD27EE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847640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5920DDD-5B86-3141-B939-D54875AD27EE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69249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516C1C6-01D0-C94B-9B01-46A0AA8D1EAA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5BDB5F8D-7F21-C34A-8946-BFA1C87ED5D9}" type="slidenum">
              <a:rPr lang="en-US" sz="1200"/>
              <a:pPr algn="r" eaLnBrk="1" hangingPunct="1"/>
              <a:t>9</a:t>
            </a:fld>
            <a:endParaRPr lang="en-US" sz="120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2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280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C02F00-C08A-3A4C-AAD9-CC5821922FD2}" type="slidenum">
              <a:rPr lang="en-US" sz="1200">
                <a:latin typeface="Calibri" charset="0"/>
                <a:cs typeface="Arial" charset="0"/>
              </a:rPr>
              <a:pPr eaLnBrk="1" hangingPunct="1"/>
              <a:t>10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0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ea typeface="ヒラギノ角ゴ Pro W3" charset="0"/>
                <a:cs typeface="ヒラギノ角ゴ Pro W3" charset="0"/>
              </a:rPr>
              <a:t>Answer: c</a:t>
            </a:r>
          </a:p>
        </p:txBody>
      </p:sp>
      <p:sp>
        <p:nvSpPr>
          <p:cNvPr id="1300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1090B9C-C570-BA4F-A375-27381455288F}" type="slidenum">
              <a:rPr lang="en-US" sz="1200">
                <a:latin typeface="Calibri" charset="0"/>
                <a:cs typeface="Arial" charset="0"/>
              </a:rPr>
              <a:pPr eaLnBrk="1" hangingPunct="1"/>
              <a:t>11</a:t>
            </a:fld>
            <a:endParaRPr lang="en-US" sz="1200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1" Type="http://schemas.openxmlformats.org/officeDocument/2006/relationships/image" Target="../media/image7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6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9.png"/><Relationship Id="rId10" Type="http://schemas.openxmlformats.org/officeDocument/2006/relationships/tags" Target="../tags/tag10.xml"/><Relationship Id="rId19" Type="http://schemas.openxmlformats.org/officeDocument/2006/relationships/image" Target="../media/image5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20.xml"/><Relationship Id="rId21" Type="http://schemas.openxmlformats.org/officeDocument/2006/relationships/image" Target="../media/image7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6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9.png"/><Relationship Id="rId10" Type="http://schemas.openxmlformats.org/officeDocument/2006/relationships/tags" Target="../tags/tag27.xml"/><Relationship Id="rId19" Type="http://schemas.openxmlformats.org/officeDocument/2006/relationships/image" Target="../media/image5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90800"/>
            <a:ext cx="7772400" cy="1143000"/>
          </a:xfrm>
        </p:spPr>
        <p:txBody>
          <a:bodyPr/>
          <a:lstStyle/>
          <a:p>
            <a:r>
              <a:rPr lang="en-US" sz="4800" u="sng" dirty="0"/>
              <a:t>THERMOCHEMISTRY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46F62B-5A8C-2D4F-AAD5-A679892C94B0}"/>
              </a:ext>
            </a:extLst>
          </p:cNvPr>
          <p:cNvSpPr txBox="1"/>
          <p:nvPr/>
        </p:nvSpPr>
        <p:spPr>
          <a:xfrm>
            <a:off x="3314700" y="4267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Hess’s Law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Content Placeholder 2"/>
          <p:cNvSpPr txBox="1">
            <a:spLocks/>
          </p:cNvSpPr>
          <p:nvPr/>
        </p:nvSpPr>
        <p:spPr bwMode="auto">
          <a:xfrm>
            <a:off x="460375" y="3833813"/>
            <a:ext cx="8229600" cy="297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95300" indent="-495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–51.7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51.7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–103.4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103.4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142.0 kJ</a:t>
            </a:r>
          </a:p>
        </p:txBody>
      </p:sp>
      <p:sp>
        <p:nvSpPr>
          <p:cNvPr id="12697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16225"/>
          </a:xfrm>
        </p:spPr>
        <p:txBody>
          <a:bodyPr/>
          <a:lstStyle/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Use Hess</a:t>
            </a:r>
            <a:r>
              <a:rPr lang="en-US" altLang="ja-JP" dirty="0">
                <a:latin typeface="Arial" charset="0"/>
                <a:ea typeface="ヒラギノ角ゴ Pro W3" charset="0"/>
                <a:cs typeface="ヒラギノ角ゴ Pro W3" charset="0"/>
              </a:rPr>
              <a:t>’s Law to determine Δ</a:t>
            </a:r>
            <a:r>
              <a:rPr lang="en-US" altLang="ja-JP" i="1" dirty="0">
                <a:latin typeface="Arial" charset="0"/>
                <a:ea typeface="ヒラギノ角ゴ Pro W3" charset="0"/>
                <a:cs typeface="ヒラギノ角ゴ Pro W3" charset="0"/>
              </a:rPr>
              <a:t>H </a:t>
            </a:r>
            <a:r>
              <a:rPr lang="en-US" altLang="ja-JP" dirty="0">
                <a:latin typeface="Arial" charset="0"/>
                <a:ea typeface="ヒラギノ角ゴ Pro W3" charset="0"/>
                <a:cs typeface="ヒラギノ角ゴ Pro W3" charset="0"/>
              </a:rPr>
              <a:t>for the following target reaction.</a:t>
            </a:r>
            <a:br>
              <a:rPr lang="en-US" altLang="ja-JP" dirty="0">
                <a:latin typeface="Arial" charset="0"/>
                <a:ea typeface="ヒラギノ角ゴ Pro W3" charset="0"/>
                <a:cs typeface="ヒラギノ角ゴ Pro W3" charset="0"/>
              </a:rPr>
            </a:br>
            <a:br>
              <a:rPr lang="en-US" altLang="ja-JP" sz="9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½ N</a:t>
            </a:r>
            <a:r>
              <a:rPr lang="en-US" altLang="ja-JP" sz="26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+ ½ O</a:t>
            </a:r>
            <a:r>
              <a:rPr lang="en-US" altLang="ja-JP" sz="26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→ NO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	          Δ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= 	90.3 kJ</a:t>
            </a:r>
            <a:b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NO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+ ½ Cl</a:t>
            </a:r>
            <a:r>
              <a:rPr lang="en-US" altLang="ja-JP" sz="26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→ </a:t>
            </a:r>
            <a:r>
              <a:rPr lang="en-US" altLang="ja-JP" sz="2600" dirty="0" err="1"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	Δ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= 	–38.6 kJ</a:t>
            </a:r>
            <a:b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</a:br>
            <a:b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2 </a:t>
            </a:r>
            <a:r>
              <a:rPr lang="en-US" altLang="ja-JP" sz="2600" dirty="0" err="1"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→ N</a:t>
            </a:r>
            <a:r>
              <a:rPr lang="en-US" altLang="ja-JP" sz="26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+ O</a:t>
            </a:r>
            <a:r>
              <a:rPr lang="en-US" altLang="ja-JP" sz="26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+ Cl</a:t>
            </a:r>
            <a:r>
              <a:rPr lang="en-US" altLang="ja-JP" sz="26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(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) 	Δ</a:t>
            </a:r>
            <a:r>
              <a:rPr lang="en-US" altLang="ja-JP" sz="2600" i="1" dirty="0"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600" dirty="0">
                <a:latin typeface="Arial" charset="0"/>
                <a:ea typeface="ヒラギノ角ゴ Pro W3" charset="0"/>
                <a:cs typeface="ヒラギノ角ゴ Pro W3" charset="0"/>
              </a:rPr>
              <a:t> =   ?</a:t>
            </a:r>
            <a:endParaRPr lang="en-US" sz="26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26979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34" b="2763"/>
          <a:stretch>
            <a:fillRect/>
          </a:stretch>
        </p:blipFill>
        <p:spPr bwMode="auto">
          <a:xfrm>
            <a:off x="2879725" y="3476625"/>
            <a:ext cx="5862638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298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5" name="Content Placeholder 2"/>
          <p:cNvSpPr txBox="1">
            <a:spLocks/>
          </p:cNvSpPr>
          <p:nvPr/>
        </p:nvSpPr>
        <p:spPr bwMode="auto">
          <a:xfrm>
            <a:off x="460375" y="3833813"/>
            <a:ext cx="8229600" cy="297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95300" indent="-4953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–51.7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51.7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 b="1"/>
              <a:t>–103.4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103.4 kJ</a:t>
            </a:r>
          </a:p>
          <a:p>
            <a:pPr>
              <a:spcBef>
                <a:spcPct val="20000"/>
              </a:spcBef>
              <a:buFont typeface="Arial" charset="0"/>
              <a:buAutoNum type="alphaLcParenR"/>
            </a:pPr>
            <a:r>
              <a:rPr lang="en-US"/>
              <a:t>142.0 kJ</a:t>
            </a:r>
          </a:p>
        </p:txBody>
      </p:sp>
      <p:sp>
        <p:nvSpPr>
          <p:cNvPr id="129026" name="Title 1"/>
          <p:cNvSpPr>
            <a:spLocks noGrp="1"/>
          </p:cNvSpPr>
          <p:nvPr>
            <p:ph type="title"/>
          </p:nvPr>
        </p:nvSpPr>
        <p:spPr>
          <a:xfrm>
            <a:off x="152400" y="990600"/>
            <a:ext cx="8458200" cy="1143000"/>
          </a:xfrm>
        </p:spPr>
        <p:txBody>
          <a:bodyPr/>
          <a:lstStyle/>
          <a:p>
            <a:r>
              <a:rPr lang="en-US" dirty="0">
                <a:latin typeface="Arial" charset="0"/>
                <a:ea typeface="ヒラギノ角ゴ Pro W3" charset="0"/>
                <a:cs typeface="ヒラギノ角ゴ Pro W3" charset="0"/>
              </a:rPr>
              <a:t>Use Hess</a:t>
            </a:r>
            <a:r>
              <a:rPr lang="en-US" altLang="ja-JP" dirty="0">
                <a:latin typeface="Arial" charset="0"/>
                <a:ea typeface="ヒラギノ角ゴ Pro W3" charset="0"/>
                <a:cs typeface="ヒラギノ角ゴ Pro W3" charset="0"/>
              </a:rPr>
              <a:t>’s Law to determine Δ</a:t>
            </a:r>
            <a:r>
              <a:rPr lang="en-US" altLang="ja-JP" i="1" dirty="0">
                <a:latin typeface="Arial" charset="0"/>
                <a:ea typeface="ヒラギノ角ゴ Pro W3" charset="0"/>
                <a:cs typeface="ヒラギノ角ゴ Pro W3" charset="0"/>
              </a:rPr>
              <a:t>H </a:t>
            </a:r>
            <a:r>
              <a:rPr lang="en-US" altLang="ja-JP" dirty="0">
                <a:latin typeface="Arial" charset="0"/>
                <a:ea typeface="ヒラギノ角ゴ Pro W3" charset="0"/>
                <a:cs typeface="ヒラギノ角ゴ Pro W3" charset="0"/>
              </a:rPr>
              <a:t>for the following target reaction.</a:t>
            </a:r>
            <a:br>
              <a:rPr lang="en-US" altLang="ja-JP" dirty="0">
                <a:latin typeface="Arial" charset="0"/>
                <a:ea typeface="ヒラギノ角ゴ Pro W3" charset="0"/>
                <a:cs typeface="ヒラギノ角ゴ Pro W3" charset="0"/>
              </a:rPr>
            </a:br>
            <a:br>
              <a:rPr lang="en-US" altLang="ja-JP" sz="9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½ N</a:t>
            </a:r>
            <a:r>
              <a:rPr lang="en-US" altLang="ja-JP" sz="28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+ ½ O</a:t>
            </a:r>
            <a:r>
              <a:rPr lang="en-US" altLang="ja-JP" sz="28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→ NO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	Δ</a:t>
            </a:r>
            <a:r>
              <a:rPr lang="en-US" altLang="ja-JP" sz="2800" i="1" dirty="0"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= 90.3 kJ</a:t>
            </a:r>
            <a:br>
              <a:rPr lang="en-US" altLang="ja-JP" sz="44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NO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+ ½ Cl</a:t>
            </a:r>
            <a:r>
              <a:rPr lang="en-US" altLang="ja-JP" sz="28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→ </a:t>
            </a:r>
            <a:r>
              <a:rPr lang="en-US" altLang="ja-JP" sz="2800" dirty="0" err="1"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 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	Δ</a:t>
            </a:r>
            <a:r>
              <a:rPr lang="en-US" altLang="ja-JP" sz="2800" i="1" dirty="0"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= –38.6 kJ</a:t>
            </a:r>
            <a:br>
              <a:rPr lang="en-US" altLang="ja-JP" sz="4400" dirty="0">
                <a:latin typeface="Arial" charset="0"/>
                <a:ea typeface="ヒラギノ角ゴ Pro W3" charset="0"/>
                <a:cs typeface="ヒラギノ角ゴ Pro W3" charset="0"/>
              </a:rPr>
            </a:br>
            <a:b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</a:b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2 </a:t>
            </a:r>
            <a:r>
              <a:rPr lang="en-US" altLang="ja-JP" sz="2800" dirty="0" err="1">
                <a:latin typeface="Arial" charset="0"/>
                <a:ea typeface="ヒラギノ角ゴ Pro W3" charset="0"/>
                <a:cs typeface="ヒラギノ角ゴ Pro W3" charset="0"/>
              </a:rPr>
              <a:t>NOCl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→ N</a:t>
            </a:r>
            <a:r>
              <a:rPr lang="en-US" altLang="ja-JP" sz="28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+ O</a:t>
            </a:r>
            <a:r>
              <a:rPr lang="en-US" altLang="ja-JP" sz="28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+ Cl</a:t>
            </a:r>
            <a:r>
              <a:rPr lang="en-US" altLang="ja-JP" sz="2800" baseline="-25000" dirty="0">
                <a:latin typeface="Arial" charset="0"/>
                <a:ea typeface="ヒラギノ角ゴ Pro W3" charset="0"/>
                <a:cs typeface="ヒラギノ角ゴ Pro W3" charset="0"/>
              </a:rPr>
              <a:t>2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(</a:t>
            </a:r>
            <a:r>
              <a:rPr lang="en-US" altLang="ja-JP" sz="2400" i="1" dirty="0">
                <a:latin typeface="Arial" charset="0"/>
                <a:ea typeface="ヒラギノ角ゴ Pro W3" charset="0"/>
                <a:cs typeface="ヒラギノ角ゴ Pro W3" charset="0"/>
              </a:rPr>
              <a:t>g</a:t>
            </a:r>
            <a:r>
              <a:rPr lang="en-US" altLang="ja-JP" sz="2400" dirty="0">
                <a:latin typeface="Arial" charset="0"/>
                <a:ea typeface="ヒラギノ角ゴ Pro W3" charset="0"/>
                <a:cs typeface="ヒラギノ角ゴ Pro W3" charset="0"/>
              </a:rPr>
              <a:t>)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	Δ</a:t>
            </a:r>
            <a:r>
              <a:rPr lang="en-US" altLang="ja-JP" sz="2800" i="1" dirty="0">
                <a:latin typeface="Arial" charset="0"/>
                <a:ea typeface="ヒラギノ角ゴ Pro W3" charset="0"/>
                <a:cs typeface="ヒラギノ角ゴ Pro W3" charset="0"/>
              </a:rPr>
              <a:t>H</a:t>
            </a:r>
            <a:r>
              <a:rPr lang="en-US" altLang="ja-JP" sz="2800" dirty="0">
                <a:latin typeface="Arial" charset="0"/>
                <a:ea typeface="ヒラギノ角ゴ Pro W3" charset="0"/>
                <a:cs typeface="ヒラギノ角ゴ Pro W3" charset="0"/>
              </a:rPr>
              <a:t> =   ?</a:t>
            </a:r>
            <a:endParaRPr lang="en-US" sz="4000" dirty="0">
              <a:latin typeface="Arial" charset="0"/>
              <a:ea typeface="ヒラギノ角ゴ Pro W3" charset="0"/>
              <a:cs typeface="ヒラギノ角ゴ Pro W3" charset="0"/>
            </a:endParaRPr>
          </a:p>
        </p:txBody>
      </p:sp>
      <p:pic>
        <p:nvPicPr>
          <p:cNvPr id="129027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734" b="2763"/>
          <a:stretch>
            <a:fillRect/>
          </a:stretch>
        </p:blipFill>
        <p:spPr bwMode="auto">
          <a:xfrm>
            <a:off x="2879725" y="3476625"/>
            <a:ext cx="5862638" cy="286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2854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52400" y="152400"/>
            <a:ext cx="8991600" cy="22098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FeO</a:t>
            </a:r>
            <a:r>
              <a:rPr lang="en-US" sz="2400" b="1" dirty="0">
                <a:solidFill>
                  <a:srgbClr val="FF0000"/>
                </a:solidFill>
              </a:rPr>
              <a:t> (s) + CO (g) </a:t>
            </a:r>
            <a:r>
              <a:rPr lang="en-US" sz="2400" b="1" dirty="0">
                <a:solidFill>
                  <a:srgbClr val="FF0000"/>
                </a:solidFill>
                <a:sym typeface="Wingdings" pitchFamily="2" charset="2"/>
              </a:rPr>
              <a:t> Fe (s) + CO</a:t>
            </a:r>
            <a:r>
              <a:rPr lang="en-US" sz="2400" b="1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rgbClr val="FF0000"/>
                </a:solidFill>
                <a:sym typeface="Wingdings" pitchFamily="2" charset="2"/>
              </a:rPr>
              <a:t> (g)</a:t>
            </a:r>
          </a:p>
          <a:p>
            <a:r>
              <a:rPr lang="en-US" sz="2400" dirty="0">
                <a:sym typeface="Wingdings" pitchFamily="2" charset="2"/>
              </a:rPr>
              <a:t>Calculate the standard enthalpy change for this Rx from these Rx’s of Iron Oxides w/ CO:</a:t>
            </a:r>
          </a:p>
          <a:p>
            <a:r>
              <a:rPr lang="en-US" sz="2400" dirty="0">
                <a:sym typeface="Wingdings" pitchFamily="2" charset="2"/>
              </a:rPr>
              <a:t>[1] 3Fe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O</a:t>
            </a:r>
            <a:r>
              <a:rPr lang="en-US" sz="2400" baseline="-25000" dirty="0">
                <a:sym typeface="Wingdings" pitchFamily="2" charset="2"/>
              </a:rPr>
              <a:t>3</a:t>
            </a:r>
            <a:r>
              <a:rPr lang="en-US" sz="2400" dirty="0">
                <a:sym typeface="Wingdings" pitchFamily="2" charset="2"/>
              </a:rPr>
              <a:t> + CO (g)  2Fe</a:t>
            </a:r>
            <a:r>
              <a:rPr lang="en-US" sz="2400" baseline="-25000" dirty="0">
                <a:sym typeface="Wingdings" pitchFamily="2" charset="2"/>
              </a:rPr>
              <a:t>3</a:t>
            </a:r>
            <a:r>
              <a:rPr lang="en-US" sz="2400" dirty="0">
                <a:sym typeface="Wingdings" pitchFamily="2" charset="2"/>
              </a:rPr>
              <a:t>O</a:t>
            </a:r>
            <a:r>
              <a:rPr lang="en-US" sz="2400" baseline="-25000" dirty="0">
                <a:sym typeface="Wingdings" pitchFamily="2" charset="2"/>
              </a:rPr>
              <a:t>4</a:t>
            </a:r>
            <a:r>
              <a:rPr lang="en-US" sz="2400" dirty="0">
                <a:sym typeface="Wingdings" pitchFamily="2" charset="2"/>
              </a:rPr>
              <a:t> + CO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(g)	</a:t>
            </a:r>
            <a:r>
              <a:rPr lang="en-US" sz="2400" dirty="0">
                <a:sym typeface="Symbol"/>
              </a:rPr>
              <a:t>H= -47 kJ</a:t>
            </a:r>
          </a:p>
          <a:p>
            <a:r>
              <a:rPr lang="en-US" sz="2400" dirty="0">
                <a:sym typeface="Symbol"/>
              </a:rPr>
              <a:t>[2] Fe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O</a:t>
            </a:r>
            <a:r>
              <a:rPr lang="en-US" sz="2400" baseline="-25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+ 3CO (g) </a:t>
            </a:r>
            <a:r>
              <a:rPr lang="en-US" sz="2400" dirty="0">
                <a:sym typeface="Wingdings" pitchFamily="2" charset="2"/>
              </a:rPr>
              <a:t> 2Fe (s) + 3CO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(g)	</a:t>
            </a:r>
            <a:r>
              <a:rPr lang="en-US" sz="2400" dirty="0">
                <a:sym typeface="Symbol"/>
              </a:rPr>
              <a:t>H= -25 kJ</a:t>
            </a:r>
          </a:p>
          <a:p>
            <a:r>
              <a:rPr lang="en-US" sz="2400" dirty="0">
                <a:sym typeface="Symbol"/>
              </a:rPr>
              <a:t>[3] Fe</a:t>
            </a:r>
            <a:r>
              <a:rPr lang="en-US" sz="2400" baseline="-25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O</a:t>
            </a:r>
            <a:r>
              <a:rPr lang="en-US" sz="2400" baseline="-25000" dirty="0">
                <a:sym typeface="Symbol"/>
              </a:rPr>
              <a:t>4</a:t>
            </a:r>
            <a:r>
              <a:rPr lang="en-US" sz="2400" dirty="0">
                <a:sym typeface="Symbol"/>
              </a:rPr>
              <a:t> + CO (g) </a:t>
            </a:r>
            <a:r>
              <a:rPr lang="en-US" sz="2400" dirty="0">
                <a:sym typeface="Wingdings" pitchFamily="2" charset="2"/>
              </a:rPr>
              <a:t> 3FeO (s) + CO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(g)	</a:t>
            </a:r>
            <a:r>
              <a:rPr lang="en-US" sz="2400" dirty="0">
                <a:sym typeface="Symbol"/>
              </a:rPr>
              <a:t> H= 19 kJ</a:t>
            </a:r>
            <a:endParaRPr lang="en-US" sz="24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3622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-53 kJ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2766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-3 kJ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41910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-41 kJ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51054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22 kJ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60198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-11 kJ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4497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152400" y="152400"/>
            <a:ext cx="8991600" cy="22098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FeO</a:t>
            </a:r>
            <a:r>
              <a:rPr lang="en-US" sz="2400" b="1" dirty="0">
                <a:solidFill>
                  <a:srgbClr val="FF0000"/>
                </a:solidFill>
              </a:rPr>
              <a:t> (s) + CO (g) </a:t>
            </a:r>
            <a:r>
              <a:rPr lang="en-US" sz="2400" b="1" dirty="0">
                <a:solidFill>
                  <a:srgbClr val="FF0000"/>
                </a:solidFill>
                <a:sym typeface="Wingdings" pitchFamily="2" charset="2"/>
              </a:rPr>
              <a:t> Fe (s) + CO</a:t>
            </a:r>
            <a:r>
              <a:rPr lang="en-US" sz="2400" b="1" baseline="-25000" dirty="0">
                <a:solidFill>
                  <a:srgbClr val="FF0000"/>
                </a:solidFill>
                <a:sym typeface="Wingdings" pitchFamily="2" charset="2"/>
              </a:rPr>
              <a:t>2</a:t>
            </a:r>
            <a:r>
              <a:rPr lang="en-US" sz="2400" b="1" dirty="0">
                <a:solidFill>
                  <a:srgbClr val="FF0000"/>
                </a:solidFill>
                <a:sym typeface="Wingdings" pitchFamily="2" charset="2"/>
              </a:rPr>
              <a:t> (g)</a:t>
            </a:r>
          </a:p>
          <a:p>
            <a:r>
              <a:rPr lang="en-US" sz="2400" dirty="0">
                <a:sym typeface="Wingdings" pitchFamily="2" charset="2"/>
              </a:rPr>
              <a:t>Calculate the standard enthalpy change for this Rx from these Rx’s of Iron Oxides w/ CO:</a:t>
            </a:r>
          </a:p>
          <a:p>
            <a:r>
              <a:rPr lang="en-US" sz="2400" dirty="0">
                <a:sym typeface="Wingdings" pitchFamily="2" charset="2"/>
              </a:rPr>
              <a:t>[1] 3Fe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O</a:t>
            </a:r>
            <a:r>
              <a:rPr lang="en-US" sz="2400" baseline="-25000" dirty="0">
                <a:sym typeface="Wingdings" pitchFamily="2" charset="2"/>
              </a:rPr>
              <a:t>3</a:t>
            </a:r>
            <a:r>
              <a:rPr lang="en-US" sz="2400" dirty="0">
                <a:sym typeface="Wingdings" pitchFamily="2" charset="2"/>
              </a:rPr>
              <a:t> + CO (g)  2Fe</a:t>
            </a:r>
            <a:r>
              <a:rPr lang="en-US" sz="2400" baseline="-25000" dirty="0">
                <a:sym typeface="Wingdings" pitchFamily="2" charset="2"/>
              </a:rPr>
              <a:t>3</a:t>
            </a:r>
            <a:r>
              <a:rPr lang="en-US" sz="2400" dirty="0">
                <a:sym typeface="Wingdings" pitchFamily="2" charset="2"/>
              </a:rPr>
              <a:t>O</a:t>
            </a:r>
            <a:r>
              <a:rPr lang="en-US" sz="2400" baseline="-25000" dirty="0">
                <a:sym typeface="Wingdings" pitchFamily="2" charset="2"/>
              </a:rPr>
              <a:t>4</a:t>
            </a:r>
            <a:r>
              <a:rPr lang="en-US" sz="2400" dirty="0">
                <a:sym typeface="Wingdings" pitchFamily="2" charset="2"/>
              </a:rPr>
              <a:t> + CO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(g)	</a:t>
            </a:r>
            <a:r>
              <a:rPr lang="en-US" sz="2400" dirty="0">
                <a:sym typeface="Symbol"/>
              </a:rPr>
              <a:t>H= -47 kJ</a:t>
            </a:r>
          </a:p>
          <a:p>
            <a:r>
              <a:rPr lang="en-US" sz="2400" dirty="0">
                <a:sym typeface="Symbol"/>
              </a:rPr>
              <a:t>[2] Fe</a:t>
            </a:r>
            <a:r>
              <a:rPr lang="en-US" sz="2400" baseline="-25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O</a:t>
            </a:r>
            <a:r>
              <a:rPr lang="en-US" sz="2400" baseline="-25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+ 3CO (g) </a:t>
            </a:r>
            <a:r>
              <a:rPr lang="en-US" sz="2400" dirty="0">
                <a:sym typeface="Wingdings" pitchFamily="2" charset="2"/>
              </a:rPr>
              <a:t> 2Fe (s) + 3CO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(g)	</a:t>
            </a:r>
            <a:r>
              <a:rPr lang="en-US" sz="2400" dirty="0">
                <a:sym typeface="Symbol"/>
              </a:rPr>
              <a:t>H= -25 kJ</a:t>
            </a:r>
          </a:p>
          <a:p>
            <a:r>
              <a:rPr lang="en-US" sz="2400" dirty="0">
                <a:sym typeface="Symbol"/>
              </a:rPr>
              <a:t>[3] Fe</a:t>
            </a:r>
            <a:r>
              <a:rPr lang="en-US" sz="2400" baseline="-25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O</a:t>
            </a:r>
            <a:r>
              <a:rPr lang="en-US" sz="2400" baseline="-25000" dirty="0">
                <a:sym typeface="Symbol"/>
              </a:rPr>
              <a:t>4</a:t>
            </a:r>
            <a:r>
              <a:rPr lang="en-US" sz="2400" dirty="0">
                <a:sym typeface="Symbol"/>
              </a:rPr>
              <a:t> + CO (g) </a:t>
            </a:r>
            <a:r>
              <a:rPr lang="en-US" sz="2400" dirty="0">
                <a:sym typeface="Wingdings" pitchFamily="2" charset="2"/>
              </a:rPr>
              <a:t> 3FeO (s) + CO</a:t>
            </a:r>
            <a:r>
              <a:rPr lang="en-US" sz="2400" baseline="-25000" dirty="0">
                <a:sym typeface="Wingdings" pitchFamily="2" charset="2"/>
              </a:rPr>
              <a:t>2</a:t>
            </a:r>
            <a:r>
              <a:rPr lang="en-US" sz="2400" dirty="0">
                <a:sym typeface="Wingdings" pitchFamily="2" charset="2"/>
              </a:rPr>
              <a:t> (g)	</a:t>
            </a:r>
            <a:r>
              <a:rPr lang="en-US" sz="2400" dirty="0">
                <a:sym typeface="Symbol"/>
              </a:rPr>
              <a:t> H= 19 kJ</a:t>
            </a:r>
            <a:endParaRPr lang="en-US" sz="2400" dirty="0"/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3622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-53 kJ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2766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-3 kJ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41910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-41 kJ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51054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Arial" pitchFamily="34" charset="0"/>
                  <a:cs typeface="Arial" pitchFamily="34" charset="0"/>
                </a:rPr>
                <a:t>22 kJ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60198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b="1" dirty="0">
                  <a:solidFill>
                    <a:srgbClr val="FFFF00"/>
                  </a:solidFill>
                  <a:latin typeface="Arial" pitchFamily="34" charset="0"/>
                  <a:cs typeface="Arial" pitchFamily="34" charset="0"/>
                </a:rPr>
                <a:t>-11 kJ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6446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sz="4000" u="sng"/>
              <a:t>Hess’s Law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381000" y="990600"/>
            <a:ext cx="8321675" cy="1800225"/>
          </a:xfrm>
          <a:prstGeom prst="rect">
            <a:avLst/>
          </a:prstGeom>
          <a:noFill/>
          <a:ln w="25400">
            <a:solidFill>
              <a:srgbClr val="FF0000"/>
            </a:solidFill>
            <a:prstDash val="lgDash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/>
              <a:t>“In going from a particular set of reactants to a particular set of products, the change in enthalpy is the same whether the reaction takes place in one step or a series of steps.”</a:t>
            </a:r>
          </a:p>
        </p:txBody>
      </p:sp>
      <p:pic>
        <p:nvPicPr>
          <p:cNvPr id="4" name="Picture 1" descr="06_10_Figur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29"/>
          <a:stretch>
            <a:fillRect/>
          </a:stretch>
        </p:blipFill>
        <p:spPr bwMode="auto">
          <a:xfrm>
            <a:off x="2514600" y="2971800"/>
            <a:ext cx="441007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 descr="H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0"/>
            <a:ext cx="7391400" cy="5543550"/>
          </a:xfrm>
          <a:prstGeom prst="rect">
            <a:avLst/>
          </a:prstGeom>
          <a:noFill/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877838" y="616124"/>
            <a:ext cx="2438400" cy="220980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Hess’s Law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Relationships Involving </a:t>
            </a:r>
            <a:r>
              <a:rPr lang="en-US" dirty="0" err="1">
                <a:latin typeface="Symbol" charset="0"/>
              </a:rPr>
              <a:t>D</a:t>
            </a:r>
            <a:r>
              <a:rPr lang="en-US" i="1" dirty="0" err="1">
                <a:latin typeface="Arial" charset="0"/>
              </a:rPr>
              <a:t>H</a:t>
            </a:r>
            <a:r>
              <a:rPr lang="en-US" baseline="-25000" dirty="0" err="1">
                <a:latin typeface="Arial" charset="0"/>
              </a:rPr>
              <a:t>rxn</a:t>
            </a:r>
            <a:endParaRPr lang="en-US" dirty="0">
              <a:latin typeface="Arial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10600" cy="5410200"/>
          </a:xfrm>
          <a:ln w="25400">
            <a:solidFill>
              <a:srgbClr val="FF0000"/>
            </a:solidFill>
            <a:prstDash val="lgDash"/>
          </a:ln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</a:rPr>
              <a:t>When reaction is multiplied by a factor, </a:t>
            </a:r>
            <a:r>
              <a:rPr lang="en-US" sz="2800" dirty="0" err="1">
                <a:latin typeface="Symbol" charset="0"/>
              </a:rPr>
              <a:t>D</a:t>
            </a:r>
            <a:r>
              <a:rPr lang="en-US" sz="2800" i="1" dirty="0" err="1">
                <a:latin typeface="Arial" charset="0"/>
              </a:rPr>
              <a:t>H</a:t>
            </a:r>
            <a:r>
              <a:rPr lang="en-US" sz="2800" baseline="-25000" dirty="0" err="1">
                <a:latin typeface="Arial" charset="0"/>
              </a:rPr>
              <a:t>rxn</a:t>
            </a:r>
            <a:r>
              <a:rPr lang="en-US" sz="2800" dirty="0">
                <a:latin typeface="Arial" charset="0"/>
              </a:rPr>
              <a:t> is multiplied by that factor.</a:t>
            </a:r>
          </a:p>
          <a:p>
            <a:pPr lvl="1" eaLnBrk="1" hangingPunct="1"/>
            <a:r>
              <a:rPr lang="en-US" sz="2800" b="0" dirty="0">
                <a:latin typeface="Arial" charset="0"/>
              </a:rPr>
              <a:t>Because </a:t>
            </a:r>
            <a:r>
              <a:rPr lang="en-US" sz="2800" b="0" dirty="0" err="1">
                <a:latin typeface="Symbol" charset="0"/>
              </a:rPr>
              <a:t>D</a:t>
            </a:r>
            <a:r>
              <a:rPr lang="en-US" sz="2800" b="0" i="1" dirty="0" err="1">
                <a:latin typeface="Arial" charset="0"/>
              </a:rPr>
              <a:t>H</a:t>
            </a:r>
            <a:r>
              <a:rPr lang="en-US" sz="2800" b="0" baseline="-25000" dirty="0" err="1">
                <a:latin typeface="Arial" charset="0"/>
              </a:rPr>
              <a:t>rxn</a:t>
            </a:r>
            <a:r>
              <a:rPr lang="en-US" sz="2800" b="0" dirty="0">
                <a:latin typeface="Arial" charset="0"/>
              </a:rPr>
              <a:t> is extensive</a:t>
            </a:r>
            <a:r>
              <a:rPr lang="en-US" sz="2800" dirty="0">
                <a:latin typeface="Arial" charset="0"/>
              </a:rPr>
              <a:t>,</a:t>
            </a:r>
          </a:p>
          <a:p>
            <a:pPr lvl="1" eaLnBrk="1" hangingPunct="1"/>
            <a:r>
              <a:rPr lang="en-US" sz="2800" b="0" dirty="0">
                <a:latin typeface="Arial" charset="0"/>
              </a:rPr>
              <a:t>C(</a:t>
            </a:r>
            <a:r>
              <a:rPr lang="en-US" sz="2800" b="0" i="1" dirty="0">
                <a:latin typeface="Arial" charset="0"/>
              </a:rPr>
              <a:t>s</a:t>
            </a:r>
            <a:r>
              <a:rPr lang="en-US" sz="2800" b="0" dirty="0">
                <a:latin typeface="Arial" charset="0"/>
              </a:rPr>
              <a:t>) + O</a:t>
            </a:r>
            <a:r>
              <a:rPr lang="en-US" sz="2800" b="0" baseline="-25000" dirty="0"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(</a:t>
            </a:r>
            <a:r>
              <a:rPr lang="en-US" sz="2800" b="0" i="1" dirty="0">
                <a:latin typeface="Arial" charset="0"/>
              </a:rPr>
              <a:t>g</a:t>
            </a:r>
            <a:r>
              <a:rPr lang="en-US" sz="2800" b="0" dirty="0">
                <a:latin typeface="Arial" charset="0"/>
              </a:rPr>
              <a:t>) →</a:t>
            </a:r>
            <a:r>
              <a:rPr lang="en-US" sz="2800" b="0" dirty="0">
                <a:latin typeface="Arial" charset="0"/>
                <a:cs typeface="Times New Roman" charset="0"/>
              </a:rPr>
              <a:t> CO</a:t>
            </a:r>
            <a:r>
              <a:rPr lang="en-US" sz="2800" b="0" baseline="-25000" dirty="0"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(</a:t>
            </a:r>
            <a:r>
              <a:rPr lang="en-US" sz="2800" b="0" i="1" dirty="0">
                <a:latin typeface="Arial" charset="0"/>
                <a:cs typeface="Times New Roman" charset="0"/>
              </a:rPr>
              <a:t>g</a:t>
            </a:r>
            <a:r>
              <a:rPr lang="en-US" sz="2800" b="0" dirty="0">
                <a:latin typeface="Arial" charset="0"/>
                <a:cs typeface="Times New Roman" charset="0"/>
              </a:rPr>
              <a:t>)</a:t>
            </a:r>
            <a:r>
              <a:rPr lang="en-US" sz="2800" dirty="0">
                <a:latin typeface="Arial" charset="0"/>
                <a:cs typeface="Times New Roman" charset="0"/>
              </a:rPr>
              <a:t>		</a:t>
            </a:r>
          </a:p>
          <a:p>
            <a:pPr lvl="2"/>
            <a:r>
              <a:rPr lang="en-US" dirty="0">
                <a:latin typeface="Symbol" charset="0"/>
                <a:cs typeface="Times New Roman" charset="0"/>
              </a:rPr>
              <a:t>D</a:t>
            </a:r>
            <a:r>
              <a:rPr lang="en-US" i="1" dirty="0">
                <a:latin typeface="Arial" charset="0"/>
                <a:cs typeface="Times New Roman" charset="0"/>
              </a:rPr>
              <a:t>H</a:t>
            </a:r>
            <a:r>
              <a:rPr lang="en-US" dirty="0">
                <a:latin typeface="Arial" charset="0"/>
                <a:cs typeface="Times New Roman" charset="0"/>
              </a:rPr>
              <a:t> = −393.5 kJ</a:t>
            </a:r>
            <a:endParaRPr lang="en-US" sz="2800" dirty="0">
              <a:latin typeface="Arial" charset="0"/>
              <a:cs typeface="Times New Roman" charset="0"/>
            </a:endParaRPr>
          </a:p>
          <a:p>
            <a:pPr lvl="1" eaLnBrk="1" hangingPunct="1"/>
            <a:r>
              <a:rPr lang="en-US" sz="2800" b="0" dirty="0">
                <a:latin typeface="Arial" charset="0"/>
              </a:rPr>
              <a:t>2 C(</a:t>
            </a:r>
            <a:r>
              <a:rPr lang="en-US" sz="2800" b="0" i="1" dirty="0">
                <a:latin typeface="Arial" charset="0"/>
              </a:rPr>
              <a:t>s</a:t>
            </a:r>
            <a:r>
              <a:rPr lang="en-US" sz="2800" b="0" dirty="0">
                <a:latin typeface="Arial" charset="0"/>
              </a:rPr>
              <a:t>) + 2 O</a:t>
            </a:r>
            <a:r>
              <a:rPr lang="en-US" sz="2800" b="0" baseline="-25000" dirty="0">
                <a:latin typeface="Arial" charset="0"/>
              </a:rPr>
              <a:t>2</a:t>
            </a:r>
            <a:r>
              <a:rPr lang="en-US" sz="2800" b="0" dirty="0">
                <a:latin typeface="Arial" charset="0"/>
              </a:rPr>
              <a:t>(</a:t>
            </a:r>
            <a:r>
              <a:rPr lang="en-US" sz="2800" b="0" i="1" dirty="0">
                <a:latin typeface="Arial" charset="0"/>
              </a:rPr>
              <a:t>g</a:t>
            </a:r>
            <a:r>
              <a:rPr lang="en-US" sz="2800" b="0" dirty="0">
                <a:latin typeface="Arial" charset="0"/>
              </a:rPr>
              <a:t>) →</a:t>
            </a:r>
            <a:r>
              <a:rPr lang="en-US" sz="2800" b="0" dirty="0">
                <a:latin typeface="Arial" charset="0"/>
                <a:cs typeface="Times New Roman" charset="0"/>
              </a:rPr>
              <a:t> 2 CO</a:t>
            </a:r>
            <a:r>
              <a:rPr lang="en-US" sz="2800" b="0" baseline="-25000" dirty="0">
                <a:latin typeface="Arial" charset="0"/>
                <a:cs typeface="Times New Roman" charset="0"/>
              </a:rPr>
              <a:t>2</a:t>
            </a:r>
            <a:r>
              <a:rPr lang="en-US" sz="2800" b="0" dirty="0">
                <a:latin typeface="Arial" charset="0"/>
                <a:cs typeface="Times New Roman" charset="0"/>
              </a:rPr>
              <a:t>(</a:t>
            </a:r>
            <a:r>
              <a:rPr lang="en-US" sz="2800" b="0" i="1" dirty="0">
                <a:latin typeface="Arial" charset="0"/>
                <a:cs typeface="Times New Roman" charset="0"/>
              </a:rPr>
              <a:t>g</a:t>
            </a:r>
            <a:r>
              <a:rPr lang="en-US" sz="2800" b="0" dirty="0">
                <a:latin typeface="Arial" charset="0"/>
                <a:cs typeface="Times New Roman" charset="0"/>
              </a:rPr>
              <a:t>)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</a:p>
          <a:p>
            <a:pPr lvl="2"/>
            <a:r>
              <a:rPr lang="en-US" sz="1800" dirty="0">
                <a:latin typeface="Symbol" charset="0"/>
                <a:cs typeface="Times New Roman" charset="0"/>
              </a:rPr>
              <a:t>D</a:t>
            </a:r>
            <a:r>
              <a:rPr lang="en-US" sz="1800" i="1" dirty="0">
                <a:latin typeface="Arial" charset="0"/>
                <a:cs typeface="Times New Roman" charset="0"/>
              </a:rPr>
              <a:t>H</a:t>
            </a:r>
            <a:r>
              <a:rPr lang="en-US" sz="1800" dirty="0">
                <a:latin typeface="Arial" charset="0"/>
                <a:cs typeface="Times New Roman" charset="0"/>
              </a:rPr>
              <a:t> = 2(−393.5 kJ) = −787.0 kJ.</a:t>
            </a:r>
            <a:endParaRPr lang="en-US" sz="2800" dirty="0">
              <a:latin typeface="Arial" charset="0"/>
              <a:cs typeface="Times New Roman" charset="0"/>
            </a:endParaRPr>
          </a:p>
          <a:p>
            <a:pPr eaLnBrk="1" hangingPunct="1"/>
            <a:endParaRPr lang="en-US" sz="2800" dirty="0">
              <a:latin typeface="Arial" charset="0"/>
              <a:cs typeface="Times New Roman" charset="0"/>
            </a:endParaRPr>
          </a:p>
          <a:p>
            <a:pPr eaLnBrk="1" hangingPunct="1"/>
            <a:r>
              <a:rPr lang="en-US" sz="2800" dirty="0">
                <a:latin typeface="Arial" charset="0"/>
                <a:cs typeface="Times New Roman" charset="0"/>
              </a:rPr>
              <a:t>If a reaction is reversed, then the sign of </a:t>
            </a:r>
            <a:r>
              <a:rPr lang="en-US" sz="2800" dirty="0">
                <a:latin typeface="Symbol" charset="0"/>
                <a:cs typeface="Times New Roman" charset="0"/>
              </a:rPr>
              <a:t>D</a:t>
            </a:r>
            <a:r>
              <a:rPr lang="en-US" sz="2800" i="1" dirty="0">
                <a:latin typeface="Arial" charset="0"/>
                <a:cs typeface="Times New Roman" charset="0"/>
              </a:rPr>
              <a:t>H</a:t>
            </a:r>
            <a:r>
              <a:rPr lang="en-US" sz="2800" dirty="0">
                <a:latin typeface="Arial" charset="0"/>
                <a:cs typeface="Times New Roman" charset="0"/>
              </a:rPr>
              <a:t> is changed.</a:t>
            </a:r>
          </a:p>
          <a:p>
            <a:pPr lvl="2" eaLnBrk="1" hangingPunct="1">
              <a:buFont typeface="Wingdings" charset="0"/>
              <a:buNone/>
            </a:pPr>
            <a:r>
              <a:rPr lang="en-US" sz="2800" dirty="0">
                <a:latin typeface="Arial" charset="0"/>
                <a:cs typeface="Times New Roman" charset="0"/>
              </a:rPr>
              <a:t>CO</a:t>
            </a:r>
            <a:r>
              <a:rPr lang="en-US" sz="2800" baseline="-25000" dirty="0">
                <a:latin typeface="Arial" charset="0"/>
                <a:cs typeface="Times New Roman" charset="0"/>
              </a:rPr>
              <a:t>2</a:t>
            </a:r>
            <a:r>
              <a:rPr lang="en-US" sz="2800" dirty="0">
                <a:latin typeface="Arial" charset="0"/>
                <a:cs typeface="Times New Roman" charset="0"/>
              </a:rPr>
              <a:t>(</a:t>
            </a:r>
            <a:r>
              <a:rPr lang="en-US" sz="2800" i="1" dirty="0">
                <a:latin typeface="Arial" charset="0"/>
                <a:cs typeface="Times New Roman" charset="0"/>
              </a:rPr>
              <a:t>g</a:t>
            </a:r>
            <a:r>
              <a:rPr lang="en-US" sz="2800" dirty="0">
                <a:latin typeface="Arial" charset="0"/>
                <a:cs typeface="Times New Roman" charset="0"/>
              </a:rPr>
              <a:t>) </a:t>
            </a:r>
            <a:r>
              <a:rPr lang="en-US" sz="2800" dirty="0">
                <a:latin typeface="Arial" charset="0"/>
              </a:rPr>
              <a:t>→</a:t>
            </a:r>
            <a:r>
              <a:rPr lang="en-US" sz="2800" dirty="0">
                <a:latin typeface="Arial" charset="0"/>
                <a:cs typeface="Times New Roman" charset="0"/>
              </a:rPr>
              <a:t> </a:t>
            </a:r>
            <a:r>
              <a:rPr lang="en-US" sz="2800" dirty="0">
                <a:latin typeface="Arial" charset="0"/>
              </a:rPr>
              <a:t>C(</a:t>
            </a:r>
            <a:r>
              <a:rPr lang="en-US" sz="2800" i="1" dirty="0">
                <a:latin typeface="Arial" charset="0"/>
              </a:rPr>
              <a:t>s</a:t>
            </a:r>
            <a:r>
              <a:rPr lang="en-US" sz="2800" dirty="0">
                <a:latin typeface="Arial" charset="0"/>
              </a:rPr>
              <a:t>) + O</a:t>
            </a:r>
            <a:r>
              <a:rPr lang="en-US" sz="2800" baseline="-25000" dirty="0">
                <a:latin typeface="Arial" charset="0"/>
              </a:rPr>
              <a:t>2</a:t>
            </a:r>
            <a:r>
              <a:rPr lang="en-US" sz="2800" dirty="0">
                <a:latin typeface="Arial" charset="0"/>
              </a:rPr>
              <a:t>(</a:t>
            </a:r>
            <a:r>
              <a:rPr lang="en-US" sz="2800" i="1" dirty="0">
                <a:latin typeface="Arial" charset="0"/>
              </a:rPr>
              <a:t>g</a:t>
            </a:r>
            <a:r>
              <a:rPr lang="en-US" sz="2800" dirty="0">
                <a:latin typeface="Arial" charset="0"/>
              </a:rPr>
              <a:t>) </a:t>
            </a:r>
            <a:r>
              <a:rPr lang="en-US" sz="2800" dirty="0">
                <a:latin typeface="Arial" charset="0"/>
                <a:cs typeface="Times New Roman" charset="0"/>
              </a:rPr>
              <a:t>	</a:t>
            </a:r>
            <a:r>
              <a:rPr lang="en-US" sz="1800" dirty="0">
                <a:latin typeface="Symbol" charset="0"/>
                <a:cs typeface="Times New Roman" charset="0"/>
              </a:rPr>
              <a:t>D</a:t>
            </a:r>
            <a:r>
              <a:rPr lang="en-US" sz="1800" i="1" dirty="0">
                <a:latin typeface="Arial" charset="0"/>
                <a:cs typeface="Times New Roman" charset="0"/>
              </a:rPr>
              <a:t>H</a:t>
            </a:r>
            <a:r>
              <a:rPr lang="en-US" sz="1800" dirty="0">
                <a:latin typeface="Arial" charset="0"/>
                <a:cs typeface="Times New Roman" charset="0"/>
              </a:rPr>
              <a:t> = +393.5 kJ</a:t>
            </a:r>
            <a:endParaRPr lang="en-US" sz="2800" dirty="0">
              <a:latin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859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6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Standard Conditions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36638"/>
            <a:ext cx="8458200" cy="5059362"/>
          </a:xfrm>
          <a:ln w="25400">
            <a:solidFill>
              <a:srgbClr val="FF0000"/>
            </a:solidFill>
            <a:prstDash val="lgDash"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3600" dirty="0">
                <a:latin typeface="Arial" charset="0"/>
              </a:rPr>
              <a:t>The </a:t>
            </a: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standard state</a:t>
            </a:r>
            <a:r>
              <a:rPr lang="en-US" sz="3600" dirty="0">
                <a:solidFill>
                  <a:srgbClr val="3C8C93"/>
                </a:solidFill>
                <a:latin typeface="Arial" charset="0"/>
              </a:rPr>
              <a:t> </a:t>
            </a:r>
            <a:r>
              <a:rPr lang="en-US" sz="3600" dirty="0">
                <a:latin typeface="Arial" charset="0"/>
              </a:rPr>
              <a:t>is the state of a material at a defined set of conditions.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>
                <a:latin typeface="Arial" charset="0"/>
              </a:rPr>
              <a:t>Pure gas at exactly 1 </a:t>
            </a:r>
            <a:r>
              <a:rPr lang="en-US" sz="3200" dirty="0" err="1">
                <a:latin typeface="Arial" charset="0"/>
              </a:rPr>
              <a:t>atm</a:t>
            </a:r>
            <a:r>
              <a:rPr lang="en-US" sz="3200" dirty="0">
                <a:latin typeface="Arial" charset="0"/>
              </a:rPr>
              <a:t> pressure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>
                <a:latin typeface="Arial" charset="0"/>
              </a:rPr>
              <a:t>Pure solid or liquid in its most stable form at exactly 1 </a:t>
            </a:r>
            <a:r>
              <a:rPr lang="en-US" sz="3200" dirty="0" err="1">
                <a:latin typeface="Arial" charset="0"/>
              </a:rPr>
              <a:t>atm</a:t>
            </a:r>
            <a:r>
              <a:rPr lang="en-US" sz="3200" dirty="0">
                <a:latin typeface="Arial" charset="0"/>
              </a:rPr>
              <a:t> pressure and temperature of interest</a:t>
            </a:r>
          </a:p>
          <a:p>
            <a:pPr lvl="2" eaLnBrk="1" hangingPunct="1">
              <a:spcBef>
                <a:spcPct val="0"/>
              </a:spcBef>
            </a:pPr>
            <a:r>
              <a:rPr lang="en-US" sz="2800" dirty="0">
                <a:latin typeface="Arial" charset="0"/>
              </a:rPr>
              <a:t>Usually 25 °C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>
                <a:latin typeface="Arial" charset="0"/>
              </a:rPr>
              <a:t>Substance in a solution with concentration 1 M</a:t>
            </a:r>
          </a:p>
        </p:txBody>
      </p:sp>
    </p:spTree>
    <p:extLst>
      <p:ext uri="{BB962C8B-B14F-4D97-AF65-F5344CB8AC3E}">
        <p14:creationId xmlns:p14="http://schemas.microsoft.com/office/powerpoint/2010/main" val="2615784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Standard Conditions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36638"/>
            <a:ext cx="8458200" cy="5059362"/>
          </a:xfrm>
          <a:ln w="25400">
            <a:solidFill>
              <a:srgbClr val="FF0000"/>
            </a:solidFill>
            <a:prstDash val="lgDash"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4000" dirty="0">
                <a:latin typeface="Arial" charset="0"/>
              </a:rPr>
              <a:t>The </a:t>
            </a:r>
            <a:r>
              <a:rPr lang="en-US" sz="4000" b="1" dirty="0">
                <a:solidFill>
                  <a:srgbClr val="FFFF00"/>
                </a:solidFill>
                <a:latin typeface="Arial" charset="0"/>
              </a:rPr>
              <a:t>standard enthalpy change, </a:t>
            </a:r>
            <a:r>
              <a:rPr lang="en-US" sz="4000" b="1" dirty="0">
                <a:solidFill>
                  <a:srgbClr val="FFFF00"/>
                </a:solidFill>
                <a:latin typeface="Symbol" charset="0"/>
              </a:rPr>
              <a:t>D</a:t>
            </a:r>
            <a:r>
              <a:rPr lang="en-US" sz="4000" b="1" i="1" dirty="0">
                <a:solidFill>
                  <a:srgbClr val="FFFF00"/>
                </a:solidFill>
                <a:latin typeface="Arial" charset="0"/>
              </a:rPr>
              <a:t>H</a:t>
            </a:r>
            <a:r>
              <a:rPr lang="en-US" sz="4000" b="1" dirty="0">
                <a:solidFill>
                  <a:srgbClr val="FFFF00"/>
                </a:solidFill>
                <a:latin typeface="Arial" charset="0"/>
              </a:rPr>
              <a:t>°,</a:t>
            </a:r>
            <a:r>
              <a:rPr lang="en-US" sz="40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4000" dirty="0">
                <a:latin typeface="Arial" charset="0"/>
              </a:rPr>
              <a:t>is the enthalpy change when all reactants and products are in their standard states.</a:t>
            </a:r>
            <a:endParaRPr lang="en-US" sz="4000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en-US" sz="2000" dirty="0">
              <a:solidFill>
                <a:srgbClr val="FFFF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679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582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</a:rPr>
              <a:t>Standard Conditions</a:t>
            </a:r>
          </a:p>
        </p:txBody>
      </p:sp>
      <p:sp>
        <p:nvSpPr>
          <p:cNvPr id="11059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36638"/>
            <a:ext cx="8458200" cy="5059362"/>
          </a:xfrm>
          <a:ln w="25400">
            <a:solidFill>
              <a:srgbClr val="FF0000"/>
            </a:solidFill>
            <a:prstDash val="lgDash"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3600" dirty="0">
                <a:solidFill>
                  <a:srgbClr val="FFFF00"/>
                </a:solidFill>
                <a:latin typeface="Arial" charset="0"/>
              </a:rPr>
              <a:t>The </a:t>
            </a: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standard enthalpy of formation, </a:t>
            </a:r>
            <a:r>
              <a:rPr lang="en-US" sz="3600" b="1" dirty="0" err="1">
                <a:solidFill>
                  <a:srgbClr val="FFFF00"/>
                </a:solidFill>
                <a:latin typeface="Symbol" charset="0"/>
              </a:rPr>
              <a:t>D</a:t>
            </a:r>
            <a:r>
              <a:rPr lang="en-US" sz="3600" b="1" i="1" dirty="0" err="1">
                <a:solidFill>
                  <a:srgbClr val="FFFF00"/>
                </a:solidFill>
                <a:latin typeface="Arial" charset="0"/>
              </a:rPr>
              <a:t>H</a:t>
            </a:r>
            <a:r>
              <a:rPr lang="en-US" sz="3600" b="1" baseline="-25000" dirty="0" err="1">
                <a:solidFill>
                  <a:srgbClr val="FFFF00"/>
                </a:solidFill>
                <a:latin typeface="Arial" charset="0"/>
              </a:rPr>
              <a:t>f</a:t>
            </a:r>
            <a:r>
              <a:rPr lang="en-US" sz="3600" b="1" dirty="0">
                <a:solidFill>
                  <a:srgbClr val="FFFF00"/>
                </a:solidFill>
                <a:latin typeface="Arial" charset="0"/>
              </a:rPr>
              <a:t>°,</a:t>
            </a:r>
            <a:r>
              <a:rPr lang="en-US" sz="3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US" sz="3600" dirty="0">
                <a:latin typeface="Arial" charset="0"/>
              </a:rPr>
              <a:t>is the enthalpy change for the reaction forming 1 mole of a pure compound from its constituent elements.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>
                <a:latin typeface="Arial" charset="0"/>
              </a:rPr>
              <a:t>The elements must be in their standard states.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3200" dirty="0">
                <a:solidFill>
                  <a:srgbClr val="FFFF00"/>
                </a:solidFill>
                <a:latin typeface="Arial" charset="0"/>
              </a:rPr>
              <a:t>The </a:t>
            </a:r>
            <a:r>
              <a:rPr lang="en-US" sz="3200" dirty="0" err="1">
                <a:solidFill>
                  <a:srgbClr val="FFFF00"/>
                </a:solidFill>
                <a:latin typeface="Symbol" charset="0"/>
              </a:rPr>
              <a:t>D</a:t>
            </a:r>
            <a:r>
              <a:rPr lang="en-US" sz="3200" dirty="0" err="1">
                <a:solidFill>
                  <a:srgbClr val="FFFF00"/>
                </a:solidFill>
                <a:latin typeface="Arial" charset="0"/>
              </a:rPr>
              <a:t>H</a:t>
            </a:r>
            <a:r>
              <a:rPr lang="en-US" sz="3200" baseline="-25000" dirty="0" err="1">
                <a:solidFill>
                  <a:srgbClr val="FFFF00"/>
                </a:solidFill>
                <a:latin typeface="Arial" charset="0"/>
              </a:rPr>
              <a:t>f</a:t>
            </a:r>
            <a:r>
              <a:rPr lang="en-US" sz="3200" dirty="0">
                <a:solidFill>
                  <a:srgbClr val="FFFF00"/>
                </a:solidFill>
                <a:latin typeface="Arial" charset="0"/>
              </a:rPr>
              <a:t>° for a </a:t>
            </a:r>
            <a:r>
              <a:rPr lang="en-US" sz="3200" u="sng" dirty="0">
                <a:solidFill>
                  <a:srgbClr val="FFFF00"/>
                </a:solidFill>
                <a:latin typeface="Arial" charset="0"/>
              </a:rPr>
              <a:t>pure element in its standard state </a:t>
            </a:r>
            <a:r>
              <a:rPr lang="en-US" sz="3200" dirty="0">
                <a:solidFill>
                  <a:srgbClr val="FFFF00"/>
                </a:solidFill>
                <a:latin typeface="Arial" charset="0"/>
              </a:rPr>
              <a:t>= 0 kJ/mol.</a:t>
            </a:r>
          </a:p>
        </p:txBody>
      </p:sp>
    </p:spTree>
    <p:extLst>
      <p:ext uri="{BB962C8B-B14F-4D97-AF65-F5344CB8AC3E}">
        <p14:creationId xmlns:p14="http://schemas.microsoft.com/office/powerpoint/2010/main" val="11120178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584200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Arial" charset="0"/>
              </a:rPr>
              <a:t>CH</a:t>
            </a:r>
            <a:r>
              <a:rPr lang="en-US" baseline="-25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)+ 2 O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)→ CO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 + 2H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O(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</a:t>
            </a:r>
          </a:p>
        </p:txBody>
      </p:sp>
      <p:sp>
        <p:nvSpPr>
          <p:cNvPr id="120834" name="TextBox 5"/>
          <p:cNvSpPr txBox="1">
            <a:spLocks noChangeArrowheads="1"/>
          </p:cNvSpPr>
          <p:nvPr/>
        </p:nvSpPr>
        <p:spPr bwMode="auto">
          <a:xfrm>
            <a:off x="0" y="4114800"/>
            <a:ext cx="90893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C(</a:t>
            </a:r>
            <a:r>
              <a:rPr lang="en-US" i="1" dirty="0"/>
              <a:t>s</a:t>
            </a:r>
            <a:r>
              <a:rPr lang="en-US" dirty="0"/>
              <a:t>, graphite) + 2 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→ CH</a:t>
            </a:r>
            <a:r>
              <a:rPr lang="en-US" baseline="-25000" dirty="0"/>
              <a:t>4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	          </a:t>
            </a:r>
            <a:r>
              <a:rPr lang="en-US" dirty="0" err="1">
                <a:latin typeface="Symbol" charset="0"/>
              </a:rPr>
              <a:t>D</a:t>
            </a:r>
            <a:r>
              <a:rPr lang="en-US" i="1" dirty="0" err="1"/>
              <a:t>H</a:t>
            </a:r>
            <a:r>
              <a:rPr lang="en-US" baseline="-25000" dirty="0" err="1"/>
              <a:t>f</a:t>
            </a:r>
            <a:r>
              <a:rPr lang="en-US" dirty="0"/>
              <a:t>°= − 74.6 kJ/mol CH</a:t>
            </a:r>
            <a:r>
              <a:rPr lang="en-US" baseline="-25000" dirty="0"/>
              <a:t>4</a:t>
            </a:r>
          </a:p>
        </p:txBody>
      </p:sp>
      <p:sp>
        <p:nvSpPr>
          <p:cNvPr id="120835" name="TextBox 6"/>
          <p:cNvSpPr txBox="1">
            <a:spLocks noChangeArrowheads="1"/>
          </p:cNvSpPr>
          <p:nvPr/>
        </p:nvSpPr>
        <p:spPr bwMode="auto">
          <a:xfrm>
            <a:off x="-9525" y="4953000"/>
            <a:ext cx="9005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C(</a:t>
            </a:r>
            <a:r>
              <a:rPr lang="en-US" i="1"/>
              <a:t>s</a:t>
            </a:r>
            <a:r>
              <a:rPr lang="en-US"/>
              <a:t>, graphite) + O</a:t>
            </a:r>
            <a:r>
              <a:rPr lang="en-US" baseline="-25000"/>
              <a:t>2</a:t>
            </a:r>
            <a:r>
              <a:rPr lang="en-US"/>
              <a:t>(</a:t>
            </a:r>
            <a:r>
              <a:rPr lang="en-US" i="1"/>
              <a:t>g</a:t>
            </a:r>
            <a:r>
              <a:rPr lang="en-US"/>
              <a:t>) → CO</a:t>
            </a:r>
            <a:r>
              <a:rPr lang="en-US" baseline="-25000"/>
              <a:t>2</a:t>
            </a:r>
            <a:r>
              <a:rPr lang="en-US"/>
              <a:t>(</a:t>
            </a:r>
            <a:r>
              <a:rPr lang="en-US" i="1"/>
              <a:t>g</a:t>
            </a:r>
            <a:r>
              <a:rPr lang="en-US"/>
              <a:t>)	          </a:t>
            </a:r>
            <a:r>
              <a:rPr lang="en-US">
                <a:latin typeface="Symbol" charset="0"/>
              </a:rPr>
              <a:t>D</a:t>
            </a:r>
            <a:r>
              <a:rPr lang="en-US" i="1"/>
              <a:t>H</a:t>
            </a:r>
            <a:r>
              <a:rPr lang="en-US" baseline="-25000"/>
              <a:t>f</a:t>
            </a:r>
            <a:r>
              <a:rPr lang="en-US"/>
              <a:t>°= −393.5 kJ/mol CO</a:t>
            </a:r>
            <a:r>
              <a:rPr lang="en-US" baseline="-25000"/>
              <a:t>2</a:t>
            </a:r>
          </a:p>
        </p:txBody>
      </p:sp>
      <p:sp>
        <p:nvSpPr>
          <p:cNvPr id="120836" name="TextBox 7"/>
          <p:cNvSpPr txBox="1">
            <a:spLocks noChangeArrowheads="1"/>
          </p:cNvSpPr>
          <p:nvPr/>
        </p:nvSpPr>
        <p:spPr bwMode="auto">
          <a:xfrm>
            <a:off x="244475" y="5791200"/>
            <a:ext cx="90220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+ ½ O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→ H</a:t>
            </a:r>
            <a:r>
              <a:rPr lang="en-US" baseline="-25000" dirty="0"/>
              <a:t>2</a:t>
            </a:r>
            <a:r>
              <a:rPr lang="en-US" dirty="0"/>
              <a:t>O(</a:t>
            </a:r>
            <a:r>
              <a:rPr lang="en-US" i="1" dirty="0"/>
              <a:t>g</a:t>
            </a:r>
            <a:r>
              <a:rPr lang="en-US" dirty="0"/>
              <a:t>)		       </a:t>
            </a:r>
            <a:r>
              <a:rPr lang="en-US" dirty="0" err="1">
                <a:latin typeface="Symbol" charset="0"/>
              </a:rPr>
              <a:t>D</a:t>
            </a:r>
            <a:r>
              <a:rPr lang="en-US" i="1" dirty="0" err="1"/>
              <a:t>H</a:t>
            </a:r>
            <a:r>
              <a:rPr lang="en-US" baseline="-25000" dirty="0" err="1"/>
              <a:t>f</a:t>
            </a:r>
            <a:r>
              <a:rPr lang="en-US" dirty="0"/>
              <a:t>°= −241.8 kJ/mol 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  <p:pic>
        <p:nvPicPr>
          <p:cNvPr id="63494" name="Picture 1" descr="06_11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9"/>
          <a:stretch>
            <a:fillRect/>
          </a:stretch>
        </p:blipFill>
        <p:spPr bwMode="auto">
          <a:xfrm>
            <a:off x="1752600" y="757238"/>
            <a:ext cx="5334000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3213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/>
      <p:bldP spid="1208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TextBox 8"/>
          <p:cNvSpPr txBox="1">
            <a:spLocks noChangeArrowheads="1"/>
          </p:cNvSpPr>
          <p:nvPr/>
        </p:nvSpPr>
        <p:spPr bwMode="auto">
          <a:xfrm>
            <a:off x="219075" y="4403725"/>
            <a:ext cx="7934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→ C(</a:t>
            </a:r>
            <a:r>
              <a:rPr lang="en-US" i="1" dirty="0"/>
              <a:t>s</a:t>
            </a:r>
            <a:r>
              <a:rPr lang="en-US" dirty="0"/>
              <a:t>, graphite) + 2 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	</a:t>
            </a:r>
            <a:r>
              <a:rPr lang="en-US" dirty="0">
                <a:latin typeface="Symbol" charset="0"/>
              </a:rPr>
              <a:t>D</a:t>
            </a:r>
            <a:r>
              <a:rPr lang="en-US" i="1" dirty="0"/>
              <a:t>H</a:t>
            </a:r>
            <a:r>
              <a:rPr lang="en-US" dirty="0"/>
              <a:t>° = + 74.6 kJ</a:t>
            </a:r>
            <a:endParaRPr lang="en-US" baseline="-25000" dirty="0"/>
          </a:p>
        </p:txBody>
      </p:sp>
      <p:sp>
        <p:nvSpPr>
          <p:cNvPr id="122882" name="TextBox 9"/>
          <p:cNvSpPr txBox="1">
            <a:spLocks noChangeArrowheads="1"/>
          </p:cNvSpPr>
          <p:nvPr/>
        </p:nvSpPr>
        <p:spPr bwMode="auto">
          <a:xfrm>
            <a:off x="293687" y="5486400"/>
            <a:ext cx="7935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2 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+ O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→ 2 H</a:t>
            </a:r>
            <a:r>
              <a:rPr lang="en-US" baseline="-25000" dirty="0"/>
              <a:t>2</a:t>
            </a:r>
            <a:r>
              <a:rPr lang="en-US" dirty="0"/>
              <a:t>O(</a:t>
            </a:r>
            <a:r>
              <a:rPr lang="en-US" i="1" dirty="0"/>
              <a:t>g</a:t>
            </a:r>
            <a:r>
              <a:rPr lang="en-US" dirty="0"/>
              <a:t>)		</a:t>
            </a:r>
            <a:r>
              <a:rPr lang="en-US" dirty="0">
                <a:latin typeface="Symbol" charset="0"/>
              </a:rPr>
              <a:t>D</a:t>
            </a:r>
            <a:r>
              <a:rPr lang="en-US" i="1" dirty="0"/>
              <a:t>H</a:t>
            </a:r>
            <a:r>
              <a:rPr lang="en-US" dirty="0"/>
              <a:t>° = −483.6 kJ</a:t>
            </a:r>
          </a:p>
        </p:txBody>
      </p:sp>
      <p:sp>
        <p:nvSpPr>
          <p:cNvPr id="1228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0"/>
            <a:ext cx="8534400" cy="584200"/>
          </a:xfrm>
        </p:spPr>
        <p:txBody>
          <a:bodyPr/>
          <a:lstStyle/>
          <a:p>
            <a:pPr algn="ctr" eaLnBrk="1" hangingPunct="1"/>
            <a:r>
              <a:rPr lang="en-US" dirty="0">
                <a:latin typeface="Arial" charset="0"/>
              </a:rPr>
              <a:t>CH</a:t>
            </a:r>
            <a:r>
              <a:rPr lang="en-US" baseline="-25000" dirty="0">
                <a:latin typeface="Arial" charset="0"/>
              </a:rPr>
              <a:t>4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)+ 2 O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)→ CO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 + 2H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O(</a:t>
            </a:r>
            <a:r>
              <a:rPr lang="en-US" i="1" dirty="0">
                <a:latin typeface="Arial" charset="0"/>
              </a:rPr>
              <a:t>g</a:t>
            </a:r>
            <a:r>
              <a:rPr lang="en-US" dirty="0">
                <a:latin typeface="Arial" charset="0"/>
              </a:rPr>
              <a:t>)</a:t>
            </a:r>
          </a:p>
        </p:txBody>
      </p:sp>
      <p:sp>
        <p:nvSpPr>
          <p:cNvPr id="122884" name="TextBox 6"/>
          <p:cNvSpPr txBox="1">
            <a:spLocks noChangeArrowheads="1"/>
          </p:cNvSpPr>
          <p:nvPr/>
        </p:nvSpPr>
        <p:spPr bwMode="auto">
          <a:xfrm>
            <a:off x="0" y="4953000"/>
            <a:ext cx="93547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C(</a:t>
            </a:r>
            <a:r>
              <a:rPr lang="en-US" i="1" dirty="0"/>
              <a:t>s</a:t>
            </a:r>
            <a:r>
              <a:rPr lang="en-US" dirty="0"/>
              <a:t>, graphite) + O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→ CO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	           </a:t>
            </a:r>
            <a:r>
              <a:rPr lang="en-US" dirty="0" err="1">
                <a:latin typeface="Symbol" charset="0"/>
              </a:rPr>
              <a:t>D</a:t>
            </a:r>
            <a:r>
              <a:rPr lang="en-US" i="1" dirty="0" err="1"/>
              <a:t>H</a:t>
            </a:r>
            <a:r>
              <a:rPr lang="en-US" baseline="-25000" dirty="0" err="1"/>
              <a:t>f</a:t>
            </a:r>
            <a:r>
              <a:rPr lang="en-US" dirty="0"/>
              <a:t>° = −393.5 kJ/</a:t>
            </a:r>
            <a:r>
              <a:rPr lang="en-US" dirty="0" err="1"/>
              <a:t>mol</a:t>
            </a:r>
            <a:r>
              <a:rPr lang="en-US" dirty="0"/>
              <a:t> CO</a:t>
            </a:r>
            <a:r>
              <a:rPr lang="en-US" baseline="-25000" dirty="0"/>
              <a:t>2</a:t>
            </a:r>
          </a:p>
        </p:txBody>
      </p:sp>
      <p:sp>
        <p:nvSpPr>
          <p:cNvPr id="122885" name="TextBox 10"/>
          <p:cNvSpPr txBox="1">
            <a:spLocks noChangeArrowheads="1"/>
          </p:cNvSpPr>
          <p:nvPr/>
        </p:nvSpPr>
        <p:spPr bwMode="auto">
          <a:xfrm>
            <a:off x="209550" y="6248400"/>
            <a:ext cx="8020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/>
              <a:t>CH</a:t>
            </a:r>
            <a:r>
              <a:rPr lang="en-US" baseline="-25000" dirty="0"/>
              <a:t>4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+ 2 O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→ CO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+ 2 H</a:t>
            </a:r>
            <a:r>
              <a:rPr lang="en-US" baseline="-25000" dirty="0"/>
              <a:t>2</a:t>
            </a:r>
            <a:r>
              <a:rPr lang="en-US" dirty="0"/>
              <a:t>O(</a:t>
            </a:r>
            <a:r>
              <a:rPr lang="en-US" i="1" dirty="0"/>
              <a:t>g</a:t>
            </a:r>
            <a:r>
              <a:rPr lang="en-US" dirty="0"/>
              <a:t>)	</a:t>
            </a:r>
            <a:r>
              <a:rPr lang="en-US" dirty="0">
                <a:solidFill>
                  <a:srgbClr val="FFFF00"/>
                </a:solidFill>
                <a:latin typeface="Symbol" charset="0"/>
              </a:rPr>
              <a:t>D</a:t>
            </a:r>
            <a:r>
              <a:rPr lang="en-US" i="1" dirty="0">
                <a:solidFill>
                  <a:srgbClr val="FFFF00"/>
                </a:solidFill>
              </a:rPr>
              <a:t>H</a:t>
            </a:r>
            <a:r>
              <a:rPr lang="en-US" dirty="0">
                <a:solidFill>
                  <a:srgbClr val="FFFF00"/>
                </a:solidFill>
              </a:rPr>
              <a:t>°  = −802.5 kJ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 flipH="1">
            <a:off x="1722439" y="4648200"/>
            <a:ext cx="1782761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 flipH="1">
            <a:off x="152400" y="5197475"/>
            <a:ext cx="1828800" cy="1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flipH="1">
            <a:off x="3820318" y="4559151"/>
            <a:ext cx="857079" cy="15862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H="1">
            <a:off x="327765" y="5643264"/>
            <a:ext cx="1043835" cy="198439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890" name="Picture 12" descr="06_11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69"/>
          <a:stretch>
            <a:fillRect/>
          </a:stretch>
        </p:blipFill>
        <p:spPr bwMode="auto">
          <a:xfrm>
            <a:off x="1752600" y="757238"/>
            <a:ext cx="5334000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52400" y="6019800"/>
            <a:ext cx="8763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3788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22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22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1" grpId="0"/>
      <p:bldP spid="122882" grpId="0"/>
      <p:bldP spid="122884" grpId="0"/>
      <p:bldP spid="12288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E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E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YES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974</Words>
  <Application>Microsoft Macintosh PowerPoint</Application>
  <PresentationFormat>On-screen Show (4:3)</PresentationFormat>
  <Paragraphs>78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Comic Sans MS</vt:lpstr>
      <vt:lpstr>Symbol</vt:lpstr>
      <vt:lpstr>Wingdings</vt:lpstr>
      <vt:lpstr>chemistry</vt:lpstr>
      <vt:lpstr>THERMOCHEMISTRY</vt:lpstr>
      <vt:lpstr>Hess’s Law</vt:lpstr>
      <vt:lpstr>Hess’s Law</vt:lpstr>
      <vt:lpstr>Relationships Involving DHrxn</vt:lpstr>
      <vt:lpstr>Standard Conditions</vt:lpstr>
      <vt:lpstr>Standard Conditions</vt:lpstr>
      <vt:lpstr>Standard Conditions</vt:lpstr>
      <vt:lpstr>CH4(g)+ 2 O2(g)→ CO2(g) + 2H2O(g)</vt:lpstr>
      <vt:lpstr>CH4(g)+ 2 O2(g)→ CO2(g) + 2H2O(g)</vt:lpstr>
      <vt:lpstr>Use Hess’s Law to determine ΔH for the following target reaction.  ½ N2 (g) + ½ O2 (g) → NO (g)            ΔH =  90.3 kJ NO (g) + ½ Cl2 (g) → NOCl (g)  ΔH =  –38.6 kJ  2 NOCl (g) → N2 (g) + O2 (g) + Cl2 (g)  ΔH =   ?</vt:lpstr>
      <vt:lpstr>Use Hess’s Law to determine ΔH for the following target reaction.  ½ N2 (g) + ½ O2 (g) → NO (g)  ΔH = 90.3 kJ NO (g) + ½ Cl2 (g) → NOCl (g)  ΔH = –38.6 kJ  2 NOCl (g) → N2 (g) + O2 (g) + Cl2 (g)  ΔH =   ?</vt:lpstr>
      <vt:lpstr>PowerPoint Presentation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Microsoft Office User</cp:lastModifiedBy>
  <cp:revision>188</cp:revision>
  <dcterms:created xsi:type="dcterms:W3CDTF">2006-06-01T18:12:29Z</dcterms:created>
  <dcterms:modified xsi:type="dcterms:W3CDTF">2020-02-04T06:44:41Z</dcterms:modified>
</cp:coreProperties>
</file>