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21"/>
  </p:notesMasterIdLst>
  <p:sldIdLst>
    <p:sldId id="256" r:id="rId3"/>
    <p:sldId id="275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276" r:id="rId12"/>
    <p:sldId id="271" r:id="rId13"/>
    <p:sldId id="273" r:id="rId14"/>
    <p:sldId id="272" r:id="rId15"/>
    <p:sldId id="274" r:id="rId16"/>
    <p:sldId id="259" r:id="rId17"/>
    <p:sldId id="264" r:id="rId18"/>
    <p:sldId id="257" r:id="rId19"/>
    <p:sldId id="26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DDDDD"/>
    <a:srgbClr val="008000"/>
    <a:srgbClr val="FF3300"/>
    <a:srgbClr val="4D4D4D"/>
    <a:srgbClr val="B2B2B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6"/>
    <p:restoredTop sz="94745"/>
  </p:normalViewPr>
  <p:slideViewPr>
    <p:cSldViewPr>
      <p:cViewPr varScale="1">
        <p:scale>
          <a:sx n="102" d="100"/>
          <a:sy n="102" d="100"/>
        </p:scale>
        <p:origin x="13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5B70B-4018-2E48-BC22-42AD794E62C8}" type="datetimeFigureOut">
              <a:rPr lang="en-US" smtClean="0"/>
              <a:t>2/19/20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B7D3C-150C-8948-97E3-BBD59D35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48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0EA564A-F2EC-F644-B1F4-E35D5543028B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78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91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795CC5-243F-0242-98A7-E68E51F5DDAA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w="12700" cap="flat">
            <a:solidFill>
              <a:schemeClr val="tx1"/>
            </a:solidFill>
          </a:ln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68" tIns="44441" rIns="90468" bIns="44441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1C0FEB3-1637-7045-93F4-DB6C7E6F281E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81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ABD2571-3C96-CF41-95FA-628B885B1F8E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19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17A5E71-5E86-5545-B525-E4F8AE6F695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81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78C3C70-6F75-8141-9EEA-3AC6D69FC7A7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50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E8890-12A7-4222-AA43-7705274FFB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D0DE7-9C2A-4666-8ACB-89437A3735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BA0CD-506D-4F52-8EF2-F07656AE4F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D1CD671-DC85-4A6B-9029-E55F7985C6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88933-17FD-4694-985C-96F7EC70A6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520DB-C263-4470-91FC-1A02DABCE9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EB0CD-17CB-4714-8A3E-73DD0EF18F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9EC43-CE97-488E-9CDD-944B7014A4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ABB28-0C51-42B5-B7CC-4213A4858A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C0661-BA02-47FF-A69F-7AA0EE5AAC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ECDE9-1902-488F-A068-B3CAD63187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BB71F-2E24-44FF-89FC-D4090B2D0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08132FA7-EFFC-4DD1-B627-5582E20DC4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458200" cy="2365375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Acids and Bases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Acid Dissociation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752600" y="1295400"/>
            <a:ext cx="64770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</a:t>
            </a:r>
            <a:r>
              <a:rPr lang="en-US" sz="3200"/>
              <a:t>HA    </a:t>
            </a:r>
            <a:r>
              <a:rPr lang="en-US" sz="3200">
                <a:sym typeface="Wingdings" pitchFamily="2" charset="2"/>
              </a:rPr>
              <a:t>    H</a:t>
            </a:r>
            <a:r>
              <a:rPr lang="en-US" sz="3200" baseline="30000">
                <a:sym typeface="Wingdings" pitchFamily="2" charset="2"/>
              </a:rPr>
              <a:t>+</a:t>
            </a:r>
            <a:r>
              <a:rPr lang="en-US" sz="3200">
                <a:sym typeface="Wingdings" pitchFamily="2" charset="2"/>
              </a:rPr>
              <a:t>   +     A</a:t>
            </a:r>
            <a:r>
              <a:rPr lang="en-US" sz="3200" baseline="30000">
                <a:sym typeface="Wingdings" pitchFamily="2" charset="2"/>
              </a:rPr>
              <a:t>-</a:t>
            </a:r>
          </a:p>
          <a:p>
            <a:r>
              <a:rPr lang="en-US" sz="3200">
                <a:solidFill>
                  <a:srgbClr val="FF3300"/>
                </a:solidFill>
                <a:sym typeface="Wingdings" pitchFamily="2" charset="2"/>
              </a:rPr>
              <a:t>Acid</a:t>
            </a:r>
            <a:r>
              <a:rPr lang="en-US" sz="3200">
                <a:sym typeface="Wingdings" pitchFamily="2" charset="2"/>
              </a:rPr>
              <a:t>	      </a:t>
            </a:r>
            <a:r>
              <a:rPr lang="en-US" sz="3200">
                <a:solidFill>
                  <a:srgbClr val="FF3300"/>
                </a:solidFill>
                <a:sym typeface="Wingdings" pitchFamily="2" charset="2"/>
              </a:rPr>
              <a:t>Proton</a:t>
            </a:r>
            <a:r>
              <a:rPr lang="en-US" sz="3200">
                <a:sym typeface="Wingdings" pitchFamily="2" charset="2"/>
              </a:rPr>
              <a:t>    </a:t>
            </a:r>
            <a:r>
              <a:rPr lang="en-US" sz="3200">
                <a:solidFill>
                  <a:schemeClr val="accent2"/>
                </a:solidFill>
                <a:sym typeface="Wingdings" pitchFamily="2" charset="2"/>
              </a:rPr>
              <a:t>Conjugate</a:t>
            </a:r>
          </a:p>
          <a:p>
            <a:r>
              <a:rPr lang="en-US" sz="3200">
                <a:sym typeface="Wingdings" pitchFamily="2" charset="2"/>
              </a:rPr>
              <a:t>				    </a:t>
            </a:r>
            <a:r>
              <a:rPr lang="en-US" sz="3200">
                <a:solidFill>
                  <a:schemeClr val="accent2"/>
                </a:solidFill>
                <a:sym typeface="Wingdings" pitchFamily="2" charset="2"/>
              </a:rPr>
              <a:t>base</a:t>
            </a:r>
          </a:p>
        </p:txBody>
      </p:sp>
      <p:graphicFrame>
        <p:nvGraphicFramePr>
          <p:cNvPr id="24582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1981200" y="2971800"/>
          <a:ext cx="45720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" name="Equation" r:id="rId3" imgW="952200" imgH="444240" progId="Equation.3">
                  <p:embed/>
                </p:oleObj>
              </mc:Choice>
              <mc:Fallback>
                <p:oleObj name="Equation" r:id="rId3" imgW="952200" imgH="4442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971800"/>
                        <a:ext cx="4572000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219200" y="5334000"/>
            <a:ext cx="6873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Alternately, H</a:t>
            </a:r>
            <a:r>
              <a:rPr lang="en-US" baseline="30000"/>
              <a:t>+</a:t>
            </a:r>
            <a:r>
              <a:rPr lang="en-US"/>
              <a:t> may be written in its hydrated form, H</a:t>
            </a:r>
            <a:r>
              <a:rPr lang="en-US" baseline="-25000"/>
              <a:t>3</a:t>
            </a:r>
            <a:r>
              <a:rPr lang="en-US"/>
              <a:t>O</a:t>
            </a:r>
            <a:r>
              <a:rPr lang="en-US" baseline="30000"/>
              <a:t>+</a:t>
            </a:r>
            <a:r>
              <a:rPr lang="en-US"/>
              <a:t> (hydronium ion)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20763"/>
          </a:xfrm>
        </p:spPr>
        <p:txBody>
          <a:bodyPr/>
          <a:lstStyle/>
          <a:p>
            <a:r>
              <a:rPr lang="en-US"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Dissociation of Strong Acids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762000" y="914400"/>
            <a:ext cx="74072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Strong acids are assumed to dissociate completely in solution.</a:t>
            </a:r>
          </a:p>
        </p:txBody>
      </p:sp>
      <p:pic>
        <p:nvPicPr>
          <p:cNvPr id="19462" name="Picture 6" descr="StrongAc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828800"/>
            <a:ext cx="5105400" cy="4659313"/>
          </a:xfrm>
          <a:prstGeom prst="rect">
            <a:avLst/>
          </a:prstGeom>
          <a:noFill/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477000" y="2362200"/>
            <a:ext cx="2209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Large </a:t>
            </a:r>
            <a:r>
              <a:rPr lang="en-US" i="1">
                <a:solidFill>
                  <a:schemeClr val="tx1"/>
                </a:solidFill>
                <a:latin typeface="Times New Roman" pitchFamily="18" charset="0"/>
              </a:rPr>
              <a:t>K</a:t>
            </a:r>
            <a:r>
              <a:rPr lang="en-US" i="1" baseline="-25000">
                <a:solidFill>
                  <a:schemeClr val="tx1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chemeClr val="tx1"/>
                </a:solidFill>
              </a:rPr>
              <a:t> or small </a:t>
            </a:r>
            <a:r>
              <a:rPr lang="en-US" i="1">
                <a:solidFill>
                  <a:schemeClr val="tx1"/>
                </a:solidFill>
                <a:latin typeface="Times New Roman" pitchFamily="18" charset="0"/>
              </a:rPr>
              <a:t>K</a:t>
            </a:r>
            <a:r>
              <a:rPr lang="en-US" i="1" baseline="-25000">
                <a:solidFill>
                  <a:schemeClr val="tx1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477000" y="3505200"/>
            <a:ext cx="2133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Reactant favored or product favored?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839200" cy="868363"/>
          </a:xfrm>
        </p:spPr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Dissociation Constants: Strong Acids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2192338"/>
            <a:ext cx="9144000" cy="0"/>
          </a:xfrm>
          <a:prstGeom prst="rect">
            <a:avLst/>
          </a:prstGeom>
          <a:solidFill>
            <a:srgbClr val="C9F3F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725" name="Group 221"/>
          <p:cNvGraphicFramePr>
            <a:graphicFrameLocks noGrp="1"/>
          </p:cNvGraphicFramePr>
          <p:nvPr/>
        </p:nvGraphicFramePr>
        <p:xfrm>
          <a:off x="304800" y="1066800"/>
          <a:ext cx="8534400" cy="4126548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Acid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Formula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Conjugate Base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K</a:t>
                      </a:r>
                      <a:r>
                        <a:rPr kumimoji="0" lang="en-US" sz="24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a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Perchloric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HClO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ClO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Very large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Hydriodic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HI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I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Very large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Hydrobromic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HBr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Br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Very large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Hydrochloric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HCl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Cl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Very large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Nitric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HNO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NO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Very large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Sulfuric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SO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HSO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Very large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Hydronium ion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+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O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1.0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Dissociation of Weak Acids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74072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Weak acids are assumed to dissociate only slightly (less than 5%) in solution.</a:t>
            </a:r>
          </a:p>
        </p:txBody>
      </p:sp>
      <p:pic>
        <p:nvPicPr>
          <p:cNvPr id="20485" name="Picture 5" descr="WeakAc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5105400" cy="4659313"/>
          </a:xfrm>
          <a:prstGeom prst="rect">
            <a:avLst/>
          </a:prstGeom>
          <a:noFill/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477000" y="2362200"/>
            <a:ext cx="2209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Large </a:t>
            </a:r>
            <a:r>
              <a:rPr lang="en-US" i="1">
                <a:solidFill>
                  <a:schemeClr val="tx1"/>
                </a:solidFill>
                <a:latin typeface="Times New Roman" pitchFamily="18" charset="0"/>
              </a:rPr>
              <a:t>K</a:t>
            </a:r>
            <a:r>
              <a:rPr lang="en-US" i="1" baseline="-25000">
                <a:solidFill>
                  <a:schemeClr val="tx1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chemeClr val="tx1"/>
                </a:solidFill>
              </a:rPr>
              <a:t> or small </a:t>
            </a:r>
            <a:r>
              <a:rPr lang="en-US" i="1">
                <a:solidFill>
                  <a:schemeClr val="tx1"/>
                </a:solidFill>
                <a:latin typeface="Times New Roman" pitchFamily="18" charset="0"/>
              </a:rPr>
              <a:t>K</a:t>
            </a:r>
            <a:r>
              <a:rPr lang="en-US" i="1" baseline="-25000">
                <a:solidFill>
                  <a:schemeClr val="tx1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477000" y="3505200"/>
            <a:ext cx="2133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Reactant favored or product favored?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Dissociation Constants: Weak Acids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1473200"/>
            <a:ext cx="9144000" cy="0"/>
          </a:xfrm>
          <a:prstGeom prst="rect">
            <a:avLst/>
          </a:prstGeom>
          <a:solidFill>
            <a:srgbClr val="C9F3F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983" name="Group 455"/>
          <p:cNvGraphicFramePr>
            <a:graphicFrameLocks noGrp="1"/>
          </p:cNvGraphicFramePr>
          <p:nvPr/>
        </p:nvGraphicFramePr>
        <p:xfrm>
          <a:off x="381000" y="685800"/>
          <a:ext cx="8305800" cy="597408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Acid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Formula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Conjugate Base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K</a:t>
                      </a:r>
                      <a:r>
                        <a:rPr kumimoji="0" lang="en-US" sz="24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a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Iodic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HIO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IO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1.7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-1 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Oxalic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5.9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-2 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Sulfurous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SO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HSO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1.5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-2 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Phosphoric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PO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PO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7.5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-3 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Citric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7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7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7.1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-4 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Nitrous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HNO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NO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4.6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-4 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Hydrofluoric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HF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F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3.5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-4 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Formic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HCOOH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HCOO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1.8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-4 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Benzoic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COOH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COO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6.5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-5 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Acetic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COOH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COO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1.8 x 10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-5 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Carbonic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CO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HCO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4.3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-7 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Hypochlorous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HClO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ClO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3.0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-8 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Hydrocyanic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HCN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CN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4.9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-10 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808080"/>
                  </a:outerShdw>
                </a:effectLst>
              </a:rPr>
              <a:t>Self-Ionization of Water</a:t>
            </a:r>
          </a:p>
        </p:txBody>
      </p:sp>
      <p:pic>
        <p:nvPicPr>
          <p:cNvPr id="6147" name="Picture 3" descr="h2oh2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685800"/>
            <a:ext cx="6553200" cy="1731963"/>
          </a:xfrm>
          <a:prstGeom prst="rect">
            <a:avLst/>
          </a:prstGeom>
          <a:noFill/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66800" y="2408238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H</a:t>
            </a:r>
            <a:r>
              <a:rPr lang="en-US" sz="2400" baseline="-25000">
                <a:solidFill>
                  <a:schemeClr val="tx1"/>
                </a:solidFill>
              </a:rPr>
              <a:t>2</a:t>
            </a:r>
            <a:r>
              <a:rPr lang="en-US" sz="2400">
                <a:solidFill>
                  <a:schemeClr val="tx1"/>
                </a:solidFill>
              </a:rPr>
              <a:t>O  +  H</a:t>
            </a:r>
            <a:r>
              <a:rPr lang="en-US" sz="2400" baseline="-25000">
                <a:solidFill>
                  <a:schemeClr val="tx1"/>
                </a:solidFill>
              </a:rPr>
              <a:t>2</a:t>
            </a:r>
            <a:r>
              <a:rPr lang="en-US" sz="2400">
                <a:solidFill>
                  <a:schemeClr val="tx1"/>
                </a:solidFill>
              </a:rPr>
              <a:t>O         </a:t>
            </a:r>
            <a:r>
              <a:rPr lang="en-US" sz="2400">
                <a:solidFill>
                  <a:schemeClr val="tx1"/>
                </a:solidFill>
                <a:sym typeface="Wingdings 3" pitchFamily="18" charset="2"/>
              </a:rPr>
              <a:t></a:t>
            </a:r>
            <a:r>
              <a:rPr lang="en-US" sz="2400">
                <a:solidFill>
                  <a:schemeClr val="tx1"/>
                </a:solidFill>
                <a:sym typeface="Wingdings" pitchFamily="2" charset="2"/>
              </a:rPr>
              <a:t>          H</a:t>
            </a:r>
            <a:r>
              <a:rPr lang="en-US" sz="2400" baseline="-2500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2400">
                <a:solidFill>
                  <a:schemeClr val="tx1"/>
                </a:solidFill>
                <a:sym typeface="Wingdings" pitchFamily="2" charset="2"/>
              </a:rPr>
              <a:t>O</a:t>
            </a:r>
            <a:r>
              <a:rPr lang="en-US" sz="2400" baseline="30000">
                <a:solidFill>
                  <a:schemeClr val="tx1"/>
                </a:solidFill>
                <a:sym typeface="Wingdings" pitchFamily="2" charset="2"/>
              </a:rPr>
              <a:t>+</a:t>
            </a:r>
            <a:r>
              <a:rPr lang="en-US" sz="2400">
                <a:solidFill>
                  <a:schemeClr val="tx1"/>
                </a:solidFill>
                <a:sym typeface="Wingdings" pitchFamily="2" charset="2"/>
              </a:rPr>
              <a:t> + OH</a:t>
            </a:r>
            <a:r>
              <a:rPr lang="en-US" sz="2400" baseline="30000">
                <a:solidFill>
                  <a:schemeClr val="tx1"/>
                </a:solidFill>
                <a:sym typeface="Wingdings" pitchFamily="2" charset="2"/>
              </a:rPr>
              <a:t>-</a:t>
            </a:r>
            <a:endParaRPr lang="en-US" sz="2400" baseline="30000">
              <a:solidFill>
                <a:schemeClr val="tx1"/>
              </a:solidFill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90600" y="3200400"/>
            <a:ext cx="7096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At 25</a:t>
            </a: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, [H</a:t>
            </a:r>
            <a:r>
              <a:rPr lang="en-US" sz="3200" baseline="-25000">
                <a:solidFill>
                  <a:schemeClr val="tx1"/>
                </a:solidFill>
                <a:sym typeface="Symbol" pitchFamily="18" charset="2"/>
              </a:rPr>
              <a:t>3</a:t>
            </a: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O</a:t>
            </a:r>
            <a:r>
              <a:rPr lang="en-US" sz="3200" baseline="3000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] = [OH</a:t>
            </a:r>
            <a:r>
              <a:rPr lang="en-US" sz="3200" baseline="30000">
                <a:solidFill>
                  <a:schemeClr val="tx1"/>
                </a:solidFill>
                <a:sym typeface="Symbol" pitchFamily="18" charset="2"/>
              </a:rPr>
              <a:t>-</a:t>
            </a: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] = 1 x 10</a:t>
            </a:r>
            <a:r>
              <a:rPr lang="en-US" sz="3200" baseline="30000">
                <a:solidFill>
                  <a:schemeClr val="tx1"/>
                </a:solidFill>
                <a:sym typeface="Symbol" pitchFamily="18" charset="2"/>
              </a:rPr>
              <a:t>-7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066800" y="4038600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 u="sng">
                <a:solidFill>
                  <a:schemeClr val="tx1"/>
                </a:solidFill>
              </a:rPr>
              <a:t>K</a:t>
            </a:r>
            <a:r>
              <a:rPr lang="en-US" i="1" u="sng" baseline="-25000">
                <a:solidFill>
                  <a:schemeClr val="tx1"/>
                </a:solidFill>
              </a:rPr>
              <a:t>w</a:t>
            </a:r>
            <a:r>
              <a:rPr lang="en-US" u="sng">
                <a:solidFill>
                  <a:schemeClr val="tx1"/>
                </a:solidFill>
              </a:rPr>
              <a:t> is a constant at 25 </a:t>
            </a:r>
            <a:r>
              <a:rPr lang="en-US" u="sng">
                <a:solidFill>
                  <a:schemeClr val="tx1"/>
                </a:solidFill>
                <a:sym typeface="Symbol" pitchFamily="18" charset="2"/>
              </a:rPr>
              <a:t>C: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133600" y="4648200"/>
            <a:ext cx="31829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K</a:t>
            </a:r>
            <a:r>
              <a:rPr lang="en-US" baseline="-25000">
                <a:solidFill>
                  <a:schemeClr val="tx1"/>
                </a:solidFill>
              </a:rPr>
              <a:t>w</a:t>
            </a:r>
            <a:r>
              <a:rPr lang="en-US">
                <a:solidFill>
                  <a:schemeClr val="tx1"/>
                </a:solidFill>
              </a:rPr>
              <a:t> = [H</a:t>
            </a:r>
            <a:r>
              <a:rPr lang="en-US" baseline="-25000">
                <a:solidFill>
                  <a:schemeClr val="tx1"/>
                </a:solidFill>
              </a:rPr>
              <a:t>3</a:t>
            </a:r>
            <a:r>
              <a:rPr lang="en-US">
                <a:solidFill>
                  <a:schemeClr val="tx1"/>
                </a:solidFill>
              </a:rPr>
              <a:t>O</a:t>
            </a:r>
            <a:r>
              <a:rPr lang="en-US" baseline="30000">
                <a:solidFill>
                  <a:schemeClr val="tx1"/>
                </a:solidFill>
              </a:rPr>
              <a:t>+</a:t>
            </a:r>
            <a:r>
              <a:rPr lang="en-US">
                <a:solidFill>
                  <a:schemeClr val="tx1"/>
                </a:solidFill>
              </a:rPr>
              <a:t>][OH</a:t>
            </a:r>
            <a:r>
              <a:rPr lang="en-US" baseline="30000">
                <a:solidFill>
                  <a:schemeClr val="tx1"/>
                </a:solidFill>
              </a:rPr>
              <a:t>-</a:t>
            </a:r>
            <a:r>
              <a:rPr lang="en-US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133600" y="54102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K</a:t>
            </a:r>
            <a:r>
              <a:rPr lang="en-US" baseline="-25000">
                <a:solidFill>
                  <a:schemeClr val="accent1"/>
                </a:solidFill>
              </a:rPr>
              <a:t>w</a:t>
            </a:r>
            <a:r>
              <a:rPr lang="en-US">
                <a:solidFill>
                  <a:schemeClr val="tx1"/>
                </a:solidFill>
              </a:rPr>
              <a:t> = (1 x 10</a:t>
            </a:r>
            <a:r>
              <a:rPr lang="en-US" baseline="30000">
                <a:solidFill>
                  <a:schemeClr val="tx1"/>
                </a:solidFill>
              </a:rPr>
              <a:t>-7</a:t>
            </a:r>
            <a:r>
              <a:rPr lang="en-US">
                <a:solidFill>
                  <a:schemeClr val="tx1"/>
                </a:solidFill>
              </a:rPr>
              <a:t>)(1 x 10</a:t>
            </a:r>
            <a:r>
              <a:rPr lang="en-US" baseline="30000">
                <a:solidFill>
                  <a:schemeClr val="tx1"/>
                </a:solidFill>
              </a:rPr>
              <a:t>-7</a:t>
            </a:r>
            <a:r>
              <a:rPr lang="en-US">
                <a:solidFill>
                  <a:schemeClr val="tx1"/>
                </a:solidFill>
              </a:rPr>
              <a:t>) = </a:t>
            </a:r>
            <a:r>
              <a:rPr lang="en-US">
                <a:solidFill>
                  <a:schemeClr val="accent1"/>
                </a:solidFill>
              </a:rPr>
              <a:t>1 x 10</a:t>
            </a:r>
            <a:r>
              <a:rPr lang="en-US" baseline="30000">
                <a:solidFill>
                  <a:schemeClr val="accent1"/>
                </a:solidFill>
              </a:rPr>
              <a:t>-14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4648200" cy="838200"/>
          </a:xfrm>
        </p:spPr>
        <p:txBody>
          <a:bodyPr/>
          <a:lstStyle/>
          <a:p>
            <a:r>
              <a:rPr lang="en-US" sz="3200" u="sng"/>
              <a:t>Calculating pH, pOH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743200" y="990600"/>
            <a:ext cx="32718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pH = -log</a:t>
            </a:r>
            <a:r>
              <a:rPr lang="en-US" baseline="-25000">
                <a:solidFill>
                  <a:schemeClr val="tx1"/>
                </a:solidFill>
              </a:rPr>
              <a:t>10</a:t>
            </a:r>
            <a:r>
              <a:rPr lang="en-US">
                <a:solidFill>
                  <a:schemeClr val="tx1"/>
                </a:solidFill>
              </a:rPr>
              <a:t>(H</a:t>
            </a:r>
            <a:r>
              <a:rPr lang="en-US" baseline="-25000">
                <a:solidFill>
                  <a:schemeClr val="tx1"/>
                </a:solidFill>
              </a:rPr>
              <a:t>3</a:t>
            </a:r>
            <a:r>
              <a:rPr lang="en-US">
                <a:solidFill>
                  <a:schemeClr val="tx1"/>
                </a:solidFill>
              </a:rPr>
              <a:t>O</a:t>
            </a:r>
            <a:r>
              <a:rPr lang="en-US" baseline="30000">
                <a:solidFill>
                  <a:schemeClr val="tx1"/>
                </a:solidFill>
              </a:rPr>
              <a:t>+</a:t>
            </a:r>
            <a:r>
              <a:rPr 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449513" y="1600200"/>
            <a:ext cx="3408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pOH = -log</a:t>
            </a:r>
            <a:r>
              <a:rPr lang="en-US" baseline="-25000">
                <a:solidFill>
                  <a:schemeClr val="tx1"/>
                </a:solidFill>
              </a:rPr>
              <a:t>10</a:t>
            </a:r>
            <a:r>
              <a:rPr lang="en-US">
                <a:solidFill>
                  <a:schemeClr val="tx1"/>
                </a:solidFill>
              </a:rPr>
              <a:t>(OH</a:t>
            </a:r>
            <a:r>
              <a:rPr lang="en-US" baseline="30000">
                <a:solidFill>
                  <a:schemeClr val="tx1"/>
                </a:solidFill>
              </a:rPr>
              <a:t>-</a:t>
            </a:r>
            <a:r>
              <a:rPr 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990600" y="2362200"/>
            <a:ext cx="7331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u="sng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Relationship between pH and pOH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743200" y="3048000"/>
            <a:ext cx="2881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pH + pOH = 14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66800" y="3810000"/>
            <a:ext cx="7461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u="sng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Finding [H</a:t>
            </a:r>
            <a:r>
              <a:rPr lang="en-US" sz="3200" u="sng" baseline="-25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3200" u="sng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sz="3200" u="sng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3200" u="sng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], [OH</a:t>
            </a:r>
            <a:r>
              <a:rPr lang="en-US" sz="3200" u="sng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 sz="3200" u="sng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] from pH, pOH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684463" y="4572000"/>
            <a:ext cx="27257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[H</a:t>
            </a:r>
            <a:r>
              <a:rPr lang="en-US" baseline="-25000">
                <a:solidFill>
                  <a:schemeClr val="tx1"/>
                </a:solidFill>
              </a:rPr>
              <a:t>3</a:t>
            </a:r>
            <a:r>
              <a:rPr lang="en-US">
                <a:solidFill>
                  <a:schemeClr val="tx1"/>
                </a:solidFill>
              </a:rPr>
              <a:t>O</a:t>
            </a:r>
            <a:r>
              <a:rPr lang="en-US" baseline="30000">
                <a:solidFill>
                  <a:schemeClr val="tx1"/>
                </a:solidFill>
              </a:rPr>
              <a:t>+</a:t>
            </a:r>
            <a:r>
              <a:rPr lang="en-US">
                <a:solidFill>
                  <a:schemeClr val="tx1"/>
                </a:solidFill>
              </a:rPr>
              <a:t>] = 10</a:t>
            </a:r>
            <a:r>
              <a:rPr lang="en-US" baseline="30000">
                <a:solidFill>
                  <a:schemeClr val="tx1"/>
                </a:solidFill>
              </a:rPr>
              <a:t>-pH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819400" y="5257800"/>
            <a:ext cx="2770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[OH</a:t>
            </a:r>
            <a:r>
              <a:rPr lang="en-US" baseline="30000">
                <a:solidFill>
                  <a:schemeClr val="tx1"/>
                </a:solidFill>
              </a:rPr>
              <a:t>-</a:t>
            </a:r>
            <a:r>
              <a:rPr lang="en-US">
                <a:solidFill>
                  <a:schemeClr val="tx1"/>
                </a:solidFill>
              </a:rPr>
              <a:t>] = 10</a:t>
            </a:r>
            <a:r>
              <a:rPr lang="en-US" baseline="30000">
                <a:solidFill>
                  <a:schemeClr val="tx1"/>
                </a:solidFill>
              </a:rPr>
              <a:t>-pOH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/>
      <p:bldP spid="11270" grpId="0"/>
      <p:bldP spid="11272" grpId="0"/>
      <p:bldP spid="1127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68363"/>
          </a:xfrm>
        </p:spPr>
        <p:txBody>
          <a:bodyPr/>
          <a:lstStyle/>
          <a:p>
            <a:r>
              <a:rPr lang="en-US" sz="3600">
                <a:latin typeface="Comic Sans MS" pitchFamily="66" charset="0"/>
              </a:rPr>
              <a:t>pH and pOH Calculations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371600" y="838200"/>
          <a:ext cx="6172200" cy="563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SmartDraw" r:id="rId3" imgW="4237920" imgH="3867840" progId="">
                  <p:embed/>
                </p:oleObj>
              </mc:Choice>
              <mc:Fallback>
                <p:oleObj name="SmartDraw" r:id="rId3" imgW="4237920" imgH="386784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838200"/>
                        <a:ext cx="6172200" cy="5630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0" y="533400"/>
            <a:ext cx="1524000" cy="1752600"/>
          </a:xfrm>
        </p:spPr>
        <p:txBody>
          <a:bodyPr/>
          <a:lstStyle/>
          <a:p>
            <a:r>
              <a:rPr lang="en-US"/>
              <a:t>pH Scale</a:t>
            </a:r>
          </a:p>
        </p:txBody>
      </p:sp>
      <p:pic>
        <p:nvPicPr>
          <p:cNvPr id="10243" name="Picture 3" descr="phdiagram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7543800" cy="6819900"/>
          </a:xfr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4053"/>
            <a:ext cx="8229600" cy="715963"/>
          </a:xfrm>
        </p:spPr>
        <p:txBody>
          <a:bodyPr/>
          <a:lstStyle/>
          <a:p>
            <a:r>
              <a:rPr lang="en-US" sz="4000" b="1" u="sng" dirty="0">
                <a:latin typeface="Comic Sans MS" pitchFamily="66" charset="0"/>
              </a:rPr>
              <a:t>Acid/Base Definitions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153400" cy="5638800"/>
          </a:xfrm>
        </p:spPr>
        <p:txBody>
          <a:bodyPr/>
          <a:lstStyle/>
          <a:p>
            <a:pPr marL="609600" indent="-609600">
              <a:buClr>
                <a:srgbClr val="FF3300"/>
              </a:buClr>
              <a:buFont typeface="Wingdings" pitchFamily="2" charset="2"/>
              <a:buChar char="q"/>
            </a:pPr>
            <a:r>
              <a:rPr lang="en-US" sz="2800" b="1" dirty="0">
                <a:latin typeface="Comic Sans MS" pitchFamily="66" charset="0"/>
              </a:rPr>
              <a:t>Arrhenius Model</a:t>
            </a:r>
          </a:p>
          <a:p>
            <a:pPr marL="990600" lvl="1" indent="-533400">
              <a:buClr>
                <a:srgbClr val="FF3300"/>
              </a:buClr>
              <a:buFont typeface="Wingdings" pitchFamily="2" charset="2"/>
              <a:buChar char="q"/>
            </a:pPr>
            <a:r>
              <a:rPr lang="en-US" b="1" dirty="0">
                <a:latin typeface="Comic Sans MS" pitchFamily="66" charset="0"/>
              </a:rPr>
              <a:t>Acids produce hydrogen ions in aqueous solutions</a:t>
            </a:r>
          </a:p>
          <a:p>
            <a:pPr marL="990600" lvl="1" indent="-533400">
              <a:buClr>
                <a:srgbClr val="FF3300"/>
              </a:buClr>
              <a:buFont typeface="Wingdings" pitchFamily="2" charset="2"/>
              <a:buChar char="q"/>
            </a:pPr>
            <a:r>
              <a:rPr lang="en-US" b="1" dirty="0">
                <a:latin typeface="Comic Sans MS" pitchFamily="66" charset="0"/>
              </a:rPr>
              <a:t>Bases produce hydroxide ions in aqueous solutions</a:t>
            </a:r>
          </a:p>
          <a:p>
            <a:pPr marL="609600" indent="-609600">
              <a:buClr>
                <a:srgbClr val="FF3300"/>
              </a:buClr>
              <a:buFont typeface="Wingdings" pitchFamily="2" charset="2"/>
              <a:buChar char="q"/>
            </a:pPr>
            <a:r>
              <a:rPr lang="en-US" sz="2800" b="1" dirty="0">
                <a:latin typeface="Comic Sans MS" pitchFamily="66" charset="0"/>
              </a:rPr>
              <a:t>Bronsted-Lowry Model</a:t>
            </a:r>
          </a:p>
          <a:p>
            <a:pPr marL="990600" lvl="1" indent="-533400">
              <a:buClr>
                <a:srgbClr val="FF3300"/>
              </a:buClr>
              <a:buFont typeface="Wingdings" pitchFamily="2" charset="2"/>
              <a:buChar char="q"/>
            </a:pPr>
            <a:r>
              <a:rPr lang="en-US" b="1" dirty="0">
                <a:latin typeface="Comic Sans MS" pitchFamily="66" charset="0"/>
              </a:rPr>
              <a:t>Acids are proton donors</a:t>
            </a:r>
          </a:p>
          <a:p>
            <a:pPr marL="990600" lvl="1" indent="-533400">
              <a:buClr>
                <a:srgbClr val="FF3300"/>
              </a:buClr>
              <a:buFont typeface="Wingdings" pitchFamily="2" charset="2"/>
              <a:buChar char="q"/>
            </a:pPr>
            <a:r>
              <a:rPr lang="en-US" b="1" dirty="0">
                <a:latin typeface="Comic Sans MS" pitchFamily="66" charset="0"/>
              </a:rPr>
              <a:t>Bases are proton acceptors</a:t>
            </a:r>
          </a:p>
          <a:p>
            <a:pPr marL="609600" indent="-609600">
              <a:buClr>
                <a:srgbClr val="FF3300"/>
              </a:buClr>
              <a:buFont typeface="Wingdings" pitchFamily="2" charset="2"/>
              <a:buChar char="q"/>
            </a:pPr>
            <a:r>
              <a:rPr lang="en-US" b="1" dirty="0">
                <a:latin typeface="Comic Sans MS" pitchFamily="66" charset="0"/>
              </a:rPr>
              <a:t>Lewis Acid Model</a:t>
            </a:r>
          </a:p>
          <a:p>
            <a:pPr marL="990600" lvl="1" indent="-533400">
              <a:buClr>
                <a:srgbClr val="FF3300"/>
              </a:buClr>
              <a:buFont typeface="Wingdings" pitchFamily="2" charset="2"/>
              <a:buChar char="q"/>
            </a:pPr>
            <a:r>
              <a:rPr lang="en-US" b="1" dirty="0">
                <a:latin typeface="Comic Sans MS" pitchFamily="66" charset="0"/>
              </a:rPr>
              <a:t>Acids are electron pair acceptors</a:t>
            </a:r>
          </a:p>
          <a:p>
            <a:pPr marL="990600" lvl="1" indent="-533400">
              <a:buClr>
                <a:srgbClr val="FF3300"/>
              </a:buClr>
              <a:buFont typeface="Wingdings" pitchFamily="2" charset="2"/>
              <a:buChar char="q"/>
            </a:pPr>
            <a:r>
              <a:rPr lang="en-US" b="1" dirty="0">
                <a:latin typeface="Comic Sans MS" pitchFamily="66" charset="0"/>
              </a:rPr>
              <a:t>Bases are electron pair donors</a:t>
            </a:r>
          </a:p>
          <a:p>
            <a:pPr marL="990600" lvl="1" indent="-533400">
              <a:buClr>
                <a:srgbClr val="FF3300"/>
              </a:buClr>
              <a:buFont typeface="Wingdings" pitchFamily="2" charset="2"/>
              <a:buNone/>
            </a:pPr>
            <a:endParaRPr lang="en-US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06362"/>
            <a:ext cx="8839200" cy="579438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FF"/>
                </a:solidFill>
                <a:latin typeface="Arial" charset="0"/>
                <a:cs typeface="Arial" charset="0"/>
              </a:rPr>
              <a:t>Problems with Arrhenius Theory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685800"/>
            <a:ext cx="8686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dirty="0">
                <a:latin typeface="Arial" charset="0"/>
              </a:rPr>
              <a:t>It does not explain why molecular substances, such as NH</a:t>
            </a:r>
            <a:r>
              <a:rPr lang="en-US" sz="3000" baseline="-25000" dirty="0">
                <a:latin typeface="Arial" charset="0"/>
              </a:rPr>
              <a:t>3</a:t>
            </a:r>
            <a:r>
              <a:rPr lang="en-US" sz="3000" dirty="0">
                <a:latin typeface="Arial" charset="0"/>
              </a:rPr>
              <a:t>, dissolve in water to form basic solutions, even though they do not contain OH</a:t>
            </a:r>
            <a:r>
              <a:rPr lang="en-US" sz="3000" baseline="30000" dirty="0">
                <a:latin typeface="Arial" charset="0"/>
                <a:cs typeface="Times New Roman" charset="0"/>
              </a:rPr>
              <a:t>–</a:t>
            </a:r>
            <a:r>
              <a:rPr lang="en-US" sz="3000" dirty="0">
                <a:latin typeface="Arial" charset="0"/>
              </a:rPr>
              <a:t> ions.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>
                <a:latin typeface="Arial" charset="0"/>
              </a:rPr>
              <a:t>It does not explain how some ionic compounds,  such as Na</a:t>
            </a:r>
            <a:r>
              <a:rPr lang="en-US" sz="3000" baseline="-25000" dirty="0">
                <a:latin typeface="Arial" charset="0"/>
              </a:rPr>
              <a:t>2</a:t>
            </a:r>
            <a:r>
              <a:rPr lang="en-US" sz="3000" dirty="0">
                <a:latin typeface="Arial" charset="0"/>
              </a:rPr>
              <a:t>CO</a:t>
            </a:r>
            <a:r>
              <a:rPr lang="en-US" sz="3000" baseline="-25000" dirty="0">
                <a:latin typeface="Arial" charset="0"/>
              </a:rPr>
              <a:t>3</a:t>
            </a:r>
            <a:r>
              <a:rPr lang="en-US" sz="3000" dirty="0">
                <a:latin typeface="Arial" charset="0"/>
              </a:rPr>
              <a:t> or Na</a:t>
            </a:r>
            <a:r>
              <a:rPr lang="en-US" sz="3000" baseline="-25000" dirty="0">
                <a:latin typeface="Arial" charset="0"/>
              </a:rPr>
              <a:t>2</a:t>
            </a:r>
            <a:r>
              <a:rPr lang="en-US" sz="3000" dirty="0">
                <a:latin typeface="Arial" charset="0"/>
              </a:rPr>
              <a:t>O, dissolve in water to form basic solutions, even though they do not contain OH</a:t>
            </a:r>
            <a:r>
              <a:rPr lang="en-US" sz="3000" baseline="30000" dirty="0">
                <a:latin typeface="Arial" charset="0"/>
                <a:cs typeface="Times New Roman" charset="0"/>
              </a:rPr>
              <a:t>–</a:t>
            </a:r>
            <a:r>
              <a:rPr lang="en-US" sz="3000" dirty="0">
                <a:latin typeface="Arial" charset="0"/>
              </a:rPr>
              <a:t> ions.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>
                <a:latin typeface="Arial" charset="0"/>
              </a:rPr>
              <a:t>It does not explain why molecular substances, such as CO</a:t>
            </a:r>
            <a:r>
              <a:rPr lang="en-US" sz="3000" baseline="-25000" dirty="0">
                <a:latin typeface="Arial" charset="0"/>
              </a:rPr>
              <a:t>2</a:t>
            </a:r>
            <a:r>
              <a:rPr lang="en-US" sz="3000" dirty="0">
                <a:latin typeface="Arial" charset="0"/>
              </a:rPr>
              <a:t>, dissolve in water to form acidic solutions, even though they do not contain H</a:t>
            </a:r>
            <a:r>
              <a:rPr lang="en-US" sz="3000" baseline="30000" dirty="0">
                <a:latin typeface="Arial" charset="0"/>
                <a:cs typeface="Times New Roman" charset="0"/>
              </a:rPr>
              <a:t>+</a:t>
            </a:r>
            <a:r>
              <a:rPr lang="en-US" sz="3000" dirty="0">
                <a:latin typeface="Arial" charset="0"/>
              </a:rPr>
              <a:t> ions.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>
                <a:latin typeface="Arial" charset="0"/>
              </a:rPr>
              <a:t>It does not explain acid–base reactions that take place outside aqueous solution.</a:t>
            </a:r>
          </a:p>
        </p:txBody>
      </p:sp>
    </p:spTree>
    <p:extLst>
      <p:ext uri="{BB962C8B-B14F-4D97-AF65-F5344CB8AC3E}">
        <p14:creationId xmlns:p14="http://schemas.microsoft.com/office/powerpoint/2010/main" val="29075243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35088"/>
            <a:ext cx="8229600" cy="1143000"/>
          </a:xfrm>
        </p:spPr>
        <p:txBody>
          <a:bodyPr/>
          <a:lstStyle/>
          <a:p>
            <a:r>
              <a:rPr lang="en-US" sz="4000" dirty="0" err="1">
                <a:latin typeface="Arial" charset="0"/>
                <a:cs typeface="Arial" charset="0"/>
              </a:rPr>
              <a:t>Brønsted</a:t>
            </a:r>
            <a:r>
              <a:rPr lang="en-US" sz="4000" dirty="0">
                <a:latin typeface="Arial" charset="0"/>
                <a:cs typeface="Arial" charset="0"/>
              </a:rPr>
              <a:t>–Lowry Acid–Base Theory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51054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It defines acids and bases based on what happens in a reaction.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Any reaction involving H</a:t>
            </a:r>
            <a:r>
              <a:rPr lang="en-US" baseline="30000" dirty="0">
                <a:latin typeface="Arial" charset="0"/>
              </a:rPr>
              <a:t>+ </a:t>
            </a:r>
            <a:r>
              <a:rPr lang="en-US" dirty="0">
                <a:latin typeface="Arial" charset="0"/>
              </a:rPr>
              <a:t>(proton) that transfers from one molecule to another is an acid–base reaction, regardless of whether it occurs in aqueous solution or if there is OH</a:t>
            </a:r>
            <a:r>
              <a:rPr lang="en-US" baseline="30000" dirty="0">
                <a:latin typeface="Arial" charset="0"/>
              </a:rPr>
              <a:t>−</a:t>
            </a:r>
            <a:r>
              <a:rPr lang="en-US" dirty="0">
                <a:latin typeface="Arial" charset="0"/>
              </a:rPr>
              <a:t> present.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All reactions that fit the Arrhenius definition also fit the </a:t>
            </a:r>
            <a:r>
              <a:rPr lang="en-US" dirty="0" err="1">
                <a:latin typeface="Arial" charset="0"/>
              </a:rPr>
              <a:t>Brønsted</a:t>
            </a:r>
            <a:r>
              <a:rPr lang="en-US" dirty="0">
                <a:latin typeface="Arial" charset="0"/>
              </a:rPr>
              <a:t>–Lowry definition.</a:t>
            </a:r>
          </a:p>
        </p:txBody>
      </p:sp>
    </p:spTree>
    <p:extLst>
      <p:ext uri="{BB962C8B-B14F-4D97-AF65-F5344CB8AC3E}">
        <p14:creationId xmlns:p14="http://schemas.microsoft.com/office/powerpoint/2010/main" val="1138992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576263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 err="1">
                <a:latin typeface="Arial" charset="0"/>
                <a:cs typeface="Arial" charset="0"/>
              </a:rPr>
              <a:t>Brønsted</a:t>
            </a:r>
            <a:r>
              <a:rPr lang="en-US" dirty="0">
                <a:latin typeface="Arial" charset="0"/>
                <a:cs typeface="Arial" charset="0"/>
              </a:rPr>
              <a:t>–Lowry Theory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153400" cy="4419600"/>
          </a:xfrm>
        </p:spPr>
        <p:txBody>
          <a:bodyPr lIns="90488" tIns="44450" rIns="90488" bIns="44450"/>
          <a:lstStyle/>
          <a:p>
            <a:pPr marL="609600" indent="-609600" eaLnBrk="1" hangingPunct="1">
              <a:spcBef>
                <a:spcPct val="0"/>
              </a:spcBef>
            </a:pPr>
            <a:r>
              <a:rPr lang="en-US" dirty="0">
                <a:latin typeface="Arial" charset="0"/>
              </a:rPr>
              <a:t>The acid is an H</a:t>
            </a:r>
            <a:r>
              <a:rPr lang="en-US" baseline="30000" dirty="0">
                <a:latin typeface="Arial" charset="0"/>
              </a:rPr>
              <a:t>+</a:t>
            </a:r>
            <a:r>
              <a:rPr lang="en-US" dirty="0">
                <a:latin typeface="Arial" charset="0"/>
              </a:rPr>
              <a:t> donor. </a:t>
            </a:r>
          </a:p>
          <a:p>
            <a:pPr marL="609600" indent="-609600" eaLnBrk="1" hangingPunct="1">
              <a:spcBef>
                <a:spcPct val="0"/>
              </a:spcBef>
            </a:pPr>
            <a:endParaRPr lang="en-US" dirty="0">
              <a:latin typeface="Arial" charset="0"/>
            </a:endParaRPr>
          </a:p>
          <a:p>
            <a:pPr marL="609600" indent="-609600" eaLnBrk="1" hangingPunct="1">
              <a:spcBef>
                <a:spcPct val="0"/>
              </a:spcBef>
            </a:pPr>
            <a:r>
              <a:rPr lang="en-US" dirty="0">
                <a:latin typeface="Arial" charset="0"/>
              </a:rPr>
              <a:t>The base is an H</a:t>
            </a:r>
            <a:r>
              <a:rPr lang="en-US" baseline="30000" dirty="0">
                <a:latin typeface="Arial" charset="0"/>
              </a:rPr>
              <a:t>+</a:t>
            </a:r>
            <a:r>
              <a:rPr lang="en-US" dirty="0">
                <a:latin typeface="Arial" charset="0"/>
              </a:rPr>
              <a:t> acceptor.</a:t>
            </a:r>
          </a:p>
          <a:p>
            <a:pPr marL="990600" lvl="1" indent="-533400" eaLnBrk="1" hangingPunct="1">
              <a:spcBef>
                <a:spcPct val="0"/>
              </a:spcBef>
            </a:pPr>
            <a:r>
              <a:rPr lang="en-US" dirty="0">
                <a:latin typeface="Arial" charset="0"/>
              </a:rPr>
              <a:t>Base structure must contain an atom with an unshared pair of electrons.</a:t>
            </a:r>
          </a:p>
          <a:p>
            <a:pPr marL="609600" indent="-609600" eaLnBrk="1" hangingPunct="1">
              <a:spcBef>
                <a:spcPct val="0"/>
              </a:spcBef>
            </a:pPr>
            <a:endParaRPr lang="en-US" dirty="0">
              <a:latin typeface="Arial" charset="0"/>
            </a:endParaRPr>
          </a:p>
          <a:p>
            <a:pPr marL="609600" indent="-609600" eaLnBrk="1" hangingPunct="1">
              <a:spcBef>
                <a:spcPct val="0"/>
              </a:spcBef>
            </a:pPr>
            <a:r>
              <a:rPr lang="en-US" dirty="0">
                <a:latin typeface="Arial" charset="0"/>
              </a:rPr>
              <a:t>In a </a:t>
            </a:r>
            <a:r>
              <a:rPr lang="en-US" dirty="0" err="1">
                <a:latin typeface="Arial" charset="0"/>
              </a:rPr>
              <a:t>Brønsted</a:t>
            </a:r>
            <a:r>
              <a:rPr lang="en-US" dirty="0">
                <a:latin typeface="Arial" charset="0"/>
              </a:rPr>
              <a:t>–Lowry acid–base reaction, the acid molecule donates an H</a:t>
            </a:r>
            <a:r>
              <a:rPr lang="en-US" baseline="30000" dirty="0">
                <a:latin typeface="Arial" charset="0"/>
              </a:rPr>
              <a:t>+</a:t>
            </a:r>
            <a:r>
              <a:rPr lang="en-US" dirty="0">
                <a:latin typeface="Arial" charset="0"/>
              </a:rPr>
              <a:t> to the base molecule.</a:t>
            </a:r>
          </a:p>
          <a:p>
            <a:pPr marL="609600" indent="-609600" algn="ctr" eaLnBrk="1" hangingPunct="1">
              <a:spcBef>
                <a:spcPct val="0"/>
              </a:spcBef>
              <a:buFontTx/>
              <a:buNone/>
            </a:pPr>
            <a:r>
              <a:rPr lang="en-US" dirty="0">
                <a:latin typeface="Arial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H</a:t>
            </a:r>
            <a:r>
              <a:rPr lang="en-US" dirty="0">
                <a:solidFill>
                  <a:schemeClr val="accent2"/>
                </a:solidFill>
                <a:latin typeface="Arial" charset="0"/>
                <a:cs typeface="Times New Roman" charset="0"/>
              </a:rPr>
              <a:t>–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A + :B</a:t>
            </a:r>
            <a:r>
              <a:rPr lang="en-US" dirty="0">
                <a:solidFill>
                  <a:schemeClr val="accent2"/>
                </a:solidFill>
                <a:latin typeface="Symbol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Symbol" charset="0"/>
                <a:sym typeface="Symbol" charset="0"/>
              </a:rPr>
              <a:t> </a:t>
            </a:r>
            <a:r>
              <a:rPr lang="en-US" dirty="0">
                <a:solidFill>
                  <a:schemeClr val="accent2"/>
                </a:solidFill>
                <a:latin typeface="Arial" charset="0"/>
                <a:sym typeface="Symbol" charset="0"/>
              </a:rPr>
              <a:t>:A</a:t>
            </a:r>
            <a:r>
              <a:rPr lang="en-US" baseline="30000" dirty="0">
                <a:solidFill>
                  <a:schemeClr val="accent2"/>
                </a:solidFill>
                <a:latin typeface="Arial" charset="0"/>
                <a:cs typeface="Times New Roman" charset="0"/>
                <a:sym typeface="Symbol" charset="0"/>
              </a:rPr>
              <a:t>–</a:t>
            </a:r>
            <a:r>
              <a:rPr lang="en-US" dirty="0">
                <a:solidFill>
                  <a:schemeClr val="accent2"/>
                </a:solidFill>
                <a:latin typeface="Arial" charset="0"/>
                <a:cs typeface="Times New Roman" charset="0"/>
                <a:sym typeface="Symbol" charset="0"/>
              </a:rPr>
              <a:t> + H–B</a:t>
            </a:r>
            <a:r>
              <a:rPr lang="en-US" baseline="30000" dirty="0">
                <a:solidFill>
                  <a:schemeClr val="accent2"/>
                </a:solidFill>
                <a:latin typeface="Arial" charset="0"/>
                <a:cs typeface="Times New Roman" charset="0"/>
                <a:sym typeface="Symbol" charset="0"/>
              </a:rPr>
              <a:t>+</a:t>
            </a:r>
            <a:endParaRPr lang="en-US" dirty="0">
              <a:solidFill>
                <a:schemeClr val="accent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9671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228600"/>
            <a:ext cx="8458200" cy="579438"/>
          </a:xfrm>
        </p:spPr>
        <p:txBody>
          <a:bodyPr/>
          <a:lstStyle/>
          <a:p>
            <a:pPr eaLnBrk="1" hangingPunct="1"/>
            <a:r>
              <a:rPr lang="en-US" dirty="0" err="1">
                <a:latin typeface="Arial" charset="0"/>
                <a:cs typeface="Arial" charset="0"/>
              </a:rPr>
              <a:t>Br</a:t>
            </a:r>
            <a:r>
              <a:rPr lang="en-US" dirty="0" err="1">
                <a:latin typeface="Arial" charset="0"/>
                <a:cs typeface="Times New Roman" charset="0"/>
              </a:rPr>
              <a:t>ønsted</a:t>
            </a:r>
            <a:r>
              <a:rPr lang="en-US" dirty="0">
                <a:latin typeface="Arial" charset="0"/>
                <a:cs typeface="Times New Roman" charset="0"/>
              </a:rPr>
              <a:t>–Lowry Acids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4582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>
                <a:latin typeface="Arial" charset="0"/>
              </a:rPr>
              <a:t>Br</a:t>
            </a:r>
            <a:r>
              <a:rPr lang="en-US" dirty="0" err="1">
                <a:latin typeface="Arial" charset="0"/>
                <a:cs typeface="Times New Roman" charset="0"/>
              </a:rPr>
              <a:t>ønsted</a:t>
            </a:r>
            <a:r>
              <a:rPr lang="en-US" dirty="0">
                <a:latin typeface="Arial" charset="0"/>
                <a:cs typeface="Times New Roman" charset="0"/>
              </a:rPr>
              <a:t>–Lowry acids are H</a:t>
            </a:r>
            <a:r>
              <a:rPr lang="en-US" baseline="30000" dirty="0">
                <a:latin typeface="Arial" charset="0"/>
                <a:cs typeface="Times New Roman" charset="0"/>
              </a:rPr>
              <a:t>+</a:t>
            </a:r>
            <a:r>
              <a:rPr lang="en-US" dirty="0">
                <a:latin typeface="Arial" charset="0"/>
                <a:cs typeface="Times New Roman" charset="0"/>
              </a:rPr>
              <a:t> donors.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Any material that has H can potentially be a </a:t>
            </a:r>
            <a:br>
              <a:rPr lang="en-US" dirty="0">
                <a:latin typeface="Arial" charset="0"/>
              </a:rPr>
            </a:br>
            <a:r>
              <a:rPr lang="en-US" dirty="0" err="1">
                <a:latin typeface="Arial" charset="0"/>
              </a:rPr>
              <a:t>Br</a:t>
            </a:r>
            <a:r>
              <a:rPr lang="en-US" dirty="0" err="1">
                <a:latin typeface="Arial" charset="0"/>
                <a:cs typeface="Times New Roman" charset="0"/>
              </a:rPr>
              <a:t>ønsted</a:t>
            </a:r>
            <a:r>
              <a:rPr lang="en-US" dirty="0">
                <a:latin typeface="Arial" charset="0"/>
                <a:cs typeface="Times New Roman" charset="0"/>
              </a:rPr>
              <a:t>–Lowry acid.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Because of the molecular structure, often one H in the molecule is easier to transfer than others.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When </a:t>
            </a:r>
            <a:r>
              <a:rPr lang="en-US" dirty="0" err="1">
                <a:latin typeface="Arial" charset="0"/>
              </a:rPr>
              <a:t>HCl</a:t>
            </a:r>
            <a:r>
              <a:rPr lang="en-US" dirty="0">
                <a:latin typeface="Arial" charset="0"/>
              </a:rPr>
              <a:t> dissolves in water, the </a:t>
            </a:r>
            <a:r>
              <a:rPr lang="en-US" dirty="0" err="1">
                <a:latin typeface="Arial" charset="0"/>
              </a:rPr>
              <a:t>HCl</a:t>
            </a:r>
            <a:r>
              <a:rPr lang="en-US" dirty="0">
                <a:latin typeface="Arial" charset="0"/>
              </a:rPr>
              <a:t> is the acid because </a:t>
            </a:r>
            <a:r>
              <a:rPr lang="en-US" dirty="0" err="1">
                <a:latin typeface="Arial" charset="0"/>
              </a:rPr>
              <a:t>HCl</a:t>
            </a:r>
            <a:r>
              <a:rPr lang="en-US" dirty="0">
                <a:latin typeface="Arial" charset="0"/>
              </a:rPr>
              <a:t> transfers an H</a:t>
            </a:r>
            <a:r>
              <a:rPr lang="en-US" baseline="30000" dirty="0">
                <a:latin typeface="Arial" charset="0"/>
              </a:rPr>
              <a:t>+</a:t>
            </a:r>
            <a:r>
              <a:rPr lang="en-US" dirty="0">
                <a:latin typeface="Arial" charset="0"/>
              </a:rPr>
              <a:t> to H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O, forming H</a:t>
            </a:r>
            <a:r>
              <a:rPr lang="en-US" baseline="-25000" dirty="0">
                <a:latin typeface="Arial" charset="0"/>
              </a:rPr>
              <a:t>3</a:t>
            </a:r>
            <a:r>
              <a:rPr lang="en-US" dirty="0">
                <a:latin typeface="Arial" charset="0"/>
              </a:rPr>
              <a:t>O</a:t>
            </a:r>
            <a:r>
              <a:rPr lang="en-US" baseline="30000" dirty="0">
                <a:latin typeface="Arial" charset="0"/>
              </a:rPr>
              <a:t>+</a:t>
            </a:r>
            <a:r>
              <a:rPr lang="en-US" dirty="0">
                <a:latin typeface="Arial" charset="0"/>
              </a:rPr>
              <a:t> 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Water acts as base, accepting H</a:t>
            </a:r>
            <a:r>
              <a:rPr lang="en-US" baseline="30000" dirty="0">
                <a:latin typeface="Arial" charset="0"/>
              </a:rPr>
              <a:t>+</a:t>
            </a:r>
            <a:r>
              <a:rPr lang="en-US" dirty="0">
                <a:latin typeface="Arial" charset="0"/>
              </a:rPr>
              <a:t>.</a:t>
            </a:r>
            <a:endParaRPr lang="en-US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371600" y="5715000"/>
            <a:ext cx="556755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3C8C93"/>
                </a:solidFill>
              </a:rPr>
              <a:t>HCl</a:t>
            </a:r>
            <a:r>
              <a:rPr lang="en-US" dirty="0">
                <a:solidFill>
                  <a:srgbClr val="3C8C93"/>
                </a:solidFill>
              </a:rPr>
              <a:t>(</a:t>
            </a:r>
            <a:r>
              <a:rPr lang="en-US" i="1" dirty="0" err="1">
                <a:solidFill>
                  <a:srgbClr val="3C8C93"/>
                </a:solidFill>
              </a:rPr>
              <a:t>aq</a:t>
            </a:r>
            <a:r>
              <a:rPr lang="en-US" dirty="0">
                <a:solidFill>
                  <a:srgbClr val="3C8C93"/>
                </a:solidFill>
              </a:rPr>
              <a:t>) + H</a:t>
            </a:r>
            <a:r>
              <a:rPr lang="en-US" baseline="-25000" dirty="0">
                <a:solidFill>
                  <a:srgbClr val="3C8C93"/>
                </a:solidFill>
              </a:rPr>
              <a:t>2</a:t>
            </a:r>
            <a:r>
              <a:rPr lang="en-US" dirty="0">
                <a:solidFill>
                  <a:srgbClr val="3C8C93"/>
                </a:solidFill>
              </a:rPr>
              <a:t>O(</a:t>
            </a:r>
            <a:r>
              <a:rPr lang="en-US" i="1" dirty="0">
                <a:solidFill>
                  <a:srgbClr val="3C8C93"/>
                </a:solidFill>
              </a:rPr>
              <a:t>l</a:t>
            </a:r>
            <a:r>
              <a:rPr lang="en-US" dirty="0">
                <a:solidFill>
                  <a:srgbClr val="3C8C93"/>
                </a:solidFill>
              </a:rPr>
              <a:t>) </a:t>
            </a:r>
            <a:r>
              <a:rPr lang="en-US" dirty="0">
                <a:solidFill>
                  <a:srgbClr val="3C8C93"/>
                </a:solidFill>
                <a:cs typeface="Lucida Grande" charset="0"/>
              </a:rPr>
              <a:t>→</a:t>
            </a:r>
            <a:r>
              <a:rPr lang="en-US" dirty="0">
                <a:solidFill>
                  <a:srgbClr val="3C8C93"/>
                </a:solidFill>
              </a:rPr>
              <a:t> </a:t>
            </a:r>
            <a:r>
              <a:rPr lang="en-US" dirty="0" err="1">
                <a:solidFill>
                  <a:srgbClr val="3C8C93"/>
                </a:solidFill>
              </a:rPr>
              <a:t>Cl</a:t>
            </a:r>
            <a:r>
              <a:rPr lang="en-US" baseline="30000" dirty="0">
                <a:solidFill>
                  <a:srgbClr val="3C8C93"/>
                </a:solidFill>
              </a:rPr>
              <a:t>–</a:t>
            </a:r>
            <a:r>
              <a:rPr lang="en-US" dirty="0">
                <a:solidFill>
                  <a:srgbClr val="3C8C93"/>
                </a:solidFill>
              </a:rPr>
              <a:t>(</a:t>
            </a:r>
            <a:r>
              <a:rPr lang="en-US" i="1" dirty="0" err="1">
                <a:solidFill>
                  <a:srgbClr val="3C8C93"/>
                </a:solidFill>
              </a:rPr>
              <a:t>aq</a:t>
            </a:r>
            <a:r>
              <a:rPr lang="en-US" dirty="0">
                <a:solidFill>
                  <a:srgbClr val="3C8C93"/>
                </a:solidFill>
              </a:rPr>
              <a:t>) + H</a:t>
            </a:r>
            <a:r>
              <a:rPr lang="en-US" baseline="-25000" dirty="0">
                <a:solidFill>
                  <a:srgbClr val="3C8C93"/>
                </a:solidFill>
              </a:rPr>
              <a:t>3</a:t>
            </a:r>
            <a:r>
              <a:rPr lang="en-US" dirty="0">
                <a:solidFill>
                  <a:srgbClr val="3C8C93"/>
                </a:solidFill>
              </a:rPr>
              <a:t>O</a:t>
            </a:r>
            <a:r>
              <a:rPr lang="en-US" baseline="30000" dirty="0">
                <a:solidFill>
                  <a:srgbClr val="3C8C93"/>
                </a:solidFill>
              </a:rPr>
              <a:t>+</a:t>
            </a:r>
            <a:r>
              <a:rPr lang="en-US" dirty="0">
                <a:solidFill>
                  <a:srgbClr val="3C8C93"/>
                </a:solidFill>
              </a:rPr>
              <a:t>(</a:t>
            </a:r>
            <a:r>
              <a:rPr lang="en-US" i="1" dirty="0" err="1">
                <a:solidFill>
                  <a:srgbClr val="3C8C93"/>
                </a:solidFill>
              </a:rPr>
              <a:t>aq</a:t>
            </a:r>
            <a:r>
              <a:rPr lang="en-US" dirty="0">
                <a:solidFill>
                  <a:srgbClr val="3C8C93"/>
                </a:solidFill>
              </a:rPr>
              <a:t>)</a:t>
            </a:r>
          </a:p>
          <a:p>
            <a:r>
              <a:rPr lang="en-US" sz="2800" dirty="0">
                <a:solidFill>
                  <a:schemeClr val="folHlink"/>
                </a:solidFill>
              </a:rPr>
              <a:t>Acid.      base</a:t>
            </a:r>
          </a:p>
        </p:txBody>
      </p:sp>
    </p:spTree>
    <p:extLst>
      <p:ext uri="{BB962C8B-B14F-4D97-AF65-F5344CB8AC3E}">
        <p14:creationId xmlns:p14="http://schemas.microsoft.com/office/powerpoint/2010/main" val="2230080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  <p:bldP spid="235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50875" y="127239"/>
            <a:ext cx="7842250" cy="579438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Amphoteric Substances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305800" cy="44196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3C8C93"/>
                </a:solidFill>
                <a:latin typeface="Arial" charset="0"/>
              </a:rPr>
              <a:t>Amphoteric substances</a:t>
            </a:r>
            <a:r>
              <a:rPr lang="en-US" dirty="0">
                <a:solidFill>
                  <a:srgbClr val="3C8C93"/>
                </a:solidFill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can act as either an acid or a base because they have both a transferable H and an atom with lone pair electrons.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Water acts as base, accepting H</a:t>
            </a:r>
            <a:r>
              <a:rPr lang="en-US" baseline="30000" dirty="0">
                <a:latin typeface="Arial" charset="0"/>
              </a:rPr>
              <a:t>+</a:t>
            </a:r>
            <a:r>
              <a:rPr lang="en-US" dirty="0">
                <a:latin typeface="Arial" charset="0"/>
              </a:rPr>
              <a:t> from </a:t>
            </a:r>
            <a:r>
              <a:rPr lang="en-US" dirty="0" err="1">
                <a:latin typeface="Arial" charset="0"/>
              </a:rPr>
              <a:t>HCl</a:t>
            </a:r>
            <a:r>
              <a:rPr lang="en-US" dirty="0">
                <a:latin typeface="Arial" charset="0"/>
              </a:rPr>
              <a:t>.</a:t>
            </a:r>
          </a:p>
          <a:p>
            <a:pPr algn="ctr" eaLnBrk="1" hangingPunct="1">
              <a:buFontTx/>
              <a:buNone/>
            </a:pPr>
            <a:r>
              <a:rPr lang="en-US" dirty="0" err="1">
                <a:solidFill>
                  <a:schemeClr val="accent2"/>
                </a:solidFill>
                <a:latin typeface="Arial" charset="0"/>
              </a:rPr>
              <a:t>HCl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(</a:t>
            </a:r>
            <a:r>
              <a:rPr lang="en-US" i="1" dirty="0" err="1">
                <a:solidFill>
                  <a:schemeClr val="accent2"/>
                </a:solidFill>
                <a:latin typeface="Arial" charset="0"/>
              </a:rPr>
              <a:t>aq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) + H</a:t>
            </a:r>
            <a:r>
              <a:rPr lang="en-US" baseline="-25000" dirty="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O(</a:t>
            </a:r>
            <a:r>
              <a:rPr lang="en-US" i="1" dirty="0">
                <a:solidFill>
                  <a:schemeClr val="accent2"/>
                </a:solidFill>
                <a:latin typeface="Arial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) </a:t>
            </a:r>
            <a:r>
              <a:rPr lang="en-US" dirty="0">
                <a:solidFill>
                  <a:schemeClr val="accent2"/>
                </a:solidFill>
                <a:latin typeface="Arial" charset="0"/>
                <a:cs typeface="Lucida Grande" charset="0"/>
              </a:rPr>
              <a:t>→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Arial" charset="0"/>
              </a:rPr>
              <a:t>Cl</a:t>
            </a:r>
            <a:r>
              <a:rPr lang="en-US" baseline="30000" dirty="0">
                <a:solidFill>
                  <a:schemeClr val="accent2"/>
                </a:solidFill>
                <a:latin typeface="Arial" charset="0"/>
                <a:cs typeface="Times New Roman" charset="0"/>
              </a:rPr>
              <a:t>–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(</a:t>
            </a:r>
            <a:r>
              <a:rPr lang="en-US" i="1" dirty="0" err="1">
                <a:solidFill>
                  <a:schemeClr val="accent2"/>
                </a:solidFill>
                <a:latin typeface="Arial" charset="0"/>
              </a:rPr>
              <a:t>aq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) + H</a:t>
            </a:r>
            <a:r>
              <a:rPr lang="en-US" baseline="-25000" dirty="0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en-US" baseline="30000" dirty="0">
                <a:solidFill>
                  <a:schemeClr val="accent2"/>
                </a:solidFill>
                <a:latin typeface="Arial" charset="0"/>
              </a:rPr>
              <a:t>+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(</a:t>
            </a:r>
            <a:r>
              <a:rPr lang="en-US" i="1" dirty="0" err="1">
                <a:solidFill>
                  <a:schemeClr val="accent2"/>
                </a:solidFill>
                <a:latin typeface="Arial" charset="0"/>
              </a:rPr>
              <a:t>aq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)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Water acts as acid, donating H</a:t>
            </a:r>
            <a:r>
              <a:rPr lang="en-US" baseline="30000" dirty="0">
                <a:latin typeface="Arial" charset="0"/>
              </a:rPr>
              <a:t>+</a:t>
            </a:r>
            <a:r>
              <a:rPr lang="en-US" dirty="0">
                <a:latin typeface="Arial" charset="0"/>
              </a:rPr>
              <a:t> to NH</a:t>
            </a:r>
            <a:r>
              <a:rPr lang="en-US" baseline="-25000" dirty="0">
                <a:latin typeface="Arial" charset="0"/>
              </a:rPr>
              <a:t>3</a:t>
            </a:r>
            <a:r>
              <a:rPr lang="en-US" dirty="0">
                <a:latin typeface="Arial" charset="0"/>
              </a:rPr>
              <a:t>.</a:t>
            </a:r>
          </a:p>
          <a:p>
            <a:pPr algn="ctr" eaLnBrk="1" hangingPunct="1">
              <a:buFontTx/>
              <a:buNone/>
            </a:pPr>
            <a:r>
              <a:rPr lang="en-US" dirty="0">
                <a:solidFill>
                  <a:srgbClr val="3C8C93"/>
                </a:solidFill>
                <a:latin typeface="Arial" charset="0"/>
              </a:rPr>
              <a:t>NH</a:t>
            </a:r>
            <a:r>
              <a:rPr lang="en-US" baseline="-25000" dirty="0">
                <a:solidFill>
                  <a:srgbClr val="3C8C93"/>
                </a:solidFill>
                <a:latin typeface="Arial" charset="0"/>
              </a:rPr>
              <a:t>3</a:t>
            </a:r>
            <a:r>
              <a:rPr lang="en-US" dirty="0">
                <a:solidFill>
                  <a:srgbClr val="3C8C93"/>
                </a:solidFill>
                <a:latin typeface="Arial" charset="0"/>
              </a:rPr>
              <a:t>(</a:t>
            </a:r>
            <a:r>
              <a:rPr lang="en-US" i="1" dirty="0" err="1">
                <a:solidFill>
                  <a:srgbClr val="3C8C93"/>
                </a:solidFill>
                <a:latin typeface="Arial" charset="0"/>
              </a:rPr>
              <a:t>aq</a:t>
            </a:r>
            <a:r>
              <a:rPr lang="en-US" dirty="0">
                <a:solidFill>
                  <a:srgbClr val="3C8C93"/>
                </a:solidFill>
                <a:latin typeface="Arial" charset="0"/>
              </a:rPr>
              <a:t>) + H</a:t>
            </a:r>
            <a:r>
              <a:rPr lang="en-US" baseline="-25000" dirty="0">
                <a:solidFill>
                  <a:srgbClr val="3C8C93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3C8C93"/>
                </a:solidFill>
                <a:latin typeface="Arial" charset="0"/>
              </a:rPr>
              <a:t>O(</a:t>
            </a:r>
            <a:r>
              <a:rPr lang="en-US" i="1" dirty="0">
                <a:solidFill>
                  <a:srgbClr val="3C8C93"/>
                </a:solidFill>
                <a:latin typeface="Arial" charset="0"/>
              </a:rPr>
              <a:t>l</a:t>
            </a:r>
            <a:r>
              <a:rPr lang="en-US" dirty="0">
                <a:solidFill>
                  <a:srgbClr val="3C8C93"/>
                </a:solidFill>
                <a:latin typeface="Arial" charset="0"/>
              </a:rPr>
              <a:t>) </a:t>
            </a:r>
            <a:r>
              <a:rPr lang="en-US" dirty="0">
                <a:solidFill>
                  <a:srgbClr val="3C8C93"/>
                </a:solidFill>
                <a:latin typeface="Arial" charset="0"/>
                <a:sym typeface="Symbol" charset="0"/>
              </a:rPr>
              <a:t> NH</a:t>
            </a:r>
            <a:r>
              <a:rPr lang="en-US" baseline="-25000" dirty="0">
                <a:solidFill>
                  <a:srgbClr val="3C8C93"/>
                </a:solidFill>
                <a:latin typeface="Arial" charset="0"/>
                <a:sym typeface="Symbol" charset="0"/>
              </a:rPr>
              <a:t>4</a:t>
            </a:r>
            <a:r>
              <a:rPr lang="en-US" baseline="30000" dirty="0">
                <a:solidFill>
                  <a:srgbClr val="3C8C93"/>
                </a:solidFill>
                <a:latin typeface="Arial" charset="0"/>
                <a:sym typeface="Symbol" charset="0"/>
              </a:rPr>
              <a:t>+</a:t>
            </a:r>
            <a:r>
              <a:rPr lang="en-US" dirty="0">
                <a:solidFill>
                  <a:srgbClr val="3C8C93"/>
                </a:solidFill>
                <a:latin typeface="Arial" charset="0"/>
                <a:sym typeface="Symbol" charset="0"/>
              </a:rPr>
              <a:t>(</a:t>
            </a:r>
            <a:r>
              <a:rPr lang="en-US" i="1" dirty="0" err="1">
                <a:solidFill>
                  <a:srgbClr val="3C8C93"/>
                </a:solidFill>
                <a:latin typeface="Arial" charset="0"/>
                <a:sym typeface="Symbol" charset="0"/>
              </a:rPr>
              <a:t>aq</a:t>
            </a:r>
            <a:r>
              <a:rPr lang="en-US" dirty="0">
                <a:solidFill>
                  <a:srgbClr val="3C8C93"/>
                </a:solidFill>
                <a:latin typeface="Arial" charset="0"/>
                <a:sym typeface="Symbol" charset="0"/>
              </a:rPr>
              <a:t>) + </a:t>
            </a:r>
            <a:r>
              <a:rPr lang="en-US" dirty="0">
                <a:solidFill>
                  <a:srgbClr val="3C8C93"/>
                </a:solidFill>
                <a:latin typeface="Arial" charset="0"/>
              </a:rPr>
              <a:t>OH</a:t>
            </a:r>
            <a:r>
              <a:rPr lang="en-US" baseline="30000" dirty="0">
                <a:solidFill>
                  <a:srgbClr val="3C8C93"/>
                </a:solidFill>
                <a:latin typeface="Arial" charset="0"/>
                <a:cs typeface="Times New Roman" charset="0"/>
              </a:rPr>
              <a:t>–</a:t>
            </a:r>
            <a:r>
              <a:rPr lang="en-US" dirty="0">
                <a:solidFill>
                  <a:srgbClr val="3C8C93"/>
                </a:solidFill>
                <a:latin typeface="Arial" charset="0"/>
              </a:rPr>
              <a:t>(</a:t>
            </a:r>
            <a:r>
              <a:rPr lang="en-US" i="1" dirty="0" err="1">
                <a:solidFill>
                  <a:srgbClr val="3C8C93"/>
                </a:solidFill>
                <a:latin typeface="Arial" charset="0"/>
              </a:rPr>
              <a:t>aq</a:t>
            </a:r>
            <a:r>
              <a:rPr lang="en-US" dirty="0">
                <a:solidFill>
                  <a:srgbClr val="3C8C93"/>
                </a:solidFill>
                <a:latin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966263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9244" y="304800"/>
            <a:ext cx="7772400" cy="579438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Conjugate Acid–Base Pairs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534400" cy="42672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In a </a:t>
            </a:r>
            <a:r>
              <a:rPr lang="en-US" dirty="0" err="1">
                <a:latin typeface="Arial" charset="0"/>
              </a:rPr>
              <a:t>Br</a:t>
            </a:r>
            <a:r>
              <a:rPr lang="en-US" dirty="0" err="1">
                <a:latin typeface="Arial" charset="0"/>
                <a:cs typeface="Times New Roman" charset="0"/>
              </a:rPr>
              <a:t>ønsted</a:t>
            </a:r>
            <a:r>
              <a:rPr lang="en-US" dirty="0">
                <a:latin typeface="Arial" charset="0"/>
                <a:cs typeface="Times New Roman" charset="0"/>
              </a:rPr>
              <a:t>-–Lowry acid–base reaction, </a:t>
            </a:r>
          </a:p>
          <a:p>
            <a:pPr lvl="1" eaLnBrk="1" hangingPunct="1"/>
            <a:r>
              <a:rPr lang="en-US" dirty="0">
                <a:latin typeface="Arial" charset="0"/>
                <a:cs typeface="Times New Roman" charset="0"/>
              </a:rPr>
              <a:t>the original base becomes an acid in the reverse reaction.</a:t>
            </a:r>
          </a:p>
          <a:p>
            <a:pPr lvl="1" eaLnBrk="1" hangingPunct="1"/>
            <a:r>
              <a:rPr lang="en-US" dirty="0">
                <a:latin typeface="Arial" charset="0"/>
                <a:cs typeface="Times New Roman" charset="0"/>
              </a:rPr>
              <a:t>the original acid becomes a base in the reverse process.</a:t>
            </a:r>
          </a:p>
          <a:p>
            <a:pPr eaLnBrk="1" hangingPunct="1"/>
            <a:r>
              <a:rPr lang="en-US" dirty="0">
                <a:latin typeface="Arial" charset="0"/>
                <a:cs typeface="Times New Roman" charset="0"/>
              </a:rPr>
              <a:t>Each reactant and the product it becomes is called a </a:t>
            </a:r>
            <a:r>
              <a:rPr lang="en-US" b="1" dirty="0">
                <a:solidFill>
                  <a:srgbClr val="3C8C93"/>
                </a:solidFill>
                <a:latin typeface="Arial" charset="0"/>
                <a:cs typeface="Times New Roman" charset="0"/>
              </a:rPr>
              <a:t>conjugate pair</a:t>
            </a:r>
            <a:r>
              <a:rPr lang="en-US" dirty="0">
                <a:latin typeface="Arial" charset="0"/>
                <a:cs typeface="Times New Roman" charset="0"/>
              </a:rPr>
              <a:t>.</a:t>
            </a:r>
          </a:p>
        </p:txBody>
      </p:sp>
      <p:pic>
        <p:nvPicPr>
          <p:cNvPr id="27652" name="Picture 5" descr="15_03_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06"/>
          <a:stretch>
            <a:fillRect/>
          </a:stretch>
        </p:blipFill>
        <p:spPr bwMode="auto">
          <a:xfrm>
            <a:off x="838200" y="4572000"/>
            <a:ext cx="7467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29671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502335"/>
            <a:ext cx="7772400" cy="579438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Conjugate Pairs</a:t>
            </a:r>
          </a:p>
        </p:txBody>
      </p:sp>
      <p:sp>
        <p:nvSpPr>
          <p:cNvPr id="28675" name="TextBox 4"/>
          <p:cNvSpPr txBox="1">
            <a:spLocks noChangeArrowheads="1"/>
          </p:cNvSpPr>
          <p:nvPr/>
        </p:nvSpPr>
        <p:spPr bwMode="auto">
          <a:xfrm>
            <a:off x="457200" y="4070350"/>
            <a:ext cx="8305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A base accepts a proton and becomes a conjugate acid.</a:t>
            </a:r>
          </a:p>
          <a:p>
            <a:endParaRPr lang="en-US"/>
          </a:p>
          <a:p>
            <a:r>
              <a:rPr lang="en-US"/>
              <a:t>An acid donates a proton and becomes a conjugate base.</a:t>
            </a:r>
          </a:p>
        </p:txBody>
      </p:sp>
      <p:pic>
        <p:nvPicPr>
          <p:cNvPr id="28676" name="Picture 6" descr="15_Pg702_UnFigure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44"/>
          <a:stretch>
            <a:fillRect/>
          </a:stretch>
        </p:blipFill>
        <p:spPr bwMode="auto">
          <a:xfrm>
            <a:off x="533400" y="1295400"/>
            <a:ext cx="8077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821054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2839</TotalTime>
  <Words>993</Words>
  <Application>Microsoft Macintosh PowerPoint</Application>
  <PresentationFormat>On-screen Show (4:3)</PresentationFormat>
  <Paragraphs>180</Paragraphs>
  <Slides>18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Comic Sans MS</vt:lpstr>
      <vt:lpstr>Symbol</vt:lpstr>
      <vt:lpstr>Times New Roman</vt:lpstr>
      <vt:lpstr>Wingdings</vt:lpstr>
      <vt:lpstr>Default Design</vt:lpstr>
      <vt:lpstr>chemistry</vt:lpstr>
      <vt:lpstr>Equation</vt:lpstr>
      <vt:lpstr>SmartDraw</vt:lpstr>
      <vt:lpstr>Acids and Bases</vt:lpstr>
      <vt:lpstr>Acid/Base Definitions</vt:lpstr>
      <vt:lpstr>Problems with Arrhenius Theory</vt:lpstr>
      <vt:lpstr>Brønsted–Lowry Acid–Base Theory</vt:lpstr>
      <vt:lpstr>Brønsted–Lowry Theory</vt:lpstr>
      <vt:lpstr>Brønsted–Lowry Acids</vt:lpstr>
      <vt:lpstr>Amphoteric Substances</vt:lpstr>
      <vt:lpstr>Conjugate Acid–Base Pairs</vt:lpstr>
      <vt:lpstr>Conjugate Pairs</vt:lpstr>
      <vt:lpstr>Acid Dissociation</vt:lpstr>
      <vt:lpstr>Dissociation of Strong Acids</vt:lpstr>
      <vt:lpstr>Dissociation Constants: Strong Acids</vt:lpstr>
      <vt:lpstr>Dissociation of Weak Acids</vt:lpstr>
      <vt:lpstr>Dissociation Constants: Weak Acids</vt:lpstr>
      <vt:lpstr>Self-Ionization of Water</vt:lpstr>
      <vt:lpstr>Calculating pH, pOH</vt:lpstr>
      <vt:lpstr>pH and pOH Calculations</vt:lpstr>
      <vt:lpstr>pH Scale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Microsoft Office User</cp:lastModifiedBy>
  <cp:revision>93</cp:revision>
  <dcterms:created xsi:type="dcterms:W3CDTF">2006-06-20T03:36:58Z</dcterms:created>
  <dcterms:modified xsi:type="dcterms:W3CDTF">2020-02-19T20:13:19Z</dcterms:modified>
</cp:coreProperties>
</file>