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7"/>
  </p:notesMasterIdLst>
  <p:sldIdLst>
    <p:sldId id="256" r:id="rId3"/>
    <p:sldId id="288" r:id="rId4"/>
    <p:sldId id="289" r:id="rId5"/>
    <p:sldId id="290" r:id="rId6"/>
    <p:sldId id="291" r:id="rId7"/>
    <p:sldId id="292" r:id="rId8"/>
    <p:sldId id="277" r:id="rId9"/>
    <p:sldId id="278" r:id="rId10"/>
    <p:sldId id="279" r:id="rId11"/>
    <p:sldId id="305" r:id="rId12"/>
    <p:sldId id="306" r:id="rId13"/>
    <p:sldId id="307" r:id="rId14"/>
    <p:sldId id="308" r:id="rId15"/>
    <p:sldId id="30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DDDDD"/>
    <a:srgbClr val="008000"/>
    <a:srgbClr val="FF3300"/>
    <a:srgbClr val="4D4D4D"/>
    <a:srgbClr val="B2B2B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/>
    <p:restoredTop sz="94745"/>
  </p:normalViewPr>
  <p:slideViewPr>
    <p:cSldViewPr>
      <p:cViewPr varScale="1">
        <p:scale>
          <a:sx n="102" d="100"/>
          <a:sy n="102" d="100"/>
        </p:scale>
        <p:origin x="13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5B70B-4018-2E48-BC22-42AD794E62C8}" type="datetimeFigureOut">
              <a:rPr lang="en-US" smtClean="0"/>
              <a:t>2/19/20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B7D3C-150C-8948-97E3-BBD59D35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48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E8890-12A7-4222-AA43-7705274FFB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D0DE7-9C2A-4666-8ACB-89437A3735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BA0CD-506D-4F52-8EF2-F07656AE4F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D1CD671-DC85-4A6B-9029-E55F7985C6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88933-17FD-4694-985C-96F7EC70A6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520DB-C263-4470-91FC-1A02DABCE9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EB0CD-17CB-4714-8A3E-73DD0EF18F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9EC43-CE97-488E-9CDD-944B7014A4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ABB28-0C51-42B5-B7CC-4213A4858A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C0661-BA02-47FF-A69F-7AA0EE5AAC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ECDE9-1902-488F-A068-B3CAD63187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BB71F-2E24-44FF-89FC-D4090B2D0F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08132FA7-EFFC-4DD1-B627-5582E20DC4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458200" cy="2365375"/>
          </a:xfrm>
        </p:spPr>
        <p:txBody>
          <a:bodyPr/>
          <a:lstStyle/>
          <a:p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Acids and Bases</a:t>
            </a:r>
            <a:b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…Weak…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83827"/>
            <a:ext cx="7772400" cy="762000"/>
          </a:xfrm>
        </p:spPr>
        <p:txBody>
          <a:bodyPr/>
          <a:lstStyle/>
          <a:p>
            <a:r>
              <a:rPr lang="en-US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Weak Base Equilibrium Problem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601662" y="2025649"/>
            <a:ext cx="7635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What is the pH of a 0.50 M solution of ammonia, NH</a:t>
            </a:r>
            <a:r>
              <a:rPr lang="en-US" baseline="-25000" dirty="0">
                <a:solidFill>
                  <a:srgbClr val="000000"/>
                </a:solidFill>
              </a:rPr>
              <a:t>3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000000"/>
                </a:solidFill>
              </a:rPr>
              <a:t>K</a:t>
            </a:r>
            <a:r>
              <a:rPr lang="en-US" baseline="-25000" dirty="0" err="1">
                <a:solidFill>
                  <a:srgbClr val="000000"/>
                </a:solidFill>
              </a:rPr>
              <a:t>b</a:t>
            </a:r>
            <a:r>
              <a:rPr lang="en-US" dirty="0">
                <a:solidFill>
                  <a:srgbClr val="000000"/>
                </a:solidFill>
              </a:rPr>
              <a:t> = 1.8 x 10</a:t>
            </a:r>
            <a:r>
              <a:rPr lang="en-US" baseline="30000" dirty="0">
                <a:solidFill>
                  <a:srgbClr val="000000"/>
                </a:solidFill>
              </a:rPr>
              <a:t>-5 </a:t>
            </a:r>
            <a:r>
              <a:rPr lang="en-US" dirty="0">
                <a:solidFill>
                  <a:srgbClr val="000000"/>
                </a:solidFill>
              </a:rPr>
              <a:t>?</a:t>
            </a:r>
            <a:endParaRPr lang="en-US" baseline="30000" dirty="0">
              <a:solidFill>
                <a:srgbClr val="000000"/>
              </a:solidFill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558452" y="3169443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FF3300"/>
                </a:solidFill>
              </a:rPr>
              <a:t>Step #1: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</a:rPr>
              <a:t>Write the equation for the reaction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1830387" y="3886200"/>
            <a:ext cx="5651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NH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 + H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O </a:t>
            </a:r>
            <a:r>
              <a:rPr lang="en-US" sz="3200" dirty="0">
                <a:solidFill>
                  <a:srgbClr val="000000"/>
                </a:solidFill>
                <a:sym typeface="Wingdings 3" pitchFamily="18" charset="2"/>
              </a:rPr>
              <a:t>  NH</a:t>
            </a:r>
            <a:r>
              <a:rPr lang="en-US" sz="3200" baseline="-25000" dirty="0">
                <a:solidFill>
                  <a:srgbClr val="000000"/>
                </a:solidFill>
                <a:sym typeface="Wingdings 3" pitchFamily="18" charset="2"/>
              </a:rPr>
              <a:t>4</a:t>
            </a:r>
            <a:r>
              <a:rPr lang="en-US" sz="3200" baseline="30000" dirty="0">
                <a:solidFill>
                  <a:srgbClr val="000000"/>
                </a:solidFill>
                <a:sym typeface="Wingdings 3" pitchFamily="18" charset="2"/>
              </a:rPr>
              <a:t>+</a:t>
            </a:r>
            <a:r>
              <a:rPr lang="en-US" sz="3200" dirty="0">
                <a:solidFill>
                  <a:srgbClr val="000000"/>
                </a:solidFill>
                <a:sym typeface="Wingdings 3" pitchFamily="18" charset="2"/>
              </a:rPr>
              <a:t> + OH</a:t>
            </a:r>
            <a:r>
              <a:rPr lang="en-US" sz="3200" baseline="30000" dirty="0">
                <a:solidFill>
                  <a:srgbClr val="000000"/>
                </a:solidFill>
                <a:sym typeface="Wingdings 3" pitchFamily="18" charset="2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54546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  <p:bldP spid="4608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Weak Base Equilibrium Problem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050925" y="1828800"/>
            <a:ext cx="7635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What is the pH of a 0.50 M solution of ammonia, NH</a:t>
            </a:r>
            <a:r>
              <a:rPr lang="en-US" baseline="-25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, K</a:t>
            </a:r>
            <a:r>
              <a:rPr lang="en-US" baseline="-25000">
                <a:solidFill>
                  <a:srgbClr val="000000"/>
                </a:solidFill>
              </a:rPr>
              <a:t>b</a:t>
            </a:r>
            <a:r>
              <a:rPr lang="en-US">
                <a:solidFill>
                  <a:srgbClr val="000000"/>
                </a:solidFill>
              </a:rPr>
              <a:t> = 1.8 x 10</a:t>
            </a:r>
            <a:r>
              <a:rPr lang="en-US" baseline="30000">
                <a:solidFill>
                  <a:srgbClr val="000000"/>
                </a:solidFill>
              </a:rPr>
              <a:t>-5</a:t>
            </a:r>
            <a:r>
              <a:rPr lang="en-US">
                <a:solidFill>
                  <a:srgbClr val="000000"/>
                </a:solidFill>
              </a:rPr>
              <a:t> ?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050925" y="2971800"/>
            <a:ext cx="31099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Step #2:</a:t>
            </a:r>
            <a:r>
              <a:rPr lang="en-US"/>
              <a:t> </a:t>
            </a:r>
            <a:r>
              <a:rPr lang="en-US">
                <a:solidFill>
                  <a:srgbClr val="000000"/>
                </a:solidFill>
              </a:rPr>
              <a:t>ICE it!</a:t>
            </a:r>
          </a:p>
        </p:txBody>
      </p:sp>
      <p:graphicFrame>
        <p:nvGraphicFramePr>
          <p:cNvPr id="47138" name="Group 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380903"/>
              </p:ext>
            </p:extLst>
          </p:nvPr>
        </p:nvGraphicFramePr>
        <p:xfrm>
          <a:off x="365125" y="4343400"/>
          <a:ext cx="7391400" cy="1905000"/>
        </p:xfrm>
        <a:graphic>
          <a:graphicData uri="http://schemas.openxmlformats.org/drawingml/2006/table">
            <a:tbl>
              <a:tblPr/>
              <a:tblGrid>
                <a:gridCol w="143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8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1889125" y="43434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</a:t>
            </a:r>
          </a:p>
        </p:txBody>
      </p:sp>
      <p:sp>
        <p:nvSpPr>
          <p:cNvPr id="47128" name="Text Box 24"/>
          <p:cNvSpPr txBox="1">
            <a:spLocks noChangeArrowheads="1"/>
          </p:cNvSpPr>
          <p:nvPr/>
        </p:nvSpPr>
        <p:spPr bwMode="auto">
          <a:xfrm>
            <a:off x="5221288" y="4357688"/>
            <a:ext cx="4016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47129" name="Text Box 25"/>
          <p:cNvSpPr txBox="1">
            <a:spLocks noChangeArrowheads="1"/>
          </p:cNvSpPr>
          <p:nvPr/>
        </p:nvSpPr>
        <p:spPr bwMode="auto">
          <a:xfrm>
            <a:off x="6745288" y="4343400"/>
            <a:ext cx="401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47130" name="Text Box 26"/>
          <p:cNvSpPr txBox="1">
            <a:spLocks noChangeArrowheads="1"/>
          </p:cNvSpPr>
          <p:nvPr/>
        </p:nvSpPr>
        <p:spPr bwMode="auto">
          <a:xfrm>
            <a:off x="1889125" y="4967288"/>
            <a:ext cx="765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- x</a:t>
            </a:r>
          </a:p>
        </p:txBody>
      </p: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5011738" y="4953000"/>
            <a:ext cx="611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+x</a:t>
            </a:r>
          </a:p>
        </p:txBody>
      </p:sp>
      <p:sp>
        <p:nvSpPr>
          <p:cNvPr id="47132" name="Text Box 28"/>
          <p:cNvSpPr txBox="1">
            <a:spLocks noChangeArrowheads="1"/>
          </p:cNvSpPr>
          <p:nvPr/>
        </p:nvSpPr>
        <p:spPr bwMode="auto">
          <a:xfrm>
            <a:off x="6537325" y="4953000"/>
            <a:ext cx="611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+x</a:t>
            </a:r>
          </a:p>
        </p:txBody>
      </p:sp>
      <p:sp>
        <p:nvSpPr>
          <p:cNvPr id="47133" name="Text Box 29"/>
          <p:cNvSpPr txBox="1">
            <a:spLocks noChangeArrowheads="1"/>
          </p:cNvSpPr>
          <p:nvPr/>
        </p:nvSpPr>
        <p:spPr bwMode="auto">
          <a:xfrm>
            <a:off x="1431925" y="5653088"/>
            <a:ext cx="17256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0.50 - x</a:t>
            </a:r>
          </a:p>
        </p:txBody>
      </p:sp>
      <p:sp>
        <p:nvSpPr>
          <p:cNvPr id="47134" name="Text Box 30"/>
          <p:cNvSpPr txBox="1">
            <a:spLocks noChangeArrowheads="1"/>
          </p:cNvSpPr>
          <p:nvPr/>
        </p:nvSpPr>
        <p:spPr bwMode="auto">
          <a:xfrm>
            <a:off x="6753225" y="56388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7135" name="Text Box 31"/>
          <p:cNvSpPr txBox="1">
            <a:spLocks noChangeArrowheads="1"/>
          </p:cNvSpPr>
          <p:nvPr/>
        </p:nvSpPr>
        <p:spPr bwMode="auto">
          <a:xfrm>
            <a:off x="5229225" y="56388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7137" name="Text Box 33"/>
          <p:cNvSpPr txBox="1">
            <a:spLocks noChangeArrowheads="1"/>
          </p:cNvSpPr>
          <p:nvPr/>
        </p:nvSpPr>
        <p:spPr bwMode="auto">
          <a:xfrm>
            <a:off x="1965325" y="3733800"/>
            <a:ext cx="5651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00"/>
                </a:solidFill>
              </a:rPr>
              <a:t>NH</a:t>
            </a:r>
            <a:r>
              <a:rPr lang="en-US" sz="3200" baseline="-25000">
                <a:solidFill>
                  <a:srgbClr val="000000"/>
                </a:solidFill>
              </a:rPr>
              <a:t>3</a:t>
            </a:r>
            <a:r>
              <a:rPr lang="en-US" sz="3200">
                <a:solidFill>
                  <a:srgbClr val="000000"/>
                </a:solidFill>
              </a:rPr>
              <a:t> + H</a:t>
            </a:r>
            <a:r>
              <a:rPr lang="en-US" sz="3200" baseline="-25000">
                <a:solidFill>
                  <a:srgbClr val="000000"/>
                </a:solidFill>
              </a:rPr>
              <a:t>2</a:t>
            </a:r>
            <a:r>
              <a:rPr lang="en-US" sz="3200">
                <a:solidFill>
                  <a:srgbClr val="000000"/>
                </a:solidFill>
              </a:rPr>
              <a:t>O 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  NH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4</a:t>
            </a:r>
            <a:r>
              <a:rPr lang="en-US" sz="3200" baseline="30000">
                <a:solidFill>
                  <a:srgbClr val="000000"/>
                </a:solidFill>
                <a:sym typeface="Wingdings 3" pitchFamily="18" charset="2"/>
              </a:rPr>
              <a:t>+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 + OH</a:t>
            </a:r>
            <a:r>
              <a:rPr lang="en-US" sz="3200" baseline="30000">
                <a:solidFill>
                  <a:srgbClr val="000000"/>
                </a:solidFill>
                <a:sym typeface="Wingdings 3" pitchFamily="18" charset="2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47218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7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7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27" grpId="0"/>
      <p:bldP spid="47128" grpId="0"/>
      <p:bldP spid="47129" grpId="0"/>
      <p:bldP spid="47130" grpId="0"/>
      <p:bldP spid="47131" grpId="0"/>
      <p:bldP spid="47132" grpId="0"/>
      <p:bldP spid="47133" grpId="0"/>
      <p:bldP spid="47134" grpId="0"/>
      <p:bldP spid="471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4851" y="260350"/>
            <a:ext cx="7772400" cy="1143000"/>
          </a:xfrm>
        </p:spPr>
        <p:txBody>
          <a:bodyPr/>
          <a:lstStyle/>
          <a:p>
            <a:r>
              <a:rPr lang="en-US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Weak Base Equilibrium Problem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050925" y="2743200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Step #3:</a:t>
            </a:r>
            <a:r>
              <a:rPr lang="en-US"/>
              <a:t> </a:t>
            </a:r>
            <a:r>
              <a:rPr lang="en-US">
                <a:solidFill>
                  <a:srgbClr val="000000"/>
                </a:solidFill>
              </a:rPr>
              <a:t>Set up the law of mass action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1508125" y="4191000"/>
            <a:ext cx="1725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0.50 - x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6753225" y="41910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5305425" y="41910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822325" y="41148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graphicFrame>
        <p:nvGraphicFramePr>
          <p:cNvPr id="48138" name="Object 1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440686"/>
              </p:ext>
            </p:extLst>
          </p:nvPr>
        </p:nvGraphicFramePr>
        <p:xfrm>
          <a:off x="1508125" y="4953000"/>
          <a:ext cx="60960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1828800" imgH="457200" progId="Equation.3">
                  <p:embed/>
                </p:oleObj>
              </mc:Choice>
              <mc:Fallback>
                <p:oleObj name="Equation" r:id="rId3" imgW="1828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25" y="4953000"/>
                        <a:ext cx="609600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1050925" y="1600200"/>
            <a:ext cx="7635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What is the pH of a 0.50 M solution of ammonia, NH</a:t>
            </a:r>
            <a:r>
              <a:rPr lang="en-US" baseline="-25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, K</a:t>
            </a:r>
            <a:r>
              <a:rPr lang="en-US" baseline="-25000">
                <a:solidFill>
                  <a:srgbClr val="000000"/>
                </a:solidFill>
              </a:rPr>
              <a:t>b</a:t>
            </a:r>
            <a:r>
              <a:rPr lang="en-US">
                <a:solidFill>
                  <a:srgbClr val="000000"/>
                </a:solidFill>
              </a:rPr>
              <a:t> = 1.8 x 10</a:t>
            </a:r>
            <a:r>
              <a:rPr lang="en-US" baseline="30000">
                <a:solidFill>
                  <a:srgbClr val="000000"/>
                </a:solidFill>
              </a:rPr>
              <a:t>-5</a:t>
            </a:r>
            <a:r>
              <a:rPr lang="en-US">
                <a:solidFill>
                  <a:srgbClr val="000000"/>
                </a:solidFill>
              </a:rPr>
              <a:t> ?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1965325" y="3505200"/>
            <a:ext cx="5651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00"/>
                </a:solidFill>
              </a:rPr>
              <a:t>NH</a:t>
            </a:r>
            <a:r>
              <a:rPr lang="en-US" sz="3200" baseline="-25000">
                <a:solidFill>
                  <a:srgbClr val="000000"/>
                </a:solidFill>
              </a:rPr>
              <a:t>3</a:t>
            </a:r>
            <a:r>
              <a:rPr lang="en-US" sz="3200">
                <a:solidFill>
                  <a:srgbClr val="000000"/>
                </a:solidFill>
              </a:rPr>
              <a:t> + H</a:t>
            </a:r>
            <a:r>
              <a:rPr lang="en-US" sz="3200" baseline="-25000">
                <a:solidFill>
                  <a:srgbClr val="000000"/>
                </a:solidFill>
              </a:rPr>
              <a:t>2</a:t>
            </a:r>
            <a:r>
              <a:rPr lang="en-US" sz="3200">
                <a:solidFill>
                  <a:srgbClr val="000000"/>
                </a:solidFill>
              </a:rPr>
              <a:t>O 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  NH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4</a:t>
            </a:r>
            <a:r>
              <a:rPr lang="en-US" sz="3200" baseline="30000">
                <a:solidFill>
                  <a:srgbClr val="000000"/>
                </a:solidFill>
                <a:sym typeface="Wingdings 3" pitchFamily="18" charset="2"/>
              </a:rPr>
              <a:t>+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 + OH</a:t>
            </a:r>
            <a:r>
              <a:rPr lang="en-US" sz="3200" baseline="30000">
                <a:solidFill>
                  <a:srgbClr val="000000"/>
                </a:solidFill>
                <a:sym typeface="Wingdings 3" pitchFamily="18" charset="2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98404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15139"/>
            <a:ext cx="7772400" cy="1143000"/>
          </a:xfrm>
        </p:spPr>
        <p:txBody>
          <a:bodyPr/>
          <a:lstStyle/>
          <a:p>
            <a:r>
              <a:rPr lang="en-US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Weak Base Equilibrium Problem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838200" y="25908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Step #4:</a:t>
            </a:r>
            <a:r>
              <a:rPr lang="en-US"/>
              <a:t> </a:t>
            </a:r>
            <a:r>
              <a:rPr lang="en-US">
                <a:solidFill>
                  <a:srgbClr val="000000"/>
                </a:solidFill>
              </a:rPr>
              <a:t>Solve for x, which is also [OH</a:t>
            </a:r>
            <a:r>
              <a:rPr lang="en-US" baseline="30000">
                <a:solidFill>
                  <a:srgbClr val="000000"/>
                </a:solidFill>
              </a:rPr>
              <a:t>-</a:t>
            </a:r>
            <a:r>
              <a:rPr lang="en-US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676400" y="4038600"/>
            <a:ext cx="1725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0.50 - x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6540500" y="40386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787900" y="40386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933450" y="39624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graphicFrame>
        <p:nvGraphicFramePr>
          <p:cNvPr id="49162" name="Object 1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862050"/>
              </p:ext>
            </p:extLst>
          </p:nvPr>
        </p:nvGraphicFramePr>
        <p:xfrm>
          <a:off x="685800" y="4876800"/>
          <a:ext cx="3875088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7" name="Equation" r:id="rId3" imgW="1130040" imgH="444240" progId="Equation.3">
                  <p:embed/>
                </p:oleObj>
              </mc:Choice>
              <mc:Fallback>
                <p:oleObj name="Equation" r:id="rId3" imgW="11300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876800"/>
                        <a:ext cx="3875088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4953000" y="5257800"/>
            <a:ext cx="4076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000000"/>
                </a:solidFill>
                <a:latin typeface="Times New Roman" pitchFamily="18" charset="0"/>
              </a:rPr>
              <a:t>[OH</a:t>
            </a:r>
            <a:r>
              <a:rPr lang="en-US" sz="3600" baseline="30000">
                <a:solidFill>
                  <a:srgbClr val="000000"/>
                </a:solidFill>
                <a:latin typeface="Times New Roman" pitchFamily="18" charset="0"/>
              </a:rPr>
              <a:t>-</a:t>
            </a:r>
            <a:r>
              <a:rPr lang="en-US" sz="3600">
                <a:solidFill>
                  <a:srgbClr val="000000"/>
                </a:solidFill>
                <a:latin typeface="Times New Roman" pitchFamily="18" charset="0"/>
              </a:rPr>
              <a:t>] = 3.0 x 10</a:t>
            </a:r>
            <a:r>
              <a:rPr lang="en-US" sz="3600" baseline="30000">
                <a:solidFill>
                  <a:srgbClr val="000000"/>
                </a:solidFill>
                <a:latin typeface="Times New Roman" pitchFamily="18" charset="0"/>
              </a:rPr>
              <a:t>-3</a:t>
            </a:r>
            <a:r>
              <a:rPr lang="en-US" sz="3600">
                <a:solidFill>
                  <a:srgbClr val="000000"/>
                </a:solidFill>
                <a:latin typeface="Times New Roman" pitchFamily="18" charset="0"/>
              </a:rPr>
              <a:t> M</a:t>
            </a: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1752600" y="3352800"/>
            <a:ext cx="5651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00"/>
                </a:solidFill>
              </a:rPr>
              <a:t>NH</a:t>
            </a:r>
            <a:r>
              <a:rPr lang="en-US" sz="3200" baseline="-25000">
                <a:solidFill>
                  <a:srgbClr val="000000"/>
                </a:solidFill>
              </a:rPr>
              <a:t>3</a:t>
            </a:r>
            <a:r>
              <a:rPr lang="en-US" sz="3200">
                <a:solidFill>
                  <a:srgbClr val="000000"/>
                </a:solidFill>
              </a:rPr>
              <a:t> + H</a:t>
            </a:r>
            <a:r>
              <a:rPr lang="en-US" sz="3200" baseline="-25000">
                <a:solidFill>
                  <a:srgbClr val="000000"/>
                </a:solidFill>
              </a:rPr>
              <a:t>2</a:t>
            </a:r>
            <a:r>
              <a:rPr lang="en-US" sz="3200">
                <a:solidFill>
                  <a:srgbClr val="000000"/>
                </a:solidFill>
              </a:rPr>
              <a:t>O 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  NH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4</a:t>
            </a:r>
            <a:r>
              <a:rPr lang="en-US" sz="3200" baseline="30000">
                <a:solidFill>
                  <a:srgbClr val="000000"/>
                </a:solidFill>
                <a:sym typeface="Wingdings 3" pitchFamily="18" charset="2"/>
              </a:rPr>
              <a:t>+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 + OH</a:t>
            </a:r>
            <a:r>
              <a:rPr lang="en-US" sz="3200" baseline="30000">
                <a:solidFill>
                  <a:srgbClr val="000000"/>
                </a:solidFill>
                <a:sym typeface="Wingdings 3" pitchFamily="18" charset="2"/>
              </a:rPr>
              <a:t>-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838200" y="1447800"/>
            <a:ext cx="7635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What is the pH of a 0.50 M solution of ammonia, NH</a:t>
            </a:r>
            <a:r>
              <a:rPr lang="en-US" baseline="-25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, K</a:t>
            </a:r>
            <a:r>
              <a:rPr lang="en-US" baseline="-25000">
                <a:solidFill>
                  <a:srgbClr val="000000"/>
                </a:solidFill>
              </a:rPr>
              <a:t>b</a:t>
            </a:r>
            <a:r>
              <a:rPr lang="en-US">
                <a:solidFill>
                  <a:srgbClr val="000000"/>
                </a:solidFill>
              </a:rPr>
              <a:t> = 1.8 x 10</a:t>
            </a:r>
            <a:r>
              <a:rPr lang="en-US" baseline="30000">
                <a:solidFill>
                  <a:srgbClr val="000000"/>
                </a:solidFill>
              </a:rPr>
              <a:t>-5</a:t>
            </a:r>
            <a:r>
              <a:rPr lang="en-US">
                <a:solidFill>
                  <a:srgbClr val="000000"/>
                </a:solidFill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408339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  <p:bldP spid="491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8125"/>
            <a:ext cx="7772400" cy="1143000"/>
          </a:xfrm>
        </p:spPr>
        <p:txBody>
          <a:bodyPr/>
          <a:lstStyle/>
          <a:p>
            <a:r>
              <a:rPr lang="en-US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Weak Base Equilibrium Problem</a:t>
            </a:r>
          </a:p>
        </p:txBody>
      </p:sp>
      <p:graphicFrame>
        <p:nvGraphicFramePr>
          <p:cNvPr id="50186" name="Object 10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49634582"/>
              </p:ext>
            </p:extLst>
          </p:nvPr>
        </p:nvGraphicFramePr>
        <p:xfrm>
          <a:off x="1143000" y="4800600"/>
          <a:ext cx="678180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5" name="Equation" r:id="rId3" imgW="1854000" imgH="228600" progId="Equation.3">
                  <p:embed/>
                </p:oleObj>
              </mc:Choice>
              <mc:Fallback>
                <p:oleObj name="Equation" r:id="rId3" imgW="1854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800600"/>
                        <a:ext cx="6781800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Step #5:</a:t>
            </a:r>
            <a:r>
              <a:rPr lang="en-US"/>
              <a:t> </a:t>
            </a:r>
            <a:r>
              <a:rPr lang="en-US">
                <a:solidFill>
                  <a:srgbClr val="000000"/>
                </a:solidFill>
              </a:rPr>
              <a:t>Convert [OH</a:t>
            </a:r>
            <a:r>
              <a:rPr lang="en-US" baseline="30000">
                <a:solidFill>
                  <a:srgbClr val="000000"/>
                </a:solidFill>
              </a:rPr>
              <a:t>-</a:t>
            </a:r>
            <a:r>
              <a:rPr lang="en-US">
                <a:solidFill>
                  <a:srgbClr val="000000"/>
                </a:solidFill>
              </a:rPr>
              <a:t>] to pH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1447800" y="4038600"/>
            <a:ext cx="1725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0.50 - x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6692900" y="40386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5168900" y="40386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838200" y="39624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914400" y="1447800"/>
            <a:ext cx="7635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What is the pH of a 0.50 M solution of ammonia, NH</a:t>
            </a:r>
            <a:r>
              <a:rPr lang="en-US" baseline="-25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, K</a:t>
            </a:r>
            <a:r>
              <a:rPr lang="en-US" baseline="-25000">
                <a:solidFill>
                  <a:srgbClr val="000000"/>
                </a:solidFill>
              </a:rPr>
              <a:t>b</a:t>
            </a:r>
            <a:r>
              <a:rPr lang="en-US">
                <a:solidFill>
                  <a:srgbClr val="000000"/>
                </a:solidFill>
              </a:rPr>
              <a:t> = 1.8 x 10</a:t>
            </a:r>
            <a:r>
              <a:rPr lang="en-US" baseline="30000">
                <a:solidFill>
                  <a:srgbClr val="000000"/>
                </a:solidFill>
              </a:rPr>
              <a:t>-5</a:t>
            </a:r>
            <a:r>
              <a:rPr lang="en-US">
                <a:solidFill>
                  <a:srgbClr val="000000"/>
                </a:solidFill>
              </a:rPr>
              <a:t> ?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1828800" y="3352800"/>
            <a:ext cx="5651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NH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 + H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O </a:t>
            </a:r>
            <a:r>
              <a:rPr lang="en-US" sz="3200" dirty="0">
                <a:solidFill>
                  <a:srgbClr val="000000"/>
                </a:solidFill>
                <a:sym typeface="Wingdings 3" pitchFamily="18" charset="2"/>
              </a:rPr>
              <a:t>  NH</a:t>
            </a:r>
            <a:r>
              <a:rPr lang="en-US" sz="3200" baseline="-25000" dirty="0">
                <a:solidFill>
                  <a:srgbClr val="000000"/>
                </a:solidFill>
                <a:sym typeface="Wingdings 3" pitchFamily="18" charset="2"/>
              </a:rPr>
              <a:t>4</a:t>
            </a:r>
            <a:r>
              <a:rPr lang="en-US" sz="3200" baseline="30000" dirty="0">
                <a:solidFill>
                  <a:srgbClr val="000000"/>
                </a:solidFill>
                <a:sym typeface="Wingdings 3" pitchFamily="18" charset="2"/>
              </a:rPr>
              <a:t>+</a:t>
            </a:r>
            <a:r>
              <a:rPr lang="en-US" sz="3200" dirty="0">
                <a:solidFill>
                  <a:srgbClr val="000000"/>
                </a:solidFill>
                <a:sym typeface="Wingdings 3" pitchFamily="18" charset="2"/>
              </a:rPr>
              <a:t> + OH</a:t>
            </a:r>
            <a:r>
              <a:rPr lang="en-US" sz="3200" baseline="30000" dirty="0">
                <a:solidFill>
                  <a:srgbClr val="000000"/>
                </a:solidFill>
                <a:sym typeface="Wingdings 3" pitchFamily="18" charset="2"/>
              </a:rPr>
              <a:t>-</a:t>
            </a:r>
          </a:p>
        </p:txBody>
      </p:sp>
      <p:graphicFrame>
        <p:nvGraphicFramePr>
          <p:cNvPr id="50189" name="Object 1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46767351"/>
              </p:ext>
            </p:extLst>
          </p:nvPr>
        </p:nvGraphicFramePr>
        <p:xfrm>
          <a:off x="1524000" y="5867400"/>
          <a:ext cx="57912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6" name="Equation" r:id="rId5" imgW="1562040" imgH="203040" progId="Equation.3">
                  <p:embed/>
                </p:oleObj>
              </mc:Choice>
              <mc:Fallback>
                <p:oleObj name="Equation" r:id="rId5" imgW="1562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867400"/>
                        <a:ext cx="5791200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608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762000"/>
          </a:xfrm>
        </p:spPr>
        <p:txBody>
          <a:bodyPr/>
          <a:lstStyle/>
          <a:p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Weak Acid Equilibrium Problem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838200" y="1143000"/>
            <a:ext cx="7635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What is the pH of a 0.50 M solution of acetic acid, HC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H</a:t>
            </a:r>
            <a:r>
              <a:rPr lang="en-US" baseline="-25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O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, K</a:t>
            </a:r>
            <a:r>
              <a:rPr lang="en-US" baseline="-25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1.8 x 10</a:t>
            </a:r>
            <a:r>
              <a:rPr lang="en-US" baseline="30000">
                <a:solidFill>
                  <a:srgbClr val="000000"/>
                </a:solidFill>
              </a:rPr>
              <a:t>-5 </a:t>
            </a:r>
            <a:r>
              <a:rPr lang="en-US">
                <a:solidFill>
                  <a:srgbClr val="000000"/>
                </a:solidFill>
              </a:rPr>
              <a:t>?</a:t>
            </a: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838200" y="2286000"/>
            <a:ext cx="7377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Step #1:</a:t>
            </a:r>
            <a:r>
              <a:rPr lang="en-US"/>
              <a:t> </a:t>
            </a:r>
            <a:r>
              <a:rPr lang="en-US">
                <a:solidFill>
                  <a:srgbClr val="000000"/>
                </a:solidFill>
              </a:rPr>
              <a:t>Write the dissociation equation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1752600" y="3048000"/>
            <a:ext cx="5383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00"/>
                </a:solidFill>
              </a:rPr>
              <a:t>HC</a:t>
            </a:r>
            <a:r>
              <a:rPr lang="en-US" sz="3200" baseline="-25000">
                <a:solidFill>
                  <a:srgbClr val="000000"/>
                </a:solidFill>
              </a:rPr>
              <a:t>2</a:t>
            </a:r>
            <a:r>
              <a:rPr lang="en-US" sz="3200">
                <a:solidFill>
                  <a:srgbClr val="000000"/>
                </a:solidFill>
              </a:rPr>
              <a:t>H</a:t>
            </a:r>
            <a:r>
              <a:rPr lang="en-US" sz="3200" baseline="-25000">
                <a:solidFill>
                  <a:srgbClr val="000000"/>
                </a:solidFill>
              </a:rPr>
              <a:t>3</a:t>
            </a:r>
            <a:r>
              <a:rPr lang="en-US" sz="3200">
                <a:solidFill>
                  <a:srgbClr val="000000"/>
                </a:solidFill>
              </a:rPr>
              <a:t>O</a:t>
            </a:r>
            <a:r>
              <a:rPr lang="en-US" sz="3200" baseline="-25000">
                <a:solidFill>
                  <a:srgbClr val="000000"/>
                </a:solidFill>
              </a:rPr>
              <a:t>2</a:t>
            </a:r>
            <a:r>
              <a:rPr lang="en-US" sz="32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  C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2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H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3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O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2</a:t>
            </a:r>
            <a:r>
              <a:rPr lang="en-US" sz="3200" baseline="30000">
                <a:solidFill>
                  <a:srgbClr val="000000"/>
                </a:solidFill>
                <a:sym typeface="Wingdings 3" pitchFamily="18" charset="2"/>
              </a:rPr>
              <a:t>-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 + H</a:t>
            </a:r>
            <a:r>
              <a:rPr lang="en-US" sz="3200" baseline="30000">
                <a:solidFill>
                  <a:srgbClr val="000000"/>
                </a:solidFill>
                <a:sym typeface="Wingdings 3" pitchFamily="18" charset="2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  <p:bldP spid="389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Weak Acid Equilibrium Problem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838200" y="1143000"/>
            <a:ext cx="7635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What is the pH of a 0.50 M solution of acetic acid, HC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H</a:t>
            </a:r>
            <a:r>
              <a:rPr lang="en-US" baseline="-25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O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, K</a:t>
            </a:r>
            <a:r>
              <a:rPr lang="en-US" baseline="-25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1.8 x 10</a:t>
            </a:r>
            <a:r>
              <a:rPr lang="en-US" baseline="30000">
                <a:solidFill>
                  <a:srgbClr val="000000"/>
                </a:solidFill>
              </a:rPr>
              <a:t>-5 </a:t>
            </a:r>
            <a:r>
              <a:rPr lang="en-US">
                <a:solidFill>
                  <a:srgbClr val="000000"/>
                </a:solidFill>
              </a:rPr>
              <a:t>?</a:t>
            </a: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31099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Step #2:</a:t>
            </a:r>
            <a:r>
              <a:rPr lang="en-US"/>
              <a:t> </a:t>
            </a:r>
            <a:r>
              <a:rPr lang="en-US">
                <a:solidFill>
                  <a:srgbClr val="000000"/>
                </a:solidFill>
              </a:rPr>
              <a:t>ICE it!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752600" y="3048000"/>
            <a:ext cx="5383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00"/>
                </a:solidFill>
              </a:rPr>
              <a:t>HC</a:t>
            </a:r>
            <a:r>
              <a:rPr lang="en-US" sz="3200" baseline="-25000">
                <a:solidFill>
                  <a:srgbClr val="000000"/>
                </a:solidFill>
              </a:rPr>
              <a:t>2</a:t>
            </a:r>
            <a:r>
              <a:rPr lang="en-US" sz="3200">
                <a:solidFill>
                  <a:srgbClr val="000000"/>
                </a:solidFill>
              </a:rPr>
              <a:t>H</a:t>
            </a:r>
            <a:r>
              <a:rPr lang="en-US" sz="3200" baseline="-25000">
                <a:solidFill>
                  <a:srgbClr val="000000"/>
                </a:solidFill>
              </a:rPr>
              <a:t>3</a:t>
            </a:r>
            <a:r>
              <a:rPr lang="en-US" sz="3200">
                <a:solidFill>
                  <a:srgbClr val="000000"/>
                </a:solidFill>
              </a:rPr>
              <a:t>O</a:t>
            </a:r>
            <a:r>
              <a:rPr lang="en-US" sz="3200" baseline="-25000">
                <a:solidFill>
                  <a:srgbClr val="000000"/>
                </a:solidFill>
              </a:rPr>
              <a:t>2</a:t>
            </a:r>
            <a:r>
              <a:rPr lang="en-US" sz="32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  C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2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H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3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O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2</a:t>
            </a:r>
            <a:r>
              <a:rPr lang="en-US" sz="3200" baseline="30000">
                <a:solidFill>
                  <a:srgbClr val="000000"/>
                </a:solidFill>
                <a:sym typeface="Wingdings 3" pitchFamily="18" charset="2"/>
              </a:rPr>
              <a:t>-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 + H</a:t>
            </a:r>
            <a:r>
              <a:rPr lang="en-US" sz="3200" baseline="30000">
                <a:solidFill>
                  <a:srgbClr val="000000"/>
                </a:solidFill>
                <a:sym typeface="Wingdings 3" pitchFamily="18" charset="2"/>
              </a:rPr>
              <a:t>+</a:t>
            </a:r>
          </a:p>
        </p:txBody>
      </p:sp>
      <p:graphicFrame>
        <p:nvGraphicFramePr>
          <p:cNvPr id="39994" name="Group 58"/>
          <p:cNvGraphicFramePr>
            <a:graphicFrameLocks noGrp="1"/>
          </p:cNvGraphicFramePr>
          <p:nvPr>
            <p:ph idx="1"/>
          </p:nvPr>
        </p:nvGraphicFramePr>
        <p:xfrm>
          <a:off x="533400" y="3657600"/>
          <a:ext cx="7010400" cy="1905000"/>
        </p:xfrm>
        <a:graphic>
          <a:graphicData uri="http://schemas.openxmlformats.org/drawingml/2006/table">
            <a:tbl>
              <a:tblPr/>
              <a:tblGrid>
                <a:gridCol w="118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996" name="Text Box 60"/>
          <p:cNvSpPr txBox="1">
            <a:spLocks noChangeArrowheads="1"/>
          </p:cNvSpPr>
          <p:nvPr/>
        </p:nvSpPr>
        <p:spPr bwMode="auto">
          <a:xfrm>
            <a:off x="2133600" y="36576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</a:t>
            </a:r>
          </a:p>
        </p:txBody>
      </p:sp>
      <p:sp>
        <p:nvSpPr>
          <p:cNvPr id="39997" name="Text Box 61"/>
          <p:cNvSpPr txBox="1">
            <a:spLocks noChangeArrowheads="1"/>
          </p:cNvSpPr>
          <p:nvPr/>
        </p:nvSpPr>
        <p:spPr bwMode="auto">
          <a:xfrm>
            <a:off x="4784725" y="367188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39998" name="Text Box 62"/>
          <p:cNvSpPr txBox="1">
            <a:spLocks noChangeArrowheads="1"/>
          </p:cNvSpPr>
          <p:nvPr/>
        </p:nvSpPr>
        <p:spPr bwMode="auto">
          <a:xfrm>
            <a:off x="6532563" y="3657600"/>
            <a:ext cx="401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39999" name="Text Box 63"/>
          <p:cNvSpPr txBox="1">
            <a:spLocks noChangeArrowheads="1"/>
          </p:cNvSpPr>
          <p:nvPr/>
        </p:nvSpPr>
        <p:spPr bwMode="auto">
          <a:xfrm>
            <a:off x="2130425" y="4281488"/>
            <a:ext cx="765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- x</a:t>
            </a:r>
          </a:p>
        </p:txBody>
      </p:sp>
      <p:sp>
        <p:nvSpPr>
          <p:cNvPr id="40000" name="Text Box 64"/>
          <p:cNvSpPr txBox="1">
            <a:spLocks noChangeArrowheads="1"/>
          </p:cNvSpPr>
          <p:nvPr/>
        </p:nvSpPr>
        <p:spPr bwMode="auto">
          <a:xfrm>
            <a:off x="4572000" y="4267200"/>
            <a:ext cx="611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+x</a:t>
            </a:r>
          </a:p>
        </p:txBody>
      </p:sp>
      <p:sp>
        <p:nvSpPr>
          <p:cNvPr id="40001" name="Text Box 65"/>
          <p:cNvSpPr txBox="1">
            <a:spLocks noChangeArrowheads="1"/>
          </p:cNvSpPr>
          <p:nvPr/>
        </p:nvSpPr>
        <p:spPr bwMode="auto">
          <a:xfrm>
            <a:off x="6324600" y="4267200"/>
            <a:ext cx="611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+x</a:t>
            </a:r>
          </a:p>
        </p:txBody>
      </p:sp>
      <p:sp>
        <p:nvSpPr>
          <p:cNvPr id="40002" name="Text Box 66"/>
          <p:cNvSpPr txBox="1">
            <a:spLocks noChangeArrowheads="1"/>
          </p:cNvSpPr>
          <p:nvPr/>
        </p:nvSpPr>
        <p:spPr bwMode="auto">
          <a:xfrm>
            <a:off x="1676400" y="4967288"/>
            <a:ext cx="17256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0.50 - x</a:t>
            </a:r>
          </a:p>
        </p:txBody>
      </p:sp>
      <p:sp>
        <p:nvSpPr>
          <p:cNvPr id="40003" name="Text Box 67"/>
          <p:cNvSpPr txBox="1">
            <a:spLocks noChangeArrowheads="1"/>
          </p:cNvSpPr>
          <p:nvPr/>
        </p:nvSpPr>
        <p:spPr bwMode="auto">
          <a:xfrm>
            <a:off x="6540500" y="49530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0004" name="Text Box 68"/>
          <p:cNvSpPr txBox="1">
            <a:spLocks noChangeArrowheads="1"/>
          </p:cNvSpPr>
          <p:nvPr/>
        </p:nvSpPr>
        <p:spPr bwMode="auto">
          <a:xfrm>
            <a:off x="4787900" y="49530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9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9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0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0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0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0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9996" grpId="0"/>
      <p:bldP spid="39997" grpId="0"/>
      <p:bldP spid="39998" grpId="0"/>
      <p:bldP spid="39999" grpId="0"/>
      <p:bldP spid="40000" grpId="0"/>
      <p:bldP spid="40001" grpId="0"/>
      <p:bldP spid="40002" grpId="0"/>
      <p:bldP spid="40003" grpId="0"/>
      <p:bldP spid="400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Weak Acid Equilibrium Problem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838200" y="1143000"/>
            <a:ext cx="7635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What is the pH of a 0.50 M solution of acetic acid, HC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H</a:t>
            </a:r>
            <a:r>
              <a:rPr lang="en-US" baseline="-25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O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, K</a:t>
            </a:r>
            <a:r>
              <a:rPr lang="en-US" baseline="-25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1.8 x 10</a:t>
            </a:r>
            <a:r>
              <a:rPr lang="en-US" baseline="30000">
                <a:solidFill>
                  <a:srgbClr val="000000"/>
                </a:solidFill>
              </a:rPr>
              <a:t>-5 </a:t>
            </a:r>
            <a:r>
              <a:rPr lang="en-US">
                <a:solidFill>
                  <a:srgbClr val="000000"/>
                </a:solidFill>
              </a:rPr>
              <a:t>?</a:t>
            </a: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Step #3:</a:t>
            </a:r>
            <a:r>
              <a:rPr lang="en-US"/>
              <a:t> </a:t>
            </a:r>
            <a:r>
              <a:rPr lang="en-US">
                <a:solidFill>
                  <a:srgbClr val="000000"/>
                </a:solidFill>
              </a:rPr>
              <a:t>Set up the law of mass action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752600" y="3048000"/>
            <a:ext cx="5383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00"/>
                </a:solidFill>
              </a:rPr>
              <a:t>HC</a:t>
            </a:r>
            <a:r>
              <a:rPr lang="en-US" sz="3200" baseline="-25000">
                <a:solidFill>
                  <a:srgbClr val="000000"/>
                </a:solidFill>
              </a:rPr>
              <a:t>2</a:t>
            </a:r>
            <a:r>
              <a:rPr lang="en-US" sz="3200">
                <a:solidFill>
                  <a:srgbClr val="000000"/>
                </a:solidFill>
              </a:rPr>
              <a:t>H</a:t>
            </a:r>
            <a:r>
              <a:rPr lang="en-US" sz="3200" baseline="-25000">
                <a:solidFill>
                  <a:srgbClr val="000000"/>
                </a:solidFill>
              </a:rPr>
              <a:t>3</a:t>
            </a:r>
            <a:r>
              <a:rPr lang="en-US" sz="3200">
                <a:solidFill>
                  <a:srgbClr val="000000"/>
                </a:solidFill>
              </a:rPr>
              <a:t>O</a:t>
            </a:r>
            <a:r>
              <a:rPr lang="en-US" sz="3200" baseline="-25000">
                <a:solidFill>
                  <a:srgbClr val="000000"/>
                </a:solidFill>
              </a:rPr>
              <a:t>2</a:t>
            </a:r>
            <a:r>
              <a:rPr lang="en-US" sz="32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  C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2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H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3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O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2</a:t>
            </a:r>
            <a:r>
              <a:rPr lang="en-US" sz="3200" baseline="30000">
                <a:solidFill>
                  <a:srgbClr val="000000"/>
                </a:solidFill>
                <a:sym typeface="Wingdings 3" pitchFamily="18" charset="2"/>
              </a:rPr>
              <a:t>-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 + H</a:t>
            </a:r>
            <a:r>
              <a:rPr lang="en-US" sz="3200" baseline="30000">
                <a:solidFill>
                  <a:srgbClr val="000000"/>
                </a:solidFill>
                <a:sym typeface="Wingdings 3" pitchFamily="18" charset="2"/>
              </a:rPr>
              <a:t>+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1676400" y="3733800"/>
            <a:ext cx="1725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0.50 - x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6540500" y="37338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4787900" y="37338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2017" name="Text Box 33"/>
          <p:cNvSpPr txBox="1">
            <a:spLocks noChangeArrowheads="1"/>
          </p:cNvSpPr>
          <p:nvPr/>
        </p:nvSpPr>
        <p:spPr bwMode="auto">
          <a:xfrm>
            <a:off x="933450" y="36576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graphicFrame>
        <p:nvGraphicFramePr>
          <p:cNvPr id="42019" name="Object 35"/>
          <p:cNvGraphicFramePr>
            <a:graphicFrameLocks noGrp="1" noChangeAspect="1"/>
          </p:cNvGraphicFramePr>
          <p:nvPr>
            <p:ph idx="1"/>
          </p:nvPr>
        </p:nvGraphicFramePr>
        <p:xfrm>
          <a:off x="1295400" y="4495800"/>
          <a:ext cx="60960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5" name="Equation" r:id="rId3" imgW="1828800" imgH="457200" progId="Equation.3">
                  <p:embed/>
                </p:oleObj>
              </mc:Choice>
              <mc:Fallback>
                <p:oleObj name="Equation" r:id="rId3" imgW="1828800" imgH="45720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495800"/>
                        <a:ext cx="609600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Weak Acid Equilibrium Problem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1143000"/>
            <a:ext cx="7635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What is the pH of a 0.50 M solution of acetic acid, HC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H</a:t>
            </a:r>
            <a:r>
              <a:rPr lang="en-US" baseline="-25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O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, K</a:t>
            </a:r>
            <a:r>
              <a:rPr lang="en-US" baseline="-25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1.8 x 10</a:t>
            </a:r>
            <a:r>
              <a:rPr lang="en-US" baseline="30000">
                <a:solidFill>
                  <a:srgbClr val="000000"/>
                </a:solidFill>
              </a:rPr>
              <a:t>-5 </a:t>
            </a:r>
            <a:r>
              <a:rPr lang="en-US">
                <a:solidFill>
                  <a:srgbClr val="000000"/>
                </a:solidFill>
              </a:rPr>
              <a:t>?</a:t>
            </a: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Step #4:</a:t>
            </a:r>
            <a:r>
              <a:rPr lang="en-US"/>
              <a:t> </a:t>
            </a:r>
            <a:r>
              <a:rPr lang="en-US">
                <a:solidFill>
                  <a:srgbClr val="000000"/>
                </a:solidFill>
              </a:rPr>
              <a:t>Solve for x, which is also [H</a:t>
            </a:r>
            <a:r>
              <a:rPr lang="en-US" baseline="30000">
                <a:solidFill>
                  <a:srgbClr val="000000"/>
                </a:solidFill>
              </a:rPr>
              <a:t>+</a:t>
            </a:r>
            <a:r>
              <a:rPr lang="en-US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752600" y="3048000"/>
            <a:ext cx="5383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00"/>
                </a:solidFill>
              </a:rPr>
              <a:t>HC</a:t>
            </a:r>
            <a:r>
              <a:rPr lang="en-US" sz="3200" baseline="-25000">
                <a:solidFill>
                  <a:srgbClr val="000000"/>
                </a:solidFill>
              </a:rPr>
              <a:t>2</a:t>
            </a:r>
            <a:r>
              <a:rPr lang="en-US" sz="3200">
                <a:solidFill>
                  <a:srgbClr val="000000"/>
                </a:solidFill>
              </a:rPr>
              <a:t>H</a:t>
            </a:r>
            <a:r>
              <a:rPr lang="en-US" sz="3200" baseline="-25000">
                <a:solidFill>
                  <a:srgbClr val="000000"/>
                </a:solidFill>
              </a:rPr>
              <a:t>3</a:t>
            </a:r>
            <a:r>
              <a:rPr lang="en-US" sz="3200">
                <a:solidFill>
                  <a:srgbClr val="000000"/>
                </a:solidFill>
              </a:rPr>
              <a:t>O</a:t>
            </a:r>
            <a:r>
              <a:rPr lang="en-US" sz="3200" baseline="-25000">
                <a:solidFill>
                  <a:srgbClr val="000000"/>
                </a:solidFill>
              </a:rPr>
              <a:t>2</a:t>
            </a:r>
            <a:r>
              <a:rPr lang="en-US" sz="32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  C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2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H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3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O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2</a:t>
            </a:r>
            <a:r>
              <a:rPr lang="en-US" sz="3200" baseline="30000">
                <a:solidFill>
                  <a:srgbClr val="000000"/>
                </a:solidFill>
                <a:sym typeface="Wingdings 3" pitchFamily="18" charset="2"/>
              </a:rPr>
              <a:t>-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 + H</a:t>
            </a:r>
            <a:r>
              <a:rPr lang="en-US" sz="3200" baseline="30000">
                <a:solidFill>
                  <a:srgbClr val="000000"/>
                </a:solidFill>
                <a:sym typeface="Wingdings 3" pitchFamily="18" charset="2"/>
              </a:rPr>
              <a:t>+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1676400" y="3733800"/>
            <a:ext cx="1725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0.50 - x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6540500" y="37338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787900" y="37338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933450" y="36576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graphicFrame>
        <p:nvGraphicFramePr>
          <p:cNvPr id="44042" name="Object 10"/>
          <p:cNvGraphicFramePr>
            <a:graphicFrameLocks noGrp="1" noChangeAspect="1"/>
          </p:cNvGraphicFramePr>
          <p:nvPr>
            <p:ph idx="1"/>
          </p:nvPr>
        </p:nvGraphicFramePr>
        <p:xfrm>
          <a:off x="685800" y="4572000"/>
          <a:ext cx="3875088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8" name="Equation" r:id="rId3" imgW="1130040" imgH="444240" progId="Equation.3">
                  <p:embed/>
                </p:oleObj>
              </mc:Choice>
              <mc:Fallback>
                <p:oleObj name="Equation" r:id="rId3" imgW="1130040" imgH="4442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572000"/>
                        <a:ext cx="3875088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4953000" y="4953000"/>
            <a:ext cx="3792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000000"/>
                </a:solidFill>
                <a:latin typeface="Times New Roman" pitchFamily="18" charset="0"/>
              </a:rPr>
              <a:t>[H</a:t>
            </a:r>
            <a:r>
              <a:rPr lang="en-US" sz="3600" baseline="30000">
                <a:solidFill>
                  <a:srgbClr val="000000"/>
                </a:solidFill>
                <a:latin typeface="Times New Roman" pitchFamily="18" charset="0"/>
              </a:rPr>
              <a:t>+</a:t>
            </a:r>
            <a:r>
              <a:rPr lang="en-US" sz="3600">
                <a:solidFill>
                  <a:srgbClr val="000000"/>
                </a:solidFill>
                <a:latin typeface="Times New Roman" pitchFamily="18" charset="0"/>
              </a:rPr>
              <a:t>] = 3.0 x 10</a:t>
            </a:r>
            <a:r>
              <a:rPr lang="en-US" sz="3600" baseline="30000">
                <a:solidFill>
                  <a:srgbClr val="000000"/>
                </a:solidFill>
                <a:latin typeface="Times New Roman" pitchFamily="18" charset="0"/>
              </a:rPr>
              <a:t>-3</a:t>
            </a:r>
            <a:r>
              <a:rPr lang="en-US" sz="3600">
                <a:solidFill>
                  <a:srgbClr val="000000"/>
                </a:solidFill>
                <a:latin typeface="Times New Roman" pitchFamily="18" charset="0"/>
              </a:rPr>
              <a:t>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440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Weak Acid Equilibrium Problem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838200" y="1143000"/>
            <a:ext cx="7635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What is the pH of a 0.50 M solution of acetic acid, HC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H</a:t>
            </a:r>
            <a:r>
              <a:rPr lang="en-US" baseline="-25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O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, K</a:t>
            </a:r>
            <a:r>
              <a:rPr lang="en-US" baseline="-25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1.8 x 10</a:t>
            </a:r>
            <a:r>
              <a:rPr lang="en-US" baseline="30000">
                <a:solidFill>
                  <a:srgbClr val="000000"/>
                </a:solidFill>
              </a:rPr>
              <a:t>-5 </a:t>
            </a:r>
            <a:r>
              <a:rPr lang="en-US">
                <a:solidFill>
                  <a:srgbClr val="000000"/>
                </a:solidFill>
              </a:rPr>
              <a:t>?</a:t>
            </a: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Step #5:</a:t>
            </a:r>
            <a:r>
              <a:rPr lang="en-US"/>
              <a:t> </a:t>
            </a:r>
            <a:r>
              <a:rPr lang="en-US">
                <a:solidFill>
                  <a:srgbClr val="000000"/>
                </a:solidFill>
              </a:rPr>
              <a:t>Convert [H</a:t>
            </a:r>
            <a:r>
              <a:rPr lang="en-US" baseline="30000">
                <a:solidFill>
                  <a:srgbClr val="000000"/>
                </a:solidFill>
              </a:rPr>
              <a:t>+</a:t>
            </a:r>
            <a:r>
              <a:rPr lang="en-US">
                <a:solidFill>
                  <a:srgbClr val="000000"/>
                </a:solidFill>
              </a:rPr>
              <a:t>] to pH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752600" y="3048000"/>
            <a:ext cx="5383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00"/>
                </a:solidFill>
              </a:rPr>
              <a:t>HC</a:t>
            </a:r>
            <a:r>
              <a:rPr lang="en-US" sz="3200" baseline="-25000">
                <a:solidFill>
                  <a:srgbClr val="000000"/>
                </a:solidFill>
              </a:rPr>
              <a:t>2</a:t>
            </a:r>
            <a:r>
              <a:rPr lang="en-US" sz="3200">
                <a:solidFill>
                  <a:srgbClr val="000000"/>
                </a:solidFill>
              </a:rPr>
              <a:t>H</a:t>
            </a:r>
            <a:r>
              <a:rPr lang="en-US" sz="3200" baseline="-25000">
                <a:solidFill>
                  <a:srgbClr val="000000"/>
                </a:solidFill>
              </a:rPr>
              <a:t>3</a:t>
            </a:r>
            <a:r>
              <a:rPr lang="en-US" sz="3200">
                <a:solidFill>
                  <a:srgbClr val="000000"/>
                </a:solidFill>
              </a:rPr>
              <a:t>O</a:t>
            </a:r>
            <a:r>
              <a:rPr lang="en-US" sz="3200" baseline="-25000">
                <a:solidFill>
                  <a:srgbClr val="000000"/>
                </a:solidFill>
              </a:rPr>
              <a:t>2</a:t>
            </a:r>
            <a:r>
              <a:rPr lang="en-US" sz="32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  C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2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H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3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O</a:t>
            </a:r>
            <a:r>
              <a:rPr lang="en-US" sz="3200" baseline="-25000">
                <a:solidFill>
                  <a:srgbClr val="000000"/>
                </a:solidFill>
                <a:sym typeface="Wingdings 3" pitchFamily="18" charset="2"/>
              </a:rPr>
              <a:t>2</a:t>
            </a:r>
            <a:r>
              <a:rPr lang="en-US" sz="3200" baseline="30000">
                <a:solidFill>
                  <a:srgbClr val="000000"/>
                </a:solidFill>
                <a:sym typeface="Wingdings 3" pitchFamily="18" charset="2"/>
              </a:rPr>
              <a:t>-</a:t>
            </a:r>
            <a:r>
              <a:rPr lang="en-US" sz="3200">
                <a:solidFill>
                  <a:srgbClr val="000000"/>
                </a:solidFill>
                <a:sym typeface="Wingdings 3" pitchFamily="18" charset="2"/>
              </a:rPr>
              <a:t> + H</a:t>
            </a:r>
            <a:r>
              <a:rPr lang="en-US" sz="3200" baseline="30000">
                <a:solidFill>
                  <a:srgbClr val="000000"/>
                </a:solidFill>
                <a:sym typeface="Wingdings 3" pitchFamily="18" charset="2"/>
              </a:rPr>
              <a:t>+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676400" y="3733800"/>
            <a:ext cx="1725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0.50 - x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6540500" y="37338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4787900" y="37338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933450" y="36576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graphicFrame>
        <p:nvGraphicFramePr>
          <p:cNvPr id="45066" name="Object 10"/>
          <p:cNvGraphicFramePr>
            <a:graphicFrameLocks noGrp="1" noChangeAspect="1"/>
          </p:cNvGraphicFramePr>
          <p:nvPr>
            <p:ph idx="1"/>
          </p:nvPr>
        </p:nvGraphicFramePr>
        <p:xfrm>
          <a:off x="762000" y="4495800"/>
          <a:ext cx="7467600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2" name="Equation" r:id="rId3" imgW="1752480" imgH="228600" progId="Equation.3">
                  <p:embed/>
                </p:oleObj>
              </mc:Choice>
              <mc:Fallback>
                <p:oleObj name="Equation" r:id="rId3" imgW="175248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495800"/>
                        <a:ext cx="7467600" cy="973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1143000"/>
          </a:xfrm>
        </p:spPr>
        <p:txBody>
          <a:bodyPr/>
          <a:lstStyle/>
          <a:p>
            <a:r>
              <a:rPr lang="en-US" sz="36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Reaction of Weak Bases with Water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838200" y="1371600"/>
            <a:ext cx="754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3400" y="10668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base reacts with water, producing its conjugate acid and hydroxide ion: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57200" y="25908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CH</a:t>
            </a:r>
            <a:r>
              <a:rPr lang="en-US" sz="2400" baseline="-25000">
                <a:solidFill>
                  <a:schemeClr val="tx1"/>
                </a:solidFill>
              </a:rPr>
              <a:t>3</a:t>
            </a:r>
            <a:r>
              <a:rPr lang="en-US" sz="2400">
                <a:solidFill>
                  <a:schemeClr val="tx1"/>
                </a:solidFill>
              </a:rPr>
              <a:t>NH</a:t>
            </a:r>
            <a:r>
              <a:rPr lang="en-US" sz="2400" baseline="-25000">
                <a:solidFill>
                  <a:schemeClr val="tx1"/>
                </a:solidFill>
              </a:rPr>
              <a:t>2</a:t>
            </a:r>
            <a:r>
              <a:rPr lang="en-US" sz="2400">
                <a:solidFill>
                  <a:schemeClr val="tx1"/>
                </a:solidFill>
              </a:rPr>
              <a:t> + H</a:t>
            </a:r>
            <a:r>
              <a:rPr lang="en-US" sz="2400" baseline="-25000">
                <a:solidFill>
                  <a:schemeClr val="tx1"/>
                </a:solidFill>
              </a:rPr>
              <a:t>2</a:t>
            </a:r>
            <a:r>
              <a:rPr lang="en-US" sz="2400">
                <a:solidFill>
                  <a:schemeClr val="tx1"/>
                </a:solidFill>
              </a:rPr>
              <a:t>O </a:t>
            </a:r>
            <a:r>
              <a:rPr lang="en-US" sz="2400">
                <a:solidFill>
                  <a:schemeClr val="tx1"/>
                </a:solidFill>
                <a:sym typeface="Wingdings 3" pitchFamily="18" charset="2"/>
              </a:rPr>
              <a:t> CH</a:t>
            </a:r>
            <a:r>
              <a:rPr lang="en-US" sz="2400" baseline="-25000">
                <a:solidFill>
                  <a:schemeClr val="tx1"/>
                </a:solidFill>
                <a:sym typeface="Wingdings 3" pitchFamily="18" charset="2"/>
              </a:rPr>
              <a:t>3</a:t>
            </a:r>
            <a:r>
              <a:rPr lang="en-US" sz="2400">
                <a:solidFill>
                  <a:schemeClr val="tx1"/>
                </a:solidFill>
                <a:sym typeface="Wingdings 3" pitchFamily="18" charset="2"/>
              </a:rPr>
              <a:t>NH</a:t>
            </a:r>
            <a:r>
              <a:rPr lang="en-US" sz="2400" baseline="-25000">
                <a:solidFill>
                  <a:schemeClr val="tx1"/>
                </a:solidFill>
                <a:sym typeface="Wingdings 3" pitchFamily="18" charset="2"/>
              </a:rPr>
              <a:t>3</a:t>
            </a:r>
            <a:r>
              <a:rPr lang="en-US" sz="2400" baseline="30000">
                <a:solidFill>
                  <a:schemeClr val="tx1"/>
                </a:solidFill>
                <a:sym typeface="Wingdings 3" pitchFamily="18" charset="2"/>
              </a:rPr>
              <a:t>+</a:t>
            </a:r>
            <a:r>
              <a:rPr lang="en-US" sz="2400">
                <a:solidFill>
                  <a:schemeClr val="tx1"/>
                </a:solidFill>
                <a:sym typeface="Wingdings 3" pitchFamily="18" charset="2"/>
              </a:rPr>
              <a:t> + OH</a:t>
            </a:r>
            <a:r>
              <a:rPr lang="en-US" sz="2400" baseline="30000">
                <a:solidFill>
                  <a:schemeClr val="tx1"/>
                </a:solidFill>
                <a:sym typeface="Wingdings 3" pitchFamily="18" charset="2"/>
              </a:rPr>
              <a:t>-</a:t>
            </a:r>
            <a:r>
              <a:rPr lang="en-US" sz="2400">
                <a:solidFill>
                  <a:schemeClr val="tx1"/>
                </a:solidFill>
                <a:sym typeface="Wingdings 3" pitchFamily="18" charset="2"/>
              </a:rPr>
              <a:t>    K</a:t>
            </a:r>
            <a:r>
              <a:rPr lang="en-US" sz="2400" baseline="-25000">
                <a:solidFill>
                  <a:schemeClr val="tx1"/>
                </a:solidFill>
                <a:sym typeface="Wingdings 3" pitchFamily="18" charset="2"/>
              </a:rPr>
              <a:t>b</a:t>
            </a:r>
            <a:r>
              <a:rPr lang="en-US" sz="2400">
                <a:solidFill>
                  <a:schemeClr val="tx1"/>
                </a:solidFill>
                <a:sym typeface="Wingdings 3" pitchFamily="18" charset="2"/>
              </a:rPr>
              <a:t> = </a:t>
            </a:r>
            <a:r>
              <a:rPr lang="en-US" sz="2400">
                <a:solidFill>
                  <a:schemeClr val="tx1"/>
                </a:solidFill>
              </a:rPr>
              <a:t>4.38 x 10</a:t>
            </a:r>
            <a:r>
              <a:rPr lang="en-US" sz="2400" baseline="30000">
                <a:solidFill>
                  <a:schemeClr val="tx1"/>
                </a:solidFill>
              </a:rPr>
              <a:t>-4</a:t>
            </a:r>
            <a:r>
              <a:rPr lang="en-US" sz="2400" b="0">
                <a:solidFill>
                  <a:schemeClr val="tx1"/>
                </a:solidFill>
                <a:sym typeface="Wingdings 3" pitchFamily="18" charset="2"/>
              </a:rPr>
              <a:t> </a:t>
            </a:r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762000" y="3352800"/>
          <a:ext cx="6781800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6" name="Equation" r:id="rId3" imgW="2234880" imgH="457200" progId="">
                  <p:embed/>
                </p:oleObj>
              </mc:Choice>
              <mc:Fallback>
                <p:oleObj name="Equation" r:id="rId3" imgW="2234880" imgH="4572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352800"/>
                        <a:ext cx="6781800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685800" y="1981200"/>
            <a:ext cx="2362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1905000" y="1981200"/>
            <a:ext cx="1752600" cy="609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4038600" y="1981200"/>
            <a:ext cx="2362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4800600" y="1981200"/>
            <a:ext cx="30480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1" grpId="0" animBg="1"/>
      <p:bldP spid="26632" grpId="0" animBg="1"/>
      <p:bldP spid="26633" grpId="0" animBg="1"/>
      <p:bldP spid="266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</a:t>
            </a:r>
            <a:r>
              <a:rPr lang="en-US" sz="3600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</a:t>
            </a:r>
            <a:r>
              <a:rPr 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for Some Common Weak Bases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1473200"/>
            <a:ext cx="9144000" cy="0"/>
          </a:xfrm>
          <a:prstGeom prst="rect">
            <a:avLst/>
          </a:prstGeom>
          <a:solidFill>
            <a:srgbClr val="C9F3F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7652" name="Group 4"/>
          <p:cNvGraphicFramePr>
            <a:graphicFrameLocks noGrp="1"/>
          </p:cNvGraphicFramePr>
          <p:nvPr/>
        </p:nvGraphicFramePr>
        <p:xfrm>
          <a:off x="381000" y="2133600"/>
          <a:ext cx="8305800" cy="438912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Base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Formula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Conjugate Acid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K</a:t>
                      </a:r>
                      <a:r>
                        <a:rPr kumimoji="0" lang="en-US" sz="24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b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Ammonia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1.8 x 10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-5 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Methylamine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4.38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-4 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Ethylamine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5.6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-4 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Diethylamine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(C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)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NH</a:t>
                      </a:r>
                      <a:endParaRPr kumimoji="0" lang="en-US" sz="20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(C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)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1.3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-3 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Triethylamine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 (C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)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N</a:t>
                      </a:r>
                      <a:endParaRPr kumimoji="0" lang="en-US" sz="20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 (C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)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4.0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-4 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Hydroxylamine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HONH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HONH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+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1.1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-8 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Hydrazine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NNH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NNH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+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3.0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-6 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Aniline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+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3.8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-10 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Pyridine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N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+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 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 1.7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pitchFamily="34" charset="0"/>
                        </a:rPr>
                        <a:t>-9 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7709" name="Text Box 61"/>
          <p:cNvSpPr txBox="1">
            <a:spLocks noChangeArrowheads="1"/>
          </p:cNvSpPr>
          <p:nvPr/>
        </p:nvSpPr>
        <p:spPr bwMode="auto">
          <a:xfrm>
            <a:off x="381000" y="762000"/>
            <a:ext cx="84740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solidFill>
                  <a:schemeClr val="accent2"/>
                </a:solidFill>
              </a:rPr>
              <a:t>Many students struggle with identifying weak bases and their conjugate acids.What patterns do you see that may help you?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1143000"/>
          </a:xfrm>
        </p:spPr>
        <p:txBody>
          <a:bodyPr/>
          <a:lstStyle/>
          <a:p>
            <a:r>
              <a:rPr lang="en-US" sz="36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Reaction of Weak Bases with Water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838200" y="1371600"/>
            <a:ext cx="754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33400" y="1066800"/>
            <a:ext cx="8001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generic reaction for a base reacting with water, producing its conjugate acid and hydroxide ion: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752600" y="2743200"/>
            <a:ext cx="480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1"/>
                </a:solidFill>
              </a:rPr>
              <a:t>B + H</a:t>
            </a:r>
            <a:r>
              <a:rPr lang="en-US" sz="3200" baseline="-25000">
                <a:solidFill>
                  <a:schemeClr val="tx1"/>
                </a:solidFill>
              </a:rPr>
              <a:t>2</a:t>
            </a:r>
            <a:r>
              <a:rPr lang="en-US" sz="3200">
                <a:solidFill>
                  <a:schemeClr val="tx1"/>
                </a:solidFill>
              </a:rPr>
              <a:t>O </a:t>
            </a:r>
            <a:r>
              <a:rPr lang="en-US" sz="3200">
                <a:solidFill>
                  <a:schemeClr val="tx1"/>
                </a:solidFill>
                <a:sym typeface="Wingdings 3" pitchFamily="18" charset="2"/>
              </a:rPr>
              <a:t> BH</a:t>
            </a:r>
            <a:r>
              <a:rPr lang="en-US" sz="3200" baseline="30000">
                <a:solidFill>
                  <a:schemeClr val="tx1"/>
                </a:solidFill>
                <a:sym typeface="Wingdings 3" pitchFamily="18" charset="2"/>
              </a:rPr>
              <a:t>+</a:t>
            </a:r>
            <a:r>
              <a:rPr lang="en-US" sz="3200">
                <a:solidFill>
                  <a:schemeClr val="tx1"/>
                </a:solidFill>
                <a:sym typeface="Wingdings 3" pitchFamily="18" charset="2"/>
              </a:rPr>
              <a:t> + OH</a:t>
            </a:r>
            <a:r>
              <a:rPr lang="en-US" sz="3200" baseline="30000">
                <a:solidFill>
                  <a:schemeClr val="tx1"/>
                </a:solidFill>
                <a:sym typeface="Wingdings 3" pitchFamily="18" charset="2"/>
              </a:rPr>
              <a:t>-</a:t>
            </a:r>
            <a:endParaRPr lang="en-US" sz="3200" b="0">
              <a:solidFill>
                <a:schemeClr val="tx1"/>
              </a:solidFill>
              <a:sym typeface="Wingdings 3" pitchFamily="18" charset="2"/>
            </a:endParaRPr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1828800" y="3429000"/>
          <a:ext cx="4572000" cy="170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4" name="Equation" r:id="rId3" imgW="1193760" imgH="444240" progId="">
                  <p:embed/>
                </p:oleObj>
              </mc:Choice>
              <mc:Fallback>
                <p:oleObj name="Equation" r:id="rId3" imgW="1193760" imgH="44424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429000"/>
                        <a:ext cx="4572000" cy="170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685800" y="5257800"/>
            <a:ext cx="80930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(Yes, all weak bases do this – DO NOT</a:t>
            </a:r>
          </a:p>
          <a:p>
            <a:r>
              <a:rPr 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endeavor to make this complicated!)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7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2839</TotalTime>
  <Words>737</Words>
  <Application>Microsoft Macintosh PowerPoint</Application>
  <PresentationFormat>On-screen Show (4:3)</PresentationFormat>
  <Paragraphs>141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Comic Sans MS</vt:lpstr>
      <vt:lpstr>Times New Roman</vt:lpstr>
      <vt:lpstr>Default Design</vt:lpstr>
      <vt:lpstr>chemistry</vt:lpstr>
      <vt:lpstr>Equation</vt:lpstr>
      <vt:lpstr>Acids and Bases …Weak…</vt:lpstr>
      <vt:lpstr>A Weak Acid Equilibrium Problem</vt:lpstr>
      <vt:lpstr>A Weak Acid Equilibrium Problem</vt:lpstr>
      <vt:lpstr>A Weak Acid Equilibrium Problem</vt:lpstr>
      <vt:lpstr>A Weak Acid Equilibrium Problem</vt:lpstr>
      <vt:lpstr>A Weak Acid Equilibrium Problem</vt:lpstr>
      <vt:lpstr>Reaction of Weak Bases with Water</vt:lpstr>
      <vt:lpstr>Kb for Some Common Weak Bases</vt:lpstr>
      <vt:lpstr>Reaction of Weak Bases with Water</vt:lpstr>
      <vt:lpstr>A Weak Base Equilibrium Problem</vt:lpstr>
      <vt:lpstr>A Weak Base Equilibrium Problem</vt:lpstr>
      <vt:lpstr>A Weak Base Equilibrium Problem</vt:lpstr>
      <vt:lpstr>A Weak Base Equilibrium Problem</vt:lpstr>
      <vt:lpstr>A Weak Base Equilibrium Problem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Microsoft Office User</cp:lastModifiedBy>
  <cp:revision>93</cp:revision>
  <dcterms:created xsi:type="dcterms:W3CDTF">2006-06-20T03:36:58Z</dcterms:created>
  <dcterms:modified xsi:type="dcterms:W3CDTF">2020-02-19T20:16:35Z</dcterms:modified>
</cp:coreProperties>
</file>