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88" r:id="rId4"/>
    <p:sldId id="289" r:id="rId5"/>
    <p:sldId id="290" r:id="rId6"/>
    <p:sldId id="291" r:id="rId7"/>
    <p:sldId id="292" r:id="rId8"/>
    <p:sldId id="277" r:id="rId9"/>
    <p:sldId id="278" r:id="rId10"/>
    <p:sldId id="279" r:id="rId11"/>
    <p:sldId id="305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745"/>
  </p:normalViewPr>
  <p:slideViewPr>
    <p:cSldViewPr>
      <p:cViewPr varScale="1">
        <p:scale>
          <a:sx n="102" d="100"/>
          <a:sy n="102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458200" cy="2365375"/>
          </a:xfrm>
        </p:spPr>
        <p:txBody>
          <a:bodyPr/>
          <a:lstStyle/>
          <a:p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Acids and Bases</a:t>
            </a:r>
            <a:b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…Weak…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3827"/>
            <a:ext cx="7772400" cy="762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Base Equilibrium Problem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1662" y="2025649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What is the pH of a 0.50 M solution of ammonia, NH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K</a:t>
            </a:r>
            <a:r>
              <a:rPr lang="en-US" baseline="-25000" dirty="0" err="1">
                <a:solidFill>
                  <a:srgbClr val="000000"/>
                </a:solidFill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</a:rPr>
              <a:t>-5 </a:t>
            </a:r>
            <a:r>
              <a:rPr lang="en-US" dirty="0">
                <a:solidFill>
                  <a:srgbClr val="000000"/>
                </a:solidFill>
              </a:rPr>
              <a:t>?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58452" y="3169443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Step #1: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Write the equation for the reaction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830387" y="3886200"/>
            <a:ext cx="565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 +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 </a:t>
            </a:r>
            <a:r>
              <a:rPr lang="en-US" sz="3200" dirty="0">
                <a:solidFill>
                  <a:srgbClr val="000000"/>
                </a:solidFill>
                <a:sym typeface="Wingdings 3" pitchFamily="18" charset="2"/>
              </a:rPr>
              <a:t>  NH</a:t>
            </a:r>
            <a:r>
              <a:rPr lang="en-US" sz="3200" baseline="-25000" dirty="0">
                <a:solidFill>
                  <a:srgbClr val="000000"/>
                </a:solidFill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sym typeface="Wingdings 3" pitchFamily="18" charset="2"/>
              </a:rPr>
              <a:t> + OH</a:t>
            </a:r>
            <a:r>
              <a:rPr lang="en-US" sz="3200" baseline="30000" dirty="0">
                <a:solidFill>
                  <a:srgbClr val="000000"/>
                </a:solidFill>
                <a:sym typeface="Wingdings 3" pitchFamily="18" charset="2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54546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Base Equilibrium Problem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50925" y="18288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b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50925" y="2971800"/>
            <a:ext cx="3109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#2: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ICE it!</a:t>
            </a:r>
          </a:p>
        </p:txBody>
      </p:sp>
      <p:graphicFrame>
        <p:nvGraphicFramePr>
          <p:cNvPr id="47138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380903"/>
              </p:ext>
            </p:extLst>
          </p:nvPr>
        </p:nvGraphicFramePr>
        <p:xfrm>
          <a:off x="365125" y="4343400"/>
          <a:ext cx="7391400" cy="19050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889125" y="4343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221288" y="43576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745288" y="43434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889125" y="4967288"/>
            <a:ext cx="765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 x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5011738" y="4953000"/>
            <a:ext cx="611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6537325" y="49530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1431925" y="5653088"/>
            <a:ext cx="172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6753225" y="5638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5229225" y="5638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1965325" y="3733800"/>
            <a:ext cx="565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NH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 + H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O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7218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  <p:bldP spid="47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4851" y="260350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Base Equilibrium Problem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050925" y="2743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#3: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Set up the law of mass action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08125" y="41910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753225" y="4191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05425" y="4191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822325" y="41148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8138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40686"/>
              </p:ext>
            </p:extLst>
          </p:nvPr>
        </p:nvGraphicFramePr>
        <p:xfrm>
          <a:off x="1508125" y="49530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49530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050925" y="16002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b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965325" y="3505200"/>
            <a:ext cx="565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NH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 + H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O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840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15139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Base Equilibrium Problem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25908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#4: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Solve for x, which is also [OH</a:t>
            </a:r>
            <a:r>
              <a:rPr lang="en-US" baseline="30000">
                <a:solidFill>
                  <a:srgbClr val="000000"/>
                </a:solidFill>
              </a:rPr>
              <a:t>-</a:t>
            </a:r>
            <a:r>
              <a:rPr lang="en-US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676400" y="40386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540500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787900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933450" y="39624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9162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862050"/>
              </p:ext>
            </p:extLst>
          </p:nvPr>
        </p:nvGraphicFramePr>
        <p:xfrm>
          <a:off x="685800" y="48768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953000" y="5257800"/>
            <a:ext cx="407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[OH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752600" y="3352800"/>
            <a:ext cx="565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NH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 + H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O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838200" y="14478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b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0833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Base Equilibrium Problem</a:t>
            </a:r>
          </a:p>
        </p:txBody>
      </p:sp>
      <p:graphicFrame>
        <p:nvGraphicFramePr>
          <p:cNvPr id="50186" name="Object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9634582"/>
              </p:ext>
            </p:extLst>
          </p:nvPr>
        </p:nvGraphicFramePr>
        <p:xfrm>
          <a:off x="1143000" y="4800600"/>
          <a:ext cx="6781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5" name="Equation" r:id="rId3" imgW="1854000" imgH="228600" progId="Equation.3">
                  <p:embed/>
                </p:oleObj>
              </mc:Choice>
              <mc:Fallback>
                <p:oleObj name="Equation" r:id="rId3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67818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#5: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Convert [OH</a:t>
            </a:r>
            <a:r>
              <a:rPr lang="en-US" baseline="30000">
                <a:solidFill>
                  <a:srgbClr val="000000"/>
                </a:solidFill>
              </a:rPr>
              <a:t>-</a:t>
            </a:r>
            <a:r>
              <a:rPr lang="en-US">
                <a:solidFill>
                  <a:srgbClr val="000000"/>
                </a:solidFill>
              </a:rPr>
              <a:t>] to pH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447800" y="40386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2900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68900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838200" y="39624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b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</a:t>
            </a:r>
            <a:r>
              <a:rPr lang="en-US">
                <a:solidFill>
                  <a:srgbClr val="000000"/>
                </a:solidFill>
              </a:rPr>
              <a:t> ?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828800" y="3352800"/>
            <a:ext cx="565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 +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 </a:t>
            </a:r>
            <a:r>
              <a:rPr lang="en-US" sz="3200" dirty="0">
                <a:solidFill>
                  <a:srgbClr val="000000"/>
                </a:solidFill>
                <a:sym typeface="Wingdings 3" pitchFamily="18" charset="2"/>
              </a:rPr>
              <a:t>  NH</a:t>
            </a:r>
            <a:r>
              <a:rPr lang="en-US" sz="3200" baseline="-25000" dirty="0">
                <a:solidFill>
                  <a:srgbClr val="000000"/>
                </a:solidFill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sym typeface="Wingdings 3" pitchFamily="18" charset="2"/>
              </a:rPr>
              <a:t> + OH</a:t>
            </a:r>
            <a:r>
              <a:rPr lang="en-US" sz="3200" baseline="30000" dirty="0">
                <a:solidFill>
                  <a:srgbClr val="000000"/>
                </a:solidFill>
                <a:sym typeface="Wingdings 3" pitchFamily="18" charset="2"/>
              </a:rPr>
              <a:t>-</a:t>
            </a:r>
          </a:p>
        </p:txBody>
      </p:sp>
      <p:graphicFrame>
        <p:nvGraphicFramePr>
          <p:cNvPr id="50189" name="Object 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6767351"/>
              </p:ext>
            </p:extLst>
          </p:nvPr>
        </p:nvGraphicFramePr>
        <p:xfrm>
          <a:off x="1524000" y="5867400"/>
          <a:ext cx="5791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5" imgW="1562040" imgH="203040" progId="Equation.3">
                  <p:embed/>
                </p:oleObj>
              </mc:Choice>
              <mc:Fallback>
                <p:oleObj name="Equation" r:id="rId5" imgW="1562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867400"/>
                        <a:ext cx="57912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08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 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8200" y="2286000"/>
            <a:ext cx="7377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#1: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Write the dissociation equation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HC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 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3109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#2: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ICE it!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HC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</a:p>
        </p:txBody>
      </p:sp>
      <p:graphicFrame>
        <p:nvGraphicFramePr>
          <p:cNvPr id="39994" name="Group 58"/>
          <p:cNvGraphicFramePr>
            <a:graphicFrameLocks noGrp="1"/>
          </p:cNvGraphicFramePr>
          <p:nvPr>
            <p:ph idx="1"/>
          </p:nvPr>
        </p:nvGraphicFramePr>
        <p:xfrm>
          <a:off x="533400" y="3657600"/>
          <a:ext cx="7010400" cy="190500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2133600" y="3657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39997" name="Text Box 61"/>
          <p:cNvSpPr txBox="1">
            <a:spLocks noChangeArrowheads="1"/>
          </p:cNvSpPr>
          <p:nvPr/>
        </p:nvSpPr>
        <p:spPr bwMode="auto">
          <a:xfrm>
            <a:off x="4784725" y="367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6532563" y="36576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2130425" y="4281488"/>
            <a:ext cx="765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 x</a:t>
            </a: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45720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63246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1676400" y="4967288"/>
            <a:ext cx="172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6540500" y="4953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4787900" y="4953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96" grpId="0"/>
      <p:bldP spid="39997" grpId="0"/>
      <p:bldP spid="39998" grpId="0"/>
      <p:bldP spid="39999" grpId="0"/>
      <p:bldP spid="40000" grpId="0"/>
      <p:bldP spid="40001" grpId="0"/>
      <p:bldP spid="40002" grpId="0"/>
      <p:bldP spid="40003" grpId="0"/>
      <p:bldP spid="400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 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#3: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Set up the law of mass action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HC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676400" y="37338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933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2019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4958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 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#4: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Solve for x, which is also [H</a:t>
            </a:r>
            <a:r>
              <a:rPr lang="en-US" baseline="30000">
                <a:solidFill>
                  <a:srgbClr val="000000"/>
                </a:solidFill>
              </a:rPr>
              <a:t>+</a:t>
            </a:r>
            <a:r>
              <a:rPr lang="en-US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HC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404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685800" y="45720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4953000"/>
            <a:ext cx="379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[H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O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K</a:t>
            </a:r>
            <a:r>
              <a:rPr lang="en-US" baseline="-25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1.8 x 10</a:t>
            </a:r>
            <a:r>
              <a:rPr lang="en-US" baseline="30000">
                <a:solidFill>
                  <a:srgbClr val="000000"/>
                </a:solidFill>
              </a:rPr>
              <a:t>-5 </a:t>
            </a:r>
            <a:r>
              <a:rPr lang="en-US">
                <a:solidFill>
                  <a:srgbClr val="000000"/>
                </a:solidFill>
              </a:rPr>
              <a:t>?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Step #5: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Convert [H</a:t>
            </a:r>
            <a:r>
              <a:rPr lang="en-US" baseline="30000">
                <a:solidFill>
                  <a:srgbClr val="000000"/>
                </a:solidFill>
              </a:rPr>
              <a:t>+</a:t>
            </a:r>
            <a:r>
              <a:rPr lang="en-US">
                <a:solidFill>
                  <a:srgbClr val="000000"/>
                </a:solidFill>
              </a:rPr>
              <a:t>] to pH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HC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H</a:t>
            </a:r>
            <a:r>
              <a:rPr lang="en-US" sz="3200" baseline="-25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O</a:t>
            </a:r>
            <a:r>
              <a:rPr lang="en-US" sz="3200" baseline="-25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sym typeface="Wingdings 3" pitchFamily="18" charset="2"/>
              </a:rPr>
              <a:t>+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5066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762000" y="4495800"/>
          <a:ext cx="7467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3" imgW="1752480" imgH="228600" progId="Equation.3">
                  <p:embed/>
                </p:oleObj>
              </mc:Choice>
              <mc:Fallback>
                <p:oleObj name="Equation" r:id="rId3" imgW="17524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74676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Reaction of Weak Bases with Water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base reacts with water, producing its conjugate acid and hydroxide ion: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CH</a:t>
            </a:r>
            <a:r>
              <a:rPr lang="en-US" sz="2400" baseline="-25000">
                <a:solidFill>
                  <a:schemeClr val="tx1"/>
                </a:solidFill>
              </a:rPr>
              <a:t>3</a:t>
            </a:r>
            <a:r>
              <a:rPr lang="en-US" sz="2400">
                <a:solidFill>
                  <a:schemeClr val="tx1"/>
                </a:solidFill>
              </a:rPr>
              <a:t>NH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 + H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O 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 CH</a:t>
            </a:r>
            <a:r>
              <a:rPr lang="en-US" sz="2400" baseline="-25000">
                <a:solidFill>
                  <a:schemeClr val="tx1"/>
                </a:solidFill>
                <a:sym typeface="Wingdings 3" pitchFamily="18" charset="2"/>
              </a:rPr>
              <a:t>3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NH</a:t>
            </a:r>
            <a:r>
              <a:rPr lang="en-US" sz="2400" baseline="-25000">
                <a:solidFill>
                  <a:schemeClr val="tx1"/>
                </a:solidFill>
                <a:sym typeface="Wingdings 3" pitchFamily="18" charset="2"/>
              </a:rPr>
              <a:t>3</a:t>
            </a:r>
            <a:r>
              <a:rPr lang="en-US" sz="2400" baseline="30000">
                <a:solidFill>
                  <a:schemeClr val="tx1"/>
                </a:solidFill>
                <a:sym typeface="Wingdings 3" pitchFamily="18" charset="2"/>
              </a:rPr>
              <a:t>+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 + OH</a:t>
            </a:r>
            <a:r>
              <a:rPr lang="en-US" sz="2400" baseline="30000">
                <a:solidFill>
                  <a:schemeClr val="tx1"/>
                </a:solidFill>
                <a:sym typeface="Wingdings 3" pitchFamily="18" charset="2"/>
              </a:rPr>
              <a:t>-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    K</a:t>
            </a:r>
            <a:r>
              <a:rPr lang="en-US" sz="2400" baseline="-25000">
                <a:solidFill>
                  <a:schemeClr val="tx1"/>
                </a:solidFill>
                <a:sym typeface="Wingdings 3" pitchFamily="18" charset="2"/>
              </a:rPr>
              <a:t>b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4.38 x 10</a:t>
            </a:r>
            <a:r>
              <a:rPr lang="en-US" sz="2400" baseline="30000">
                <a:solidFill>
                  <a:schemeClr val="tx1"/>
                </a:solidFill>
              </a:rPr>
              <a:t>-4</a:t>
            </a:r>
            <a:r>
              <a:rPr lang="en-US" sz="2400" b="0">
                <a:solidFill>
                  <a:schemeClr val="tx1"/>
                </a:solidFill>
                <a:sym typeface="Wingdings 3" pitchFamily="18" charset="2"/>
              </a:rPr>
              <a:t> 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62000" y="3352800"/>
          <a:ext cx="67818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3" imgW="2234880" imgH="457200" progId="">
                  <p:embed/>
                </p:oleObj>
              </mc:Choice>
              <mc:Fallback>
                <p:oleObj name="Equation" r:id="rId3" imgW="2234880" imgH="457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67818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685800" y="1981200"/>
            <a:ext cx="2362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905000" y="1981200"/>
            <a:ext cx="17526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038600" y="1981200"/>
            <a:ext cx="2362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800600" y="1981200"/>
            <a:ext cx="3048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  <p:bldP spid="26632" grpId="0" animBg="1"/>
      <p:bldP spid="26633" grpId="0" animBg="1"/>
      <p:bldP spid="266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</a:t>
            </a:r>
            <a:r>
              <a:rPr lang="en-US" sz="36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for Some Common Weak Bases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473200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/>
        </p:nvGraphicFramePr>
        <p:xfrm>
          <a:off x="381000" y="2133600"/>
          <a:ext cx="8305800" cy="43891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Base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Conjugate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Ammonia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Methylamine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4.38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5.6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Diethylamine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endParaRPr kumimoji="0" lang="en-US" sz="20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1.3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-3 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Triethylamine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endParaRPr kumimoji="0" lang="en-US" sz="20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4.0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Hydroxylamine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1.1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-8 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Hydrazine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-6 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Aniline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3.8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-10 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Pyridine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-9 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381000" y="762000"/>
            <a:ext cx="8474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Many students struggle with identifying weak bases and their conjugate acids.What patterns do you see that may help you?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Reaction of Weak Bases with Water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generic reaction for a base reacting with water, producing its conjugate acid and hydroxide ion: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B + H</a:t>
            </a:r>
            <a:r>
              <a:rPr lang="en-US" sz="3200" baseline="-25000">
                <a:solidFill>
                  <a:schemeClr val="tx1"/>
                </a:solidFill>
              </a:rPr>
              <a:t>2</a:t>
            </a:r>
            <a:r>
              <a:rPr lang="en-US" sz="3200">
                <a:solidFill>
                  <a:schemeClr val="tx1"/>
                </a:solidFill>
              </a:rPr>
              <a:t>O </a:t>
            </a:r>
            <a:r>
              <a:rPr lang="en-US" sz="3200">
                <a:solidFill>
                  <a:schemeClr val="tx1"/>
                </a:solidFill>
                <a:sym typeface="Wingdings 3" pitchFamily="18" charset="2"/>
              </a:rPr>
              <a:t> BH</a:t>
            </a:r>
            <a:r>
              <a:rPr lang="en-US" sz="3200" baseline="30000">
                <a:solidFill>
                  <a:schemeClr val="tx1"/>
                </a:solidFill>
                <a:sym typeface="Wingdings 3" pitchFamily="18" charset="2"/>
              </a:rPr>
              <a:t>+</a:t>
            </a:r>
            <a:r>
              <a:rPr lang="en-US" sz="3200">
                <a:solidFill>
                  <a:schemeClr val="tx1"/>
                </a:solidFill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chemeClr val="tx1"/>
                </a:solidFill>
                <a:sym typeface="Wingdings 3" pitchFamily="18" charset="2"/>
              </a:rPr>
              <a:t>-</a:t>
            </a:r>
            <a:endParaRPr lang="en-US" sz="3200" b="0">
              <a:solidFill>
                <a:schemeClr val="tx1"/>
              </a:solidFill>
              <a:sym typeface="Wingdings 3" pitchFamily="18" charset="2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828800" y="3429000"/>
          <a:ext cx="457200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3" imgW="1193760" imgH="444240" progId="">
                  <p:embed/>
                </p:oleObj>
              </mc:Choice>
              <mc:Fallback>
                <p:oleObj name="Equation" r:id="rId3" imgW="1193760" imgH="4442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4572000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85800" y="52578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(Yes, all weak bases do this – DO NOT</a:t>
            </a:r>
          </a:p>
          <a:p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endeavor to make this complicated!)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737</Words>
  <Application>Microsoft Macintosh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Default Design</vt:lpstr>
      <vt:lpstr>chemistry</vt:lpstr>
      <vt:lpstr>Equation</vt:lpstr>
      <vt:lpstr>Acids and Bases …Weak…</vt:lpstr>
      <vt:lpstr>A Weak Acid Equilibrium Problem</vt:lpstr>
      <vt:lpstr>A Weak Acid Equilibrium Problem</vt:lpstr>
      <vt:lpstr>A Weak Acid Equilibrium Problem</vt:lpstr>
      <vt:lpstr>A Weak Acid Equilibrium Problem</vt:lpstr>
      <vt:lpstr>A Weak Acid Equilibrium Problem</vt:lpstr>
      <vt:lpstr>Reaction of Weak Bases with Water</vt:lpstr>
      <vt:lpstr>Kb for Some Common Weak Bases</vt:lpstr>
      <vt:lpstr>Reaction of Weak Bases with Water</vt:lpstr>
      <vt:lpstr>A Weak Base Equilibrium Problem</vt:lpstr>
      <vt:lpstr>A Weak Base Equilibrium Problem</vt:lpstr>
      <vt:lpstr>A Weak Base Equilibrium Problem</vt:lpstr>
      <vt:lpstr>A Weak Base Equilibrium Problem</vt:lpstr>
      <vt:lpstr>A Weak Base Equilibrium Problem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93</cp:revision>
  <dcterms:created xsi:type="dcterms:W3CDTF">2006-06-20T03:36:58Z</dcterms:created>
  <dcterms:modified xsi:type="dcterms:W3CDTF">2020-02-19T20:16:35Z</dcterms:modified>
</cp:coreProperties>
</file>