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3" r:id="rId3"/>
    <p:sldId id="284" r:id="rId4"/>
    <p:sldId id="285" r:id="rId5"/>
    <p:sldId id="286" r:id="rId6"/>
    <p:sldId id="287" r:id="rId7"/>
    <p:sldId id="28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008000"/>
    <a:srgbClr val="FF3300"/>
    <a:srgbClr val="4D4D4D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8"/>
    <p:restoredTop sz="94745"/>
  </p:normalViewPr>
  <p:slideViewPr>
    <p:cSldViewPr>
      <p:cViewPr varScale="1">
        <p:scale>
          <a:sx n="66" d="100"/>
          <a:sy n="66" d="100"/>
        </p:scale>
        <p:origin x="2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5B70B-4018-2E48-BC22-42AD794E62C8}" type="datetimeFigureOut">
              <a:rPr lang="en-US" smtClean="0"/>
              <a:t>2/21/20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7D3C-150C-8948-97E3-BBD59D35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458200" cy="2365375"/>
          </a:xfrm>
        </p:spPr>
        <p:txBody>
          <a:bodyPr/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Acids and Bases</a:t>
            </a:r>
            <a:b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…Salts…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Acid-Base Properties of Salts</a:t>
            </a:r>
          </a:p>
        </p:txBody>
      </p:sp>
      <p:graphicFrame>
        <p:nvGraphicFramePr>
          <p:cNvPr id="32836" name="Group 68"/>
          <p:cNvGraphicFramePr>
            <a:graphicFrameLocks noGrp="1"/>
          </p:cNvGraphicFramePr>
          <p:nvPr>
            <p:ph idx="1"/>
          </p:nvPr>
        </p:nvGraphicFramePr>
        <p:xfrm>
          <a:off x="228600" y="1066800"/>
          <a:ext cx="8686800" cy="195072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Type of Salt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pH of 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from a strong base, anion from a strong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KCl, KNO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NaCl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NaNO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Both ions are neutral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Neutral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837" name="Text Box 69"/>
          <p:cNvSpPr txBox="1">
            <a:spLocks noChangeArrowheads="1"/>
          </p:cNvSpPr>
          <p:nvPr/>
        </p:nvSpPr>
        <p:spPr bwMode="auto">
          <a:xfrm>
            <a:off x="457200" y="3581400"/>
            <a:ext cx="8169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These salts simply dissociate in water:</a:t>
            </a:r>
          </a:p>
          <a:p>
            <a:pPr algn="ctr"/>
            <a:r>
              <a:rPr lang="en-US" sz="3200"/>
              <a:t>KCl(s) </a:t>
            </a:r>
            <a:r>
              <a:rPr lang="en-US" sz="3200">
                <a:sym typeface="Wingdings" pitchFamily="2" charset="2"/>
              </a:rPr>
              <a:t> K</a:t>
            </a:r>
            <a:r>
              <a:rPr lang="en-US" sz="3200" baseline="30000">
                <a:sym typeface="Wingdings" pitchFamily="2" charset="2"/>
              </a:rPr>
              <a:t>+</a:t>
            </a:r>
            <a:r>
              <a:rPr lang="en-US" sz="3200">
                <a:sym typeface="Wingdings" pitchFamily="2" charset="2"/>
              </a:rPr>
              <a:t>(aq) + Cl</a:t>
            </a:r>
            <a:r>
              <a:rPr lang="en-US" sz="3200" baseline="30000">
                <a:sym typeface="Wingdings" pitchFamily="2" charset="2"/>
              </a:rPr>
              <a:t>-</a:t>
            </a:r>
            <a:r>
              <a:rPr lang="en-US" sz="3200">
                <a:sym typeface="Wingdings" pitchFamily="2" charset="2"/>
              </a:rPr>
              <a:t>(aq)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Acid-Base Properties of Salts</a:t>
            </a:r>
          </a:p>
        </p:txBody>
      </p:sp>
      <p:graphicFrame>
        <p:nvGraphicFramePr>
          <p:cNvPr id="34847" name="Group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511524"/>
              </p:ext>
            </p:extLst>
          </p:nvPr>
        </p:nvGraphicFramePr>
        <p:xfrm>
          <a:off x="228600" y="914400"/>
          <a:ext cx="8686800" cy="195072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Type of Salt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pH of 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from a strong base, anion from a weak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NaC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KCN,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NaF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neutral,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Anion is basic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Basic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1066800" y="4191000"/>
            <a:ext cx="716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baseline="30000" dirty="0"/>
              <a:t>-</a:t>
            </a:r>
            <a:r>
              <a:rPr lang="en-US" dirty="0"/>
              <a:t>  +  H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dirty="0">
                <a:sym typeface="Wingdings 3" pitchFamily="18" charset="2"/>
              </a:rPr>
              <a:t> </a:t>
            </a:r>
            <a:r>
              <a:rPr lang="en-US" dirty="0"/>
              <a:t>HC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 +  OH-                              </a:t>
            </a:r>
            <a:r>
              <a:rPr lang="en-US" i="1" dirty="0"/>
              <a:t>base		  acid     acid		  base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990600" y="3048000"/>
            <a:ext cx="6950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The basic anion can accept a proton from water: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8" grpId="0"/>
      <p:bldP spid="348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Acid-Base Properties of Salts</a:t>
            </a:r>
          </a:p>
        </p:txBody>
      </p:sp>
      <p:graphicFrame>
        <p:nvGraphicFramePr>
          <p:cNvPr id="35870" name="Group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606917"/>
              </p:ext>
            </p:extLst>
          </p:nvPr>
        </p:nvGraphicFramePr>
        <p:xfrm>
          <a:off x="228600" y="1143000"/>
          <a:ext cx="8686800" cy="21336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Type of Salt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pH of 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the conjugate acid of a weak base, anion is from a strong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acidic,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Anion is neutral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Acidic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1676400" y="4343400"/>
            <a:ext cx="6781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NH</a:t>
            </a:r>
            <a:r>
              <a:rPr lang="en-US" baseline="-25000" dirty="0"/>
              <a:t>4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 3" pitchFamily="18" charset="2"/>
              </a:rPr>
              <a:t></a:t>
            </a:r>
            <a:r>
              <a:rPr lang="en-US" dirty="0"/>
              <a:t>  NH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+  H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3300"/>
                </a:solidFill>
              </a:rPr>
              <a:t>Acid		  </a:t>
            </a:r>
            <a:r>
              <a:rPr lang="en-US" dirty="0">
                <a:solidFill>
                  <a:schemeClr val="accent2"/>
                </a:solidFill>
              </a:rPr>
              <a:t>Conjugate</a:t>
            </a:r>
            <a:r>
              <a:rPr lang="en-US" dirty="0">
                <a:solidFill>
                  <a:srgbClr val="FF3300"/>
                </a:solidFill>
              </a:rPr>
              <a:t>    Proton</a:t>
            </a:r>
          </a:p>
          <a:p>
            <a:r>
              <a:rPr lang="en-US" dirty="0">
                <a:solidFill>
                  <a:srgbClr val="FF3300"/>
                </a:solidFill>
              </a:rPr>
              <a:t>                 </a:t>
            </a:r>
            <a:r>
              <a:rPr lang="en-US" dirty="0">
                <a:solidFill>
                  <a:schemeClr val="accent2"/>
                </a:solidFill>
              </a:rPr>
              <a:t>base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381000" y="3657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 acidic cation can act as a proton donor: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1" grpId="0"/>
      <p:bldP spid="358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Acid-Base Properties of Salts</a:t>
            </a:r>
          </a:p>
        </p:txBody>
      </p:sp>
      <p:graphicFrame>
        <p:nvGraphicFramePr>
          <p:cNvPr id="36888" name="Group 24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86800" cy="24384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Type of Salt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pH of 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the conjugate acid of a weak base, anion is conjugate base of a weak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CN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acidic,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Anion is basic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See below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57200" y="3810000"/>
            <a:ext cx="8229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 3" pitchFamily="18" charset="2"/>
              <a:buChar char="w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i="1" dirty="0">
                <a:solidFill>
                  <a:schemeClr val="tx1"/>
                </a:solidFill>
              </a:rPr>
              <a:t>K</a:t>
            </a:r>
            <a:r>
              <a:rPr lang="en-US" sz="2400" i="1" baseline="-25000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for the acidic ion is greater than </a:t>
            </a:r>
            <a:r>
              <a:rPr lang="en-US" sz="2400" i="1" dirty="0" err="1">
                <a:solidFill>
                  <a:schemeClr val="tx1"/>
                </a:solidFill>
              </a:rPr>
              <a:t>K</a:t>
            </a:r>
            <a:r>
              <a:rPr lang="en-US" sz="2400" i="1" baseline="-25000" dirty="0" err="1">
                <a:solidFill>
                  <a:schemeClr val="tx1"/>
                </a:solidFill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 for the basic ion, the solution is acidic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 3" pitchFamily="18" charset="2"/>
              <a:buChar char="w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i="1" dirty="0" err="1">
                <a:solidFill>
                  <a:schemeClr val="tx1"/>
                </a:solidFill>
              </a:rPr>
              <a:t>K</a:t>
            </a:r>
            <a:r>
              <a:rPr lang="en-US" sz="2400" i="1" baseline="-25000" dirty="0" err="1">
                <a:solidFill>
                  <a:schemeClr val="tx1"/>
                </a:solidFill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 for the basic ion is greater than </a:t>
            </a:r>
            <a:r>
              <a:rPr lang="en-US" sz="2400" i="1" dirty="0">
                <a:solidFill>
                  <a:schemeClr val="tx1"/>
                </a:solidFill>
              </a:rPr>
              <a:t>K</a:t>
            </a:r>
            <a:r>
              <a:rPr lang="en-US" sz="2400" i="1" baseline="-25000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for the acidic ion, the solution is basic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 3" pitchFamily="18" charset="2"/>
              <a:buChar char="w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i="1" dirty="0" err="1">
                <a:solidFill>
                  <a:schemeClr val="tx1"/>
                </a:solidFill>
              </a:rPr>
              <a:t>K</a:t>
            </a:r>
            <a:r>
              <a:rPr lang="en-US" sz="2400" i="1" baseline="-25000" dirty="0" err="1">
                <a:solidFill>
                  <a:schemeClr val="tx1"/>
                </a:solidFill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 for the basic ion is equal to </a:t>
            </a:r>
            <a:r>
              <a:rPr lang="en-US" sz="2400" i="1" dirty="0">
                <a:solidFill>
                  <a:schemeClr val="tx1"/>
                </a:solidFill>
              </a:rPr>
              <a:t>K</a:t>
            </a:r>
            <a:r>
              <a:rPr lang="en-US" sz="2400" i="1" baseline="-25000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for the acidic ion, the solution is neutral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Acid-Base Properties of Salts</a:t>
            </a:r>
          </a:p>
        </p:txBody>
      </p:sp>
      <p:graphicFrame>
        <p:nvGraphicFramePr>
          <p:cNvPr id="37911" name="Group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200425"/>
              </p:ext>
            </p:extLst>
          </p:nvPr>
        </p:nvGraphicFramePr>
        <p:xfrm>
          <a:off x="228600" y="838200"/>
          <a:ext cx="8686800" cy="225552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Type of Salt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Comment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pH of 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Cation is a highly charged metal ion; Anion is from strong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Al(NO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FeCl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Hydrated cation acts as an acid;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Anion is neutral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Acidic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762000" y="3352800"/>
            <a:ext cx="75834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 dirty="0"/>
              <a:t>Step #1:</a:t>
            </a:r>
          </a:p>
          <a:p>
            <a:r>
              <a:rPr lang="en-US" dirty="0"/>
              <a:t>AlCl</a:t>
            </a:r>
            <a:r>
              <a:rPr lang="en-US" baseline="-25000" dirty="0"/>
              <a:t>3</a:t>
            </a:r>
            <a:r>
              <a:rPr lang="en-US" dirty="0"/>
              <a:t>(s) + 6H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dirty="0">
                <a:sym typeface="Wingdings" pitchFamily="2" charset="2"/>
              </a:rPr>
              <a:t> Al(H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O)</a:t>
            </a:r>
            <a:r>
              <a:rPr lang="en-US" baseline="-25000" dirty="0">
                <a:sym typeface="Wingdings" pitchFamily="2" charset="2"/>
              </a:rPr>
              <a:t>6</a:t>
            </a:r>
            <a:r>
              <a:rPr lang="en-US" baseline="30000" dirty="0">
                <a:sym typeface="Wingdings" pitchFamily="2" charset="2"/>
              </a:rPr>
              <a:t>3+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+ Cl</a:t>
            </a:r>
            <a:r>
              <a:rPr lang="en-US" baseline="30000" dirty="0">
                <a:sym typeface="Wingdings" pitchFamily="2" charset="2"/>
              </a:rPr>
              <a:t>-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Salt       water   Complex ion       anion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762000" y="4953000"/>
            <a:ext cx="80597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 dirty="0"/>
              <a:t>Step #2:</a:t>
            </a:r>
          </a:p>
          <a:p>
            <a:r>
              <a:rPr lang="en-US" dirty="0">
                <a:sym typeface="Wingdings" pitchFamily="2" charset="2"/>
              </a:rPr>
              <a:t>Al(H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O)</a:t>
            </a:r>
            <a:r>
              <a:rPr lang="en-US" baseline="-25000" dirty="0">
                <a:sym typeface="Wingdings" pitchFamily="2" charset="2"/>
              </a:rPr>
              <a:t>6</a:t>
            </a:r>
            <a:r>
              <a:rPr lang="en-US" baseline="30000" dirty="0">
                <a:sym typeface="Wingdings" pitchFamily="2" charset="2"/>
              </a:rPr>
              <a:t>3+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 Al(OH)(H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O)</a:t>
            </a:r>
            <a:r>
              <a:rPr lang="en-US" baseline="-25000" dirty="0">
                <a:sym typeface="Wingdings" pitchFamily="2" charset="2"/>
              </a:rPr>
              <a:t>5</a:t>
            </a:r>
            <a:r>
              <a:rPr lang="en-US" baseline="30000" dirty="0">
                <a:sym typeface="Wingdings" pitchFamily="2" charset="2"/>
              </a:rPr>
              <a:t>2+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+ H</a:t>
            </a:r>
            <a:r>
              <a:rPr lang="en-US" baseline="30000" dirty="0">
                <a:sym typeface="Wingdings" pitchFamily="2" charset="2"/>
              </a:rPr>
              <a:t>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Acid              Conjugate base       Proton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2" grpId="0"/>
      <p:bldP spid="379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630363"/>
          </a:xfrm>
        </p:spPr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Effect of Structure on Acid-Base </a:t>
            </a:r>
            <a:b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Properties</a:t>
            </a:r>
          </a:p>
        </p:txBody>
      </p:sp>
      <p:pic>
        <p:nvPicPr>
          <p:cNvPr id="29700" name="Picture 4" descr="acidstreng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81534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403</Words>
  <Application>Microsoft Macintosh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Wingdings 3</vt:lpstr>
      <vt:lpstr>Default Design</vt:lpstr>
      <vt:lpstr>Acids and Bases …Salts…</vt:lpstr>
      <vt:lpstr>Acid-Base Properties of Salts</vt:lpstr>
      <vt:lpstr>Acid-Base Properties of Salts</vt:lpstr>
      <vt:lpstr>Acid-Base Properties of Salts</vt:lpstr>
      <vt:lpstr>Acid-Base Properties of Salts</vt:lpstr>
      <vt:lpstr>Acid-Base Properties of Salts</vt:lpstr>
      <vt:lpstr>Effect of Structure on Acid-Base  Properties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96</cp:revision>
  <dcterms:created xsi:type="dcterms:W3CDTF">2006-06-20T03:36:58Z</dcterms:created>
  <dcterms:modified xsi:type="dcterms:W3CDTF">2020-02-21T19:43:52Z</dcterms:modified>
</cp:coreProperties>
</file>