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70" r:id="rId4"/>
    <p:sldId id="283" r:id="rId5"/>
    <p:sldId id="284" r:id="rId6"/>
    <p:sldId id="287" r:id="rId7"/>
    <p:sldId id="266" r:id="rId8"/>
    <p:sldId id="265" r:id="rId9"/>
    <p:sldId id="269" r:id="rId10"/>
    <p:sldId id="267" r:id="rId11"/>
    <p:sldId id="264" r:id="rId12"/>
    <p:sldId id="28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DDDDDD"/>
    <a:srgbClr val="C0C0C0"/>
    <a:srgbClr val="4D4D4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23"/>
    <p:restoredTop sz="93692"/>
  </p:normalViewPr>
  <p:slideViewPr>
    <p:cSldViewPr>
      <p:cViewPr varScale="1">
        <p:scale>
          <a:sx n="66" d="100"/>
          <a:sy n="66" d="100"/>
        </p:scale>
        <p:origin x="6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2E755-29EE-4322-9B6E-3AD4FAB0E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1545-CE52-41AD-B844-118B5F7D5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073B-6F31-4C4B-8D91-E3A5FE6FA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683E4-9811-48B5-8234-8867F0C8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365C-DC2B-4FFA-B5F0-68004A7BB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A3F5-C580-4510-9D7F-9A6992796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DFE0-A163-4FE0-80A3-A1FAB5F2D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8D601-CCF8-4030-8689-FDAE519C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4DA15-65AC-443E-A2D7-80FBF2E3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6DD-9C12-4F3C-A1E5-CBEACF9E1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2C69-6BFC-4EEC-B4B7-9982FC3F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fld id="{C06DE68B-917E-455A-826B-F7547422D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20.xml"/><Relationship Id="rId21" Type="http://schemas.openxmlformats.org/officeDocument/2006/relationships/image" Target="../media/image3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2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14.png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5.png"/><Relationship Id="rId10" Type="http://schemas.openxmlformats.org/officeDocument/2006/relationships/tags" Target="../tags/tag27.xml"/><Relationship Id="rId19" Type="http://schemas.openxmlformats.org/officeDocument/2006/relationships/image" Target="../media/image1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1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2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6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5.png"/><Relationship Id="rId10" Type="http://schemas.openxmlformats.org/officeDocument/2006/relationships/tags" Target="../tags/tag10.xml"/><Relationship Id="rId19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81534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Applications of Aqueous </a:t>
            </a:r>
            <a:b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Equilibria</a:t>
            </a:r>
            <a:b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en-US" sz="5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HH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Henderson-Hasselbalch Equation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685800" y="1447800"/>
          <a:ext cx="7620000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6" name="Equation" r:id="rId3" imgW="2844800" imgH="482600" progId="">
                  <p:embed/>
                </p:oleObj>
              </mc:Choice>
              <mc:Fallback>
                <p:oleObj name="Equation" r:id="rId3" imgW="2844800" imgH="482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7620000" cy="130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523875" y="3505200"/>
          <a:ext cx="8096250" cy="1300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7" name="Equation" r:id="rId5" imgW="3022560" imgH="482400" progId="">
                  <p:embed/>
                </p:oleObj>
              </mc:Choice>
              <mc:Fallback>
                <p:oleObj name="Equation" r:id="rId5" imgW="3022560" imgH="48240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505200"/>
                        <a:ext cx="8096250" cy="1300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Calculate the [H</a:t>
            </a:r>
            <a:r>
              <a:rPr lang="en-US" sz="2800" baseline="30000" dirty="0">
                <a:solidFill>
                  <a:srgbClr val="000000"/>
                </a:solidFill>
              </a:rPr>
              <a:t>+</a:t>
            </a:r>
            <a:r>
              <a:rPr lang="en-US" sz="2800" dirty="0">
                <a:solidFill>
                  <a:srgbClr val="000000"/>
                </a:solidFill>
              </a:rPr>
              <a:t>] in a solution that is 0.10 M in </a:t>
            </a:r>
            <a:r>
              <a:rPr lang="en-US" sz="2800" dirty="0" err="1">
                <a:solidFill>
                  <a:srgbClr val="000000"/>
                </a:solidFill>
              </a:rPr>
              <a:t>NaF</a:t>
            </a:r>
            <a:r>
              <a:rPr lang="en-US" sz="2800" dirty="0">
                <a:solidFill>
                  <a:srgbClr val="000000"/>
                </a:solidFill>
              </a:rPr>
              <a:t> and 0.20 M in HF. (</a:t>
            </a:r>
            <a:r>
              <a:rPr lang="en-US" sz="2800" i="1" dirty="0">
                <a:solidFill>
                  <a:srgbClr val="000000"/>
                </a:solidFill>
              </a:rPr>
              <a:t>K</a:t>
            </a:r>
            <a:r>
              <a:rPr lang="en-US" sz="2800" baseline="-25000" dirty="0">
                <a:solidFill>
                  <a:srgbClr val="000000"/>
                </a:solidFill>
              </a:rPr>
              <a:t>a</a:t>
            </a:r>
            <a:r>
              <a:rPr lang="en-US" sz="2800" dirty="0">
                <a:solidFill>
                  <a:srgbClr val="000000"/>
                </a:solidFill>
              </a:rPr>
              <a:t> = 7.2 </a:t>
            </a:r>
            <a:r>
              <a:rPr lang="en-US" sz="2800" dirty="0">
                <a:solidFill>
                  <a:srgbClr val="000000"/>
                </a:solidFill>
                <a:sym typeface="Symbol"/>
              </a:rPr>
              <a:t></a:t>
            </a:r>
            <a:r>
              <a:rPr lang="en-US" sz="2800" dirty="0">
                <a:solidFill>
                  <a:srgbClr val="000000"/>
                </a:solidFill>
              </a:rPr>
              <a:t>10</a:t>
            </a:r>
            <a:r>
              <a:rPr lang="en-US" sz="2800" baseline="30000" dirty="0">
                <a:solidFill>
                  <a:srgbClr val="000000"/>
                </a:solidFill>
              </a:rPr>
              <a:t>-4</a:t>
            </a:r>
            <a:r>
              <a:rPr lang="en-US" sz="2800" dirty="0">
                <a:solidFill>
                  <a:srgbClr val="000000"/>
                </a:solidFill>
              </a:rPr>
              <a:t>)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7.2E</a:t>
              </a:r>
              <a:r>
                <a:rPr lang="en-US" baseline="30000" dirty="0">
                  <a:solidFill>
                    <a:srgbClr val="000000"/>
                  </a:solidFill>
                </a:rPr>
                <a:t>-4 </a:t>
              </a:r>
              <a:r>
                <a:rPr lang="en-US" dirty="0">
                  <a:solidFill>
                    <a:srgbClr val="000000"/>
                  </a:solidFill>
                </a:rPr>
                <a:t>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2.0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1.4E</a:t>
              </a:r>
              <a:r>
                <a:rPr lang="en-US" baseline="30000" dirty="0">
                  <a:solidFill>
                    <a:srgbClr val="000000"/>
                  </a:solidFill>
                </a:rPr>
                <a:t>-3 </a:t>
              </a:r>
              <a:r>
                <a:rPr lang="en-US" dirty="0">
                  <a:solidFill>
                    <a:srgbClr val="000000"/>
                  </a:solidFill>
                </a:rPr>
                <a:t>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0.20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A4BAC9D-6261-9846-946C-305481ACC04F}"/>
                  </a:ext>
                </a:extLst>
              </p:cNvPr>
              <p:cNvSpPr txBox="1"/>
              <p:nvPr/>
            </p:nvSpPr>
            <p:spPr>
              <a:xfrm>
                <a:off x="3285565" y="1980597"/>
                <a:ext cx="5867400" cy="235705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𝒑𝑯</m:t>
                      </m:r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𝒑𝑲𝒂</m:t>
                      </m:r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𝑳𝒐𝒈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𝑩𝒂𝒔𝒆</m:t>
                          </m:r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𝑨𝒄𝒊𝒅</m:t>
                          </m:r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b="1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𝒑𝑯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𝒍𝒐𝒈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𝑬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sup>
                          </m:sSup>
                        </m:e>
                      </m:d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𝒍𝒐𝒈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</m:d>
                        </m:den>
                      </m:f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𝟖𝟒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≫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𝟎𝟎𝟏𝟒𝟒</m:t>
                      </m:r>
                      <m:r>
                        <a:rPr lang="en-US" sz="2800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A4BAC9D-6261-9846-946C-305481ACC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5565" y="1980597"/>
                <a:ext cx="5867400" cy="2357056"/>
              </a:xfrm>
              <a:prstGeom prst="rect">
                <a:avLst/>
              </a:prstGeom>
              <a:blipFill>
                <a:blip r:embed="rId24"/>
                <a:stretch>
                  <a:fillRect t="-1075" b="-5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B5504DF0-A431-D144-A024-4D77F945C4B5}"/>
              </a:ext>
            </a:extLst>
          </p:cNvPr>
          <p:cNvSpPr/>
          <p:nvPr/>
        </p:nvSpPr>
        <p:spPr bwMode="auto">
          <a:xfrm>
            <a:off x="3429000" y="1828800"/>
            <a:ext cx="5562600" cy="2590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187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Buffered Solutions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914400"/>
            <a:ext cx="7772400" cy="4114800"/>
          </a:xfrm>
        </p:spPr>
        <p:txBody>
          <a:bodyPr/>
          <a:lstStyle/>
          <a:p>
            <a:pPr marL="381000" indent="-381000" eaLnBrk="1" hangingPunct="1">
              <a:buFontTx/>
              <a:buNone/>
              <a:defRPr/>
            </a:pPr>
            <a:endParaRPr lang="en-US" sz="2400"/>
          </a:p>
          <a:p>
            <a:pPr marL="381000" indent="-381000" eaLnBrk="1" hangingPunct="1">
              <a:buClr>
                <a:schemeClr val="accent1"/>
              </a:buClr>
              <a:buFont typeface="Wingdings" pitchFamily="2" charset="2"/>
              <a:buChar char="q"/>
              <a:defRPr/>
            </a:pPr>
            <a:r>
              <a:rPr lang="en-US" sz="3200"/>
              <a:t>A solution that resists a change in pH when either hydroxide ions </a:t>
            </a:r>
            <a:r>
              <a:rPr lang="en-US" sz="3200" u="sng">
                <a:solidFill>
                  <a:srgbClr val="FF3300"/>
                </a:solidFill>
              </a:rPr>
              <a:t>or</a:t>
            </a:r>
            <a:r>
              <a:rPr lang="en-US" sz="3200"/>
              <a:t> protons are added. </a:t>
            </a:r>
          </a:p>
          <a:p>
            <a:pPr marL="381000" indent="-381000" eaLnBrk="1" hangingPunct="1">
              <a:buClr>
                <a:schemeClr val="accent1"/>
              </a:buClr>
              <a:buFont typeface="Wingdings" pitchFamily="2" charset="2"/>
              <a:buChar char="q"/>
              <a:defRPr/>
            </a:pPr>
            <a:r>
              <a:rPr lang="en-US" sz="3200"/>
              <a:t>Buffered solutions contain either:</a:t>
            </a:r>
          </a:p>
          <a:p>
            <a:pPr marL="838200" lvl="1" indent="-381000"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n-US" sz="3200"/>
              <a:t>A weak acid and its salt</a:t>
            </a:r>
          </a:p>
          <a:p>
            <a:pPr marL="838200" lvl="1" indent="-381000" eaLnBrk="1" hangingPunct="1">
              <a:buClr>
                <a:schemeClr val="accent1"/>
              </a:buClr>
              <a:buFont typeface="Wingdings" pitchFamily="2" charset="2"/>
              <a:buChar char="Ø"/>
              <a:defRPr/>
            </a:pPr>
            <a:r>
              <a:rPr lang="en-US" sz="3200"/>
              <a:t>A weak base and its salt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Acid/Salt Buffering Pairs</a:t>
            </a:r>
          </a:p>
        </p:txBody>
      </p:sp>
      <p:graphicFrame>
        <p:nvGraphicFramePr>
          <p:cNvPr id="37987" name="Group 99"/>
          <p:cNvGraphicFramePr>
            <a:graphicFrameLocks noGrp="1"/>
          </p:cNvGraphicFramePr>
          <p:nvPr/>
        </p:nvGraphicFramePr>
        <p:xfrm>
          <a:off x="228600" y="2057400"/>
          <a:ext cx="8686800" cy="359664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Weak Acid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of the acid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Example of a salt of the weak acid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Hydrofluoric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HF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KF – Potassium fluoride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Formic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HCOOH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KHCOO – Potassium formate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Benzoic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NaC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COO – Sodium benzoate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Acetic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COOH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NaH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COO – Sodium acetate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Carbonic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CO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NaHCO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- Sodium bicarbonate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Propanoic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HC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 NaC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  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- Sodium propanoate</a:t>
                      </a:r>
                      <a:endParaRPr kumimoji="0" lang="en-US" sz="20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Hydrocyanic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HCN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KCN - potassium cyanide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7988" name="Text Box 100"/>
          <p:cNvSpPr txBox="1">
            <a:spLocks noChangeArrowheads="1"/>
          </p:cNvSpPr>
          <p:nvPr/>
        </p:nvSpPr>
        <p:spPr bwMode="auto">
          <a:xfrm>
            <a:off x="381000" y="762000"/>
            <a:ext cx="8397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The salt will contain the anion of the acid, and the cation of a strong base (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Na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OH, 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OH)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Base/Salt Buffering Pairs</a:t>
            </a:r>
          </a:p>
        </p:txBody>
      </p:sp>
      <p:sp>
        <p:nvSpPr>
          <p:cNvPr id="38953" name="Text Box 41"/>
          <p:cNvSpPr txBox="1">
            <a:spLocks noChangeArrowheads="1"/>
          </p:cNvSpPr>
          <p:nvPr/>
        </p:nvSpPr>
        <p:spPr bwMode="auto">
          <a:xfrm>
            <a:off x="381000" y="762000"/>
            <a:ext cx="83978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The salt will contain the cation of the base, and the anion of a strong acid (H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Cl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, H</a:t>
            </a:r>
            <a:r>
              <a:rPr lang="en-US" sz="28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</a:t>
            </a:r>
            <a:r>
              <a:rPr lang="en-US" sz="2800" baseline="-2500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)</a:t>
            </a:r>
          </a:p>
        </p:txBody>
      </p:sp>
      <p:graphicFrame>
        <p:nvGraphicFramePr>
          <p:cNvPr id="39035" name="Group 1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332672"/>
              </p:ext>
            </p:extLst>
          </p:nvPr>
        </p:nvGraphicFramePr>
        <p:xfrm>
          <a:off x="228600" y="2133600"/>
          <a:ext cx="8686800" cy="289560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Base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Formula of the base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Example of a salt of the weak acid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Ammonia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Cl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- ammonium chloride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Methylamine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Cl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– methylammonium chloride</a:t>
                      </a:r>
                      <a:endParaRPr kumimoji="0" lang="en-US" sz="20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Ethylamine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NO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 - </a:t>
                      </a:r>
                      <a:r>
                        <a:rPr kumimoji="0" lang="en-US" sz="20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ethylammonium nitrate</a:t>
                      </a:r>
                      <a:endParaRPr kumimoji="0" lang="en-US" sz="20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Aniline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NH</a:t>
                      </a:r>
                      <a:r>
                        <a:rPr kumimoji="0" lang="en-US" sz="2000" b="0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Cl – aniline hydrochloride</a:t>
                      </a:r>
                      <a:endParaRPr kumimoji="0" lang="en-US" sz="20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Pyridine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C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  C</a:t>
                      </a:r>
                      <a:r>
                        <a:rPr kumimoji="0" lang="en-US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  <a:r>
                        <a:rPr kumimoji="0" lang="en-US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NHCl – pyridine hydrochloride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/>
              <a:t>Calculate the [H</a:t>
            </a:r>
            <a:r>
              <a:rPr lang="en-US" sz="2800" baseline="30000" dirty="0"/>
              <a:t>+</a:t>
            </a:r>
            <a:r>
              <a:rPr lang="en-US" sz="2800" dirty="0"/>
              <a:t>] in a solution that is 0.10 M in </a:t>
            </a:r>
            <a:r>
              <a:rPr lang="en-US" sz="2800" dirty="0" err="1"/>
              <a:t>NaF</a:t>
            </a:r>
            <a:r>
              <a:rPr lang="en-US" sz="2800" dirty="0"/>
              <a:t> and 0.20 M in HF. (</a:t>
            </a:r>
            <a:r>
              <a:rPr lang="en-US" sz="2800" i="1" dirty="0"/>
              <a:t>K</a:t>
            </a:r>
            <a:r>
              <a:rPr lang="en-US" sz="2800" baseline="-25000" dirty="0"/>
              <a:t>a</a:t>
            </a:r>
            <a:r>
              <a:rPr lang="en-US" sz="2800" dirty="0"/>
              <a:t> = 7.2 </a:t>
            </a:r>
            <a:r>
              <a:rPr lang="en-US" sz="2800" dirty="0">
                <a:sym typeface="Symbol"/>
              </a:rPr>
              <a:t></a:t>
            </a:r>
            <a:r>
              <a:rPr lang="en-US" sz="2800" dirty="0"/>
              <a:t>10</a:t>
            </a:r>
            <a:r>
              <a:rPr lang="en-US" sz="2800" baseline="30000" dirty="0"/>
              <a:t>-4</a:t>
            </a:r>
            <a:r>
              <a:rPr lang="en-US" sz="2800" dirty="0"/>
              <a:t>)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7.2E</a:t>
              </a:r>
              <a:r>
                <a:rPr lang="en-US" baseline="30000" dirty="0"/>
                <a:t>-4 </a:t>
              </a:r>
              <a:r>
                <a:rPr lang="en-US" dirty="0"/>
                <a:t>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2.0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1.4E</a:t>
              </a:r>
              <a:r>
                <a:rPr lang="en-US" baseline="30000" dirty="0"/>
                <a:t>-3 </a:t>
              </a:r>
              <a:r>
                <a:rPr lang="en-US" dirty="0"/>
                <a:t>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0.20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A4BAC9D-6261-9846-946C-305481ACC04F}"/>
                  </a:ext>
                </a:extLst>
              </p:cNvPr>
              <p:cNvSpPr txBox="1"/>
              <p:nvPr/>
            </p:nvSpPr>
            <p:spPr>
              <a:xfrm>
                <a:off x="4114800" y="2974931"/>
                <a:ext cx="4154727" cy="15646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en-US" b="1" i="0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n-US" b="1" i="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𝟒𝟒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A4BAC9D-6261-9846-946C-305481ACC0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974931"/>
                <a:ext cx="4154727" cy="1564659"/>
              </a:xfrm>
              <a:prstGeom prst="rect">
                <a:avLst/>
              </a:prstGeom>
              <a:blipFill>
                <a:blip r:embed="rId24"/>
                <a:stretch>
                  <a:fillRect l="-1835" r="-1223" b="-16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B5504DF0-A431-D144-A024-4D77F945C4B5}"/>
              </a:ext>
            </a:extLst>
          </p:cNvPr>
          <p:cNvSpPr/>
          <p:nvPr/>
        </p:nvSpPr>
        <p:spPr bwMode="auto">
          <a:xfrm>
            <a:off x="4114800" y="2667000"/>
            <a:ext cx="4154727" cy="22479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6"/>
          <p:cNvGraphicFramePr>
            <a:graphicFrameLocks noChangeAspect="1"/>
          </p:cNvGraphicFramePr>
          <p:nvPr/>
        </p:nvGraphicFramePr>
        <p:xfrm>
          <a:off x="609600" y="523875"/>
          <a:ext cx="7667625" cy="633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Chart" r:id="rId3" imgW="7667625" imgH="6181750" progId="Excel.Sheet.8">
                  <p:embed/>
                </p:oleObj>
              </mc:Choice>
              <mc:Fallback>
                <p:oleObj name="Chart" r:id="rId3" imgW="7667625" imgH="6181750" progId="Excel.Sheet.8">
                  <p:embed/>
                  <p:pic>
                    <p:nvPicPr>
                      <p:cNvPr id="0" name="Object 6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23875"/>
                        <a:ext cx="7667625" cy="633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058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Titration of an Unbuffered Solution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4648200" y="2133600"/>
            <a:ext cx="3124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A solution that is </a:t>
            </a:r>
          </a:p>
          <a:p>
            <a:r>
              <a:rPr lang="en-US" sz="2400">
                <a:solidFill>
                  <a:srgbClr val="000000"/>
                </a:solidFill>
              </a:rPr>
              <a:t>0.10 M CH</a:t>
            </a:r>
            <a:r>
              <a:rPr lang="en-US" sz="2400" baseline="-25000">
                <a:solidFill>
                  <a:srgbClr val="000000"/>
                </a:solidFill>
              </a:rPr>
              <a:t>3</a:t>
            </a:r>
            <a:r>
              <a:rPr lang="en-US" sz="2400">
                <a:solidFill>
                  <a:srgbClr val="000000"/>
                </a:solidFill>
              </a:rPr>
              <a:t>COOH </a:t>
            </a:r>
          </a:p>
          <a:p>
            <a:r>
              <a:rPr lang="en-US" sz="2400">
                <a:solidFill>
                  <a:srgbClr val="000000"/>
                </a:solidFill>
              </a:rPr>
              <a:t>is titrated with </a:t>
            </a:r>
          </a:p>
          <a:p>
            <a:r>
              <a:rPr lang="en-US" sz="2400">
                <a:solidFill>
                  <a:srgbClr val="000000"/>
                </a:solidFill>
              </a:rPr>
              <a:t>0.10 M NaOH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609600" y="676275"/>
          <a:ext cx="7667625" cy="618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4" name="Chart" r:id="rId3" imgW="7667625" imgH="6181750" progId="Excel.Sheet.8">
                  <p:embed/>
                </p:oleObj>
              </mc:Choice>
              <mc:Fallback>
                <p:oleObj name="Chart" r:id="rId3" imgW="7667625" imgH="6181750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676275"/>
                        <a:ext cx="7667625" cy="618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Titration of a Buffered Solution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419600" y="2133600"/>
            <a:ext cx="4572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000000"/>
                </a:solidFill>
              </a:rPr>
              <a:t>A solution that is </a:t>
            </a:r>
          </a:p>
          <a:p>
            <a:r>
              <a:rPr lang="en-US" sz="2400">
                <a:solidFill>
                  <a:srgbClr val="000000"/>
                </a:solidFill>
              </a:rPr>
              <a:t>0.10 M CH</a:t>
            </a:r>
            <a:r>
              <a:rPr lang="en-US" sz="2400" baseline="-25000">
                <a:solidFill>
                  <a:srgbClr val="000000"/>
                </a:solidFill>
              </a:rPr>
              <a:t>3</a:t>
            </a:r>
            <a:r>
              <a:rPr lang="en-US" sz="2400">
                <a:solidFill>
                  <a:srgbClr val="000000"/>
                </a:solidFill>
              </a:rPr>
              <a:t>COOH and </a:t>
            </a:r>
          </a:p>
          <a:p>
            <a:r>
              <a:rPr lang="en-US" sz="2400">
                <a:solidFill>
                  <a:srgbClr val="000000"/>
                </a:solidFill>
              </a:rPr>
              <a:t>0.10 M NaCH</a:t>
            </a:r>
            <a:r>
              <a:rPr lang="en-US" sz="2400" baseline="-25000">
                <a:solidFill>
                  <a:srgbClr val="000000"/>
                </a:solidFill>
              </a:rPr>
              <a:t>3</a:t>
            </a:r>
            <a:r>
              <a:rPr lang="en-US" sz="2400">
                <a:solidFill>
                  <a:srgbClr val="000000"/>
                </a:solidFill>
              </a:rPr>
              <a:t>COO is titrated with </a:t>
            </a:r>
          </a:p>
          <a:p>
            <a:r>
              <a:rPr lang="en-US" sz="2400">
                <a:solidFill>
                  <a:srgbClr val="000000"/>
                </a:solidFill>
              </a:rPr>
              <a:t>0.10 M NaOH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Comparing Results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1371600" y="762000"/>
          <a:ext cx="6229350" cy="580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Chart" r:id="rId3" imgW="5448300" imgH="5076749" progId="Excel.Sheet.8">
                  <p:embed/>
                </p:oleObj>
              </mc:Choice>
              <mc:Fallback>
                <p:oleObj name="Chart" r:id="rId3" imgW="5448300" imgH="507674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762000"/>
                        <a:ext cx="6229350" cy="580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09800" y="320040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Buffered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3200400" y="4953000"/>
            <a:ext cx="1884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Unbuffered</a:t>
            </a:r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2819400" y="4648200"/>
            <a:ext cx="457200" cy="53340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 type="arrow" w="med" len="med"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2590800" y="3657600"/>
            <a:ext cx="304800" cy="5334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696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Comparing Results</a:t>
            </a:r>
          </a:p>
        </p:txBody>
      </p:sp>
      <p:graphicFrame>
        <p:nvGraphicFramePr>
          <p:cNvPr id="6146" name="Object 4"/>
          <p:cNvGraphicFramePr>
            <a:graphicFrameLocks noChangeAspect="1"/>
          </p:cNvGraphicFramePr>
          <p:nvPr/>
        </p:nvGraphicFramePr>
        <p:xfrm>
          <a:off x="0" y="1295400"/>
          <a:ext cx="4572000" cy="376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Chart" r:id="rId3" imgW="7667625" imgH="6181750" progId="Excel.Sheet.8">
                  <p:embed/>
                </p:oleObj>
              </mc:Choice>
              <mc:Fallback>
                <p:oleObj name="Chart" r:id="rId3" imgW="7667625" imgH="618175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95400"/>
                        <a:ext cx="4572000" cy="376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4648200" y="1295400"/>
          <a:ext cx="44196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Chart" r:id="rId5" imgW="7667625" imgH="6181750" progId="Excel.Sheet.8">
                  <p:embed/>
                </p:oleObj>
              </mc:Choice>
              <mc:Fallback>
                <p:oleObj name="Chart" r:id="rId5" imgW="7667625" imgH="6181750" progId="Excel.Sheet.8">
                  <p:embed/>
                  <p:pic>
                    <p:nvPicPr>
                      <p:cNvPr id="0" name="Object 5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95400"/>
                        <a:ext cx="441960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1279525" y="835025"/>
            <a:ext cx="2166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Unbuffered</a:t>
            </a:r>
          </a:p>
        </p:txBody>
      </p: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5943600" y="852488"/>
            <a:ext cx="17319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Buffered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685800" y="5181600"/>
            <a:ext cx="75438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>
                <a:solidFill>
                  <a:schemeClr val="accent2"/>
                </a:solidFill>
              </a:rPr>
              <a:t>In what ways are the graphs different?</a:t>
            </a:r>
          </a:p>
          <a:p>
            <a:pPr>
              <a:buClr>
                <a:srgbClr val="FF3300"/>
              </a:buClr>
              <a:buFont typeface="Wingdings" pitchFamily="2" charset="2"/>
              <a:buChar char="v"/>
            </a:pPr>
            <a:r>
              <a:rPr lang="en-US" sz="2800">
                <a:solidFill>
                  <a:schemeClr val="accent2"/>
                </a:solidFill>
              </a:rPr>
              <a:t>In what ways are the graphs similar?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3017</TotalTime>
  <Words>412</Words>
  <Application>Microsoft Macintosh PowerPoint</Application>
  <PresentationFormat>On-screen Show (4:3)</PresentationFormat>
  <Paragraphs>89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Cambria Math</vt:lpstr>
      <vt:lpstr>Comic Sans MS</vt:lpstr>
      <vt:lpstr>Wingdings</vt:lpstr>
      <vt:lpstr>Default Design</vt:lpstr>
      <vt:lpstr>chemistry</vt:lpstr>
      <vt:lpstr>Chart</vt:lpstr>
      <vt:lpstr>Equation</vt:lpstr>
      <vt:lpstr>Applications of Aqueous  Equilibria HH</vt:lpstr>
      <vt:lpstr>Buffered Solutions</vt:lpstr>
      <vt:lpstr>Acid/Salt Buffering Pairs</vt:lpstr>
      <vt:lpstr>Base/Salt Buffering Pairs</vt:lpstr>
      <vt:lpstr>PowerPoint Presentation</vt:lpstr>
      <vt:lpstr>Titration of an Unbuffered Solution</vt:lpstr>
      <vt:lpstr>Titration of a Buffered Solution</vt:lpstr>
      <vt:lpstr>Comparing Results</vt:lpstr>
      <vt:lpstr>Comparing Results</vt:lpstr>
      <vt:lpstr>Henderson-Hasselbalch Equation</vt:lpstr>
      <vt:lpstr>PowerPoint Presentation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Microsoft Office User</cp:lastModifiedBy>
  <cp:revision>115</cp:revision>
  <cp:lastPrinted>2019-03-25T14:07:27Z</cp:lastPrinted>
  <dcterms:created xsi:type="dcterms:W3CDTF">2006-06-21T23:08:22Z</dcterms:created>
  <dcterms:modified xsi:type="dcterms:W3CDTF">2020-02-24T19:39:09Z</dcterms:modified>
</cp:coreProperties>
</file>