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71" r:id="rId4"/>
    <p:sldId id="272" r:id="rId5"/>
    <p:sldId id="274" r:id="rId6"/>
    <p:sldId id="273" r:id="rId7"/>
    <p:sldId id="289" r:id="rId8"/>
    <p:sldId id="290" r:id="rId9"/>
    <p:sldId id="291" r:id="rId10"/>
    <p:sldId id="262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FF3300"/>
    <a:srgbClr val="4D4D4D"/>
    <a:srgbClr val="00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586"/>
  </p:normalViewPr>
  <p:slideViewPr>
    <p:cSldViewPr>
      <p:cViewPr varScale="1">
        <p:scale>
          <a:sx n="102" d="100"/>
          <a:sy n="102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81534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Applications of Aqueous </a:t>
            </a:r>
            <a:b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Equilibria</a:t>
            </a:r>
            <a:b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***Titration***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Some Acid-Base Indicators</a:t>
            </a:r>
          </a:p>
        </p:txBody>
      </p:sp>
      <p:graphicFrame>
        <p:nvGraphicFramePr>
          <p:cNvPr id="4147" name="Group 51"/>
          <p:cNvGraphicFramePr>
            <a:graphicFrameLocks noGrp="1"/>
          </p:cNvGraphicFramePr>
          <p:nvPr/>
        </p:nvGraphicFramePr>
        <p:xfrm>
          <a:off x="838200" y="838200"/>
          <a:ext cx="7620000" cy="5317490"/>
        </p:xfrm>
        <a:graphic>
          <a:graphicData uri="http://schemas.openxmlformats.org/drawingml/2006/table">
            <a:tbl>
              <a:tblPr/>
              <a:tblGrid>
                <a:gridCol w="2335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6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Indicator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 Range in which</a:t>
                      </a:r>
                      <a:b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Color Change Occurs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Color Change</a:t>
                      </a:r>
                      <a:b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 pH Increases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Crystal violet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Thymol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Orange IV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Methyl orange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Bromcresol green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Methyl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Chlorophenol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Bromthymol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Phenol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Neutral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Thymol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Phenolphthalein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Thymolphthalein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Alizarin yellow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Indigo carmine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0.0 - 1.6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1.2 - 2.8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1.4 - 2.8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3.2 - 4.4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3.8 - 5.4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4.8 - 6.2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5.2 - 6.8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6.0 - 7.6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6.6 - 8.0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6.8 - 8.0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8.0 - 9.6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8.2 - 10.0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9.4 - 10.6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10.1 - 12.0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11.4 - 13.0 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 to yellow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 to yellow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 to yellow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 to yellow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red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 to amber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colourless to pink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colourless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 to blue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 to yellow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533400"/>
            <a:ext cx="25908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pH Indicators </a:t>
            </a:r>
            <a:b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and their</a:t>
            </a:r>
            <a:b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ranges</a:t>
            </a:r>
          </a:p>
        </p:txBody>
      </p:sp>
      <p:pic>
        <p:nvPicPr>
          <p:cNvPr id="24579" name="Picture 3" descr="Indicator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4497388" cy="6858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09600" y="523875"/>
          <a:ext cx="7667625" cy="633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23875"/>
                        <a:ext cx="7667625" cy="633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Weak Acid/Strong Base Titration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648200" y="2133600"/>
            <a:ext cx="3124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CH</a:t>
            </a:r>
            <a:r>
              <a:rPr lang="en-US" sz="2400" baseline="-25000">
                <a:solidFill>
                  <a:srgbClr val="000000"/>
                </a:solidFill>
              </a:rPr>
              <a:t>3</a:t>
            </a:r>
            <a:r>
              <a:rPr lang="en-US" sz="2400">
                <a:solidFill>
                  <a:srgbClr val="000000"/>
                </a:solidFill>
              </a:rPr>
              <a:t>COOH </a:t>
            </a:r>
          </a:p>
          <a:p>
            <a:r>
              <a:rPr lang="en-US" sz="2400">
                <a:solidFill>
                  <a:srgbClr val="000000"/>
                </a:solidFill>
              </a:rPr>
              <a:t>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NaOH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355725" y="2149475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Endpoint is above pH 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286000" y="2743200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762000" y="676275"/>
          <a:ext cx="7667625" cy="618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76275"/>
                        <a:ext cx="7667625" cy="618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Strong Acid/Strong Base Titration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800600" y="28956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HCl 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NaOH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1584325" y="2895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Endpoint is at </a:t>
            </a:r>
          </a:p>
          <a:p>
            <a:r>
              <a:rPr lang="en-US" sz="2400">
                <a:solidFill>
                  <a:srgbClr val="000000"/>
                </a:solidFill>
              </a:rPr>
              <a:t>pH 7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514600" y="3505200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685800" y="676275"/>
          <a:ext cx="7667625" cy="618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6275"/>
                        <a:ext cx="7667625" cy="618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Strong Acid/Strong Base Titration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495800" y="12954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NaOH 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HCl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584325" y="2895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Endpoint is at </a:t>
            </a:r>
          </a:p>
          <a:p>
            <a:r>
              <a:rPr lang="en-US" sz="2400">
                <a:solidFill>
                  <a:srgbClr val="000000"/>
                </a:solidFill>
              </a:rPr>
              <a:t>pH 7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514600" y="3505200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495800" y="3124200"/>
            <a:ext cx="3276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It is important to recognize that titration curves are not always increasing from left to right.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685800" y="523875"/>
          <a:ext cx="7667625" cy="633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8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23875"/>
                        <a:ext cx="7667625" cy="633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Strong Acid/Weak Base Titration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4876800" y="34290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HCl 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NH</a:t>
            </a:r>
            <a:r>
              <a:rPr lang="en-US" sz="2400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524000" y="3597275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Endpoint is below </a:t>
            </a:r>
          </a:p>
          <a:p>
            <a:r>
              <a:rPr lang="en-US" sz="2400">
                <a:solidFill>
                  <a:srgbClr val="000000"/>
                </a:solidFill>
              </a:rPr>
              <a:t>pH 7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514600" y="4191000"/>
            <a:ext cx="1600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dirty="0"/>
              <a:t>Titration </a:t>
            </a:r>
            <a:r>
              <a:rPr lang="en-US" sz="4000" dirty="0" err="1"/>
              <a:t>Calcs</a:t>
            </a:r>
            <a:r>
              <a:rPr lang="en-US" sz="4000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/>
              <a:t>Lets look at the titration of acetic acid w/ </a:t>
            </a:r>
            <a:r>
              <a:rPr lang="en-US" dirty="0" err="1"/>
              <a:t>NaOH</a:t>
            </a:r>
            <a:endParaRPr lang="en-US" dirty="0"/>
          </a:p>
          <a:p>
            <a:r>
              <a:rPr lang="en-US" dirty="0"/>
              <a:t>Starting point:’</a:t>
            </a:r>
          </a:p>
          <a:p>
            <a:pPr lvl="1"/>
            <a:r>
              <a:rPr lang="en-US" dirty="0"/>
              <a:t>25 ml of 0.15M Acetic Acid (</a:t>
            </a:r>
            <a:r>
              <a:rPr lang="en-US" dirty="0" err="1"/>
              <a:t>K</a:t>
            </a:r>
            <a:r>
              <a:rPr lang="en-US" baseline="-25000" dirty="0" err="1"/>
              <a:t>a</a:t>
            </a:r>
            <a:r>
              <a:rPr lang="en-US" dirty="0"/>
              <a:t> = 1.8E</a:t>
            </a:r>
            <a:r>
              <a:rPr lang="en-US" baseline="30000" dirty="0"/>
              <a:t>-5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Calculate pH before any titrant is added</a:t>
            </a:r>
          </a:p>
          <a:p>
            <a:pPr lvl="3"/>
            <a:r>
              <a:rPr lang="en-US" dirty="0"/>
              <a:t>2.78</a:t>
            </a:r>
          </a:p>
          <a:p>
            <a:r>
              <a:rPr lang="en-US" dirty="0"/>
              <a:t>Add 10ml of .1M </a:t>
            </a:r>
            <a:r>
              <a:rPr lang="en-US" dirty="0" err="1"/>
              <a:t>NaOH</a:t>
            </a:r>
            <a:endParaRPr lang="en-US" dirty="0"/>
          </a:p>
          <a:p>
            <a:pPr lvl="1"/>
            <a:r>
              <a:rPr lang="en-US" dirty="0"/>
              <a:t>Determine stoichiometry</a:t>
            </a:r>
          </a:p>
          <a:p>
            <a:pPr lvl="1"/>
            <a:r>
              <a:rPr lang="en-US" dirty="0"/>
              <a:t>Notice! You have a buffer now. Use HH </a:t>
            </a:r>
            <a:r>
              <a:rPr lang="en-US" dirty="0" err="1"/>
              <a:t>equ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79244"/>
              </p:ext>
            </p:extLst>
          </p:nvPr>
        </p:nvGraphicFramePr>
        <p:xfrm>
          <a:off x="5105400" y="3581400"/>
          <a:ext cx="4038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2.75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1mmol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1mmol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81800" y="3429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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239520"/>
              </p:ext>
            </p:extLst>
          </p:nvPr>
        </p:nvGraphicFramePr>
        <p:xfrm>
          <a:off x="838200" y="5562600"/>
          <a:ext cx="6096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3" imgW="2755800" imgH="393480" progId="Equation.BREE4">
                  <p:embed/>
                </p:oleObj>
              </mc:Choice>
              <mc:Fallback>
                <p:oleObj name="Equation" r:id="rId3" imgW="2755800" imgH="393480" progId="Equation.BREE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5562600"/>
                        <a:ext cx="6096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8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/>
              <a:t>Titration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211763"/>
          </a:xfrm>
        </p:spPr>
        <p:txBody>
          <a:bodyPr/>
          <a:lstStyle/>
          <a:p>
            <a:r>
              <a:rPr lang="en-US" sz="2800" dirty="0"/>
              <a:t>Add 25ml of 0.1M </a:t>
            </a:r>
            <a:r>
              <a:rPr lang="en-US" sz="2800" dirty="0" err="1"/>
              <a:t>NaOH</a:t>
            </a:r>
            <a:endParaRPr lang="en-US" sz="2800" dirty="0"/>
          </a:p>
          <a:p>
            <a:pPr lvl="1"/>
            <a:r>
              <a:rPr lang="en-US" dirty="0"/>
              <a:t>Still a buffer…use HH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2800" dirty="0"/>
              <a:t>Add 37.5ml of 0.1M </a:t>
            </a:r>
            <a:r>
              <a:rPr lang="en-US" sz="2800" dirty="0" err="1"/>
              <a:t>NaOH</a:t>
            </a:r>
            <a:endParaRPr lang="en-US" sz="2800" dirty="0"/>
          </a:p>
          <a:p>
            <a:pPr lvl="1"/>
            <a:r>
              <a:rPr lang="en-US" dirty="0"/>
              <a:t>Problem! No more buffer</a:t>
            </a:r>
          </a:p>
          <a:p>
            <a:pPr lvl="1"/>
            <a:r>
              <a:rPr lang="en-US" dirty="0"/>
              <a:t>Equivalent </a:t>
            </a:r>
            <a:r>
              <a:rPr lang="en-US" dirty="0" err="1"/>
              <a:t>pt</a:t>
            </a:r>
            <a:r>
              <a:rPr lang="en-US" dirty="0"/>
              <a:t>!!</a:t>
            </a:r>
          </a:p>
          <a:p>
            <a:pPr lvl="1"/>
            <a:r>
              <a:rPr lang="en-US" dirty="0"/>
              <a:t>What Next? Reverse the Rx. Solve</a:t>
            </a:r>
          </a:p>
          <a:p>
            <a:pPr lvl="2"/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source of H</a:t>
            </a:r>
            <a:r>
              <a:rPr lang="en-US" baseline="30000" dirty="0"/>
              <a:t>+</a:t>
            </a:r>
          </a:p>
          <a:p>
            <a:pPr lvl="2"/>
            <a:r>
              <a:rPr lang="en-US" dirty="0"/>
              <a:t>What is Reacting?</a:t>
            </a:r>
          </a:p>
          <a:p>
            <a:pPr lvl="2"/>
            <a:r>
              <a:rPr lang="en-US" dirty="0"/>
              <a:t>Must use K</a:t>
            </a:r>
            <a:r>
              <a:rPr lang="en-US" baseline="-25000" dirty="0"/>
              <a:t>b</a:t>
            </a:r>
            <a:r>
              <a:rPr lang="en-US" dirty="0"/>
              <a:t>, solve for</a:t>
            </a:r>
          </a:p>
          <a:p>
            <a:pPr marL="9144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196230"/>
              </p:ext>
            </p:extLst>
          </p:nvPr>
        </p:nvGraphicFramePr>
        <p:xfrm>
          <a:off x="5090160" y="990600"/>
          <a:ext cx="4038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1.25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2.5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979925"/>
              </p:ext>
            </p:extLst>
          </p:nvPr>
        </p:nvGraphicFramePr>
        <p:xfrm>
          <a:off x="76200" y="2286000"/>
          <a:ext cx="5927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3" imgW="2679480" imgH="393480" progId="Equation.BREE4">
                  <p:embed/>
                </p:oleObj>
              </mc:Choice>
              <mc:Fallback>
                <p:oleObj name="Equation" r:id="rId3" imgW="2679480" imgH="393480" progId="Equation.BREE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286000"/>
                        <a:ext cx="5927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398382"/>
              </p:ext>
            </p:extLst>
          </p:nvPr>
        </p:nvGraphicFramePr>
        <p:xfrm>
          <a:off x="5105400" y="3048000"/>
          <a:ext cx="4038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04157"/>
              </p:ext>
            </p:extLst>
          </p:nvPr>
        </p:nvGraphicFramePr>
        <p:xfrm>
          <a:off x="4544060" y="5029200"/>
          <a:ext cx="44958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91960" y="838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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91960" y="2895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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4876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4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/>
              <a:t>Titration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211763"/>
          </a:xfrm>
        </p:spPr>
        <p:txBody>
          <a:bodyPr/>
          <a:lstStyle/>
          <a:p>
            <a:r>
              <a:rPr lang="en-US" sz="2800" dirty="0"/>
              <a:t>Add 50ml of 0.1M </a:t>
            </a:r>
            <a:r>
              <a:rPr lang="en-US" sz="2800" dirty="0" err="1"/>
              <a:t>NaOH</a:t>
            </a:r>
            <a:endParaRPr lang="en-US" sz="2800" dirty="0"/>
          </a:p>
          <a:p>
            <a:pPr lvl="1"/>
            <a:r>
              <a:rPr lang="en-US" dirty="0"/>
              <a:t>Still no buffer…but…</a:t>
            </a:r>
          </a:p>
          <a:p>
            <a:pPr lvl="1"/>
            <a:r>
              <a:rPr lang="en-US" dirty="0"/>
              <a:t>Excess OH</a:t>
            </a:r>
            <a:r>
              <a:rPr lang="en-US" baseline="30000" dirty="0">
                <a:sym typeface="Symbol"/>
              </a:rPr>
              <a:t></a:t>
            </a:r>
            <a:endParaRPr lang="en-US" baseline="30000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04090"/>
              </p:ext>
            </p:extLst>
          </p:nvPr>
        </p:nvGraphicFramePr>
        <p:xfrm>
          <a:off x="5090160" y="990600"/>
          <a:ext cx="4038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OH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en-US" sz="160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sym typeface="Symbol"/>
                        </a:rPr>
                        <a:t></a:t>
                      </a:r>
                      <a:endParaRPr lang="en-US" sz="16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1.25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3.75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mmol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909981"/>
              </p:ext>
            </p:extLst>
          </p:nvPr>
        </p:nvGraphicFramePr>
        <p:xfrm>
          <a:off x="615632" y="3276600"/>
          <a:ext cx="67706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3" imgW="3060360" imgH="393480" progId="Equation.BREE4">
                  <p:embed/>
                </p:oleObj>
              </mc:Choice>
              <mc:Fallback>
                <p:oleObj name="Equation" r:id="rId3" imgW="3060360" imgH="39348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" y="3276600"/>
                        <a:ext cx="67706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91960" y="838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/>
              </a:rPr>
              <a:t>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3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5867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Selection of Indicators</a:t>
            </a:r>
          </a:p>
        </p:txBody>
      </p:sp>
      <p:pic>
        <p:nvPicPr>
          <p:cNvPr id="22531" name="Picture 4" descr="stro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4572000" cy="389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w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995363"/>
            <a:ext cx="4648200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527</Words>
  <Application>Microsoft Macintosh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Comic Sans MS</vt:lpstr>
      <vt:lpstr>Symbol</vt:lpstr>
      <vt:lpstr>Default Design</vt:lpstr>
      <vt:lpstr>chemistry</vt:lpstr>
      <vt:lpstr>Chart</vt:lpstr>
      <vt:lpstr>Equation</vt:lpstr>
      <vt:lpstr>Applications of Aqueous  Equilibria ***Titration***</vt:lpstr>
      <vt:lpstr>Weak Acid/Strong Base Titration</vt:lpstr>
      <vt:lpstr>Strong Acid/Strong Base Titration</vt:lpstr>
      <vt:lpstr>Strong Acid/Strong Base Titration</vt:lpstr>
      <vt:lpstr>Strong Acid/Weak Base Titration</vt:lpstr>
      <vt:lpstr>Titration Calcs…</vt:lpstr>
      <vt:lpstr>Titration continued…</vt:lpstr>
      <vt:lpstr>Titration continued…</vt:lpstr>
      <vt:lpstr>Selection of Indicators</vt:lpstr>
      <vt:lpstr>Some Acid-Base Indicators</vt:lpstr>
      <vt:lpstr>pH Indicators  and their ranges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113</cp:revision>
  <cp:lastPrinted>2019-03-25T14:07:27Z</cp:lastPrinted>
  <dcterms:created xsi:type="dcterms:W3CDTF">2006-06-21T23:08:22Z</dcterms:created>
  <dcterms:modified xsi:type="dcterms:W3CDTF">2020-02-24T00:08:33Z</dcterms:modified>
</cp:coreProperties>
</file>