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76" r:id="rId5"/>
    <p:sldId id="277" r:id="rId6"/>
    <p:sldId id="278" r:id="rId7"/>
    <p:sldId id="292" r:id="rId8"/>
    <p:sldId id="293" r:id="rId9"/>
    <p:sldId id="288" r:id="rId10"/>
    <p:sldId id="260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FF3300"/>
    <a:srgbClr val="4D4D4D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/>
    <p:restoredTop sz="93692"/>
  </p:normalViewPr>
  <p:slideViewPr>
    <p:cSldViewPr>
      <p:cViewPr varScale="1">
        <p:scale>
          <a:sx n="66" d="100"/>
          <a:sy n="66" d="100"/>
        </p:scale>
        <p:origin x="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E755-29EE-4322-9B6E-3AD4FAB0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1545-CE52-41AD-B844-118B5F7D5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073B-6F31-4C4B-8D91-E3A5FE6FA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83E4-9811-48B5-8234-8867F0C8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488" y="274638"/>
            <a:ext cx="20780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84888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15325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15325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365C-DC2B-4FFA-B5F0-68004A7BB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A3F5-C580-4510-9D7F-9A6992796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DFE0-A163-4FE0-80A3-A1FAB5F2D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D601-CCF8-4030-8689-FDAE519C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4DA15-65AC-443E-A2D7-80FBF2E3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6DD-9C12-4F3C-A1E5-CBEACF9E1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2C69-6BFC-4EEC-B4B7-9982FC3F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C06DE68B-917E-455A-826B-F7547422D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315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1" Type="http://schemas.openxmlformats.org/officeDocument/2006/relationships/image" Target="../media/image5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7.png"/><Relationship Id="rId10" Type="http://schemas.openxmlformats.org/officeDocument/2006/relationships/tags" Target="../tags/tag10.xml"/><Relationship Id="rId19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153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Applications of Aqueous </a:t>
            </a:r>
            <a:b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Equilibria</a:t>
            </a:r>
            <a:b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Ksp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FYI - Complex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57188" y="1196975"/>
            <a:ext cx="84280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 </a:t>
            </a:r>
            <a:r>
              <a:rPr lang="en-US" sz="2800" i="1" u="sng"/>
              <a:t>Complex ion</a:t>
            </a:r>
            <a:r>
              <a:rPr lang="en-US" sz="2800"/>
              <a:t> is a charged species composed of: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65213" y="2054225"/>
            <a:ext cx="3614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 </a:t>
            </a:r>
            <a:r>
              <a:rPr lang="en-US" sz="2800" u="sng"/>
              <a:t>A metallic cation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090613" y="2736850"/>
            <a:ext cx="67040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2. </a:t>
            </a:r>
            <a:r>
              <a:rPr lang="en-US" sz="2800" i="1" u="sng"/>
              <a:t>Ligands</a:t>
            </a:r>
            <a:r>
              <a:rPr lang="en-US" sz="2800"/>
              <a:t> – Lewis bases that have a lone electron pair that can form a covalent bond with an empty orbital belonging to the metallic 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15325" cy="168275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</a:t>
            </a:r>
            <a:r>
              <a:rPr lang="en-US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CN</a:t>
            </a:r>
            <a:r>
              <a:rPr lang="en-US" baseline="30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and H</a:t>
            </a:r>
            <a:r>
              <a:rPr lang="en-US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 </a:t>
            </a:r>
            <a:b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Common Ligands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04025" y="2462213"/>
          <a:ext cx="191135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ChemSketch" r:id="rId3" imgW="545760" imgH="624960" progId="">
                  <p:embed/>
                </p:oleObj>
              </mc:Choice>
              <mc:Fallback>
                <p:oleObj name="ChemSketch" r:id="rId3" imgW="545760" imgH="624960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462213"/>
                        <a:ext cx="1911350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4488" y="2124075"/>
          <a:ext cx="2681287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ChemSketch" r:id="rId5" imgW="774360" imgH="646200" progId="">
                  <p:embed/>
                </p:oleObj>
              </mc:Choice>
              <mc:Fallback>
                <p:oleObj name="ChemSketch" r:id="rId5" imgW="774360" imgH="646200" progId="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2124075"/>
                        <a:ext cx="2681287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346450" y="1963738"/>
          <a:ext cx="277812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ChemSketch" r:id="rId7" imgW="780120" imgH="448200" progId="">
                  <p:embed/>
                </p:oleObj>
              </mc:Choice>
              <mc:Fallback>
                <p:oleObj name="ChemSketch" r:id="rId7" imgW="780120" imgH="448200" progId="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1963738"/>
                        <a:ext cx="2778125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Coordination Number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47688" y="1139825"/>
            <a:ext cx="7962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/>
              <a:t> Coordination number refers to the number of ligands attached to the cation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/>
              <a:t> 2, 4, and 6 are the most common coordination numbers</a:t>
            </a:r>
          </a:p>
        </p:txBody>
      </p:sp>
      <p:graphicFrame>
        <p:nvGraphicFramePr>
          <p:cNvPr id="35844" name="Group 4"/>
          <p:cNvGraphicFramePr>
            <a:graphicFrameLocks noGrp="1"/>
          </p:cNvGraphicFramePr>
          <p:nvPr>
            <p:ph idx="1"/>
          </p:nvPr>
        </p:nvGraphicFramePr>
        <p:xfrm>
          <a:off x="777875" y="3049588"/>
          <a:ext cx="7866063" cy="2816162"/>
        </p:xfrm>
        <a:graphic>
          <a:graphicData uri="http://schemas.openxmlformats.org/drawingml/2006/table">
            <a:tbl>
              <a:tblPr/>
              <a:tblGrid>
                <a:gridCol w="251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Coordination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number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Example(s)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Ag(NH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CoCl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2-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Cu(NH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Co(H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O)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2+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Ni(NH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Complex Ions and Solubility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55688" y="1520825"/>
            <a:ext cx="8872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AgCl(s) </a:t>
            </a:r>
            <a:r>
              <a:rPr lang="en-US" sz="2800">
                <a:sym typeface="Wingdings 3" pitchFamily="18" charset="2"/>
              </a:rPr>
              <a:t> Ag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+ Cl</a:t>
            </a:r>
            <a:r>
              <a:rPr lang="en-US" sz="2800" baseline="30000">
                <a:sym typeface="Wingdings 3" pitchFamily="18" charset="2"/>
              </a:rPr>
              <a:t>-</a:t>
            </a:r>
            <a:r>
              <a:rPr lang="en-US" sz="2800">
                <a:sym typeface="Wingdings 3" pitchFamily="18" charset="2"/>
              </a:rPr>
              <a:t>		 K</a:t>
            </a:r>
            <a:r>
              <a:rPr lang="en-US" sz="2800" baseline="-25000">
                <a:sym typeface="Wingdings 3" pitchFamily="18" charset="2"/>
              </a:rPr>
              <a:t>sp</a:t>
            </a:r>
            <a:r>
              <a:rPr lang="en-US" sz="2800">
                <a:sym typeface="Wingdings 3" pitchFamily="18" charset="2"/>
              </a:rPr>
              <a:t> = 1.6 x 10</a:t>
            </a:r>
            <a:r>
              <a:rPr lang="en-US" sz="2800" baseline="30000">
                <a:sym typeface="Wingdings 3" pitchFamily="18" charset="2"/>
              </a:rPr>
              <a:t>-10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57213" y="2151063"/>
            <a:ext cx="841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</a:t>
            </a:r>
            <a:r>
              <a:rPr lang="en-US" sz="2800" baseline="30000"/>
              <a:t>+</a:t>
            </a:r>
            <a:r>
              <a:rPr lang="en-US" sz="2800"/>
              <a:t> + 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	     K</a:t>
            </a:r>
            <a:r>
              <a:rPr lang="en-US" sz="2800" baseline="-25000">
                <a:sym typeface="Wingdings 3" pitchFamily="18" charset="2"/>
              </a:rPr>
              <a:t>1</a:t>
            </a:r>
            <a:r>
              <a:rPr lang="en-US" sz="2800">
                <a:sym typeface="Wingdings 3" pitchFamily="18" charset="2"/>
              </a:rPr>
              <a:t> = 2.1 x 10</a:t>
            </a:r>
            <a:r>
              <a:rPr lang="en-US" sz="2800" baseline="30000">
                <a:sym typeface="Wingdings 3" pitchFamily="18" charset="2"/>
              </a:rPr>
              <a:t>3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284003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Ag(NH</a:t>
            </a:r>
            <a:r>
              <a:rPr lang="en-US" sz="2800" baseline="-25000"/>
              <a:t>3</a:t>
            </a:r>
            <a:r>
              <a:rPr lang="en-US" sz="2800"/>
              <a:t>)</a:t>
            </a:r>
            <a:r>
              <a:rPr lang="en-US" sz="2800" baseline="30000"/>
              <a:t>+</a:t>
            </a:r>
            <a:r>
              <a:rPr lang="en-US" sz="2800"/>
              <a:t> 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	   K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>
                <a:sym typeface="Wingdings 3" pitchFamily="18" charset="2"/>
              </a:rPr>
              <a:t> = 8.2 x 10</a:t>
            </a:r>
            <a:r>
              <a:rPr lang="en-US" sz="2800" baseline="30000">
                <a:sym typeface="Wingdings 3" pitchFamily="18" charset="2"/>
              </a:rPr>
              <a:t>3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76225" y="3556000"/>
            <a:ext cx="838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654050" y="2265363"/>
            <a:ext cx="696913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3113088" y="1574800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493713" y="2932113"/>
            <a:ext cx="696912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3563938" y="2257425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69863" y="3679825"/>
            <a:ext cx="591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AgCl + 2NH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+ Cl</a:t>
            </a:r>
            <a:r>
              <a:rPr lang="en-US" sz="2800" baseline="30000">
                <a:sym typeface="Wingdings 3" pitchFamily="18" charset="2"/>
              </a:rPr>
              <a:t>-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092825" y="367823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K = K</a:t>
            </a:r>
            <a:r>
              <a:rPr lang="en-US" sz="2800" baseline="-25000"/>
              <a:t>sp</a:t>
            </a:r>
            <a:r>
              <a:rPr lang="en-US" sz="2800">
                <a:sym typeface="Symbol" pitchFamily="18" charset="2"/>
              </a:rPr>
              <a:t></a:t>
            </a:r>
            <a:r>
              <a:rPr lang="en-US" sz="2800"/>
              <a:t>K</a:t>
            </a:r>
            <a:r>
              <a:rPr lang="en-US" sz="2800" baseline="-25000"/>
              <a:t>1</a:t>
            </a:r>
            <a:r>
              <a:rPr lang="en-US" sz="2800">
                <a:sym typeface="Symbol" pitchFamily="18" charset="2"/>
              </a:rPr>
              <a:t></a:t>
            </a:r>
            <a:r>
              <a:rPr lang="en-US" sz="2800"/>
              <a:t>K</a:t>
            </a:r>
            <a:r>
              <a:rPr lang="en-US" sz="2800" baseline="-25000"/>
              <a:t>2</a:t>
            </a:r>
          </a:p>
        </p:txBody>
      </p:sp>
      <p:graphicFrame>
        <p:nvGraphicFramePr>
          <p:cNvPr id="36877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884238" y="4497388"/>
          <a:ext cx="715168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3" imgW="2082600" imgH="457200" progId="Equation.3">
                  <p:embed/>
                </p:oleObj>
              </mc:Choice>
              <mc:Fallback>
                <p:oleObj name="Equation" r:id="rId3" imgW="2082600" imgH="4572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4497388"/>
                        <a:ext cx="715168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  <p:bldP spid="36869" grpId="0"/>
      <p:bldP spid="36875" grpId="0"/>
      <p:bldP spid="36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</a:t>
            </a:r>
            <a:r>
              <a:rPr lang="en-US" sz="36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sp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Values for Some Salts at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25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sym typeface="Symbol" pitchFamily="18" charset="2"/>
              </a:rPr>
              <a:t>C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49" name="Group 677"/>
          <p:cNvGraphicFramePr>
            <a:graphicFrameLocks noGrp="1"/>
          </p:cNvGraphicFramePr>
          <p:nvPr/>
        </p:nvGraphicFramePr>
        <p:xfrm>
          <a:off x="76200" y="1219200"/>
          <a:ext cx="4343400" cy="493776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BaCrO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oxalate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CaC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7.1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Cu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Cu(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6.9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CuS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4.9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427" name="Rectangle 355"/>
          <p:cNvSpPr>
            <a:spLocks noChangeArrowheads="1"/>
          </p:cNvSpPr>
          <p:nvPr/>
        </p:nvSpPr>
        <p:spPr bwMode="auto">
          <a:xfrm>
            <a:off x="0" y="1839913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56" name="Group 684"/>
          <p:cNvGraphicFramePr>
            <a:graphicFrameLocks noGrp="1"/>
          </p:cNvGraphicFramePr>
          <p:nvPr/>
        </p:nvGraphicFramePr>
        <p:xfrm>
          <a:off x="4648200" y="1219200"/>
          <a:ext cx="4267200" cy="521208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Magnesium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MgCO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Magnesium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Mg(OH)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bromate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AgBrO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AgBr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5.4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AgCl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fluoride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SrF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3.4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Zinc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ZnS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Solving Solubility Problems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63563" y="1300163"/>
            <a:ext cx="8240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For the salt AgI at 25</a:t>
            </a:r>
            <a:r>
              <a:rPr lang="en-US" sz="2800">
                <a:sym typeface="Symbol" pitchFamily="18" charset="2"/>
              </a:rPr>
              <a:t>C</a:t>
            </a:r>
            <a:r>
              <a:rPr lang="en-US" sz="2800"/>
              <a:t>, K</a:t>
            </a:r>
            <a:r>
              <a:rPr lang="en-US" sz="2800" baseline="-25000"/>
              <a:t>sp</a:t>
            </a:r>
            <a:r>
              <a:rPr lang="en-US" sz="2800"/>
              <a:t> = 1.5 x 10</a:t>
            </a:r>
            <a:r>
              <a:rPr lang="en-US" sz="2800" baseline="30000"/>
              <a:t>-16</a:t>
            </a:r>
            <a:endParaRPr lang="en-US" sz="280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128838" y="1936750"/>
            <a:ext cx="466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AgI(s) </a:t>
            </a:r>
            <a:r>
              <a:rPr lang="en-US" sz="2800">
                <a:sym typeface="Wingdings" pitchFamily="2" charset="2"/>
              </a:rPr>
              <a:t> Ag</a:t>
            </a:r>
            <a:r>
              <a:rPr lang="en-US" sz="2800" baseline="30000">
                <a:sym typeface="Wingdings" pitchFamily="2" charset="2"/>
              </a:rPr>
              <a:t>+</a:t>
            </a:r>
            <a:r>
              <a:rPr lang="en-US" sz="2800">
                <a:sym typeface="Wingdings" pitchFamily="2" charset="2"/>
              </a:rPr>
              <a:t>(aq) + I</a:t>
            </a:r>
            <a:r>
              <a:rPr lang="en-US" sz="2800" baseline="30000">
                <a:sym typeface="Wingdings" pitchFamily="2" charset="2"/>
              </a:rPr>
              <a:t>-</a:t>
            </a:r>
            <a:r>
              <a:rPr lang="en-US" sz="2800">
                <a:sym typeface="Wingdings" pitchFamily="2" charset="2"/>
              </a:rPr>
              <a:t>(aq)</a:t>
            </a:r>
            <a:endParaRPr lang="en-US" sz="2800"/>
          </a:p>
        </p:txBody>
      </p:sp>
      <p:graphicFrame>
        <p:nvGraphicFramePr>
          <p:cNvPr id="30725" name="Group 5"/>
          <p:cNvGraphicFramePr>
            <a:graphicFrameLocks noGrp="1"/>
          </p:cNvGraphicFramePr>
          <p:nvPr>
            <p:ph idx="1"/>
          </p:nvPr>
        </p:nvGraphicFramePr>
        <p:xfrm>
          <a:off x="1973263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873750" y="2562225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225925" y="2584450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4160838" y="31575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+x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764213" y="315118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+x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333875" y="3751263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951538" y="3716338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3086100" y="4752975"/>
            <a:ext cx="328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1.5 x 10</a:t>
            </a:r>
            <a:r>
              <a:rPr lang="en-US" sz="2800" baseline="30000"/>
              <a:t>-16</a:t>
            </a:r>
            <a:r>
              <a:rPr lang="en-US" sz="2800"/>
              <a:t> = </a:t>
            </a:r>
            <a:r>
              <a:rPr lang="en-US" sz="2800">
                <a:solidFill>
                  <a:srgbClr val="FF3300"/>
                </a:solidFill>
              </a:rPr>
              <a:t>x</a:t>
            </a:r>
            <a:r>
              <a:rPr lang="en-US" sz="2800" baseline="30000"/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474663" y="5421313"/>
            <a:ext cx="8066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x</a:t>
            </a:r>
            <a:r>
              <a:rPr lang="en-US" sz="2800"/>
              <a:t> = solubility of AgI in mol/L = 1.2 x 10</a:t>
            </a:r>
            <a:r>
              <a:rPr lang="en-US" sz="2800" baseline="30000"/>
              <a:t>-8 </a:t>
            </a:r>
            <a:r>
              <a:rPr lang="en-US" sz="2800"/>
              <a:t>M</a:t>
            </a:r>
            <a:endParaRPr 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/>
      <p:bldP spid="30744" grpId="0"/>
      <p:bldP spid="30745" grpId="0"/>
      <p:bldP spid="30746" grpId="0"/>
      <p:bldP spid="30747" grpId="0"/>
      <p:bldP spid="30748" grpId="0"/>
      <p:bldP spid="30749" grpId="0"/>
      <p:bldP spid="30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Solving Solubility Problems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63563" y="1300163"/>
            <a:ext cx="8240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For the salt PbCl</a:t>
            </a:r>
            <a:r>
              <a:rPr lang="en-US" sz="2800" baseline="-25000"/>
              <a:t>2</a:t>
            </a:r>
            <a:r>
              <a:rPr lang="en-US" sz="2800"/>
              <a:t> at 25</a:t>
            </a:r>
            <a:r>
              <a:rPr lang="en-US" sz="2800">
                <a:sym typeface="Symbol" pitchFamily="18" charset="2"/>
              </a:rPr>
              <a:t>C</a:t>
            </a:r>
            <a:r>
              <a:rPr lang="en-US" sz="2800"/>
              <a:t>, K</a:t>
            </a:r>
            <a:r>
              <a:rPr lang="en-US" sz="2800" baseline="-25000"/>
              <a:t>sp</a:t>
            </a:r>
            <a:r>
              <a:rPr lang="en-US" sz="2800"/>
              <a:t> = 1.6 x 10</a:t>
            </a:r>
            <a:r>
              <a:rPr lang="en-US" sz="2800" baseline="30000"/>
              <a:t>-5</a:t>
            </a:r>
            <a:endParaRPr lang="en-US" sz="280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84350" y="1922463"/>
            <a:ext cx="5326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PbCl</a:t>
            </a:r>
            <a:r>
              <a:rPr lang="en-US" sz="2800" baseline="-25000"/>
              <a:t>2</a:t>
            </a:r>
            <a:r>
              <a:rPr lang="en-US" sz="2800"/>
              <a:t>(s) </a:t>
            </a:r>
            <a:r>
              <a:rPr lang="en-US" sz="2800">
                <a:sym typeface="Wingdings" pitchFamily="2" charset="2"/>
              </a:rPr>
              <a:t> Pb</a:t>
            </a:r>
            <a:r>
              <a:rPr lang="en-US" sz="2800" baseline="30000">
                <a:sym typeface="Wingdings" pitchFamily="2" charset="2"/>
              </a:rPr>
              <a:t>2+</a:t>
            </a:r>
            <a:r>
              <a:rPr lang="en-US" sz="2800">
                <a:sym typeface="Wingdings" pitchFamily="2" charset="2"/>
              </a:rPr>
              <a:t>(aq) + 2Cl</a:t>
            </a:r>
            <a:r>
              <a:rPr lang="en-US" sz="2800" baseline="30000">
                <a:sym typeface="Wingdings" pitchFamily="2" charset="2"/>
              </a:rPr>
              <a:t>-</a:t>
            </a:r>
            <a:r>
              <a:rPr lang="en-US" sz="2800">
                <a:sym typeface="Wingdings" pitchFamily="2" charset="2"/>
              </a:rPr>
              <a:t>(aq)</a:t>
            </a:r>
            <a:endParaRPr lang="en-US" sz="2800"/>
          </a:p>
        </p:txBody>
      </p:sp>
      <p:graphicFrame>
        <p:nvGraphicFramePr>
          <p:cNvPr id="31749" name="Group 5"/>
          <p:cNvGraphicFramePr>
            <a:graphicFrameLocks noGrp="1"/>
          </p:cNvGraphicFramePr>
          <p:nvPr>
            <p:ph idx="1"/>
          </p:nvPr>
        </p:nvGraphicFramePr>
        <p:xfrm>
          <a:off x="1973263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5873750" y="2562225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225925" y="2584450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160838" y="31575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+x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764213" y="3151188"/>
            <a:ext cx="82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+2x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4333875" y="3751263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5951538" y="37163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2x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1765300" y="4752975"/>
            <a:ext cx="532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1.6 x 10</a:t>
            </a:r>
            <a:r>
              <a:rPr lang="en-US" sz="2800" baseline="30000"/>
              <a:t>-5</a:t>
            </a:r>
            <a:r>
              <a:rPr lang="en-US" sz="2800"/>
              <a:t> = (</a:t>
            </a:r>
            <a:r>
              <a:rPr lang="en-US" sz="2800">
                <a:solidFill>
                  <a:srgbClr val="FF3300"/>
                </a:solidFill>
              </a:rPr>
              <a:t>x</a:t>
            </a:r>
            <a:r>
              <a:rPr lang="en-US" sz="2800"/>
              <a:t>)(</a:t>
            </a:r>
            <a:r>
              <a:rPr lang="en-US" sz="2800">
                <a:solidFill>
                  <a:srgbClr val="FF3300"/>
                </a:solidFill>
              </a:rPr>
              <a:t>2x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= 4</a:t>
            </a:r>
            <a:r>
              <a:rPr lang="en-US" sz="2800">
                <a:solidFill>
                  <a:srgbClr val="FF3300"/>
                </a:solidFill>
              </a:rPr>
              <a:t>x</a:t>
            </a:r>
            <a:r>
              <a:rPr lang="en-US" sz="2800" baseline="30000"/>
              <a:t>3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74663" y="5421313"/>
            <a:ext cx="8288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x</a:t>
            </a:r>
            <a:r>
              <a:rPr lang="en-US" sz="2800"/>
              <a:t> = solubility of PbCl</a:t>
            </a:r>
            <a:r>
              <a:rPr lang="en-US" sz="2800" baseline="-25000"/>
              <a:t>2</a:t>
            </a:r>
            <a:r>
              <a:rPr lang="en-US" sz="2800"/>
              <a:t> in mol/L = 1.6 x 10</a:t>
            </a:r>
            <a:r>
              <a:rPr lang="en-US" sz="2800" baseline="30000"/>
              <a:t>-2 </a:t>
            </a:r>
            <a:r>
              <a:rPr lang="en-US" sz="2800"/>
              <a:t>M</a:t>
            </a:r>
            <a:endParaRPr 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/>
      <p:bldP spid="31768" grpId="0"/>
      <p:bldP spid="31769" grpId="0"/>
      <p:bldP spid="31770" grpId="0"/>
      <p:bldP spid="31771" grpId="0"/>
      <p:bldP spid="31772" grpId="0"/>
      <p:bldP spid="31773" grpId="0"/>
      <p:bldP spid="317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0"/>
            <a:ext cx="8904287" cy="942975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Solving Solubility with a Common 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63563" y="822325"/>
            <a:ext cx="82407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For the salt AgI at 25</a:t>
            </a:r>
            <a:r>
              <a:rPr lang="en-US" sz="2800">
                <a:sym typeface="Symbol" pitchFamily="18" charset="2"/>
              </a:rPr>
              <a:t>C</a:t>
            </a:r>
            <a:r>
              <a:rPr lang="en-US" sz="2800"/>
              <a:t>, K</a:t>
            </a:r>
            <a:r>
              <a:rPr lang="en-US" sz="2800" baseline="-25000"/>
              <a:t>sp</a:t>
            </a:r>
            <a:r>
              <a:rPr lang="en-US" sz="2800"/>
              <a:t> = 1.5 x 10</a:t>
            </a:r>
            <a:r>
              <a:rPr lang="en-US" sz="2800" baseline="30000"/>
              <a:t>-16</a:t>
            </a:r>
          </a:p>
          <a:p>
            <a:r>
              <a:rPr lang="en-US" sz="2800"/>
              <a:t>    What is its solubility in 0.05 M NaI?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28838" y="1936750"/>
            <a:ext cx="466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AgI(s) </a:t>
            </a:r>
            <a:r>
              <a:rPr lang="en-US" sz="2800">
                <a:sym typeface="Wingdings" pitchFamily="2" charset="2"/>
              </a:rPr>
              <a:t> Ag</a:t>
            </a:r>
            <a:r>
              <a:rPr lang="en-US" sz="2800" baseline="30000">
                <a:sym typeface="Wingdings" pitchFamily="2" charset="2"/>
              </a:rPr>
              <a:t>+</a:t>
            </a:r>
            <a:r>
              <a:rPr lang="en-US" sz="2800">
                <a:sym typeface="Wingdings" pitchFamily="2" charset="2"/>
              </a:rPr>
              <a:t>(aq) + I</a:t>
            </a:r>
            <a:r>
              <a:rPr lang="en-US" sz="2800" baseline="30000">
                <a:sym typeface="Wingdings" pitchFamily="2" charset="2"/>
              </a:rPr>
              <a:t>-</a:t>
            </a:r>
            <a:r>
              <a:rPr lang="en-US" sz="2800">
                <a:sym typeface="Wingdings" pitchFamily="2" charset="2"/>
              </a:rPr>
              <a:t>(aq)</a:t>
            </a:r>
            <a:endParaRPr lang="en-US" sz="2800"/>
          </a:p>
        </p:txBody>
      </p:sp>
      <p:graphicFrame>
        <p:nvGraphicFramePr>
          <p:cNvPr id="32773" name="Group 5"/>
          <p:cNvGraphicFramePr>
            <a:graphicFrameLocks noGrp="1"/>
          </p:cNvGraphicFramePr>
          <p:nvPr>
            <p:ph idx="1"/>
          </p:nvPr>
        </p:nvGraphicFramePr>
        <p:xfrm>
          <a:off x="1973263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659438" y="256222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0.05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25925" y="2584450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160838" y="31575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+x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321300" y="3151188"/>
            <a:ext cx="1417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0.05+x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4333875" y="3751263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5327650" y="3700463"/>
            <a:ext cx="1417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0.05+x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9300" y="4651375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1.5 x 10</a:t>
            </a:r>
            <a:r>
              <a:rPr lang="en-US" sz="2800" baseline="30000"/>
              <a:t>-16</a:t>
            </a:r>
            <a:r>
              <a:rPr lang="en-US" sz="2800"/>
              <a:t> = (</a:t>
            </a:r>
            <a:r>
              <a:rPr lang="en-US" sz="2800">
                <a:solidFill>
                  <a:srgbClr val="FF3300"/>
                </a:solidFill>
              </a:rPr>
              <a:t>x</a:t>
            </a:r>
            <a:r>
              <a:rPr lang="en-US" sz="2800"/>
              <a:t>)(</a:t>
            </a:r>
            <a:r>
              <a:rPr lang="en-US" sz="2800">
                <a:solidFill>
                  <a:srgbClr val="FF3300"/>
                </a:solidFill>
              </a:rPr>
              <a:t>0.05+x</a:t>
            </a:r>
            <a:r>
              <a:rPr lang="en-US" sz="2800"/>
              <a:t>) </a:t>
            </a:r>
            <a:r>
              <a:rPr lang="en-US" sz="2800">
                <a:sym typeface="Symbol" pitchFamily="18" charset="2"/>
              </a:rPr>
              <a:t> </a:t>
            </a:r>
            <a:r>
              <a:rPr lang="en-US" sz="2800"/>
              <a:t>(</a:t>
            </a:r>
            <a:r>
              <a:rPr lang="en-US" sz="2800">
                <a:solidFill>
                  <a:srgbClr val="FF3300"/>
                </a:solidFill>
              </a:rPr>
              <a:t>x</a:t>
            </a:r>
            <a:r>
              <a:rPr lang="en-US" sz="2800"/>
              <a:t>)(</a:t>
            </a:r>
            <a:r>
              <a:rPr lang="en-US" sz="2800">
                <a:solidFill>
                  <a:srgbClr val="FF3300"/>
                </a:solidFill>
              </a:rPr>
              <a:t>0.05</a:t>
            </a:r>
            <a:r>
              <a:rPr lang="en-US" sz="2800"/>
              <a:t>)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74663" y="5421313"/>
            <a:ext cx="8213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x</a:t>
            </a:r>
            <a:r>
              <a:rPr lang="en-US" sz="2800"/>
              <a:t> = solubility of AgI in mol/L = 3.0 x 10</a:t>
            </a:r>
            <a:r>
              <a:rPr lang="en-US" sz="2800" baseline="30000"/>
              <a:t>-15 </a:t>
            </a:r>
            <a:r>
              <a:rPr lang="en-US" sz="2800"/>
              <a:t>M</a:t>
            </a:r>
            <a:endParaRPr 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/>
      <p:bldP spid="32792" grpId="0"/>
      <p:bldP spid="32793" grpId="0"/>
      <p:bldP spid="32794" grpId="0"/>
      <p:bldP spid="32795" grpId="0"/>
      <p:bldP spid="32796" grpId="0"/>
      <p:bldP spid="32797" grpId="0"/>
      <p:bldP spid="327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31542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C8D3BA-24AE-E143-BB43-859867698DF2}"/>
              </a:ext>
            </a:extLst>
          </p:cNvPr>
          <p:cNvSpPr txBox="1"/>
          <p:nvPr/>
        </p:nvSpPr>
        <p:spPr>
          <a:xfrm>
            <a:off x="457200" y="381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Hand out &amp; Glue in your notes</a:t>
            </a:r>
          </a:p>
        </p:txBody>
      </p:sp>
    </p:spTree>
    <p:extLst>
      <p:ext uri="{BB962C8B-B14F-4D97-AF65-F5344CB8AC3E}">
        <p14:creationId xmlns:p14="http://schemas.microsoft.com/office/powerpoint/2010/main" val="198577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9144000" cy="67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/>
              <a:t>The molar solubility of PbI</a:t>
            </a:r>
            <a:r>
              <a:rPr lang="en-US" sz="2800" baseline="-25000" dirty="0"/>
              <a:t>2</a:t>
            </a:r>
            <a:r>
              <a:rPr lang="en-US" sz="2800" dirty="0"/>
              <a:t> is 1.50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10</a:t>
            </a:r>
            <a:r>
              <a:rPr lang="en-US" sz="2800" baseline="30000" dirty="0"/>
              <a:t>-3 </a:t>
            </a:r>
            <a:r>
              <a:rPr lang="en-US" sz="2800" dirty="0"/>
              <a:t>M. Calculate the value of </a:t>
            </a:r>
            <a:r>
              <a:rPr lang="en-US" sz="2800" i="1" dirty="0" err="1"/>
              <a:t>K</a:t>
            </a:r>
            <a:r>
              <a:rPr lang="en-US" sz="2800" baseline="-25000" dirty="0" err="1"/>
              <a:t>sp</a:t>
            </a:r>
            <a:r>
              <a:rPr lang="en-US" sz="2800" dirty="0"/>
              <a:t> for PbI</a:t>
            </a:r>
            <a:r>
              <a:rPr lang="en-US" sz="2800" baseline="-25000" dirty="0"/>
              <a:t>2</a:t>
            </a:r>
            <a:r>
              <a:rPr lang="en-US" sz="2800" dirty="0"/>
              <a:t>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3.38E</a:t>
              </a:r>
              <a:r>
                <a:rPr lang="en-US" baseline="30000" dirty="0"/>
                <a:t>-9</a:t>
              </a:r>
              <a:endParaRPr lang="en-US" dirty="0"/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4.50E</a:t>
              </a:r>
              <a:r>
                <a:rPr lang="en-US" baseline="30000" dirty="0"/>
                <a:t>-6</a:t>
              </a:r>
              <a:endParaRPr lang="en-US" dirty="0"/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/>
                <a:t>1.35E</a:t>
              </a:r>
              <a:r>
                <a:rPr lang="en-US" baseline="30000"/>
                <a:t>-8</a:t>
              </a:r>
              <a:endParaRPr lang="en-US" dirty="0"/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1.50E</a:t>
              </a:r>
              <a:r>
                <a:rPr lang="en-US" baseline="30000" dirty="0"/>
                <a:t>-3</a:t>
              </a:r>
              <a:endParaRPr lang="en-US" dirty="0"/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Precipitation and Qualitative Analysis</a:t>
            </a:r>
          </a:p>
        </p:txBody>
      </p:sp>
      <p:pic>
        <p:nvPicPr>
          <p:cNvPr id="29699" name="Picture 4" descr="prec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54380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842</Words>
  <Application>Microsoft Macintosh PowerPoint</Application>
  <PresentationFormat>On-screen Show (4:3)</PresentationFormat>
  <Paragraphs>188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Comic Sans MS</vt:lpstr>
      <vt:lpstr>Times New Roman</vt:lpstr>
      <vt:lpstr>Wingdings</vt:lpstr>
      <vt:lpstr>Default Design</vt:lpstr>
      <vt:lpstr>1_Default Design</vt:lpstr>
      <vt:lpstr>ChemSketch</vt:lpstr>
      <vt:lpstr>Equation</vt:lpstr>
      <vt:lpstr>Applications of Aqueous  Equilibria Ksp</vt:lpstr>
      <vt:lpstr>Ksp Values for Some Salts at 25C</vt:lpstr>
      <vt:lpstr>Solving Solubility Problems</vt:lpstr>
      <vt:lpstr>Solving Solubility Problems</vt:lpstr>
      <vt:lpstr>Solving Solubility with a Common Ion</vt:lpstr>
      <vt:lpstr>PowerPoint Presentation</vt:lpstr>
      <vt:lpstr>PowerPoint Presentation</vt:lpstr>
      <vt:lpstr>PowerPoint Presentation</vt:lpstr>
      <vt:lpstr>Precipitation and Qualitative Analysis</vt:lpstr>
      <vt:lpstr>FYI - Complex Ions</vt:lpstr>
      <vt:lpstr>NH3, CN-, and H2O  are Common Ligands</vt:lpstr>
      <vt:lpstr>Coordination Number</vt:lpstr>
      <vt:lpstr>Complex Ions and Solubility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Microsoft Office User</cp:lastModifiedBy>
  <cp:revision>115</cp:revision>
  <cp:lastPrinted>2019-03-25T14:07:27Z</cp:lastPrinted>
  <dcterms:created xsi:type="dcterms:W3CDTF">2006-06-21T23:08:22Z</dcterms:created>
  <dcterms:modified xsi:type="dcterms:W3CDTF">2020-03-03T19:53:29Z</dcterms:modified>
</cp:coreProperties>
</file>