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sldIdLst>
    <p:sldId id="256" r:id="rId3"/>
    <p:sldId id="257" r:id="rId4"/>
    <p:sldId id="276" r:id="rId5"/>
    <p:sldId id="277" r:id="rId6"/>
    <p:sldId id="278" r:id="rId7"/>
    <p:sldId id="292" r:id="rId8"/>
    <p:sldId id="293" r:id="rId9"/>
    <p:sldId id="288" r:id="rId10"/>
    <p:sldId id="260" r:id="rId11"/>
    <p:sldId id="279" r:id="rId12"/>
    <p:sldId id="280" r:id="rId13"/>
    <p:sldId id="281" r:id="rId14"/>
    <p:sldId id="282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C0C0C0"/>
    <a:srgbClr val="FF3300"/>
    <a:srgbClr val="4D4D4D"/>
    <a:srgbClr val="00000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23"/>
    <p:restoredTop sz="93692"/>
  </p:normalViewPr>
  <p:slideViewPr>
    <p:cSldViewPr>
      <p:cViewPr varScale="1">
        <p:scale>
          <a:sx n="66" d="100"/>
          <a:sy n="66" d="100"/>
        </p:scale>
        <p:origin x="80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2E755-29EE-4322-9B6E-3AD4FAB0E5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201545-CE52-41AD-B844-118B5F7D5B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7073B-6F31-4C4B-8D91-E3A5FE6FA8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C683E4-9811-48B5-8234-8867F0C88A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4488" y="274638"/>
            <a:ext cx="2078037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84888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15325" cy="9429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15325" cy="9429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2365C-DC2B-4FFA-B5F0-68004A7BB3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DAA3F5-C580-4510-9D7F-9A6992796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ADFE0-A163-4FE0-80A3-A1FAB5F2DF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28D601-CCF8-4030-8689-FDAE519C9D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F4DA15-65AC-443E-A2D7-80FBF2E369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886DD-9C12-4F3C-A1E5-CBEACF9E1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62C69-6BFC-4EEC-B4B7-9982FC3F63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effectLst/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effectLst/>
                <a:latin typeface="+mn-lt"/>
              </a:defRPr>
            </a:lvl1pPr>
          </a:lstStyle>
          <a:p>
            <a:pPr>
              <a:defRPr/>
            </a:pPr>
            <a:fld id="{C06DE68B-917E-455A-826B-F7547422D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315325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slideLayout" Target="../slideLayouts/slideLayout18.xml"/><Relationship Id="rId3" Type="http://schemas.openxmlformats.org/officeDocument/2006/relationships/tags" Target="../tags/tag3.xml"/><Relationship Id="rId21" Type="http://schemas.openxmlformats.org/officeDocument/2006/relationships/image" Target="../media/image5.png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image" Target="../media/image4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image" Target="../media/image7.png"/><Relationship Id="rId10" Type="http://schemas.openxmlformats.org/officeDocument/2006/relationships/tags" Target="../tags/tag10.xml"/><Relationship Id="rId19" Type="http://schemas.openxmlformats.org/officeDocument/2006/relationships/image" Target="../media/image3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2B2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600200"/>
            <a:ext cx="8153400" cy="2667000"/>
          </a:xfrm>
        </p:spPr>
        <p:txBody>
          <a:bodyPr/>
          <a:lstStyle/>
          <a:p>
            <a:pPr eaLnBrk="1" hangingPunct="1">
              <a:defRPr/>
            </a:pPr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Applications of Aqueous </a:t>
            </a:r>
            <a:b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</a:br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Equilibria</a:t>
            </a:r>
            <a:b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</a:br>
            <a:r>
              <a:rPr lang="en-US" sz="5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Ksp</a:t>
            </a:r>
            <a:endParaRPr lang="en-US" sz="5400" b="1" dirty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FYI - Complex </a:t>
            </a:r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Ions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357188" y="1196975"/>
            <a:ext cx="8428037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A </a:t>
            </a:r>
            <a:r>
              <a:rPr lang="en-US" sz="2800" i="1" u="sng"/>
              <a:t>Complex ion</a:t>
            </a:r>
            <a:r>
              <a:rPr lang="en-US" sz="2800"/>
              <a:t> is a charged species composed of:</a:t>
            </a: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1065213" y="2054225"/>
            <a:ext cx="36147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1. </a:t>
            </a:r>
            <a:r>
              <a:rPr lang="en-US" sz="2800" u="sng"/>
              <a:t>A metallic cation</a:t>
            </a: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1090613" y="2736850"/>
            <a:ext cx="670401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2. </a:t>
            </a:r>
            <a:r>
              <a:rPr lang="en-US" sz="2800" i="1" u="sng"/>
              <a:t>Ligands</a:t>
            </a:r>
            <a:r>
              <a:rPr lang="en-US" sz="2800"/>
              <a:t> – Lewis bases that have a lone electron pair that can form a covalent bond with an empty orbital belonging to the metallic 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/>
      <p:bldP spid="3379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315325" cy="1682750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NH</a:t>
            </a:r>
            <a:r>
              <a:rPr lang="en-US" baseline="-25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3</a:t>
            </a: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, CN</a:t>
            </a:r>
            <a:r>
              <a:rPr lang="en-US" baseline="30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-</a:t>
            </a: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, and H</a:t>
            </a:r>
            <a:r>
              <a:rPr lang="en-US" baseline="-25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2</a:t>
            </a: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 </a:t>
            </a:r>
            <a:b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en-US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are Common Ligands</a:t>
            </a:r>
          </a:p>
        </p:txBody>
      </p:sp>
      <p:graphicFrame>
        <p:nvGraphicFramePr>
          <p:cNvPr id="12290" name="Object 3"/>
          <p:cNvGraphicFramePr>
            <a:graphicFrameLocks noGrp="1" noChangeAspect="1"/>
          </p:cNvGraphicFramePr>
          <p:nvPr>
            <p:ph sz="half" idx="1"/>
          </p:nvPr>
        </p:nvGraphicFramePr>
        <p:xfrm>
          <a:off x="6804025" y="2462213"/>
          <a:ext cx="1911350" cy="218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0" name="ChemSketch" r:id="rId3" imgW="545760" imgH="624960" progId="">
                  <p:embed/>
                </p:oleObj>
              </mc:Choice>
              <mc:Fallback>
                <p:oleObj name="ChemSketch" r:id="rId3" imgW="545760" imgH="624960" progId="">
                  <p:embed/>
                  <p:pic>
                    <p:nvPicPr>
                      <p:cNvPr id="0" name="Object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4025" y="2462213"/>
                        <a:ext cx="1911350" cy="2189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1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44488" y="2124075"/>
          <a:ext cx="2681287" cy="2236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1" name="ChemSketch" r:id="rId5" imgW="774360" imgH="646200" progId="">
                  <p:embed/>
                </p:oleObj>
              </mc:Choice>
              <mc:Fallback>
                <p:oleObj name="ChemSketch" r:id="rId5" imgW="774360" imgH="646200" progId="">
                  <p:embed/>
                  <p:pic>
                    <p:nvPicPr>
                      <p:cNvPr id="0" name="Object 4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488" y="2124075"/>
                        <a:ext cx="2681287" cy="2236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292" name="Object 5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3346450" y="1963738"/>
          <a:ext cx="2778125" cy="159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82" name="ChemSketch" r:id="rId7" imgW="780120" imgH="448200" progId="">
                  <p:embed/>
                </p:oleObj>
              </mc:Choice>
              <mc:Fallback>
                <p:oleObj name="ChemSketch" r:id="rId7" imgW="780120" imgH="448200" progId="">
                  <p:embed/>
                  <p:pic>
                    <p:nvPicPr>
                      <p:cNvPr id="0" name="Object 5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6450" y="1963738"/>
                        <a:ext cx="2778125" cy="159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Coordination Number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547688" y="1139825"/>
            <a:ext cx="79629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Clr>
                <a:srgbClr val="FF3300"/>
              </a:buClr>
              <a:buFont typeface="Wingdings" pitchFamily="2" charset="2"/>
              <a:buChar char="q"/>
            </a:pPr>
            <a:r>
              <a:rPr lang="en-US" sz="2800"/>
              <a:t> Coordination number refers to the number of ligands attached to the cation</a:t>
            </a:r>
          </a:p>
          <a:p>
            <a:pPr>
              <a:buClr>
                <a:srgbClr val="FF3300"/>
              </a:buClr>
              <a:buFont typeface="Wingdings" pitchFamily="2" charset="2"/>
              <a:buChar char="q"/>
            </a:pPr>
            <a:r>
              <a:rPr lang="en-US" sz="2800"/>
              <a:t> 2, 4, and 6 are the most common coordination numbers</a:t>
            </a:r>
          </a:p>
        </p:txBody>
      </p:sp>
      <p:graphicFrame>
        <p:nvGraphicFramePr>
          <p:cNvPr id="35844" name="Group 4"/>
          <p:cNvGraphicFramePr>
            <a:graphicFrameLocks noGrp="1"/>
          </p:cNvGraphicFramePr>
          <p:nvPr>
            <p:ph idx="1"/>
          </p:nvPr>
        </p:nvGraphicFramePr>
        <p:xfrm>
          <a:off x="777875" y="3049588"/>
          <a:ext cx="7866063" cy="2816162"/>
        </p:xfrm>
        <a:graphic>
          <a:graphicData uri="http://schemas.openxmlformats.org/drawingml/2006/table">
            <a:tbl>
              <a:tblPr/>
              <a:tblGrid>
                <a:gridCol w="2517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48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5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Coordination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number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Example(s)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Ag(NH</a:t>
                      </a:r>
                      <a:r>
                        <a:rPr kumimoji="0" lang="en-US" sz="2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)</a:t>
                      </a:r>
                      <a:r>
                        <a:rPr kumimoji="0" lang="en-US" sz="2800" b="1" i="0" u="none" strike="noStrike" cap="none" normalizeH="0" baseline="-2500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+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CoCl</a:t>
                      </a:r>
                      <a:r>
                        <a:rPr kumimoji="0" lang="en-US" sz="2800" b="1" i="0" u="none" strike="noStrike" cap="none" normalizeH="0" baseline="-2500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2-</a:t>
                      </a: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    Cu(NH</a:t>
                      </a:r>
                      <a:r>
                        <a:rPr kumimoji="0" lang="en-US" sz="2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)</a:t>
                      </a:r>
                      <a:r>
                        <a:rPr kumimoji="0" lang="en-US" sz="2800" b="1" i="0" u="none" strike="noStrike" cap="none" normalizeH="0" baseline="-2500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mic Sans MS" pitchFamily="66" charset="0"/>
                        </a:rPr>
                        <a:t>4</a:t>
                      </a:r>
                      <a:r>
                        <a:rPr kumimoji="0" lang="en-US" sz="28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2+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53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6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Co(H</a:t>
                      </a:r>
                      <a:r>
                        <a:rPr kumimoji="0" lang="en-US" sz="2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</a:t>
                      </a: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O)</a:t>
                      </a:r>
                      <a:r>
                        <a:rPr kumimoji="0" lang="en-US" sz="2800" b="1" i="0" u="none" strike="noStrike" cap="none" normalizeH="0" baseline="-2500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mic Sans MS" pitchFamily="66" charset="0"/>
                        </a:rPr>
                        <a:t>6</a:t>
                      </a:r>
                      <a:r>
                        <a:rPr kumimoji="0" lang="en-US" sz="28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2+      </a:t>
                      </a: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  Ni(NH</a:t>
                      </a:r>
                      <a:r>
                        <a:rPr kumimoji="0" lang="en-US" sz="28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3</a:t>
                      </a:r>
                      <a:r>
                        <a:rPr kumimoji="0" 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)</a:t>
                      </a:r>
                      <a:r>
                        <a:rPr kumimoji="0" lang="en-US" sz="2800" b="1" i="0" u="none" strike="noStrike" cap="none" normalizeH="0" baseline="-2500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Comic Sans MS" pitchFamily="66" charset="0"/>
                        </a:rPr>
                        <a:t>6</a:t>
                      </a:r>
                      <a:r>
                        <a:rPr kumimoji="0" lang="en-US" sz="28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2+</a:t>
                      </a:r>
                    </a:p>
                  </a:txBody>
                  <a:tcPr horzOverflow="overflow">
                    <a:lnL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Complex Ions and Solubility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1055688" y="1520825"/>
            <a:ext cx="88725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 AgCl(s) </a:t>
            </a:r>
            <a:r>
              <a:rPr lang="en-US" sz="2800">
                <a:sym typeface="Wingdings 3" pitchFamily="18" charset="2"/>
              </a:rPr>
              <a:t> Ag</a:t>
            </a:r>
            <a:r>
              <a:rPr lang="en-US" sz="2800" baseline="30000">
                <a:sym typeface="Wingdings 3" pitchFamily="18" charset="2"/>
              </a:rPr>
              <a:t>+</a:t>
            </a:r>
            <a:r>
              <a:rPr lang="en-US" sz="2800">
                <a:sym typeface="Wingdings 3" pitchFamily="18" charset="2"/>
              </a:rPr>
              <a:t> + Cl</a:t>
            </a:r>
            <a:r>
              <a:rPr lang="en-US" sz="2800" baseline="30000">
                <a:sym typeface="Wingdings 3" pitchFamily="18" charset="2"/>
              </a:rPr>
              <a:t>-</a:t>
            </a:r>
            <a:r>
              <a:rPr lang="en-US" sz="2800">
                <a:sym typeface="Wingdings 3" pitchFamily="18" charset="2"/>
              </a:rPr>
              <a:t>		 K</a:t>
            </a:r>
            <a:r>
              <a:rPr lang="en-US" sz="2800" baseline="-25000">
                <a:sym typeface="Wingdings 3" pitchFamily="18" charset="2"/>
              </a:rPr>
              <a:t>sp</a:t>
            </a:r>
            <a:r>
              <a:rPr lang="en-US" sz="2800">
                <a:sym typeface="Wingdings 3" pitchFamily="18" charset="2"/>
              </a:rPr>
              <a:t> = 1.6 x 10</a:t>
            </a:r>
            <a:r>
              <a:rPr lang="en-US" sz="2800" baseline="30000">
                <a:sym typeface="Wingdings 3" pitchFamily="18" charset="2"/>
              </a:rPr>
              <a:t>-10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557213" y="2151063"/>
            <a:ext cx="84121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Ag</a:t>
            </a:r>
            <a:r>
              <a:rPr lang="en-US" sz="2800" baseline="30000"/>
              <a:t>+</a:t>
            </a:r>
            <a:r>
              <a:rPr lang="en-US" sz="2800"/>
              <a:t> + NH</a:t>
            </a:r>
            <a:r>
              <a:rPr lang="en-US" sz="2800" baseline="-25000"/>
              <a:t>3</a:t>
            </a:r>
            <a:r>
              <a:rPr lang="en-US" sz="2800"/>
              <a:t> </a:t>
            </a:r>
            <a:r>
              <a:rPr lang="en-US" sz="2800">
                <a:sym typeface="Wingdings 3" pitchFamily="18" charset="2"/>
              </a:rPr>
              <a:t> Ag(NH</a:t>
            </a:r>
            <a:r>
              <a:rPr lang="en-US" sz="2800" baseline="-25000">
                <a:sym typeface="Wingdings 3" pitchFamily="18" charset="2"/>
              </a:rPr>
              <a:t>3</a:t>
            </a:r>
            <a:r>
              <a:rPr lang="en-US" sz="2800">
                <a:sym typeface="Wingdings 3" pitchFamily="18" charset="2"/>
              </a:rPr>
              <a:t>)</a:t>
            </a:r>
            <a:r>
              <a:rPr lang="en-US" sz="2800" baseline="30000">
                <a:sym typeface="Wingdings 3" pitchFamily="18" charset="2"/>
              </a:rPr>
              <a:t>+</a:t>
            </a:r>
            <a:r>
              <a:rPr lang="en-US" sz="2800">
                <a:sym typeface="Wingdings 3" pitchFamily="18" charset="2"/>
              </a:rPr>
              <a:t> 	     K</a:t>
            </a:r>
            <a:r>
              <a:rPr lang="en-US" sz="2800" baseline="-25000">
                <a:sym typeface="Wingdings 3" pitchFamily="18" charset="2"/>
              </a:rPr>
              <a:t>1</a:t>
            </a:r>
            <a:r>
              <a:rPr lang="en-US" sz="2800">
                <a:sym typeface="Wingdings 3" pitchFamily="18" charset="2"/>
              </a:rPr>
              <a:t> = 2.1 x 10</a:t>
            </a:r>
            <a:r>
              <a:rPr lang="en-US" sz="2800" baseline="30000">
                <a:sym typeface="Wingdings 3" pitchFamily="18" charset="2"/>
              </a:rPr>
              <a:t>3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0" y="2840038"/>
            <a:ext cx="9144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Ag(NH</a:t>
            </a:r>
            <a:r>
              <a:rPr lang="en-US" sz="2800" baseline="-25000"/>
              <a:t>3</a:t>
            </a:r>
            <a:r>
              <a:rPr lang="en-US" sz="2800"/>
              <a:t>)</a:t>
            </a:r>
            <a:r>
              <a:rPr lang="en-US" sz="2800" baseline="30000"/>
              <a:t>+</a:t>
            </a:r>
            <a:r>
              <a:rPr lang="en-US" sz="2800"/>
              <a:t> NH</a:t>
            </a:r>
            <a:r>
              <a:rPr lang="en-US" sz="2800" baseline="-25000"/>
              <a:t>3</a:t>
            </a:r>
            <a:r>
              <a:rPr lang="en-US" sz="2800"/>
              <a:t> </a:t>
            </a:r>
            <a:r>
              <a:rPr lang="en-US" sz="2800">
                <a:sym typeface="Wingdings 3" pitchFamily="18" charset="2"/>
              </a:rPr>
              <a:t> Ag(NH</a:t>
            </a:r>
            <a:r>
              <a:rPr lang="en-US" sz="2800" baseline="-25000">
                <a:sym typeface="Wingdings 3" pitchFamily="18" charset="2"/>
              </a:rPr>
              <a:t>3</a:t>
            </a:r>
            <a:r>
              <a:rPr lang="en-US" sz="2800">
                <a:sym typeface="Wingdings 3" pitchFamily="18" charset="2"/>
              </a:rPr>
              <a:t>)</a:t>
            </a:r>
            <a:r>
              <a:rPr lang="en-US" sz="2800" baseline="-25000">
                <a:sym typeface="Wingdings 3" pitchFamily="18" charset="2"/>
              </a:rPr>
              <a:t>2</a:t>
            </a:r>
            <a:r>
              <a:rPr lang="en-US" sz="2800" baseline="30000">
                <a:sym typeface="Wingdings 3" pitchFamily="18" charset="2"/>
              </a:rPr>
              <a:t>+</a:t>
            </a:r>
            <a:r>
              <a:rPr lang="en-US" sz="2800">
                <a:sym typeface="Wingdings 3" pitchFamily="18" charset="2"/>
              </a:rPr>
              <a:t> 	   K</a:t>
            </a:r>
            <a:r>
              <a:rPr lang="en-US" sz="2800" baseline="-25000">
                <a:sym typeface="Wingdings 3" pitchFamily="18" charset="2"/>
              </a:rPr>
              <a:t>2</a:t>
            </a:r>
            <a:r>
              <a:rPr lang="en-US" sz="2800">
                <a:sym typeface="Wingdings 3" pitchFamily="18" charset="2"/>
              </a:rPr>
              <a:t> = 8.2 x 10</a:t>
            </a:r>
            <a:r>
              <a:rPr lang="en-US" sz="2800" baseline="30000">
                <a:sym typeface="Wingdings 3" pitchFamily="18" charset="2"/>
              </a:rPr>
              <a:t>3</a:t>
            </a:r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>
            <a:off x="276225" y="3556000"/>
            <a:ext cx="83883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871" name="Line 7"/>
          <p:cNvSpPr>
            <a:spLocks noChangeShapeType="1"/>
          </p:cNvSpPr>
          <p:nvPr/>
        </p:nvSpPr>
        <p:spPr bwMode="auto">
          <a:xfrm flipV="1">
            <a:off x="654050" y="2265363"/>
            <a:ext cx="696913" cy="34766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872" name="Line 8"/>
          <p:cNvSpPr>
            <a:spLocks noChangeShapeType="1"/>
          </p:cNvSpPr>
          <p:nvPr/>
        </p:nvSpPr>
        <p:spPr bwMode="auto">
          <a:xfrm flipV="1">
            <a:off x="3113088" y="1574800"/>
            <a:ext cx="696912" cy="347663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873" name="Line 9"/>
          <p:cNvSpPr>
            <a:spLocks noChangeShapeType="1"/>
          </p:cNvSpPr>
          <p:nvPr/>
        </p:nvSpPr>
        <p:spPr bwMode="auto">
          <a:xfrm flipV="1">
            <a:off x="493713" y="2932113"/>
            <a:ext cx="696912" cy="34766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 flipV="1">
            <a:off x="3563938" y="2257425"/>
            <a:ext cx="696912" cy="347663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169863" y="3679825"/>
            <a:ext cx="59166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AgCl + 2NH</a:t>
            </a:r>
            <a:r>
              <a:rPr lang="en-US" sz="2800" baseline="-25000"/>
              <a:t>3</a:t>
            </a:r>
            <a:r>
              <a:rPr lang="en-US" sz="2800"/>
              <a:t> </a:t>
            </a:r>
            <a:r>
              <a:rPr lang="en-US" sz="2800">
                <a:sym typeface="Wingdings 3" pitchFamily="18" charset="2"/>
              </a:rPr>
              <a:t> Ag(NH</a:t>
            </a:r>
            <a:r>
              <a:rPr lang="en-US" sz="2800" baseline="-25000">
                <a:sym typeface="Wingdings 3" pitchFamily="18" charset="2"/>
              </a:rPr>
              <a:t>3</a:t>
            </a:r>
            <a:r>
              <a:rPr lang="en-US" sz="2800">
                <a:sym typeface="Wingdings 3" pitchFamily="18" charset="2"/>
              </a:rPr>
              <a:t>)</a:t>
            </a:r>
            <a:r>
              <a:rPr lang="en-US" sz="2800" baseline="-25000">
                <a:sym typeface="Wingdings 3" pitchFamily="18" charset="2"/>
              </a:rPr>
              <a:t>2</a:t>
            </a:r>
            <a:r>
              <a:rPr lang="en-US" sz="2800" baseline="30000">
                <a:sym typeface="Wingdings 3" pitchFamily="18" charset="2"/>
              </a:rPr>
              <a:t>+</a:t>
            </a:r>
            <a:r>
              <a:rPr lang="en-US" sz="2800">
                <a:sym typeface="Wingdings 3" pitchFamily="18" charset="2"/>
              </a:rPr>
              <a:t> + Cl</a:t>
            </a:r>
            <a:r>
              <a:rPr lang="en-US" sz="2800" baseline="30000">
                <a:sym typeface="Wingdings 3" pitchFamily="18" charset="2"/>
              </a:rPr>
              <a:t>-</a:t>
            </a:r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6092825" y="3678238"/>
            <a:ext cx="2520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K = K</a:t>
            </a:r>
            <a:r>
              <a:rPr lang="en-US" sz="2800" baseline="-25000"/>
              <a:t>sp</a:t>
            </a:r>
            <a:r>
              <a:rPr lang="en-US" sz="2800">
                <a:sym typeface="Symbol" pitchFamily="18" charset="2"/>
              </a:rPr>
              <a:t></a:t>
            </a:r>
            <a:r>
              <a:rPr lang="en-US" sz="2800"/>
              <a:t>K</a:t>
            </a:r>
            <a:r>
              <a:rPr lang="en-US" sz="2800" baseline="-25000"/>
              <a:t>1</a:t>
            </a:r>
            <a:r>
              <a:rPr lang="en-US" sz="2800">
                <a:sym typeface="Symbol" pitchFamily="18" charset="2"/>
              </a:rPr>
              <a:t></a:t>
            </a:r>
            <a:r>
              <a:rPr lang="en-US" sz="2800"/>
              <a:t>K</a:t>
            </a:r>
            <a:r>
              <a:rPr lang="en-US" sz="2800" baseline="-25000"/>
              <a:t>2</a:t>
            </a:r>
          </a:p>
        </p:txBody>
      </p:sp>
      <p:graphicFrame>
        <p:nvGraphicFramePr>
          <p:cNvPr id="36877" name="Object 13"/>
          <p:cNvGraphicFramePr>
            <a:graphicFrameLocks noGrp="1" noChangeAspect="1"/>
          </p:cNvGraphicFramePr>
          <p:nvPr>
            <p:ph idx="1"/>
          </p:nvPr>
        </p:nvGraphicFramePr>
        <p:xfrm>
          <a:off x="884238" y="4497388"/>
          <a:ext cx="7151687" cy="157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48" name="Equation" r:id="rId3" imgW="2082600" imgH="457200" progId="Equation.3">
                  <p:embed/>
                </p:oleObj>
              </mc:Choice>
              <mc:Fallback>
                <p:oleObj name="Equation" r:id="rId3" imgW="2082600" imgH="457200" progId="Equation.3">
                  <p:embed/>
                  <p:pic>
                    <p:nvPicPr>
                      <p:cNvPr id="0" name="Object 1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84238" y="4497388"/>
                        <a:ext cx="7151687" cy="1570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2" presetClass="entr" presetSubtype="1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4" dur="10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1" dur="5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6" dur="5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1" dur="500"/>
                                        <p:tgtEl>
                                          <p:spTgt spid="36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7" grpId="0"/>
      <p:bldP spid="36868" grpId="0"/>
      <p:bldP spid="36869" grpId="0"/>
      <p:bldP spid="36875" grpId="0"/>
      <p:bldP spid="3687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K</a:t>
            </a:r>
            <a:r>
              <a:rPr lang="en-US" sz="3600" b="1" baseline="-25000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sp</a:t>
            </a:r>
            <a:r>
              <a:rPr lang="en-US" sz="36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Values for Some Salts at</a:t>
            </a:r>
            <a:r>
              <a:rPr 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 </a:t>
            </a:r>
            <a:r>
              <a:rPr lang="en-US" sz="36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25</a:t>
            </a:r>
            <a:r>
              <a:rPr lang="en-US" sz="3600" b="1"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  <a:sym typeface="Symbol" pitchFamily="18" charset="2"/>
              </a:rPr>
              <a:t>C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1228725"/>
            <a:ext cx="9144000" cy="0"/>
          </a:xfrm>
          <a:prstGeom prst="rect">
            <a:avLst/>
          </a:prstGeom>
          <a:solidFill>
            <a:srgbClr val="C9F3F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749" name="Group 677"/>
          <p:cNvGraphicFramePr>
            <a:graphicFrameLocks noGrp="1"/>
          </p:cNvGraphicFramePr>
          <p:nvPr/>
        </p:nvGraphicFramePr>
        <p:xfrm>
          <a:off x="76200" y="1219200"/>
          <a:ext cx="4343400" cy="4937760"/>
        </p:xfrm>
        <a:graphic>
          <a:graphicData uri="http://schemas.openxmlformats.org/drawingml/2006/table">
            <a:tbl>
              <a:tblPr/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Name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Formula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K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sp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Barium carbonate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BaCO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2.6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-9 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Barium chromate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BaCrO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1.2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-10 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Barium sulfate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BaSO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1.1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-10 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Calcium carbonate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CaCO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5.0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-9 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Calcium oxalate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CaC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2.3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-9 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Calcium sulfate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CaSO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7.1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-5 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Copper(I) iodide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Cu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I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1.3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-12 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Copper(II) iodate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Cu(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I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)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6.9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-8 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Copper(II) sulfide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CuS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6.0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-37 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Iron(II) hydroxide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Fe(OH)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4.9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-17 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Iron(II) sulfide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FeS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6.0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-19 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Iron(III) hydroxide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Fe(OH)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2.6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-39 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Lead(II) bromide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PbBr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6.6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-6 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Lead(II) chloride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PbCl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1.2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-5 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Lead(II) iodate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Pb(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I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)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3.7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-13 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Lead(II) iodide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Pb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I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8.5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-9 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Lead(II) sulfate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PbSO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1.8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-8 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3427" name="Rectangle 355"/>
          <p:cNvSpPr>
            <a:spLocks noChangeArrowheads="1"/>
          </p:cNvSpPr>
          <p:nvPr/>
        </p:nvSpPr>
        <p:spPr bwMode="auto">
          <a:xfrm>
            <a:off x="0" y="1839913"/>
            <a:ext cx="9144000" cy="0"/>
          </a:xfrm>
          <a:prstGeom prst="rect">
            <a:avLst/>
          </a:prstGeom>
          <a:solidFill>
            <a:srgbClr val="C9F3F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756" name="Group 684"/>
          <p:cNvGraphicFramePr>
            <a:graphicFrameLocks noGrp="1"/>
          </p:cNvGraphicFramePr>
          <p:nvPr/>
        </p:nvGraphicFramePr>
        <p:xfrm>
          <a:off x="4648200" y="1219200"/>
          <a:ext cx="4267200" cy="5212080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5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Name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Formula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K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  <a:ea typeface="Times New Roman" pitchFamily="18" charset="0"/>
                          <a:cs typeface="Arial" charset="0"/>
                        </a:rPr>
                        <a:t>sp</a:t>
                      </a:r>
                      <a:endParaRPr kumimoji="0" 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Lead(II) bromide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PbBr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6.6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-6 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Lead(II) chloride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PbCl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1.2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-5 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Lead(II) iodate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Pb(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I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)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3.7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-13 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Lead(II) iodide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Pb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I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8.5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-9 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Lead(II) sulfate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PbSO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1.8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-8 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5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Magnesium carbonate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MgCO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6.8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-6 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Magnesium hydroxide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Mg(OH)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5.6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-12 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Silver bromate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AgBrO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5.3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-5 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Silver bromide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AgBr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5.4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-13 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Silver carbonate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Ag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8.5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-12 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Silver chloride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AgCl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1.8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-10 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Silver chromate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Ag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CrO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1.1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-12 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Silver iodate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Ag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I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3.2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-8 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Silver iodide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Ag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I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8.5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-17 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Strontium carbonate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SrCO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3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5.6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-10 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Strontium fluoride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SrF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4.3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-9 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Strontium sulfate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SrSO</a:t>
                      </a:r>
                      <a:r>
                        <a:rPr kumimoji="0" lang="en-US" sz="1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3.4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-7 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Zinc sulfide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ZnS </a:t>
                      </a: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 2.0 x 10</a:t>
                      </a:r>
                      <a:r>
                        <a:rPr kumimoji="0" lang="en-US" sz="1200" b="1" i="0" u="none" strike="noStrike" cap="none" normalizeH="0" baseline="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-25 </a:t>
                      </a:r>
                      <a:endParaRPr kumimoji="0" 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9F3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Solving Solubility Problems</a:t>
            </a: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563563" y="1300163"/>
            <a:ext cx="82407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For the salt AgI at 25</a:t>
            </a:r>
            <a:r>
              <a:rPr lang="en-US" sz="2800">
                <a:sym typeface="Symbol" pitchFamily="18" charset="2"/>
              </a:rPr>
              <a:t>C</a:t>
            </a:r>
            <a:r>
              <a:rPr lang="en-US" sz="2800"/>
              <a:t>, K</a:t>
            </a:r>
            <a:r>
              <a:rPr lang="en-US" sz="2800" baseline="-25000"/>
              <a:t>sp</a:t>
            </a:r>
            <a:r>
              <a:rPr lang="en-US" sz="2800"/>
              <a:t> = 1.5 x 10</a:t>
            </a:r>
            <a:r>
              <a:rPr lang="en-US" sz="2800" baseline="30000"/>
              <a:t>-16</a:t>
            </a:r>
            <a:endParaRPr lang="en-US" sz="2800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2128838" y="1936750"/>
            <a:ext cx="4664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AgI(s) </a:t>
            </a:r>
            <a:r>
              <a:rPr lang="en-US" sz="2800">
                <a:sym typeface="Wingdings" pitchFamily="2" charset="2"/>
              </a:rPr>
              <a:t> Ag</a:t>
            </a:r>
            <a:r>
              <a:rPr lang="en-US" sz="2800" baseline="30000">
                <a:sym typeface="Wingdings" pitchFamily="2" charset="2"/>
              </a:rPr>
              <a:t>+</a:t>
            </a:r>
            <a:r>
              <a:rPr lang="en-US" sz="2800">
                <a:sym typeface="Wingdings" pitchFamily="2" charset="2"/>
              </a:rPr>
              <a:t>(aq) + I</a:t>
            </a:r>
            <a:r>
              <a:rPr lang="en-US" sz="2800" baseline="30000">
                <a:sym typeface="Wingdings" pitchFamily="2" charset="2"/>
              </a:rPr>
              <a:t>-</a:t>
            </a:r>
            <a:r>
              <a:rPr lang="en-US" sz="2800">
                <a:sym typeface="Wingdings" pitchFamily="2" charset="2"/>
              </a:rPr>
              <a:t>(aq)</a:t>
            </a:r>
            <a:endParaRPr lang="en-US" sz="2800"/>
          </a:p>
        </p:txBody>
      </p:sp>
      <p:graphicFrame>
        <p:nvGraphicFramePr>
          <p:cNvPr id="30725" name="Group 5"/>
          <p:cNvGraphicFramePr>
            <a:graphicFrameLocks noGrp="1"/>
          </p:cNvGraphicFramePr>
          <p:nvPr>
            <p:ph idx="1"/>
          </p:nvPr>
        </p:nvGraphicFramePr>
        <p:xfrm>
          <a:off x="1973263" y="2554288"/>
          <a:ext cx="4873625" cy="1741488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7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8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0743" name="Text Box 23"/>
          <p:cNvSpPr txBox="1">
            <a:spLocks noChangeArrowheads="1"/>
          </p:cNvSpPr>
          <p:nvPr/>
        </p:nvSpPr>
        <p:spPr bwMode="auto">
          <a:xfrm>
            <a:off x="5873750" y="2562225"/>
            <a:ext cx="468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3300"/>
                </a:solidFill>
              </a:rPr>
              <a:t>O</a:t>
            </a:r>
          </a:p>
        </p:txBody>
      </p:sp>
      <p:sp>
        <p:nvSpPr>
          <p:cNvPr id="30744" name="Text Box 24"/>
          <p:cNvSpPr txBox="1">
            <a:spLocks noChangeArrowheads="1"/>
          </p:cNvSpPr>
          <p:nvPr/>
        </p:nvSpPr>
        <p:spPr bwMode="auto">
          <a:xfrm>
            <a:off x="4225925" y="2584450"/>
            <a:ext cx="468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3300"/>
                </a:solidFill>
              </a:rPr>
              <a:t>O</a:t>
            </a:r>
          </a:p>
        </p:txBody>
      </p:sp>
      <p:sp>
        <p:nvSpPr>
          <p:cNvPr id="30745" name="Text Box 25"/>
          <p:cNvSpPr txBox="1">
            <a:spLocks noChangeArrowheads="1"/>
          </p:cNvSpPr>
          <p:nvPr/>
        </p:nvSpPr>
        <p:spPr bwMode="auto">
          <a:xfrm>
            <a:off x="4160838" y="3157538"/>
            <a:ext cx="6111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3300"/>
                </a:solidFill>
              </a:rPr>
              <a:t>+x</a:t>
            </a:r>
          </a:p>
        </p:txBody>
      </p:sp>
      <p:sp>
        <p:nvSpPr>
          <p:cNvPr id="30746" name="Text Box 26"/>
          <p:cNvSpPr txBox="1">
            <a:spLocks noChangeArrowheads="1"/>
          </p:cNvSpPr>
          <p:nvPr/>
        </p:nvSpPr>
        <p:spPr bwMode="auto">
          <a:xfrm>
            <a:off x="5764213" y="3151188"/>
            <a:ext cx="6111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3300"/>
                </a:solidFill>
              </a:rPr>
              <a:t>+x</a:t>
            </a:r>
          </a:p>
        </p:txBody>
      </p:sp>
      <p:sp>
        <p:nvSpPr>
          <p:cNvPr id="30747" name="Text Box 27"/>
          <p:cNvSpPr txBox="1">
            <a:spLocks noChangeArrowheads="1"/>
          </p:cNvSpPr>
          <p:nvPr/>
        </p:nvSpPr>
        <p:spPr bwMode="auto">
          <a:xfrm>
            <a:off x="4333875" y="3751263"/>
            <a:ext cx="393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30748" name="Text Box 28"/>
          <p:cNvSpPr txBox="1">
            <a:spLocks noChangeArrowheads="1"/>
          </p:cNvSpPr>
          <p:nvPr/>
        </p:nvSpPr>
        <p:spPr bwMode="auto">
          <a:xfrm>
            <a:off x="5951538" y="3716338"/>
            <a:ext cx="393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30749" name="Text Box 29"/>
          <p:cNvSpPr txBox="1">
            <a:spLocks noChangeArrowheads="1"/>
          </p:cNvSpPr>
          <p:nvPr/>
        </p:nvSpPr>
        <p:spPr bwMode="auto">
          <a:xfrm>
            <a:off x="3086100" y="4752975"/>
            <a:ext cx="3289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1.5 x 10</a:t>
            </a:r>
            <a:r>
              <a:rPr lang="en-US" sz="2800" baseline="30000"/>
              <a:t>-16</a:t>
            </a:r>
            <a:r>
              <a:rPr lang="en-US" sz="2800"/>
              <a:t> = </a:t>
            </a:r>
            <a:r>
              <a:rPr lang="en-US" sz="2800">
                <a:solidFill>
                  <a:srgbClr val="FF3300"/>
                </a:solidFill>
              </a:rPr>
              <a:t>x</a:t>
            </a:r>
            <a:r>
              <a:rPr lang="en-US" sz="2800" baseline="30000"/>
              <a:t>2</a:t>
            </a:r>
          </a:p>
        </p:txBody>
      </p:sp>
      <p:sp>
        <p:nvSpPr>
          <p:cNvPr id="30750" name="Text Box 30"/>
          <p:cNvSpPr txBox="1">
            <a:spLocks noChangeArrowheads="1"/>
          </p:cNvSpPr>
          <p:nvPr/>
        </p:nvSpPr>
        <p:spPr bwMode="auto">
          <a:xfrm>
            <a:off x="474663" y="5421313"/>
            <a:ext cx="80660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3300"/>
                </a:solidFill>
              </a:rPr>
              <a:t>x</a:t>
            </a:r>
            <a:r>
              <a:rPr lang="en-US" sz="2800"/>
              <a:t> = solubility of AgI in mol/L = 1.2 x 10</a:t>
            </a:r>
            <a:r>
              <a:rPr lang="en-US" sz="2800" baseline="30000"/>
              <a:t>-8 </a:t>
            </a:r>
            <a:r>
              <a:rPr lang="en-US" sz="2800"/>
              <a:t>M</a:t>
            </a:r>
            <a:endParaRPr lang="en-US" sz="2800" baseline="30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0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0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0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0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0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0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0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3" grpId="0"/>
      <p:bldP spid="30744" grpId="0"/>
      <p:bldP spid="30745" grpId="0"/>
      <p:bldP spid="30746" grpId="0"/>
      <p:bldP spid="30747" grpId="0"/>
      <p:bldP spid="30748" grpId="0"/>
      <p:bldP spid="30749" grpId="0"/>
      <p:bldP spid="307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Solving Solubility Problems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563563" y="1300163"/>
            <a:ext cx="82407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For the salt PbCl</a:t>
            </a:r>
            <a:r>
              <a:rPr lang="en-US" sz="2800" baseline="-25000"/>
              <a:t>2</a:t>
            </a:r>
            <a:r>
              <a:rPr lang="en-US" sz="2800"/>
              <a:t> at 25</a:t>
            </a:r>
            <a:r>
              <a:rPr lang="en-US" sz="2800">
                <a:sym typeface="Symbol" pitchFamily="18" charset="2"/>
              </a:rPr>
              <a:t>C</a:t>
            </a:r>
            <a:r>
              <a:rPr lang="en-US" sz="2800"/>
              <a:t>, K</a:t>
            </a:r>
            <a:r>
              <a:rPr lang="en-US" sz="2800" baseline="-25000"/>
              <a:t>sp</a:t>
            </a:r>
            <a:r>
              <a:rPr lang="en-US" sz="2800"/>
              <a:t> = 1.6 x 10</a:t>
            </a:r>
            <a:r>
              <a:rPr lang="en-US" sz="2800" baseline="30000"/>
              <a:t>-5</a:t>
            </a:r>
            <a:endParaRPr lang="en-US" sz="2800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1784350" y="1922463"/>
            <a:ext cx="53260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PbCl</a:t>
            </a:r>
            <a:r>
              <a:rPr lang="en-US" sz="2800" baseline="-25000"/>
              <a:t>2</a:t>
            </a:r>
            <a:r>
              <a:rPr lang="en-US" sz="2800"/>
              <a:t>(s) </a:t>
            </a:r>
            <a:r>
              <a:rPr lang="en-US" sz="2800">
                <a:sym typeface="Wingdings" pitchFamily="2" charset="2"/>
              </a:rPr>
              <a:t> Pb</a:t>
            </a:r>
            <a:r>
              <a:rPr lang="en-US" sz="2800" baseline="30000">
                <a:sym typeface="Wingdings" pitchFamily="2" charset="2"/>
              </a:rPr>
              <a:t>2+</a:t>
            </a:r>
            <a:r>
              <a:rPr lang="en-US" sz="2800">
                <a:sym typeface="Wingdings" pitchFamily="2" charset="2"/>
              </a:rPr>
              <a:t>(aq) + 2Cl</a:t>
            </a:r>
            <a:r>
              <a:rPr lang="en-US" sz="2800" baseline="30000">
                <a:sym typeface="Wingdings" pitchFamily="2" charset="2"/>
              </a:rPr>
              <a:t>-</a:t>
            </a:r>
            <a:r>
              <a:rPr lang="en-US" sz="2800">
                <a:sym typeface="Wingdings" pitchFamily="2" charset="2"/>
              </a:rPr>
              <a:t>(aq)</a:t>
            </a:r>
            <a:endParaRPr lang="en-US" sz="2800"/>
          </a:p>
        </p:txBody>
      </p:sp>
      <p:graphicFrame>
        <p:nvGraphicFramePr>
          <p:cNvPr id="31749" name="Group 5"/>
          <p:cNvGraphicFramePr>
            <a:graphicFrameLocks noGrp="1"/>
          </p:cNvGraphicFramePr>
          <p:nvPr>
            <p:ph idx="1"/>
          </p:nvPr>
        </p:nvGraphicFramePr>
        <p:xfrm>
          <a:off x="1973263" y="2554288"/>
          <a:ext cx="4873625" cy="1741488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7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8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1767" name="Text Box 23"/>
          <p:cNvSpPr txBox="1">
            <a:spLocks noChangeArrowheads="1"/>
          </p:cNvSpPr>
          <p:nvPr/>
        </p:nvSpPr>
        <p:spPr bwMode="auto">
          <a:xfrm>
            <a:off x="5873750" y="2562225"/>
            <a:ext cx="468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3300"/>
                </a:solidFill>
              </a:rPr>
              <a:t>O</a:t>
            </a:r>
          </a:p>
        </p:txBody>
      </p:sp>
      <p:sp>
        <p:nvSpPr>
          <p:cNvPr id="31768" name="Text Box 24"/>
          <p:cNvSpPr txBox="1">
            <a:spLocks noChangeArrowheads="1"/>
          </p:cNvSpPr>
          <p:nvPr/>
        </p:nvSpPr>
        <p:spPr bwMode="auto">
          <a:xfrm>
            <a:off x="4225925" y="2584450"/>
            <a:ext cx="468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3300"/>
                </a:solidFill>
              </a:rPr>
              <a:t>O</a:t>
            </a:r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4160838" y="3157538"/>
            <a:ext cx="6111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3300"/>
                </a:solidFill>
              </a:rPr>
              <a:t>+x</a:t>
            </a: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5764213" y="3151188"/>
            <a:ext cx="828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3300"/>
                </a:solidFill>
              </a:rPr>
              <a:t>+2x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4333875" y="3751263"/>
            <a:ext cx="393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5951538" y="3716338"/>
            <a:ext cx="6111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3300"/>
                </a:solidFill>
              </a:rPr>
              <a:t>2x</a:t>
            </a:r>
          </a:p>
        </p:txBody>
      </p:sp>
      <p:sp>
        <p:nvSpPr>
          <p:cNvPr id="31773" name="Text Box 29"/>
          <p:cNvSpPr txBox="1">
            <a:spLocks noChangeArrowheads="1"/>
          </p:cNvSpPr>
          <p:nvPr/>
        </p:nvSpPr>
        <p:spPr bwMode="auto">
          <a:xfrm>
            <a:off x="1765300" y="4752975"/>
            <a:ext cx="53213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1.6 x 10</a:t>
            </a:r>
            <a:r>
              <a:rPr lang="en-US" sz="2800" baseline="30000"/>
              <a:t>-5</a:t>
            </a:r>
            <a:r>
              <a:rPr lang="en-US" sz="2800"/>
              <a:t> = (</a:t>
            </a:r>
            <a:r>
              <a:rPr lang="en-US" sz="2800">
                <a:solidFill>
                  <a:srgbClr val="FF3300"/>
                </a:solidFill>
              </a:rPr>
              <a:t>x</a:t>
            </a:r>
            <a:r>
              <a:rPr lang="en-US" sz="2800"/>
              <a:t>)(</a:t>
            </a:r>
            <a:r>
              <a:rPr lang="en-US" sz="2800">
                <a:solidFill>
                  <a:srgbClr val="FF3300"/>
                </a:solidFill>
              </a:rPr>
              <a:t>2x</a:t>
            </a:r>
            <a:r>
              <a:rPr lang="en-US" sz="2800"/>
              <a:t>)</a:t>
            </a:r>
            <a:r>
              <a:rPr lang="en-US" sz="2800" baseline="30000"/>
              <a:t>2</a:t>
            </a:r>
            <a:r>
              <a:rPr lang="en-US" sz="2800"/>
              <a:t> = 4</a:t>
            </a:r>
            <a:r>
              <a:rPr lang="en-US" sz="2800">
                <a:solidFill>
                  <a:srgbClr val="FF3300"/>
                </a:solidFill>
              </a:rPr>
              <a:t>x</a:t>
            </a:r>
            <a:r>
              <a:rPr lang="en-US" sz="2800" baseline="30000"/>
              <a:t>3</a:t>
            </a:r>
          </a:p>
        </p:txBody>
      </p:sp>
      <p:sp>
        <p:nvSpPr>
          <p:cNvPr id="31774" name="Text Box 30"/>
          <p:cNvSpPr txBox="1">
            <a:spLocks noChangeArrowheads="1"/>
          </p:cNvSpPr>
          <p:nvPr/>
        </p:nvSpPr>
        <p:spPr bwMode="auto">
          <a:xfrm>
            <a:off x="474663" y="5421313"/>
            <a:ext cx="82883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3300"/>
                </a:solidFill>
              </a:rPr>
              <a:t>x</a:t>
            </a:r>
            <a:r>
              <a:rPr lang="en-US" sz="2800"/>
              <a:t> = solubility of PbCl</a:t>
            </a:r>
            <a:r>
              <a:rPr lang="en-US" sz="2800" baseline="-25000"/>
              <a:t>2</a:t>
            </a:r>
            <a:r>
              <a:rPr lang="en-US" sz="2800"/>
              <a:t> in mol/L = 1.6 x 10</a:t>
            </a:r>
            <a:r>
              <a:rPr lang="en-US" sz="2800" baseline="30000"/>
              <a:t>-2 </a:t>
            </a:r>
            <a:r>
              <a:rPr lang="en-US" sz="2800"/>
              <a:t>M</a:t>
            </a:r>
            <a:endParaRPr lang="en-US" sz="2800" baseline="30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1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1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1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1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1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1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1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67" grpId="0"/>
      <p:bldP spid="31768" grpId="0"/>
      <p:bldP spid="31769" grpId="0"/>
      <p:bldP spid="31770" grpId="0"/>
      <p:bldP spid="31771" grpId="0"/>
      <p:bldP spid="31772" grpId="0"/>
      <p:bldP spid="31773" grpId="0"/>
      <p:bldP spid="3177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39713" y="0"/>
            <a:ext cx="8904287" cy="942975"/>
          </a:xfrm>
        </p:spPr>
        <p:txBody>
          <a:bodyPr/>
          <a:lstStyle/>
          <a:p>
            <a:pPr eaLnBrk="1" hangingPunct="1">
              <a:defRPr/>
            </a:pPr>
            <a:r>
              <a:rPr 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Solving Solubility with a Common Ion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563563" y="822325"/>
            <a:ext cx="824071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For the salt AgI at 25</a:t>
            </a:r>
            <a:r>
              <a:rPr lang="en-US" sz="2800">
                <a:sym typeface="Symbol" pitchFamily="18" charset="2"/>
              </a:rPr>
              <a:t>C</a:t>
            </a:r>
            <a:r>
              <a:rPr lang="en-US" sz="2800"/>
              <a:t>, K</a:t>
            </a:r>
            <a:r>
              <a:rPr lang="en-US" sz="2800" baseline="-25000"/>
              <a:t>sp</a:t>
            </a:r>
            <a:r>
              <a:rPr lang="en-US" sz="2800"/>
              <a:t> = 1.5 x 10</a:t>
            </a:r>
            <a:r>
              <a:rPr lang="en-US" sz="2800" baseline="30000"/>
              <a:t>-16</a:t>
            </a:r>
          </a:p>
          <a:p>
            <a:r>
              <a:rPr lang="en-US" sz="2800"/>
              <a:t>    What is its solubility in 0.05 M NaI?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2128838" y="1936750"/>
            <a:ext cx="4664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AgI(s) </a:t>
            </a:r>
            <a:r>
              <a:rPr lang="en-US" sz="2800">
                <a:sym typeface="Wingdings" pitchFamily="2" charset="2"/>
              </a:rPr>
              <a:t> Ag</a:t>
            </a:r>
            <a:r>
              <a:rPr lang="en-US" sz="2800" baseline="30000">
                <a:sym typeface="Wingdings" pitchFamily="2" charset="2"/>
              </a:rPr>
              <a:t>+</a:t>
            </a:r>
            <a:r>
              <a:rPr lang="en-US" sz="2800">
                <a:sym typeface="Wingdings" pitchFamily="2" charset="2"/>
              </a:rPr>
              <a:t>(aq) + I</a:t>
            </a:r>
            <a:r>
              <a:rPr lang="en-US" sz="2800" baseline="30000">
                <a:sym typeface="Wingdings" pitchFamily="2" charset="2"/>
              </a:rPr>
              <a:t>-</a:t>
            </a:r>
            <a:r>
              <a:rPr lang="en-US" sz="2800">
                <a:sym typeface="Wingdings" pitchFamily="2" charset="2"/>
              </a:rPr>
              <a:t>(aq)</a:t>
            </a:r>
            <a:endParaRPr lang="en-US" sz="2800"/>
          </a:p>
        </p:txBody>
      </p:sp>
      <p:graphicFrame>
        <p:nvGraphicFramePr>
          <p:cNvPr id="32773" name="Group 5"/>
          <p:cNvGraphicFramePr>
            <a:graphicFrameLocks noGrp="1"/>
          </p:cNvGraphicFramePr>
          <p:nvPr>
            <p:ph idx="1"/>
          </p:nvPr>
        </p:nvGraphicFramePr>
        <p:xfrm>
          <a:off x="1973263" y="2554288"/>
          <a:ext cx="4873625" cy="1741488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6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7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8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5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2791" name="Text Box 23"/>
          <p:cNvSpPr txBox="1">
            <a:spLocks noChangeArrowheads="1"/>
          </p:cNvSpPr>
          <p:nvPr/>
        </p:nvSpPr>
        <p:spPr bwMode="auto">
          <a:xfrm>
            <a:off x="5659438" y="2562225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3300"/>
                </a:solidFill>
              </a:rPr>
              <a:t>0.05</a:t>
            </a:r>
          </a:p>
        </p:txBody>
      </p: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4225925" y="2584450"/>
            <a:ext cx="4683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3300"/>
                </a:solidFill>
              </a:rPr>
              <a:t>O</a:t>
            </a:r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4160838" y="3157538"/>
            <a:ext cx="6111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3300"/>
                </a:solidFill>
              </a:rPr>
              <a:t>+x</a:t>
            </a:r>
          </a:p>
        </p:txBody>
      </p:sp>
      <p:sp>
        <p:nvSpPr>
          <p:cNvPr id="32794" name="Text Box 26"/>
          <p:cNvSpPr txBox="1">
            <a:spLocks noChangeArrowheads="1"/>
          </p:cNvSpPr>
          <p:nvPr/>
        </p:nvSpPr>
        <p:spPr bwMode="auto">
          <a:xfrm>
            <a:off x="5321300" y="3151188"/>
            <a:ext cx="1417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3300"/>
                </a:solidFill>
              </a:rPr>
              <a:t>0.05+x</a:t>
            </a:r>
          </a:p>
        </p:txBody>
      </p:sp>
      <p:sp>
        <p:nvSpPr>
          <p:cNvPr id="32795" name="Text Box 27"/>
          <p:cNvSpPr txBox="1">
            <a:spLocks noChangeArrowheads="1"/>
          </p:cNvSpPr>
          <p:nvPr/>
        </p:nvSpPr>
        <p:spPr bwMode="auto">
          <a:xfrm>
            <a:off x="4333875" y="3751263"/>
            <a:ext cx="393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3300"/>
                </a:solidFill>
              </a:rPr>
              <a:t>x</a:t>
            </a:r>
          </a:p>
        </p:txBody>
      </p:sp>
      <p:sp>
        <p:nvSpPr>
          <p:cNvPr id="32796" name="Text Box 28"/>
          <p:cNvSpPr txBox="1">
            <a:spLocks noChangeArrowheads="1"/>
          </p:cNvSpPr>
          <p:nvPr/>
        </p:nvSpPr>
        <p:spPr bwMode="auto">
          <a:xfrm>
            <a:off x="5327650" y="3700463"/>
            <a:ext cx="14176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3300"/>
                </a:solidFill>
              </a:rPr>
              <a:t>0.05+x</a:t>
            </a:r>
          </a:p>
        </p:txBody>
      </p:sp>
      <p:sp>
        <p:nvSpPr>
          <p:cNvPr id="32797" name="Text Box 29"/>
          <p:cNvSpPr txBox="1">
            <a:spLocks noChangeArrowheads="1"/>
          </p:cNvSpPr>
          <p:nvPr/>
        </p:nvSpPr>
        <p:spPr bwMode="auto">
          <a:xfrm>
            <a:off x="749300" y="4651375"/>
            <a:ext cx="8064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1.5 x 10</a:t>
            </a:r>
            <a:r>
              <a:rPr lang="en-US" sz="2800" baseline="30000"/>
              <a:t>-16</a:t>
            </a:r>
            <a:r>
              <a:rPr lang="en-US" sz="2800"/>
              <a:t> = (</a:t>
            </a:r>
            <a:r>
              <a:rPr lang="en-US" sz="2800">
                <a:solidFill>
                  <a:srgbClr val="FF3300"/>
                </a:solidFill>
              </a:rPr>
              <a:t>x</a:t>
            </a:r>
            <a:r>
              <a:rPr lang="en-US" sz="2800"/>
              <a:t>)(</a:t>
            </a:r>
            <a:r>
              <a:rPr lang="en-US" sz="2800">
                <a:solidFill>
                  <a:srgbClr val="FF3300"/>
                </a:solidFill>
              </a:rPr>
              <a:t>0.05+x</a:t>
            </a:r>
            <a:r>
              <a:rPr lang="en-US" sz="2800"/>
              <a:t>) </a:t>
            </a:r>
            <a:r>
              <a:rPr lang="en-US" sz="2800">
                <a:sym typeface="Symbol" pitchFamily="18" charset="2"/>
              </a:rPr>
              <a:t> </a:t>
            </a:r>
            <a:r>
              <a:rPr lang="en-US" sz="2800"/>
              <a:t>(</a:t>
            </a:r>
            <a:r>
              <a:rPr lang="en-US" sz="2800">
                <a:solidFill>
                  <a:srgbClr val="FF3300"/>
                </a:solidFill>
              </a:rPr>
              <a:t>x</a:t>
            </a:r>
            <a:r>
              <a:rPr lang="en-US" sz="2800"/>
              <a:t>)(</a:t>
            </a:r>
            <a:r>
              <a:rPr lang="en-US" sz="2800">
                <a:solidFill>
                  <a:srgbClr val="FF3300"/>
                </a:solidFill>
              </a:rPr>
              <a:t>0.05</a:t>
            </a:r>
            <a:r>
              <a:rPr lang="en-US" sz="2800"/>
              <a:t>) </a:t>
            </a:r>
          </a:p>
        </p:txBody>
      </p:sp>
      <p:sp>
        <p:nvSpPr>
          <p:cNvPr id="32798" name="Text Box 30"/>
          <p:cNvSpPr txBox="1">
            <a:spLocks noChangeArrowheads="1"/>
          </p:cNvSpPr>
          <p:nvPr/>
        </p:nvSpPr>
        <p:spPr bwMode="auto">
          <a:xfrm>
            <a:off x="474663" y="5421313"/>
            <a:ext cx="8213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FF3300"/>
                </a:solidFill>
              </a:rPr>
              <a:t>x</a:t>
            </a:r>
            <a:r>
              <a:rPr lang="en-US" sz="2800"/>
              <a:t> = solubility of AgI in mol/L = 3.0 x 10</a:t>
            </a:r>
            <a:r>
              <a:rPr lang="en-US" sz="2800" baseline="30000"/>
              <a:t>-15 </a:t>
            </a:r>
            <a:r>
              <a:rPr lang="en-US" sz="2800"/>
              <a:t>M</a:t>
            </a:r>
            <a:endParaRPr lang="en-US" sz="2800" baseline="30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2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2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2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2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2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2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2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91" grpId="0"/>
      <p:bldP spid="32792" grpId="0"/>
      <p:bldP spid="32793" grpId="0"/>
      <p:bldP spid="32794" grpId="0"/>
      <p:bldP spid="32795" grpId="0"/>
      <p:bldP spid="32796" grpId="0"/>
      <p:bldP spid="32797" grpId="0"/>
      <p:bldP spid="3279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5400"/>
            <a:ext cx="9144000" cy="315429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0C8D3BA-24AE-E143-BB43-859867698DF2}"/>
              </a:ext>
            </a:extLst>
          </p:cNvPr>
          <p:cNvSpPr txBox="1"/>
          <p:nvPr/>
        </p:nvSpPr>
        <p:spPr>
          <a:xfrm>
            <a:off x="457200" y="381000"/>
            <a:ext cx="632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Hand out &amp; Glue in your notes</a:t>
            </a:r>
          </a:p>
        </p:txBody>
      </p:sp>
    </p:spTree>
    <p:extLst>
      <p:ext uri="{BB962C8B-B14F-4D97-AF65-F5344CB8AC3E}">
        <p14:creationId xmlns:p14="http://schemas.microsoft.com/office/powerpoint/2010/main" val="1985775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"/>
            <a:ext cx="9144000" cy="6763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010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457200" y="279400"/>
            <a:ext cx="822960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en-US" sz="2800" dirty="0"/>
              <a:t>The molar solubility of PbI</a:t>
            </a:r>
            <a:r>
              <a:rPr lang="en-US" sz="2800" baseline="-25000" dirty="0"/>
              <a:t>2</a:t>
            </a:r>
            <a:r>
              <a:rPr lang="en-US" sz="2800" dirty="0"/>
              <a:t> is 1.50 </a:t>
            </a:r>
            <a:r>
              <a:rPr lang="en-US" sz="2800" dirty="0">
                <a:sym typeface="Symbol"/>
              </a:rPr>
              <a:t></a:t>
            </a:r>
            <a:r>
              <a:rPr lang="en-US" sz="2800" dirty="0"/>
              <a:t> 10</a:t>
            </a:r>
            <a:r>
              <a:rPr lang="en-US" sz="2800" baseline="30000" dirty="0"/>
              <a:t>-3 </a:t>
            </a:r>
            <a:r>
              <a:rPr lang="en-US" sz="2800" dirty="0"/>
              <a:t>M. Calculate the value of </a:t>
            </a:r>
            <a:r>
              <a:rPr lang="en-US" sz="2800" i="1" dirty="0" err="1"/>
              <a:t>K</a:t>
            </a:r>
            <a:r>
              <a:rPr lang="en-US" sz="2800" baseline="-25000" dirty="0" err="1"/>
              <a:t>sp</a:t>
            </a:r>
            <a:r>
              <a:rPr lang="en-US" sz="2800" dirty="0"/>
              <a:t> for PbI</a:t>
            </a:r>
            <a:r>
              <a:rPr lang="en-US" sz="2800" baseline="-25000" dirty="0"/>
              <a:t>2</a:t>
            </a:r>
            <a:r>
              <a:rPr lang="en-US" sz="2800" dirty="0"/>
              <a:t>.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609600" y="21590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3.38E</a:t>
              </a:r>
              <a:r>
                <a:rPr lang="en-US" baseline="30000" dirty="0"/>
                <a:t>-9</a:t>
              </a:r>
              <a:endParaRPr lang="en-US" dirty="0"/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609600" y="30734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4.50E</a:t>
              </a:r>
              <a:r>
                <a:rPr lang="en-US" baseline="30000" dirty="0"/>
                <a:t>-6</a:t>
              </a:r>
              <a:endParaRPr lang="en-US" dirty="0"/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609600" y="39878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/>
                <a:t>1.35E</a:t>
              </a:r>
              <a:r>
                <a:rPr lang="en-US" baseline="30000"/>
                <a:t>-8</a:t>
              </a:r>
              <a:endParaRPr lang="en-US" dirty="0"/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609600" y="49022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1.50E</a:t>
              </a:r>
              <a:r>
                <a:rPr lang="en-US" baseline="30000" dirty="0"/>
                <a:t>-3</a:t>
              </a:r>
              <a:endParaRPr lang="en-US" dirty="0"/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609600" y="5816600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dirty="0"/>
                <a:t>none of these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610600" cy="792163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Precipitation and Qualitative Analysis</a:t>
            </a:r>
          </a:p>
        </p:txBody>
      </p:sp>
      <p:pic>
        <p:nvPicPr>
          <p:cNvPr id="29699" name="Picture 4" descr="preci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685800"/>
            <a:ext cx="7543800" cy="5846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C"/>
  <p:tag name="QUESTION WEIGHT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D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C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B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A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Question 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" val="enter text here"/>
  <p:tag name="ANSWER TEXTBOX" val="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Comic Sans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omic Sans MS" pitchFamily="66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3022</TotalTime>
  <Words>842</Words>
  <Application>Microsoft Macintosh PowerPoint</Application>
  <PresentationFormat>On-screen Show (4:3)</PresentationFormat>
  <Paragraphs>188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Comic Sans MS</vt:lpstr>
      <vt:lpstr>Times New Roman</vt:lpstr>
      <vt:lpstr>Wingdings</vt:lpstr>
      <vt:lpstr>Default Design</vt:lpstr>
      <vt:lpstr>1_Default Design</vt:lpstr>
      <vt:lpstr>ChemSketch</vt:lpstr>
      <vt:lpstr>Equation</vt:lpstr>
      <vt:lpstr>Applications of Aqueous  Equilibria Ksp</vt:lpstr>
      <vt:lpstr>Ksp Values for Some Salts at 25C</vt:lpstr>
      <vt:lpstr>Solving Solubility Problems</vt:lpstr>
      <vt:lpstr>Solving Solubility Problems</vt:lpstr>
      <vt:lpstr>Solving Solubility with a Common Ion</vt:lpstr>
      <vt:lpstr>PowerPoint Presentation</vt:lpstr>
      <vt:lpstr>PowerPoint Presentation</vt:lpstr>
      <vt:lpstr>PowerPoint Presentation</vt:lpstr>
      <vt:lpstr>Precipitation and Qualitative Analysis</vt:lpstr>
      <vt:lpstr>FYI - Complex Ions</vt:lpstr>
      <vt:lpstr>NH3, CN-, and H2O  are Common Ligands</vt:lpstr>
      <vt:lpstr>Coordination Number</vt:lpstr>
      <vt:lpstr>Complex Ions and Solubility</vt:lpstr>
    </vt:vector>
  </TitlesOfParts>
  <Company>Independent Web Design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Andrew Allan</dc:creator>
  <cp:lastModifiedBy>Microsoft Office User</cp:lastModifiedBy>
  <cp:revision>115</cp:revision>
  <cp:lastPrinted>2019-03-25T14:07:27Z</cp:lastPrinted>
  <dcterms:created xsi:type="dcterms:W3CDTF">2006-06-21T23:08:22Z</dcterms:created>
  <dcterms:modified xsi:type="dcterms:W3CDTF">2020-03-03T19:53:29Z</dcterms:modified>
</cp:coreProperties>
</file>