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74" r:id="rId3"/>
  </p:sldMasterIdLst>
  <p:notesMasterIdLst>
    <p:notesMasterId r:id="rId31"/>
  </p:notesMasterIdLst>
  <p:sldIdLst>
    <p:sldId id="305" r:id="rId4"/>
    <p:sldId id="316" r:id="rId5"/>
    <p:sldId id="275" r:id="rId6"/>
    <p:sldId id="312" r:id="rId7"/>
    <p:sldId id="308" r:id="rId8"/>
    <p:sldId id="298" r:id="rId9"/>
    <p:sldId id="299" r:id="rId10"/>
    <p:sldId id="300" r:id="rId11"/>
    <p:sldId id="301" r:id="rId12"/>
    <p:sldId id="302" r:id="rId13"/>
    <p:sldId id="303" r:id="rId14"/>
    <p:sldId id="309" r:id="rId15"/>
    <p:sldId id="304" r:id="rId16"/>
    <p:sldId id="276" r:id="rId17"/>
    <p:sldId id="271" r:id="rId18"/>
    <p:sldId id="273" r:id="rId19"/>
    <p:sldId id="272" r:id="rId20"/>
    <p:sldId id="274" r:id="rId21"/>
    <p:sldId id="259" r:id="rId22"/>
    <p:sldId id="313" r:id="rId23"/>
    <p:sldId id="257" r:id="rId24"/>
    <p:sldId id="310" r:id="rId25"/>
    <p:sldId id="311" r:id="rId26"/>
    <p:sldId id="263" r:id="rId27"/>
    <p:sldId id="314" r:id="rId28"/>
    <p:sldId id="315" r:id="rId29"/>
    <p:sldId id="307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B0F0"/>
    <a:srgbClr val="FF3300"/>
    <a:srgbClr val="FFFF00"/>
    <a:srgbClr val="DDDDDD"/>
    <a:srgbClr val="008000"/>
    <a:srgbClr val="4D4D4D"/>
    <a:srgbClr val="B2B2B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6"/>
    <p:restoredTop sz="94745"/>
  </p:normalViewPr>
  <p:slideViewPr>
    <p:cSldViewPr>
      <p:cViewPr varScale="1">
        <p:scale>
          <a:sx n="62" d="100"/>
          <a:sy n="62" d="100"/>
        </p:scale>
        <p:origin x="948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5B70B-4018-2E48-BC22-42AD794E62C8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B7D3C-150C-8948-97E3-BBD59D35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48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0EA564A-F2EC-F644-B1F4-E35D5543028B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78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91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795CC5-243F-0242-98A7-E68E51F5DDAA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68" tIns="44441" rIns="90468" bIns="44441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1C0FEB3-1637-7045-93F4-DB6C7E6F281E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281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ABD2571-3C96-CF41-95FA-628B885B1F8E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19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17A5E71-5E86-5545-B525-E4F8AE6F6959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81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17A5E71-5E86-5545-B525-E4F8AE6F6959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81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78C3C70-6F75-8141-9EEA-3AC6D69FC7A7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50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E8890-12A7-4222-AA43-7705274FFB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D0DE7-9C2A-4666-8ACB-89437A3735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BA0CD-506D-4F52-8EF2-F07656AE4F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FD1CD671-DC85-4A6B-9029-E55F7985C6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88933-17FD-4694-985C-96F7EC70A6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C0FE6-2BD4-44AA-9F48-690D5782FC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922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C13BC-650C-4559-889B-828B581673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258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836BE-EE02-4C0A-820F-9398D00851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084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EF688-0E39-4725-B909-74499BF7B2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245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323A0-34C4-493C-9B56-7F832A64D4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8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520DB-C263-4470-91FC-1A02DABCE9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7E7C9-F5F0-469A-8D46-F4EE91BE3C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0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B0F1B-CAA6-41F9-8D22-41B626752A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586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7B3DE-FB27-4B42-B63A-3275867E6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804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A7997-EB3E-4F55-A9FC-EC81BE408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719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AB490-D81A-4C43-9FED-9B5971947F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059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DAD05-7355-45D6-B231-511D022D4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04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EB0CD-17CB-4714-8A3E-73DD0EF18F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9EC43-CE97-488E-9CDD-944B7014A4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ABB28-0C51-42B5-B7CC-4213A4858A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C0661-BA02-47FF-A69F-7AA0EE5AAC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ECDE9-1902-488F-A068-B3CAD63187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BB71F-2E24-44FF-89FC-D4090B2D0F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08132FA7-EFFC-4DD1-B627-5582E20DC4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F8D16CD6-7AC9-4704-8C2D-9DAA901F63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3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uS0P-Qp9tB8" TargetMode="Externa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uS0P-Qp9tB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09" y="1045416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N36 – Acid Base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E8428B-7502-F529-E207-A73589E2610D}"/>
              </a:ext>
            </a:extLst>
          </p:cNvPr>
          <p:cNvSpPr txBox="1"/>
          <p:nvPr/>
        </p:nvSpPr>
        <p:spPr>
          <a:xfrm>
            <a:off x="2088353" y="2875002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Quick Review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6E6C43-0B23-B090-3AB8-227BDEED617A}"/>
              </a:ext>
            </a:extLst>
          </p:cNvPr>
          <p:cNvSpPr txBox="1"/>
          <p:nvPr/>
        </p:nvSpPr>
        <p:spPr>
          <a:xfrm>
            <a:off x="381000" y="6073170"/>
            <a:ext cx="97391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lang="en-US" sz="2400" b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https://youtu.be/uS0P-Qp9tB8</a:t>
            </a:r>
            <a:r>
              <a:rPr lang="en-US" sz="2400" b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0902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842250" cy="579438"/>
          </a:xfrm>
        </p:spPr>
        <p:txBody>
          <a:bodyPr/>
          <a:lstStyle/>
          <a:p>
            <a:pPr algn="l" eaLnBrk="1" hangingPunct="1"/>
            <a:r>
              <a:rPr lang="en-US" b="1" u="sng" dirty="0">
                <a:latin typeface="Arial" charset="0"/>
                <a:cs typeface="Arial" charset="0"/>
              </a:rPr>
              <a:t>Amphoteric Substances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99884" y="1189038"/>
            <a:ext cx="3738716" cy="4419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b="1" dirty="0">
                <a:solidFill>
                  <a:srgbClr val="0070C0"/>
                </a:solidFill>
                <a:latin typeface="Arial" charset="0"/>
              </a:rPr>
              <a:t>Amphoteric substances</a:t>
            </a:r>
            <a:r>
              <a:rPr lang="en-US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can act as either an acid or a base because they have both a transferable H and an atom with lone pair electrons.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Google Shape;182;p14"/>
          <p:cNvSpPr txBox="1">
            <a:spLocks/>
          </p:cNvSpPr>
          <p:nvPr/>
        </p:nvSpPr>
        <p:spPr>
          <a:xfrm>
            <a:off x="4381500" y="1688513"/>
            <a:ext cx="7924800" cy="4340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NH</a:t>
            </a:r>
            <a:r>
              <a:rPr lang="en-US" sz="3200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3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+ H(OH)  NH</a:t>
            </a:r>
            <a:r>
              <a:rPr lang="en-US" sz="3200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4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+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+ OH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-</a:t>
            </a:r>
            <a:endParaRPr lang="en-US" sz="3200" b="1" baseline="-25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en-US" sz="3200" i="1" dirty="0">
                <a:solidFill>
                  <a:schemeClr val="tx1"/>
                </a:solidFill>
                <a:sym typeface="Wingdings" panose="05000000000000000000" pitchFamily="2" charset="2"/>
              </a:rPr>
              <a:t>Water is donating a proton…</a:t>
            </a:r>
            <a:r>
              <a:rPr lang="en-US" sz="3200" b="1" i="1" dirty="0">
                <a:solidFill>
                  <a:srgbClr val="FF0000"/>
                </a:solidFill>
                <a:sym typeface="Wingdings" panose="05000000000000000000" pitchFamily="2" charset="2"/>
              </a:rPr>
              <a:t>ACID!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b="1" dirty="0">
                <a:solidFill>
                  <a:schemeClr val="tx1"/>
                </a:solidFill>
              </a:rPr>
              <a:t>HCl + H(OH) 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 H</a:t>
            </a:r>
            <a:r>
              <a:rPr lang="en-US" sz="3200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3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O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+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+ Cl</a:t>
            </a:r>
            <a:r>
              <a:rPr lang="en-US" sz="3200" b="1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-</a:t>
            </a:r>
            <a:r>
              <a:rPr lang="en-US" sz="3200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3200" i="1" dirty="0">
                <a:solidFill>
                  <a:schemeClr val="tx1"/>
                </a:solidFill>
                <a:sym typeface="Wingdings" panose="05000000000000000000" pitchFamily="2" charset="2"/>
              </a:rPr>
              <a:t>    Water is accepting a proton…</a:t>
            </a:r>
            <a:r>
              <a:rPr lang="en-US" sz="3200" b="1" i="1" dirty="0">
                <a:solidFill>
                  <a:srgbClr val="00B0F0"/>
                </a:solidFill>
                <a:sym typeface="Wingdings" panose="05000000000000000000" pitchFamily="2" charset="2"/>
              </a:rPr>
              <a:t>BASE!</a:t>
            </a:r>
          </a:p>
        </p:txBody>
      </p:sp>
      <p:sp>
        <p:nvSpPr>
          <p:cNvPr id="6" name="Curved Down Arrow 5"/>
          <p:cNvSpPr/>
          <p:nvPr/>
        </p:nvSpPr>
        <p:spPr>
          <a:xfrm flipH="1">
            <a:off x="4763730" y="1466091"/>
            <a:ext cx="1574077" cy="444843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Down Arrow 6"/>
          <p:cNvSpPr/>
          <p:nvPr/>
        </p:nvSpPr>
        <p:spPr>
          <a:xfrm>
            <a:off x="4788311" y="3648697"/>
            <a:ext cx="1574077" cy="444843"/>
          </a:xfrm>
          <a:prstGeom prst="curved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6263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762000"/>
          </a:xfrm>
        </p:spPr>
        <p:txBody>
          <a:bodyPr/>
          <a:lstStyle/>
          <a:p>
            <a:pPr algn="l" eaLnBrk="1" hangingPunct="1"/>
            <a:r>
              <a:rPr lang="en-US" b="1" u="sng" dirty="0">
                <a:latin typeface="Arial" charset="0"/>
                <a:cs typeface="Arial" charset="0"/>
              </a:rPr>
              <a:t>Conjugate Acid–Base Pairs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11277600" cy="4267200"/>
          </a:xfrm>
        </p:spPr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dirty="0">
                <a:sym typeface="Wingdings" panose="05000000000000000000" pitchFamily="2" charset="2"/>
              </a:rPr>
              <a:t>Acids turn into </a:t>
            </a:r>
            <a:r>
              <a:rPr lang="en-US" b="1" dirty="0">
                <a:solidFill>
                  <a:srgbClr val="0070C0"/>
                </a:solidFill>
                <a:sym typeface="Wingdings" panose="05000000000000000000" pitchFamily="2" charset="2"/>
              </a:rPr>
              <a:t>“Conjugate Bases” </a:t>
            </a:r>
            <a:r>
              <a:rPr lang="en-US" dirty="0">
                <a:sym typeface="Wingdings" panose="05000000000000000000" pitchFamily="2" charset="2"/>
              </a:rPr>
              <a:t>once they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have lost their proton/hydrogen</a:t>
            </a:r>
            <a:endParaRPr lang="en-US" baseline="-25000" dirty="0">
              <a:sym typeface="Wingdings" panose="05000000000000000000" pitchFamily="2" charset="2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baseline="-25000" dirty="0">
                <a:sym typeface="Wingdings" panose="05000000000000000000" pitchFamily="2" charset="2"/>
              </a:rPr>
              <a:t>	</a:t>
            </a:r>
            <a:endParaRPr lang="en-US" dirty="0"/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dirty="0"/>
              <a:t>Bases turn into </a:t>
            </a:r>
            <a:r>
              <a:rPr lang="en-US" b="1" dirty="0">
                <a:solidFill>
                  <a:srgbClr val="0070C0"/>
                </a:solidFill>
              </a:rPr>
              <a:t>“Conjugate Acids” </a:t>
            </a:r>
            <a:r>
              <a:rPr lang="en-US" dirty="0"/>
              <a:t>once they </a:t>
            </a:r>
            <a:br>
              <a:rPr lang="en-US" dirty="0"/>
            </a:br>
            <a:r>
              <a:rPr lang="en-US" dirty="0"/>
              <a:t>have gained a proton/hydrogen</a:t>
            </a:r>
            <a:endParaRPr lang="en-US" dirty="0">
              <a:sym typeface="Wingdings" panose="05000000000000000000" pitchFamily="2" charset="2"/>
            </a:endParaRPr>
          </a:p>
          <a:p>
            <a:pPr marL="57150" indent="0">
              <a:buNone/>
            </a:pPr>
            <a:endParaRPr lang="en-US" dirty="0">
              <a:latin typeface="Arial" charset="0"/>
              <a:cs typeface="Times New Roman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296711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762000"/>
          </a:xfrm>
        </p:spPr>
        <p:txBody>
          <a:bodyPr/>
          <a:lstStyle/>
          <a:p>
            <a:pPr algn="l" eaLnBrk="1" hangingPunct="1"/>
            <a:r>
              <a:rPr lang="en-US" b="1" u="sng" dirty="0">
                <a:latin typeface="Arial" charset="0"/>
                <a:cs typeface="Arial" charset="0"/>
              </a:rPr>
              <a:t>Conjugate Acid–Base Pairs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3810000" cy="42672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Times New Roman" charset="0"/>
              </a:rPr>
              <a:t>Each reactant and the product it becomes is called a </a:t>
            </a:r>
            <a:r>
              <a:rPr lang="en-US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conjugate pair</a:t>
            </a:r>
            <a:r>
              <a:rPr lang="en-US" dirty="0">
                <a:latin typeface="Arial" charset="0"/>
                <a:cs typeface="Times New Roman" charset="0"/>
              </a:rPr>
              <a:t>.</a:t>
            </a:r>
          </a:p>
        </p:txBody>
      </p:sp>
      <p:pic>
        <p:nvPicPr>
          <p:cNvPr id="27652" name="Picture 5" descr="15_03_Figur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11" r="52650" b="6006"/>
          <a:stretch/>
        </p:blipFill>
        <p:spPr bwMode="auto">
          <a:xfrm>
            <a:off x="4839929" y="1174955"/>
            <a:ext cx="3919793" cy="255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5" descr="15_03_Figur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6320" b="6006"/>
          <a:stretch/>
        </p:blipFill>
        <p:spPr bwMode="auto">
          <a:xfrm>
            <a:off x="8077200" y="3716594"/>
            <a:ext cx="3700273" cy="2593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E80C4C8C-86BA-48AB-CBD9-116D9A679BA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813697" y="297086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137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56624"/>
            <a:ext cx="7772400" cy="579438"/>
          </a:xfrm>
        </p:spPr>
        <p:txBody>
          <a:bodyPr/>
          <a:lstStyle/>
          <a:p>
            <a:pPr algn="l" eaLnBrk="1" hangingPunct="1"/>
            <a:r>
              <a:rPr lang="en-US" b="1" u="sng" dirty="0">
                <a:latin typeface="Arial" charset="0"/>
                <a:cs typeface="Arial" charset="0"/>
              </a:rPr>
              <a:t>Conjugate Pairs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676554" y="3629208"/>
            <a:ext cx="4003304" cy="2619009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37921" y="1569094"/>
            <a:ext cx="3310759" cy="2261744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pic>
        <p:nvPicPr>
          <p:cNvPr id="73" name="Picture 2" descr="http://mccord.cm.utexas.edu/courses/images/acid-base-c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176" y="3339442"/>
            <a:ext cx="2255380" cy="1922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Google Shape;182;p14"/>
          <p:cNvSpPr txBox="1">
            <a:spLocks/>
          </p:cNvSpPr>
          <p:nvPr/>
        </p:nvSpPr>
        <p:spPr>
          <a:xfrm>
            <a:off x="772609" y="1391321"/>
            <a:ext cx="8142791" cy="1923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 Condensed"/>
              <a:buNone/>
              <a:tabLst/>
              <a:defRPr/>
            </a:pP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Condensed"/>
                <a:ea typeface="Roboto Condensed"/>
                <a:sym typeface="Wingdings" panose="05000000000000000000" pitchFamily="2" charset="2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Condensed"/>
                <a:ea typeface="Roboto Condensed"/>
                <a:sym typeface="Wingdings" panose="05000000000000000000" pitchFamily="2" charset="2"/>
              </a:rPr>
              <a:t>NH</a:t>
            </a:r>
            <a:r>
              <a:rPr kumimoji="0" lang="en-US" sz="32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Condensed"/>
                <a:ea typeface="Roboto Condensed"/>
                <a:sym typeface="Wingdings" panose="05000000000000000000" pitchFamily="2" charset="2"/>
              </a:rPr>
              <a:t>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Condensed"/>
                <a:ea typeface="Roboto Condensed"/>
                <a:sym typeface="Wingdings" panose="05000000000000000000" pitchFamily="2" charset="2"/>
              </a:rPr>
              <a:t>   +   HBr            NH</a:t>
            </a:r>
            <a:r>
              <a:rPr kumimoji="0" lang="en-US" sz="32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Condensed"/>
                <a:ea typeface="Roboto Condensed"/>
                <a:sym typeface="Wingdings" panose="05000000000000000000" pitchFamily="2" charset="2"/>
              </a:rPr>
              <a:t>4</a:t>
            </a:r>
            <a:r>
              <a:rPr kumimoji="0" lang="en-US" sz="3200" b="1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Condensed"/>
                <a:ea typeface="Roboto Condensed"/>
                <a:sym typeface="Wingdings" panose="05000000000000000000" pitchFamily="2" charset="2"/>
              </a:rPr>
              <a:t>+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Condensed"/>
                <a:ea typeface="Roboto Condensed"/>
                <a:sym typeface="Wingdings" panose="05000000000000000000" pitchFamily="2" charset="2"/>
              </a:rPr>
              <a:t>       +       Br</a:t>
            </a:r>
            <a:r>
              <a:rPr kumimoji="0" lang="en-US" sz="3200" b="1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Condensed"/>
                <a:ea typeface="Roboto Condensed"/>
                <a:sym typeface="Wingdings" panose="05000000000000000000" pitchFamily="2" charset="2"/>
              </a:rPr>
              <a:t>-</a:t>
            </a:r>
            <a:endParaRPr kumimoji="0" lang="en-US" sz="3200" b="1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Condensed"/>
              <a:ea typeface="Roboto Condensed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 Condensed"/>
              <a:buNone/>
              <a:tabLst/>
              <a:defRPr/>
            </a:pPr>
            <a:endParaRPr kumimoji="0" lang="en-US" sz="3200" b="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Condensed"/>
              <a:ea typeface="Roboto Condensed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 Condensed"/>
              <a:buNone/>
              <a:tabLst/>
              <a:defRPr/>
            </a:pPr>
            <a:b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Condensed"/>
                <a:ea typeface="Roboto Condensed"/>
                <a:sym typeface="Wingdings" panose="05000000000000000000" pitchFamily="2" charset="2"/>
              </a:rPr>
            </a:b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 Condensed"/>
              <a:ea typeface="Roboto Condensed"/>
              <a:sym typeface="Roboto Condensed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096435" y="2449457"/>
            <a:ext cx="1064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400" kern="0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Acid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70424" y="2496485"/>
            <a:ext cx="1195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400" kern="0" dirty="0">
                <a:solidFill>
                  <a:srgbClr val="00B0F0"/>
                </a:solidFill>
                <a:latin typeface="Arial"/>
                <a:cs typeface="Arial"/>
                <a:sym typeface="Arial"/>
              </a:rPr>
              <a:t>Base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744554" y="2399717"/>
            <a:ext cx="170587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400" kern="0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Conjugate Aci</a:t>
            </a:r>
            <a:r>
              <a:rPr lang="en-US" kern="0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d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132616" y="2501557"/>
            <a:ext cx="19104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400" kern="0" dirty="0">
                <a:solidFill>
                  <a:srgbClr val="00B0F0"/>
                </a:solidFill>
                <a:latin typeface="Arial"/>
                <a:cs typeface="Arial"/>
                <a:sym typeface="Arial"/>
              </a:rPr>
              <a:t>Conjugate Base</a:t>
            </a:r>
          </a:p>
        </p:txBody>
      </p:sp>
      <p:sp>
        <p:nvSpPr>
          <p:cNvPr id="79" name="Oval 78"/>
          <p:cNvSpPr/>
          <p:nvPr/>
        </p:nvSpPr>
        <p:spPr>
          <a:xfrm>
            <a:off x="2028199" y="1889472"/>
            <a:ext cx="1195212" cy="1157565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6046871" y="1817468"/>
            <a:ext cx="1910407" cy="1756059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81" name="Curved Down Arrow 80"/>
          <p:cNvSpPr/>
          <p:nvPr/>
        </p:nvSpPr>
        <p:spPr>
          <a:xfrm>
            <a:off x="2615052" y="1076974"/>
            <a:ext cx="4616572" cy="722800"/>
          </a:xfrm>
          <a:prstGeom prst="curvedDownArrow">
            <a:avLst>
              <a:gd name="adj1" fmla="val 25000"/>
              <a:gd name="adj2" fmla="val 93979"/>
              <a:gd name="adj3" fmla="val 18297"/>
            </a:avLst>
          </a:prstGeom>
          <a:solidFill>
            <a:srgbClr val="000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588045" y="1913894"/>
            <a:ext cx="1175862" cy="1119968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83" name="Curved Down Arrow 82"/>
          <p:cNvSpPr/>
          <p:nvPr/>
        </p:nvSpPr>
        <p:spPr>
          <a:xfrm rot="290606" flipV="1">
            <a:off x="1031695" y="3214422"/>
            <a:ext cx="4002835" cy="897362"/>
          </a:xfrm>
          <a:prstGeom prst="curvedDownArrow">
            <a:avLst>
              <a:gd name="adj1" fmla="val 17451"/>
              <a:gd name="adj2" fmla="val 66377"/>
              <a:gd name="adj3" fmla="val 23290"/>
            </a:avLst>
          </a:prstGeom>
          <a:solidFill>
            <a:srgbClr val="000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3733799" y="1583382"/>
            <a:ext cx="1888499" cy="1756059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85" name="Google Shape;182;p14"/>
          <p:cNvSpPr txBox="1">
            <a:spLocks/>
          </p:cNvSpPr>
          <p:nvPr/>
        </p:nvSpPr>
        <p:spPr>
          <a:xfrm>
            <a:off x="304800" y="4478796"/>
            <a:ext cx="10257796" cy="2074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 Condensed"/>
              <a:buNone/>
              <a:tabLst/>
              <a:defRPr/>
            </a:pPr>
            <a:r>
              <a:rPr kumimoji="0" lang="en-US" sz="28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Roboto Condensed"/>
                <a:sym typeface="Wingdings" panose="05000000000000000000" pitchFamily="2" charset="2"/>
              </a:rPr>
              <a:t>Tips for Finding Each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 Condensed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Roboto Condensed"/>
                <a:sym typeface="Wingdings" panose="05000000000000000000" pitchFamily="2" charset="2"/>
              </a:rPr>
              <a:t>- Find the Acid First – usually easiest!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 Condensed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Roboto Condensed"/>
                <a:sym typeface="Wingdings" panose="05000000000000000000" pitchFamily="2" charset="2"/>
              </a:rPr>
              <a:t>- Find It’s Conjugate Base – the part left after donating its H+!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 Condensed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Roboto Condensed"/>
                <a:sym typeface="Wingdings" panose="05000000000000000000" pitchFamily="2" charset="2"/>
              </a:rPr>
              <a:t>- Repeat with Base and Conjugate Acid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Roboto Condensed"/>
              <a:sym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3982105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7" grpId="0"/>
      <p:bldP spid="78" grpId="0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88925"/>
            <a:ext cx="11430000" cy="1504520"/>
          </a:xfrm>
        </p:spPr>
        <p:txBody>
          <a:bodyPr/>
          <a:lstStyle/>
          <a:p>
            <a:pPr algn="l"/>
            <a:r>
              <a:rPr lang="en-US" sz="40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Acid </a:t>
            </a:r>
            <a:r>
              <a:rPr lang="en-US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Dissociation </a:t>
            </a:r>
            <a:br>
              <a:rPr lang="en-US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</a:br>
            <a:r>
              <a:rPr lang="en-US" i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Back to equilibrium!!!! Woohoo!</a:t>
            </a:r>
            <a:endParaRPr lang="en-US" sz="4000" i="1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352800" y="2184625"/>
            <a:ext cx="6477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latin typeface="+mn-lt"/>
              </a:rPr>
              <a:t> </a:t>
            </a:r>
            <a:r>
              <a:rPr lang="en-US" sz="3200" dirty="0">
                <a:latin typeface="+mn-lt"/>
              </a:rPr>
              <a:t>HA    </a:t>
            </a:r>
            <a:r>
              <a:rPr lang="en-US" sz="3200" dirty="0">
                <a:latin typeface="+mn-lt"/>
                <a:sym typeface="Wingdings" pitchFamily="2" charset="2"/>
              </a:rPr>
              <a:t>    H</a:t>
            </a:r>
            <a:r>
              <a:rPr lang="en-US" sz="3200" baseline="30000" dirty="0">
                <a:latin typeface="+mn-lt"/>
                <a:sym typeface="Wingdings" pitchFamily="2" charset="2"/>
              </a:rPr>
              <a:t>+</a:t>
            </a:r>
            <a:r>
              <a:rPr lang="en-US" sz="3200" dirty="0">
                <a:latin typeface="+mn-lt"/>
                <a:sym typeface="Wingdings" pitchFamily="2" charset="2"/>
              </a:rPr>
              <a:t>     +          A</a:t>
            </a:r>
            <a:r>
              <a:rPr lang="en-US" sz="3200" baseline="30000" dirty="0">
                <a:latin typeface="+mn-lt"/>
                <a:sym typeface="Wingdings" pitchFamily="2" charset="2"/>
              </a:rPr>
              <a:t>-</a:t>
            </a:r>
          </a:p>
          <a:p>
            <a:r>
              <a:rPr lang="en-US" sz="3200" dirty="0">
                <a:solidFill>
                  <a:srgbClr val="FF3300"/>
                </a:solidFill>
                <a:latin typeface="+mn-lt"/>
                <a:sym typeface="Wingdings" pitchFamily="2" charset="2"/>
              </a:rPr>
              <a:t>Acid</a:t>
            </a:r>
            <a:r>
              <a:rPr lang="en-US" sz="3200" dirty="0">
                <a:latin typeface="+mn-lt"/>
                <a:sym typeface="Wingdings" pitchFamily="2" charset="2"/>
              </a:rPr>
              <a:t>	      </a:t>
            </a:r>
            <a:r>
              <a:rPr lang="en-US" sz="3200" dirty="0">
                <a:solidFill>
                  <a:srgbClr val="FF3300"/>
                </a:solidFill>
                <a:latin typeface="+mn-lt"/>
                <a:sym typeface="Wingdings" pitchFamily="2" charset="2"/>
              </a:rPr>
              <a:t>Proton</a:t>
            </a:r>
            <a:r>
              <a:rPr lang="en-US" sz="3200" dirty="0">
                <a:latin typeface="+mn-lt"/>
                <a:sym typeface="Wingdings" pitchFamily="2" charset="2"/>
              </a:rPr>
              <a:t>      </a:t>
            </a:r>
            <a:r>
              <a:rPr lang="en-US" sz="32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Conjugate</a:t>
            </a:r>
          </a:p>
          <a:p>
            <a:r>
              <a:rPr lang="en-US" sz="3200" dirty="0">
                <a:latin typeface="+mn-lt"/>
                <a:sym typeface="Wingdings" pitchFamily="2" charset="2"/>
              </a:rPr>
              <a:t>				    </a:t>
            </a:r>
            <a:r>
              <a:rPr lang="en-US" sz="32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base</a:t>
            </a:r>
          </a:p>
        </p:txBody>
      </p:sp>
      <p:graphicFrame>
        <p:nvGraphicFramePr>
          <p:cNvPr id="24582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641586"/>
              </p:ext>
            </p:extLst>
          </p:nvPr>
        </p:nvGraphicFramePr>
        <p:xfrm>
          <a:off x="3581400" y="3802063"/>
          <a:ext cx="45720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52200" imgH="444240" progId="Equation.3">
                  <p:embed/>
                </p:oleObj>
              </mc:Choice>
              <mc:Fallback>
                <p:oleObj name="Equation" r:id="rId2" imgW="952200" imgH="4442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802063"/>
                        <a:ext cx="4572000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4300" y="5943600"/>
            <a:ext cx="1196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+mn-lt"/>
              </a:rPr>
              <a:t>Can also H</a:t>
            </a:r>
            <a:r>
              <a:rPr lang="en-US" baseline="30000" dirty="0">
                <a:latin typeface="+mn-lt"/>
              </a:rPr>
              <a:t>+</a:t>
            </a:r>
            <a:r>
              <a:rPr lang="en-US" dirty="0">
                <a:latin typeface="+mn-lt"/>
              </a:rPr>
              <a:t> be written in its hydrated form, H</a:t>
            </a:r>
            <a:r>
              <a:rPr lang="en-US" baseline="-2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O</a:t>
            </a:r>
            <a:r>
              <a:rPr lang="en-US" baseline="30000" dirty="0">
                <a:latin typeface="+mn-lt"/>
              </a:rPr>
              <a:t>+</a:t>
            </a:r>
            <a:r>
              <a:rPr lang="en-US" dirty="0">
                <a:latin typeface="+mn-lt"/>
              </a:rPr>
              <a:t> (hydronium ion)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4613"/>
            <a:ext cx="8229600" cy="1020763"/>
          </a:xfrm>
        </p:spPr>
        <p:txBody>
          <a:bodyPr/>
          <a:lstStyle/>
          <a:p>
            <a:pPr algn="l"/>
            <a:r>
              <a:rPr lang="en-US" b="1" u="sng" dirty="0">
                <a:solidFill>
                  <a:schemeClr val="tx1"/>
                </a:solidFill>
                <a:latin typeface="+mn-lt"/>
              </a:rPr>
              <a:t>Dissociation of Strong Acids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03123" y="1327777"/>
            <a:ext cx="114078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Strong acids are assumed to dissociate completely in solution.</a:t>
            </a:r>
          </a:p>
        </p:txBody>
      </p:sp>
      <p:pic>
        <p:nvPicPr>
          <p:cNvPr id="19462" name="Picture 6" descr="StrongAc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16864"/>
            <a:ext cx="4724400" cy="4311603"/>
          </a:xfrm>
          <a:prstGeom prst="rect">
            <a:avLst/>
          </a:prstGeom>
          <a:noFill/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428056" y="4485382"/>
            <a:ext cx="4038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+mj-lt"/>
              </a:rPr>
              <a:t>Large </a:t>
            </a:r>
            <a:r>
              <a:rPr lang="en-US" sz="3200" i="1" dirty="0" err="1">
                <a:solidFill>
                  <a:schemeClr val="tx1"/>
                </a:solidFill>
                <a:latin typeface="+mj-lt"/>
              </a:rPr>
              <a:t>K</a:t>
            </a:r>
            <a:r>
              <a:rPr lang="en-US" sz="3200" i="1" baseline="-25000" dirty="0" err="1">
                <a:solidFill>
                  <a:schemeClr val="tx1"/>
                </a:solidFill>
                <a:latin typeface="+mj-lt"/>
              </a:rPr>
              <a:t>a</a:t>
            </a:r>
            <a:r>
              <a:rPr lang="en-US" sz="3200" dirty="0">
                <a:solidFill>
                  <a:schemeClr val="tx1"/>
                </a:solidFill>
                <a:latin typeface="+mj-lt"/>
              </a:rPr>
              <a:t> or </a:t>
            </a:r>
            <a:br>
              <a:rPr lang="en-US" sz="3200" dirty="0">
                <a:solidFill>
                  <a:schemeClr val="tx1"/>
                </a:solidFill>
                <a:latin typeface="+mj-lt"/>
              </a:rPr>
            </a:br>
            <a:r>
              <a:rPr lang="en-US" sz="3200" dirty="0">
                <a:solidFill>
                  <a:schemeClr val="tx1"/>
                </a:solidFill>
                <a:latin typeface="+mj-lt"/>
              </a:rPr>
              <a:t>small </a:t>
            </a:r>
            <a:r>
              <a:rPr lang="en-US" sz="3200" i="1" dirty="0" err="1">
                <a:solidFill>
                  <a:schemeClr val="tx1"/>
                </a:solidFill>
                <a:latin typeface="+mj-lt"/>
              </a:rPr>
              <a:t>K</a:t>
            </a:r>
            <a:r>
              <a:rPr lang="en-US" sz="3200" i="1" baseline="-25000" dirty="0" err="1">
                <a:solidFill>
                  <a:schemeClr val="tx1"/>
                </a:solidFill>
                <a:latin typeface="+mj-lt"/>
              </a:rPr>
              <a:t>a</a:t>
            </a:r>
            <a:r>
              <a:rPr lang="en-US" sz="3200" dirty="0">
                <a:solidFill>
                  <a:schemeClr val="tx1"/>
                </a:solidFill>
                <a:latin typeface="+mj-lt"/>
              </a:rPr>
              <a:t>?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428056" y="1914584"/>
            <a:ext cx="2362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+mj-lt"/>
              </a:rPr>
              <a:t>Reactant </a:t>
            </a:r>
            <a:br>
              <a:rPr lang="en-US" sz="3200" dirty="0">
                <a:solidFill>
                  <a:schemeClr val="tx1"/>
                </a:solidFill>
                <a:latin typeface="+mj-lt"/>
              </a:rPr>
            </a:br>
            <a:r>
              <a:rPr lang="en-US" sz="3200" dirty="0">
                <a:solidFill>
                  <a:schemeClr val="tx1"/>
                </a:solidFill>
                <a:latin typeface="+mj-lt"/>
              </a:rPr>
              <a:t>favored or </a:t>
            </a:r>
            <a:br>
              <a:rPr lang="en-US" sz="3200" dirty="0">
                <a:solidFill>
                  <a:schemeClr val="tx1"/>
                </a:solidFill>
                <a:latin typeface="+mj-lt"/>
              </a:rPr>
            </a:br>
            <a:r>
              <a:rPr lang="en-US" sz="3200" dirty="0">
                <a:solidFill>
                  <a:schemeClr val="tx1"/>
                </a:solidFill>
                <a:latin typeface="+mj-lt"/>
              </a:rPr>
              <a:t>product </a:t>
            </a:r>
            <a:br>
              <a:rPr lang="en-US" sz="3200" dirty="0">
                <a:solidFill>
                  <a:schemeClr val="tx1"/>
                </a:solidFill>
                <a:latin typeface="+mj-lt"/>
              </a:rPr>
            </a:br>
            <a:r>
              <a:rPr lang="en-US" sz="3200" dirty="0">
                <a:solidFill>
                  <a:schemeClr val="tx1"/>
                </a:solidFill>
                <a:latin typeface="+mj-lt"/>
              </a:rPr>
              <a:t>favored?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9514156" y="4768474"/>
            <a:ext cx="190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+mj-lt"/>
              </a:rPr>
              <a:t>Large </a:t>
            </a:r>
            <a:r>
              <a:rPr lang="en-US" sz="3200" i="1" dirty="0" err="1">
                <a:solidFill>
                  <a:srgbClr val="0070C0"/>
                </a:solidFill>
                <a:latin typeface="+mj-lt"/>
              </a:rPr>
              <a:t>K</a:t>
            </a:r>
            <a:r>
              <a:rPr lang="en-US" sz="3200" i="1" baseline="-25000" dirty="0" err="1">
                <a:solidFill>
                  <a:srgbClr val="0070C0"/>
                </a:solidFill>
                <a:latin typeface="+mj-lt"/>
              </a:rPr>
              <a:t>a</a:t>
            </a:r>
            <a:endParaRPr lang="en-US" sz="32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9590356" y="2318063"/>
            <a:ext cx="1905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+mj-lt"/>
              </a:rPr>
              <a:t>Product Favored</a:t>
            </a:r>
          </a:p>
        </p:txBody>
      </p:sp>
      <p:pic>
        <p:nvPicPr>
          <p:cNvPr id="2" name="Picture 1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2A3B2418-3347-36D4-50A7-B914B39990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916529" y="146446"/>
            <a:ext cx="662764" cy="13299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66077"/>
            <a:ext cx="11201400" cy="648324"/>
          </a:xfrm>
        </p:spPr>
        <p:txBody>
          <a:bodyPr/>
          <a:lstStyle/>
          <a:p>
            <a:pPr algn="l"/>
            <a:r>
              <a:rPr lang="en-US" b="1" u="sng" dirty="0"/>
              <a:t>Dissociation Constants: Strong Acids</a:t>
            </a:r>
          </a:p>
        </p:txBody>
      </p:sp>
      <p:graphicFrame>
        <p:nvGraphicFramePr>
          <p:cNvPr id="21725" name="Group 2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899182"/>
              </p:ext>
            </p:extLst>
          </p:nvPr>
        </p:nvGraphicFramePr>
        <p:xfrm>
          <a:off x="1828800" y="1600200"/>
          <a:ext cx="8534400" cy="4126548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Acid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Formula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Conjugate Base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K</a:t>
                      </a:r>
                      <a:r>
                        <a:rPr kumimoji="0" lang="en-US" sz="2400" b="1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a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Perchloric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HClO</a:t>
                      </a:r>
                      <a:r>
                        <a:rPr kumimoji="0" lang="en-U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ClO</a:t>
                      </a:r>
                      <a:r>
                        <a:rPr kumimoji="0" lang="en-U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Very large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Hydriodic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HI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I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Very large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Hydrobromic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HBr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Br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Very large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Hydrochloric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HCl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Cl</a:t>
                      </a:r>
                      <a:r>
                        <a:rPr kumimoji="0" lang="en-US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Very large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Nitric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HNO</a:t>
                      </a:r>
                      <a:r>
                        <a:rPr kumimoji="0" lang="en-US" sz="24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NO</a:t>
                      </a:r>
                      <a:r>
                        <a:rPr kumimoji="0" lang="en-US" sz="24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Very large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Sulfuric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SO</a:t>
                      </a:r>
                      <a:r>
                        <a:rPr kumimoji="0" lang="en-U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HSO</a:t>
                      </a:r>
                      <a:r>
                        <a:rPr kumimoji="0" lang="en-US" sz="24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Very large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Hydronium ion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+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O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1.0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06477"/>
            <a:ext cx="8229600" cy="717549"/>
          </a:xfrm>
        </p:spPr>
        <p:txBody>
          <a:bodyPr/>
          <a:lstStyle/>
          <a:p>
            <a:pPr algn="l"/>
            <a:r>
              <a:rPr lang="en-US" b="1" u="sng" dirty="0">
                <a:solidFill>
                  <a:schemeClr val="tx1"/>
                </a:solidFill>
                <a:latin typeface="+mn-lt"/>
              </a:rPr>
              <a:t>Dissociation of Weak Acids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04800" y="914400"/>
            <a:ext cx="11429999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Weak acids are assumed to dissociate only slightly </a:t>
            </a:r>
            <a:br>
              <a:rPr lang="en-US" dirty="0">
                <a:solidFill>
                  <a:schemeClr val="tx1"/>
                </a:solidFill>
                <a:latin typeface="+mj-lt"/>
              </a:rPr>
            </a:br>
            <a:r>
              <a:rPr lang="en-US" dirty="0">
                <a:solidFill>
                  <a:schemeClr val="tx1"/>
                </a:solidFill>
                <a:latin typeface="+mj-lt"/>
              </a:rPr>
              <a:t>(less than 5%) in solution.</a:t>
            </a:r>
          </a:p>
        </p:txBody>
      </p:sp>
      <p:pic>
        <p:nvPicPr>
          <p:cNvPr id="20485" name="Picture 5" descr="WeakAc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81200"/>
            <a:ext cx="4865461" cy="4440339"/>
          </a:xfrm>
          <a:prstGeom prst="rect">
            <a:avLst/>
          </a:prstGeom>
          <a:noFill/>
        </p:spPr>
      </p:pic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317667" y="4638199"/>
            <a:ext cx="4038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+mj-lt"/>
              </a:rPr>
              <a:t>Large </a:t>
            </a:r>
            <a:r>
              <a:rPr lang="en-US" sz="3200" i="1" dirty="0" err="1">
                <a:solidFill>
                  <a:schemeClr val="tx1"/>
                </a:solidFill>
                <a:latin typeface="+mj-lt"/>
              </a:rPr>
              <a:t>K</a:t>
            </a:r>
            <a:r>
              <a:rPr lang="en-US" sz="3200" i="1" baseline="-25000" dirty="0" err="1">
                <a:solidFill>
                  <a:schemeClr val="tx1"/>
                </a:solidFill>
                <a:latin typeface="+mj-lt"/>
              </a:rPr>
              <a:t>a</a:t>
            </a:r>
            <a:r>
              <a:rPr lang="en-US" sz="3200" dirty="0">
                <a:solidFill>
                  <a:schemeClr val="tx1"/>
                </a:solidFill>
                <a:latin typeface="+mj-lt"/>
              </a:rPr>
              <a:t> or </a:t>
            </a:r>
            <a:br>
              <a:rPr lang="en-US" sz="3200" dirty="0">
                <a:solidFill>
                  <a:schemeClr val="tx1"/>
                </a:solidFill>
                <a:latin typeface="+mj-lt"/>
              </a:rPr>
            </a:br>
            <a:r>
              <a:rPr lang="en-US" sz="3200" dirty="0">
                <a:solidFill>
                  <a:schemeClr val="tx1"/>
                </a:solidFill>
                <a:latin typeface="+mj-lt"/>
              </a:rPr>
              <a:t>small </a:t>
            </a:r>
            <a:r>
              <a:rPr lang="en-US" sz="3200" i="1" dirty="0" err="1">
                <a:solidFill>
                  <a:schemeClr val="tx1"/>
                </a:solidFill>
                <a:latin typeface="+mj-lt"/>
              </a:rPr>
              <a:t>K</a:t>
            </a:r>
            <a:r>
              <a:rPr lang="en-US" sz="3200" i="1" baseline="-25000" dirty="0" err="1">
                <a:solidFill>
                  <a:schemeClr val="tx1"/>
                </a:solidFill>
                <a:latin typeface="+mj-lt"/>
              </a:rPr>
              <a:t>a</a:t>
            </a:r>
            <a:r>
              <a:rPr lang="en-US" sz="3200" dirty="0">
                <a:solidFill>
                  <a:schemeClr val="tx1"/>
                </a:solidFill>
                <a:latin typeface="+mj-lt"/>
              </a:rPr>
              <a:t>?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331735" y="1999697"/>
            <a:ext cx="2362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+mj-lt"/>
              </a:rPr>
              <a:t>Reactant </a:t>
            </a:r>
            <a:br>
              <a:rPr lang="en-US" sz="3200" dirty="0">
                <a:solidFill>
                  <a:schemeClr val="tx1"/>
                </a:solidFill>
                <a:latin typeface="+mj-lt"/>
              </a:rPr>
            </a:br>
            <a:r>
              <a:rPr lang="en-US" sz="3200" dirty="0">
                <a:solidFill>
                  <a:schemeClr val="tx1"/>
                </a:solidFill>
                <a:latin typeface="+mj-lt"/>
              </a:rPr>
              <a:t>favored or </a:t>
            </a:r>
            <a:br>
              <a:rPr lang="en-US" sz="3200" dirty="0">
                <a:solidFill>
                  <a:schemeClr val="tx1"/>
                </a:solidFill>
                <a:latin typeface="+mj-lt"/>
              </a:rPr>
            </a:br>
            <a:r>
              <a:rPr lang="en-US" sz="3200" dirty="0">
                <a:solidFill>
                  <a:schemeClr val="tx1"/>
                </a:solidFill>
                <a:latin typeface="+mj-lt"/>
              </a:rPr>
              <a:t>product </a:t>
            </a:r>
            <a:br>
              <a:rPr lang="en-US" sz="3200" dirty="0">
                <a:solidFill>
                  <a:schemeClr val="tx1"/>
                </a:solidFill>
                <a:latin typeface="+mj-lt"/>
              </a:rPr>
            </a:br>
            <a:r>
              <a:rPr lang="en-US" sz="3200" dirty="0">
                <a:solidFill>
                  <a:schemeClr val="tx1"/>
                </a:solidFill>
                <a:latin typeface="+mj-lt"/>
              </a:rPr>
              <a:t>favored?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403767" y="4921291"/>
            <a:ext cx="190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+mj-lt"/>
              </a:rPr>
              <a:t>Small </a:t>
            </a:r>
            <a:r>
              <a:rPr lang="en-US" sz="3200" i="1" dirty="0" err="1">
                <a:solidFill>
                  <a:srgbClr val="0070C0"/>
                </a:solidFill>
                <a:latin typeface="+mj-lt"/>
              </a:rPr>
              <a:t>K</a:t>
            </a:r>
            <a:r>
              <a:rPr lang="en-US" sz="3200" i="1" baseline="-25000" dirty="0" err="1">
                <a:solidFill>
                  <a:srgbClr val="0070C0"/>
                </a:solidFill>
                <a:latin typeface="+mj-lt"/>
              </a:rPr>
              <a:t>a</a:t>
            </a:r>
            <a:endParaRPr lang="en-US" sz="32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9494035" y="2610432"/>
            <a:ext cx="1905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+mj-lt"/>
              </a:rPr>
              <a:t>Reactant Favored</a:t>
            </a:r>
          </a:p>
        </p:txBody>
      </p:sp>
      <p:pic>
        <p:nvPicPr>
          <p:cNvPr id="2" name="Picture 1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BE2D3345-0562-A654-4A2E-2E1A0F9976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916529" y="146446"/>
            <a:ext cx="662764" cy="13299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60885"/>
            <a:ext cx="9906000" cy="762000"/>
          </a:xfrm>
        </p:spPr>
        <p:txBody>
          <a:bodyPr/>
          <a:lstStyle/>
          <a:p>
            <a:pPr algn="l"/>
            <a:r>
              <a:rPr lang="en-US" b="1" u="sng" dirty="0">
                <a:latin typeface="+mn-lt"/>
              </a:rPr>
              <a:t>Dissociation Constants: Weak Acids</a:t>
            </a:r>
          </a:p>
        </p:txBody>
      </p:sp>
      <p:graphicFrame>
        <p:nvGraphicFramePr>
          <p:cNvPr id="22983" name="Group 4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263063"/>
              </p:ext>
            </p:extLst>
          </p:nvPr>
        </p:nvGraphicFramePr>
        <p:xfrm>
          <a:off x="381000" y="985575"/>
          <a:ext cx="8305800" cy="560832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Acid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Formula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Conjugate Base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K</a:t>
                      </a:r>
                      <a:r>
                        <a:rPr kumimoji="0" lang="en-US" sz="2400" b="1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a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Iodic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HIO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IO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1.7 x 10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-1 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Oxalic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5.9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-2 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Sulfurous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SO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HSO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1.5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-2 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Phosphoric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PO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PO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7.5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-3 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Citric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7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7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7.1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-4 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Nitrous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HNO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NO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4.6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-4 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Hydrofluoric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HF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F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3.5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-4 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Formic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HCOOH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HCOO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1.8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-4 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Benzoic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COOH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COO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6.5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-5 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Acetic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CH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COOH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CH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COO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1.8 x 10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-5 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Carbonic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CO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HCO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4.3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-7 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Hypochlorous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HClO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ClO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3.0 x 10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-8 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Hydrocyanic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HCN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CN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 4.9 x 10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-10 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D1D6E6-91F3-B7D1-41D6-80C061C276B0}"/>
              </a:ext>
            </a:extLst>
          </p:cNvPr>
          <p:cNvSpPr txBox="1"/>
          <p:nvPr/>
        </p:nvSpPr>
        <p:spPr>
          <a:xfrm>
            <a:off x="8839200" y="985575"/>
            <a:ext cx="2971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*Random fact*</a:t>
            </a:r>
          </a:p>
          <a:p>
            <a:r>
              <a:rPr lang="en-US" sz="2400" b="0" dirty="0">
                <a:latin typeface="+mj-lt"/>
              </a:rPr>
              <a:t>Weak acids will dissociate more when they are dilute! The lower the concentration the higher % dissociation they will have.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42901"/>
            <a:ext cx="7772400" cy="6858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Self-Ionization of Water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268372" y="5076938"/>
            <a:ext cx="60773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25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, [H</a:t>
            </a:r>
            <a:r>
              <a:rPr lang="en-US" sz="32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3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O</a:t>
            </a:r>
            <a:r>
              <a:rPr lang="en-US" sz="3200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+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] = [OH</a:t>
            </a:r>
            <a:r>
              <a:rPr lang="en-US" sz="3200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-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] = 1 x 10</a:t>
            </a:r>
            <a:r>
              <a:rPr lang="en-US" sz="3200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-7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58097" y="4373773"/>
            <a:ext cx="678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i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a constant at 25 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C: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85800" y="5081625"/>
            <a:ext cx="33425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[H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][OH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85800" y="5843625"/>
            <a:ext cx="6858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(1 x 10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-7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)(1 x 10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-7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1 x 10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-14</a:t>
            </a:r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6626" name="Picture 2" descr="Ionization Images, Stock Photos &amp;amp; Vectors | Shutterstoc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80"/>
          <a:stretch/>
        </p:blipFill>
        <p:spPr bwMode="auto">
          <a:xfrm>
            <a:off x="457428" y="1151957"/>
            <a:ext cx="10972571" cy="3267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1" grpId="0"/>
      <p:bldP spid="61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AED598-4DD9-7F7E-5AAA-E9415C9333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F79ECC2-31AE-5177-391B-DB22019D52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22909" y="1045416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N36 – Acid Base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B791B4-7A29-4A48-DD20-DF6288ED7214}"/>
              </a:ext>
            </a:extLst>
          </p:cNvPr>
          <p:cNvSpPr txBox="1"/>
          <p:nvPr/>
        </p:nvSpPr>
        <p:spPr>
          <a:xfrm>
            <a:off x="609600" y="4599455"/>
            <a:ext cx="112775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Target: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can review Acid Base definitions and perform pH calculations for strong acids/bases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7C087122-30D1-28AD-7AD2-CA968577E53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8C6B1E-4E88-6C24-B3C2-034F8F1B752D}"/>
              </a:ext>
            </a:extLst>
          </p:cNvPr>
          <p:cNvSpPr txBox="1"/>
          <p:nvPr/>
        </p:nvSpPr>
        <p:spPr>
          <a:xfrm>
            <a:off x="2088353" y="2875002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Quick Review</a:t>
            </a:r>
          </a:p>
        </p:txBody>
      </p:sp>
    </p:spTree>
    <p:extLst>
      <p:ext uri="{BB962C8B-B14F-4D97-AF65-F5344CB8AC3E}">
        <p14:creationId xmlns:p14="http://schemas.microsoft.com/office/powerpoint/2010/main" val="36575668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42901"/>
            <a:ext cx="7772400" cy="6858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Self-Ionization of Water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57428" y="3453770"/>
            <a:ext cx="1160563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i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only 1 x 10</a:t>
            </a:r>
            <a:r>
              <a:rPr lang="en-US" sz="320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-14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when at 25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C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Neutral is only pH 7 when at 25 °C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K</a:t>
            </a:r>
            <a:r>
              <a:rPr lang="en-US" sz="32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w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increases as temp increases – more dissociates!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pH of neutral gets lower as temp increases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6626" name="Picture 2" descr="Ionization Images, Stock Photos &amp;amp; Vectors | Shutterstoc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80"/>
          <a:stretch/>
        </p:blipFill>
        <p:spPr bwMode="auto">
          <a:xfrm>
            <a:off x="457428" y="1151958"/>
            <a:ext cx="6582469" cy="196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33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1"/>
            <a:ext cx="10591800" cy="762000"/>
          </a:xfrm>
        </p:spPr>
        <p:txBody>
          <a:bodyPr/>
          <a:lstStyle/>
          <a:p>
            <a:pPr algn="l"/>
            <a:r>
              <a:rPr lang="en-US" b="1" u="sng" dirty="0"/>
              <a:t>pH and pOH Calculations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300264"/>
              </p:ext>
            </p:extLst>
          </p:nvPr>
        </p:nvGraphicFramePr>
        <p:xfrm>
          <a:off x="1925216" y="1524000"/>
          <a:ext cx="8341568" cy="3992880"/>
        </p:xfrm>
        <a:graphic>
          <a:graphicData uri="http://schemas.openxmlformats.org/drawingml/2006/table">
            <a:tbl>
              <a:tblPr firstRow="1" bandRow="1"/>
              <a:tblGrid>
                <a:gridCol w="4170784">
                  <a:extLst>
                    <a:ext uri="{9D8B030D-6E8A-4147-A177-3AD203B41FA5}">
                      <a16:colId xmlns:a16="http://schemas.microsoft.com/office/drawing/2014/main" val="2739412347"/>
                    </a:ext>
                  </a:extLst>
                </a:gridCol>
                <a:gridCol w="4170784">
                  <a:extLst>
                    <a:ext uri="{9D8B030D-6E8A-4147-A177-3AD203B41FA5}">
                      <a16:colId xmlns:a16="http://schemas.microsoft.com/office/drawing/2014/main" val="24750065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tx1"/>
                          </a:solidFill>
                        </a:rPr>
                        <a:t>pH = -log</a:t>
                      </a: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 [H</a:t>
                      </a:r>
                      <a:r>
                        <a:rPr lang="en-US" sz="3600" b="1" baseline="3000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tx1"/>
                          </a:solidFill>
                        </a:rPr>
                        <a:t>pOH = -log [OH</a:t>
                      </a:r>
                      <a:r>
                        <a:rPr lang="en-US" sz="3600" b="1" baseline="300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990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tx1"/>
                          </a:solidFill>
                        </a:rPr>
                        <a:t>[H</a:t>
                      </a:r>
                      <a:r>
                        <a:rPr lang="en-US" sz="3600" b="1" baseline="3000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</a:rPr>
                        <a:t>] = 10</a:t>
                      </a:r>
                      <a:r>
                        <a:rPr lang="en-US" sz="3600" b="1" baseline="30000" dirty="0">
                          <a:solidFill>
                            <a:schemeClr val="tx1"/>
                          </a:solidFill>
                        </a:rPr>
                        <a:t>-pH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[OH</a:t>
                      </a:r>
                      <a:r>
                        <a:rPr lang="en-US" sz="3600" b="1" baseline="300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] = 10</a:t>
                      </a:r>
                      <a:r>
                        <a:rPr lang="en-US" sz="3600" b="1" baseline="30000" dirty="0">
                          <a:solidFill>
                            <a:schemeClr val="tx1"/>
                          </a:solidFill>
                        </a:rPr>
                        <a:t>-pOH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02893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pH + pOH = 14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7764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[H</a:t>
                      </a:r>
                      <a:r>
                        <a:rPr lang="en-US" sz="3200" b="1" baseline="3000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][OH</a:t>
                      </a:r>
                      <a:r>
                        <a:rPr lang="en-US" sz="3200" b="1" baseline="300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= 1 x 10</a:t>
                      </a:r>
                      <a:r>
                        <a:rPr lang="en-US" sz="3200" b="1" baseline="30000" dirty="0">
                          <a:solidFill>
                            <a:schemeClr val="tx1"/>
                          </a:solidFill>
                        </a:rPr>
                        <a:t>-14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89853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With these calculations you can plug in, rearrange, substitute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and find everything no matter what you are given in the problem!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7833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1"/>
            <a:ext cx="10591800" cy="762000"/>
          </a:xfrm>
        </p:spPr>
        <p:txBody>
          <a:bodyPr/>
          <a:lstStyle/>
          <a:p>
            <a:pPr algn="l"/>
            <a:r>
              <a:rPr lang="en-US" b="1" u="sng" dirty="0"/>
              <a:t>pH and pOH Calculations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Picture 2" descr="Image result for ph calculatio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7" t="18472" r="4192" b="6312"/>
          <a:stretch/>
        </p:blipFill>
        <p:spPr bwMode="auto">
          <a:xfrm>
            <a:off x="2671843" y="1320281"/>
            <a:ext cx="6848314" cy="421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4FB8C228-DCED-1155-D470-7CEC7F1331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717618" y="325604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103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1"/>
            <a:ext cx="10591800" cy="762000"/>
          </a:xfrm>
        </p:spPr>
        <p:txBody>
          <a:bodyPr/>
          <a:lstStyle/>
          <a:p>
            <a:pPr algn="l"/>
            <a:r>
              <a:rPr lang="en-US" b="1" u="sng" dirty="0"/>
              <a:t>pH and pOH Calculations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299225"/>
              </p:ext>
            </p:extLst>
          </p:nvPr>
        </p:nvGraphicFramePr>
        <p:xfrm>
          <a:off x="3429000" y="1143000"/>
          <a:ext cx="5754571" cy="524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martDraw" r:id="rId2" imgW="4237920" imgH="3867840" progId="">
                  <p:embed/>
                </p:oleObj>
              </mc:Choice>
              <mc:Fallback>
                <p:oleObj name="SmartDraw" r:id="rId2" imgW="4237920" imgH="3867840" progId="">
                  <p:embed/>
                  <p:pic>
                    <p:nvPicPr>
                      <p:cNvPr id="30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143000"/>
                        <a:ext cx="5754571" cy="5249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97973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3048000" cy="6096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 Scale</a:t>
            </a:r>
          </a:p>
        </p:txBody>
      </p:sp>
      <p:pic>
        <p:nvPicPr>
          <p:cNvPr id="10243" name="Picture 3" descr="phdiagram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rcRect l="1098" t="1215" r="2222" b="2780"/>
          <a:stretch/>
        </p:blipFill>
        <p:spPr>
          <a:xfrm>
            <a:off x="5105400" y="419100"/>
            <a:ext cx="6705600" cy="6019800"/>
          </a:xfrm>
          <a:noFill/>
          <a:ln>
            <a:noFill/>
          </a:ln>
        </p:spPr>
      </p:pic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4267200" cy="6096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 Indicators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29C03635-2572-2F51-BDE5-7E528B112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843" y="1230443"/>
            <a:ext cx="669435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substances turn colors when the pH changes into a certain range, because their structure is changing. This is a very handy tool for us! </a:t>
            </a:r>
          </a:p>
          <a:p>
            <a:endParaRPr 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  <a:p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Example:</a:t>
            </a:r>
          </a:p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Phenolphthalein turns from clear to pink when the pH reaches </a:t>
            </a:r>
            <a:b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</a:b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~ 8 - 10. </a:t>
            </a:r>
          </a:p>
          <a:p>
            <a:endParaRPr 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</p:txBody>
      </p:sp>
      <p:pic>
        <p:nvPicPr>
          <p:cNvPr id="1028" name="Picture 4" descr="Phenolphthalein - Indicator, Solution, Uses">
            <a:extLst>
              <a:ext uri="{FF2B5EF4-FFF2-40B4-BE49-F238E27FC236}">
                <a16:creationId xmlns:a16="http://schemas.microsoft.com/office/drawing/2014/main" id="{A05BAA20-4434-CDCF-9DDE-F71AD6FE5B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50" t="5294" b="19412"/>
          <a:stretch/>
        </p:blipFill>
        <p:spPr bwMode="auto">
          <a:xfrm>
            <a:off x="6805203" y="304799"/>
            <a:ext cx="5073253" cy="5322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355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4267200" cy="6096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 Indicators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29C03635-2572-2F51-BDE5-7E528B112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843" y="1230443"/>
            <a:ext cx="656536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You can predict the effective color change region of an indicator by looking at it’s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pKa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. </a:t>
            </a:r>
          </a:p>
          <a:p>
            <a:endParaRPr 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  <a:p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Color Change Region = +/- 1 pH unit from the indicator’s </a:t>
            </a:r>
            <a:r>
              <a:rPr lang="en-US" sz="32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pKa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. </a:t>
            </a:r>
          </a:p>
          <a:p>
            <a:endParaRPr 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The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pKa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of phenolphthalein is 9.3, therefore it will change colors between a pH of ~ 8 - 10</a:t>
            </a:r>
          </a:p>
          <a:p>
            <a:endParaRPr 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</p:txBody>
      </p:sp>
      <p:pic>
        <p:nvPicPr>
          <p:cNvPr id="2" name="Picture 4" descr="Phenolphthalein - Indicator, Solution, Uses">
            <a:extLst>
              <a:ext uri="{FF2B5EF4-FFF2-40B4-BE49-F238E27FC236}">
                <a16:creationId xmlns:a16="http://schemas.microsoft.com/office/drawing/2014/main" id="{DFC54C8E-5F55-D609-17F4-1BEACA703E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50" t="5294" b="19412"/>
          <a:stretch/>
        </p:blipFill>
        <p:spPr bwMode="auto">
          <a:xfrm>
            <a:off x="6805203" y="304799"/>
            <a:ext cx="5073253" cy="5322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8677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1"/>
            <a:ext cx="7772400" cy="838200"/>
          </a:xfrm>
        </p:spPr>
        <p:txBody>
          <a:bodyPr/>
          <a:lstStyle/>
          <a:p>
            <a:pPr algn="l"/>
            <a:r>
              <a:rPr lang="en-US" sz="4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YouTube Link to Presentation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82712" y="1295400"/>
            <a:ext cx="96145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https://youtu.be/uS0P-Qp9tB8</a:t>
            </a:r>
            <a: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Frame 9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684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29600" cy="715963"/>
          </a:xfrm>
        </p:spPr>
        <p:txBody>
          <a:bodyPr/>
          <a:lstStyle/>
          <a:p>
            <a:pPr algn="l"/>
            <a:r>
              <a:rPr lang="en-US" b="1" u="sng" dirty="0"/>
              <a:t>Acid/Base</a:t>
            </a:r>
            <a:r>
              <a:rPr lang="en-US" sz="4000" b="1" u="sng" dirty="0"/>
              <a:t> Definitions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578132"/>
              </p:ext>
            </p:extLst>
          </p:nvPr>
        </p:nvGraphicFramePr>
        <p:xfrm>
          <a:off x="568313" y="1037969"/>
          <a:ext cx="11242687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61087">
                  <a:extLst>
                    <a:ext uri="{9D8B030D-6E8A-4147-A177-3AD203B41FA5}">
                      <a16:colId xmlns:a16="http://schemas.microsoft.com/office/drawing/2014/main" val="1677281625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1172224256"/>
                    </a:ext>
                  </a:extLst>
                </a:gridCol>
              </a:tblGrid>
              <a:tr h="1737360">
                <a:tc>
                  <a:txBody>
                    <a:bodyPr/>
                    <a:lstStyle/>
                    <a:p>
                      <a:pPr marL="0" indent="0">
                        <a:buClr>
                          <a:schemeClr val="tx1"/>
                        </a:buClr>
                        <a:buNone/>
                      </a:pPr>
                      <a:r>
                        <a:rPr lang="en-US" sz="2800" b="1" u="none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Arrhenius Model</a:t>
                      </a:r>
                    </a:p>
                    <a:p>
                      <a:pPr lvl="0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Acids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produce H</a:t>
                      </a:r>
                      <a:r>
                        <a:rPr lang="en-US" sz="2800" b="1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Bases</a:t>
                      </a:r>
                      <a:r>
                        <a:rPr lang="en-US" sz="28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produce OH</a:t>
                      </a:r>
                      <a:r>
                        <a:rPr lang="en-US" sz="2800" b="1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230191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marL="0" indent="0">
                        <a:buClr>
                          <a:schemeClr val="tx1"/>
                        </a:buClr>
                        <a:buNone/>
                      </a:pPr>
                      <a:r>
                        <a:rPr lang="en-US" sz="28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Bronsted-Lowry Model</a:t>
                      </a:r>
                    </a:p>
                    <a:p>
                      <a:pPr lvl="0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Acids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are proton donors</a:t>
                      </a:r>
                    </a:p>
                    <a:p>
                      <a:pPr lvl="0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Bases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are proton acceptors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949799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marL="0" indent="0">
                        <a:buClr>
                          <a:schemeClr val="tx1"/>
                        </a:buClr>
                        <a:buNone/>
                      </a:pPr>
                      <a:r>
                        <a:rPr lang="en-US" sz="28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Lewis Acid Model</a:t>
                      </a:r>
                    </a:p>
                    <a:p>
                      <a:pPr lvl="0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Acids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are electron pair acceptors</a:t>
                      </a:r>
                    </a:p>
                    <a:p>
                      <a:pPr lvl="0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Bases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are electron pair donors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050923"/>
                  </a:ext>
                </a:extLst>
              </a:tr>
            </a:tbl>
          </a:graphicData>
        </a:graphic>
      </p:graphicFrame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85380" y="4677921"/>
            <a:ext cx="5040553" cy="1364513"/>
          </a:xfrm>
          <a:prstGeom prst="rect">
            <a:avLst/>
          </a:prstGeom>
          <a:ln>
            <a:noFill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0296" y="3276600"/>
            <a:ext cx="5035637" cy="741927"/>
          </a:xfrm>
          <a:prstGeom prst="rect">
            <a:avLst/>
          </a:prstGeom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6402" y="1298853"/>
            <a:ext cx="3935024" cy="1140438"/>
          </a:xfrm>
          <a:prstGeom prst="rect">
            <a:avLst/>
          </a:prstGeom>
          <a:ln>
            <a:noFill/>
          </a:ln>
        </p:spPr>
      </p:pic>
      <p:sp>
        <p:nvSpPr>
          <p:cNvPr id="15" name="Rectangle 14"/>
          <p:cNvSpPr/>
          <p:nvPr/>
        </p:nvSpPr>
        <p:spPr bwMode="auto">
          <a:xfrm>
            <a:off x="8382000" y="4731487"/>
            <a:ext cx="823656" cy="1364513"/>
          </a:xfrm>
          <a:prstGeom prst="rect">
            <a:avLst/>
          </a:prstGeom>
          <a:solidFill>
            <a:srgbClr val="FF3300">
              <a:alpha val="25098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28503" y="4704704"/>
            <a:ext cx="823656" cy="1364513"/>
          </a:xfrm>
          <a:prstGeom prst="rect">
            <a:avLst/>
          </a:prstGeom>
          <a:solidFill>
            <a:srgbClr val="00B0F0">
              <a:alpha val="25098"/>
            </a:srgbClr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9600" y="1752600"/>
            <a:ext cx="3657600" cy="838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75686" y="3429000"/>
            <a:ext cx="5139313" cy="838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17473" y="5231017"/>
            <a:ext cx="5859527" cy="838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29600" cy="715963"/>
          </a:xfrm>
        </p:spPr>
        <p:txBody>
          <a:bodyPr/>
          <a:lstStyle/>
          <a:p>
            <a:pPr algn="l"/>
            <a:r>
              <a:rPr lang="en-US" b="1" u="sng" dirty="0"/>
              <a:t>Acid/Base</a:t>
            </a:r>
            <a:r>
              <a:rPr lang="en-US" sz="4000" b="1" u="sng" dirty="0"/>
              <a:t> Definitions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877396"/>
              </p:ext>
            </p:extLst>
          </p:nvPr>
        </p:nvGraphicFramePr>
        <p:xfrm>
          <a:off x="568313" y="1037969"/>
          <a:ext cx="11242687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61087">
                  <a:extLst>
                    <a:ext uri="{9D8B030D-6E8A-4147-A177-3AD203B41FA5}">
                      <a16:colId xmlns:a16="http://schemas.microsoft.com/office/drawing/2014/main" val="1677281625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1172224256"/>
                    </a:ext>
                  </a:extLst>
                </a:gridCol>
              </a:tblGrid>
              <a:tr h="1737360">
                <a:tc>
                  <a:txBody>
                    <a:bodyPr/>
                    <a:lstStyle/>
                    <a:p>
                      <a:pPr marL="0" indent="0">
                        <a:buClr>
                          <a:schemeClr val="tx1"/>
                        </a:buClr>
                        <a:buNone/>
                      </a:pPr>
                      <a:r>
                        <a:rPr lang="en-US" sz="2800" b="1" u="none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Arrhenius Model</a:t>
                      </a:r>
                    </a:p>
                    <a:p>
                      <a:pPr lvl="0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Acids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produce H</a:t>
                      </a:r>
                      <a:r>
                        <a:rPr lang="en-US" sz="2800" b="1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Bases</a:t>
                      </a:r>
                      <a:r>
                        <a:rPr lang="en-US" sz="28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produce OH</a:t>
                      </a:r>
                      <a:r>
                        <a:rPr lang="en-US" sz="2800" b="1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230191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marL="0" indent="0">
                        <a:buClr>
                          <a:schemeClr val="tx1"/>
                        </a:buClr>
                        <a:buNone/>
                      </a:pPr>
                      <a:r>
                        <a:rPr lang="en-US" sz="28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Bronsted-Lowry Model</a:t>
                      </a:r>
                    </a:p>
                    <a:p>
                      <a:pPr lvl="0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Acids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are proton donors</a:t>
                      </a:r>
                    </a:p>
                    <a:p>
                      <a:pPr lvl="0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Bases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are proton acceptors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949799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marL="0" indent="0">
                        <a:buClr>
                          <a:schemeClr val="tx1"/>
                        </a:buClr>
                        <a:buNone/>
                      </a:pPr>
                      <a:r>
                        <a:rPr lang="en-US" sz="28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Lewis Acid Model</a:t>
                      </a:r>
                    </a:p>
                    <a:p>
                      <a:pPr lvl="0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Acids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are electron pair acceptors</a:t>
                      </a:r>
                    </a:p>
                    <a:p>
                      <a:pPr lvl="0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Bases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are electron pair donors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050923"/>
                  </a:ext>
                </a:extLst>
              </a:tr>
            </a:tbl>
          </a:graphicData>
        </a:graphic>
      </p:graphicFrame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85380" y="4677921"/>
            <a:ext cx="5040553" cy="1364513"/>
          </a:xfrm>
          <a:prstGeom prst="rect">
            <a:avLst/>
          </a:prstGeom>
          <a:ln>
            <a:noFill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0296" y="3276600"/>
            <a:ext cx="5035637" cy="741927"/>
          </a:xfrm>
          <a:prstGeom prst="rect">
            <a:avLst/>
          </a:prstGeom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6402" y="1298853"/>
            <a:ext cx="3935024" cy="1140438"/>
          </a:xfrm>
          <a:prstGeom prst="rect">
            <a:avLst/>
          </a:prstGeom>
          <a:ln>
            <a:noFill/>
          </a:ln>
        </p:spPr>
      </p:pic>
      <p:sp>
        <p:nvSpPr>
          <p:cNvPr id="15" name="Rectangle 14"/>
          <p:cNvSpPr/>
          <p:nvPr/>
        </p:nvSpPr>
        <p:spPr bwMode="auto">
          <a:xfrm>
            <a:off x="8382000" y="4731487"/>
            <a:ext cx="823656" cy="1364513"/>
          </a:xfrm>
          <a:prstGeom prst="rect">
            <a:avLst/>
          </a:prstGeom>
          <a:solidFill>
            <a:srgbClr val="FF3300">
              <a:alpha val="25098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28503" y="4704704"/>
            <a:ext cx="823656" cy="1364513"/>
          </a:xfrm>
          <a:prstGeom prst="rect">
            <a:avLst/>
          </a:prstGeom>
          <a:solidFill>
            <a:srgbClr val="00B0F0">
              <a:alpha val="25098"/>
            </a:srgbClr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81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29600" cy="715963"/>
          </a:xfrm>
        </p:spPr>
        <p:txBody>
          <a:bodyPr/>
          <a:lstStyle/>
          <a:p>
            <a:pPr algn="l"/>
            <a:r>
              <a:rPr lang="en-US" b="1" u="sng" dirty="0"/>
              <a:t>Acid/Base</a:t>
            </a:r>
            <a:r>
              <a:rPr lang="en-US" sz="4000" b="1" u="sng" dirty="0"/>
              <a:t> Definitions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Picture 2" descr="upload.wikimedia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89" y="1554448"/>
            <a:ext cx="4796511" cy="476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oogle Shape;182;p14"/>
          <p:cNvSpPr txBox="1">
            <a:spLocks/>
          </p:cNvSpPr>
          <p:nvPr/>
        </p:nvSpPr>
        <p:spPr>
          <a:xfrm>
            <a:off x="5257800" y="1409803"/>
            <a:ext cx="6781800" cy="1566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342900" indent="-342900"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Arrhenius is MOST specific</a:t>
            </a:r>
          </a:p>
          <a:p>
            <a:pPr marL="342900" indent="-342900"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n-US" sz="3200" b="1" dirty="0" err="1">
                <a:solidFill>
                  <a:schemeClr val="tx1"/>
                </a:solidFill>
                <a:latin typeface="Arial" charset="0"/>
                <a:cs typeface="Arial" charset="0"/>
              </a:rPr>
              <a:t>ø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nsted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-Lowry is less specific</a:t>
            </a:r>
          </a:p>
          <a:p>
            <a:pPr marL="342900" indent="-342900"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Lewis is LEAST specific</a:t>
            </a:r>
          </a:p>
        </p:txBody>
      </p:sp>
      <p:pic>
        <p:nvPicPr>
          <p:cNvPr id="2" name="Picture 1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4AE12952-E903-E956-A913-7165C7AF32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813697" y="297086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22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839200" cy="579438"/>
          </a:xfrm>
        </p:spPr>
        <p:txBody>
          <a:bodyPr/>
          <a:lstStyle/>
          <a:p>
            <a:pPr algn="l" eaLnBrk="1" hangingPunct="1"/>
            <a:r>
              <a:rPr lang="en-US" b="1" u="sng" dirty="0">
                <a:solidFill>
                  <a:schemeClr val="tx1"/>
                </a:solidFill>
                <a:latin typeface="Arial" charset="0"/>
                <a:cs typeface="Arial" charset="0"/>
              </a:rPr>
              <a:t>Problems with Arrhenius Theory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86580"/>
            <a:ext cx="114300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b="1" dirty="0">
                <a:latin typeface="Arial" charset="0"/>
              </a:rPr>
              <a:t>Does not explain why: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latin typeface="Arial" charset="0"/>
              </a:rPr>
              <a:t>Some molecular substances, (NH</a:t>
            </a:r>
            <a:r>
              <a:rPr lang="en-US" sz="3000" baseline="-25000" dirty="0">
                <a:latin typeface="Arial" charset="0"/>
              </a:rPr>
              <a:t>3</a:t>
            </a:r>
            <a:r>
              <a:rPr lang="en-US" sz="3000" dirty="0">
                <a:latin typeface="Arial" charset="0"/>
              </a:rPr>
              <a:t>) dissolve in water to form basic solutions, even though they do not contain OH</a:t>
            </a:r>
            <a:r>
              <a:rPr lang="en-US" sz="3000" baseline="30000" dirty="0">
                <a:latin typeface="Arial" charset="0"/>
                <a:cs typeface="Times New Roman" charset="0"/>
              </a:rPr>
              <a:t>–</a:t>
            </a:r>
            <a:r>
              <a:rPr lang="en-US" sz="3000" dirty="0">
                <a:latin typeface="Arial" charset="0"/>
              </a:rPr>
              <a:t> ions.</a:t>
            </a:r>
            <a:br>
              <a:rPr lang="en-US" sz="3000" dirty="0">
                <a:latin typeface="Arial" charset="0"/>
              </a:rPr>
            </a:br>
            <a:endParaRPr lang="en-US" sz="16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dirty="0">
                <a:latin typeface="Arial" charset="0"/>
              </a:rPr>
              <a:t>How some ionic comp,  (Na</a:t>
            </a:r>
            <a:r>
              <a:rPr lang="en-US" sz="3000" baseline="-25000" dirty="0">
                <a:latin typeface="Arial" charset="0"/>
              </a:rPr>
              <a:t>2</a:t>
            </a:r>
            <a:r>
              <a:rPr lang="en-US" sz="3000" dirty="0">
                <a:latin typeface="Arial" charset="0"/>
              </a:rPr>
              <a:t>CO</a:t>
            </a:r>
            <a:r>
              <a:rPr lang="en-US" sz="3000" baseline="-25000" dirty="0">
                <a:latin typeface="Arial" charset="0"/>
              </a:rPr>
              <a:t>3</a:t>
            </a:r>
            <a:r>
              <a:rPr lang="en-US" sz="3000" dirty="0">
                <a:latin typeface="Arial" charset="0"/>
              </a:rPr>
              <a:t> or Na</a:t>
            </a:r>
            <a:r>
              <a:rPr lang="en-US" sz="3000" baseline="-25000" dirty="0">
                <a:latin typeface="Arial" charset="0"/>
              </a:rPr>
              <a:t>2</a:t>
            </a:r>
            <a:r>
              <a:rPr lang="en-US" sz="3000" dirty="0">
                <a:latin typeface="Arial" charset="0"/>
              </a:rPr>
              <a:t>O) dissolve in water to form basic </a:t>
            </a:r>
            <a:r>
              <a:rPr lang="en-US" sz="3000" dirty="0" err="1">
                <a:latin typeface="Arial" charset="0"/>
              </a:rPr>
              <a:t>sol’ns</a:t>
            </a:r>
            <a:r>
              <a:rPr lang="en-US" sz="3000" dirty="0">
                <a:latin typeface="Arial" charset="0"/>
              </a:rPr>
              <a:t>, even though they don’t contain OH</a:t>
            </a:r>
            <a:r>
              <a:rPr lang="en-US" sz="3000" baseline="30000" dirty="0">
                <a:latin typeface="Arial" charset="0"/>
              </a:rPr>
              <a:t>-</a:t>
            </a:r>
          </a:p>
          <a:p>
            <a:pPr eaLnBrk="1" hangingPunct="1">
              <a:lnSpc>
                <a:spcPct val="90000"/>
              </a:lnSpc>
            </a:pPr>
            <a:endParaRPr lang="en-US" sz="1600" dirty="0">
              <a:latin typeface="Arial" charset="0"/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dirty="0">
                <a:latin typeface="Arial" charset="0"/>
              </a:rPr>
              <a:t>Why some molecular substances, (CO</a:t>
            </a:r>
            <a:r>
              <a:rPr lang="en-US" sz="3000" baseline="-25000" dirty="0">
                <a:latin typeface="Arial" charset="0"/>
              </a:rPr>
              <a:t>2</a:t>
            </a:r>
            <a:r>
              <a:rPr lang="en-US" sz="3000" dirty="0">
                <a:latin typeface="Arial" charset="0"/>
              </a:rPr>
              <a:t>) dissolve in water to form acidic solutions, even though they do not contain H</a:t>
            </a:r>
            <a:r>
              <a:rPr lang="en-US" sz="3000" baseline="30000" dirty="0">
                <a:latin typeface="Arial" charset="0"/>
                <a:cs typeface="Times New Roman" charset="0"/>
              </a:rPr>
              <a:t>+</a:t>
            </a:r>
            <a:r>
              <a:rPr lang="en-US" sz="3000" dirty="0">
                <a:latin typeface="Arial" charset="0"/>
              </a:rPr>
              <a:t> ions.</a:t>
            </a:r>
          </a:p>
          <a:p>
            <a:pPr eaLnBrk="1" hangingPunct="1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dirty="0">
                <a:latin typeface="Arial" charset="0"/>
              </a:rPr>
              <a:t>Acid–base reactions that take place outside aqueous solution.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5243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9982200" cy="879312"/>
          </a:xfrm>
        </p:spPr>
        <p:txBody>
          <a:bodyPr/>
          <a:lstStyle/>
          <a:p>
            <a:pPr algn="l"/>
            <a:r>
              <a:rPr lang="en-US" b="1" u="sng" dirty="0" err="1">
                <a:solidFill>
                  <a:schemeClr val="tx1"/>
                </a:solidFill>
                <a:latin typeface="Arial" charset="0"/>
                <a:cs typeface="Arial" charset="0"/>
              </a:rPr>
              <a:t>Brønsted</a:t>
            </a:r>
            <a:r>
              <a:rPr lang="en-US" b="1" u="sng" dirty="0">
                <a:solidFill>
                  <a:schemeClr val="tx1"/>
                </a:solidFill>
                <a:latin typeface="Arial" charset="0"/>
                <a:cs typeface="Arial" charset="0"/>
              </a:rPr>
              <a:t>–Lowry Acid–Base Theory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04800" y="1307015"/>
            <a:ext cx="11353800" cy="510540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It defines acids and bases based on what happens in a </a:t>
            </a:r>
            <a:r>
              <a:rPr lang="en-US" dirty="0" err="1">
                <a:latin typeface="Arial" charset="0"/>
              </a:rPr>
              <a:t>rxn</a:t>
            </a:r>
            <a:r>
              <a:rPr lang="en-US" dirty="0">
                <a:latin typeface="Arial" charset="0"/>
              </a:rPr>
              <a:t>.</a:t>
            </a:r>
          </a:p>
          <a:p>
            <a:endParaRPr lang="en-US" sz="16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Any reaction involving H</a:t>
            </a:r>
            <a:r>
              <a:rPr lang="en-US" baseline="30000" dirty="0">
                <a:latin typeface="Arial" charset="0"/>
              </a:rPr>
              <a:t>+ </a:t>
            </a:r>
            <a:r>
              <a:rPr lang="en-US" dirty="0">
                <a:latin typeface="Arial" charset="0"/>
              </a:rPr>
              <a:t>(proton) that transfers from one molecule to another is an acid–base reaction, regardless of whether it occurs in aqueous solution or if there is OH</a:t>
            </a:r>
            <a:r>
              <a:rPr lang="en-US" baseline="30000" dirty="0">
                <a:latin typeface="Arial" charset="0"/>
              </a:rPr>
              <a:t>−</a:t>
            </a:r>
            <a:r>
              <a:rPr lang="en-US" dirty="0">
                <a:latin typeface="Arial" charset="0"/>
              </a:rPr>
              <a:t> present.</a:t>
            </a:r>
          </a:p>
          <a:p>
            <a:endParaRPr lang="en-US" sz="16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All reactions that fit the Arrhenius 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definition also fit the </a:t>
            </a:r>
            <a:r>
              <a:rPr lang="en-US" dirty="0" err="1">
                <a:latin typeface="Arial" charset="0"/>
              </a:rPr>
              <a:t>Brønsted</a:t>
            </a:r>
            <a:r>
              <a:rPr lang="en-US" dirty="0">
                <a:latin typeface="Arial" charset="0"/>
              </a:rPr>
              <a:t>–Lowry 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definition.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Picture 2" descr="http://mccord.cm.utexas.edu/courses/images/acid-base-c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854" y="3859715"/>
            <a:ext cx="3039746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8992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59569"/>
            <a:ext cx="8534400" cy="576263"/>
          </a:xfrm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b="1" u="sng" dirty="0" err="1">
                <a:latin typeface="Arial" charset="0"/>
                <a:cs typeface="Arial" charset="0"/>
              </a:rPr>
              <a:t>Brønsted</a:t>
            </a:r>
            <a:r>
              <a:rPr lang="en-US" b="1" u="sng" dirty="0">
                <a:latin typeface="Arial" charset="0"/>
                <a:cs typeface="Arial" charset="0"/>
              </a:rPr>
              <a:t>–Lowry Theory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11353800" cy="4419600"/>
          </a:xfrm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dirty="0">
                <a:latin typeface="Arial" charset="0"/>
              </a:rPr>
              <a:t>In a </a:t>
            </a:r>
            <a:r>
              <a:rPr lang="en-US" dirty="0" err="1">
                <a:latin typeface="Arial" charset="0"/>
              </a:rPr>
              <a:t>Brønsted</a:t>
            </a:r>
            <a:r>
              <a:rPr lang="en-US" dirty="0">
                <a:latin typeface="Arial" charset="0"/>
              </a:rPr>
              <a:t>–Lowry acid–base reaction, the acid molecule donates an H</a:t>
            </a:r>
            <a:r>
              <a:rPr lang="en-US" baseline="30000" dirty="0">
                <a:latin typeface="Arial" charset="0"/>
              </a:rPr>
              <a:t>+</a:t>
            </a:r>
            <a:r>
              <a:rPr lang="en-US" dirty="0">
                <a:latin typeface="Arial" charset="0"/>
              </a:rPr>
              <a:t> to the base molecule.</a:t>
            </a:r>
          </a:p>
          <a:p>
            <a:pPr marL="609600" indent="-609600" algn="ctr">
              <a:spcBef>
                <a:spcPct val="0"/>
              </a:spcBef>
              <a:buNone/>
            </a:pPr>
            <a:r>
              <a:rPr lang="en-US" dirty="0">
                <a:latin typeface="Arial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rial" charset="0"/>
              </a:rPr>
              <a:t>H</a:t>
            </a:r>
            <a:r>
              <a:rPr lang="en-US" b="1" dirty="0">
                <a:solidFill>
                  <a:srgbClr val="FF0000"/>
                </a:solidFill>
                <a:latin typeface="Arial" charset="0"/>
                <a:cs typeface="Times New Roman" charset="0"/>
              </a:rPr>
              <a:t>–</a:t>
            </a:r>
            <a:r>
              <a:rPr lang="en-US" b="1" dirty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+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Arial" charset="0"/>
              </a:rPr>
              <a:t>:B</a:t>
            </a:r>
            <a:r>
              <a:rPr lang="en-US" b="1" dirty="0">
                <a:solidFill>
                  <a:srgbClr val="0070C0"/>
                </a:solidFill>
                <a:latin typeface="Symbol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  <a:sym typeface="Symbol" charset="0"/>
              </a:rPr>
              <a:t>↔</a:t>
            </a:r>
            <a:r>
              <a:rPr lang="en-US" b="1" dirty="0">
                <a:latin typeface="Symbol" charset="0"/>
                <a:sym typeface="Symbol" charset="0"/>
              </a:rPr>
              <a:t> </a:t>
            </a:r>
            <a:r>
              <a:rPr lang="en-US" b="1" dirty="0">
                <a:latin typeface="Arial" charset="0"/>
                <a:sym typeface="Symbol" charset="0"/>
              </a:rPr>
              <a:t>:A</a:t>
            </a:r>
            <a:r>
              <a:rPr lang="en-US" b="1" baseline="30000" dirty="0">
                <a:latin typeface="Arial" charset="0"/>
                <a:cs typeface="Times New Roman" charset="0"/>
                <a:sym typeface="Symbol" charset="0"/>
              </a:rPr>
              <a:t>–</a:t>
            </a:r>
            <a:r>
              <a:rPr lang="en-US" b="1" dirty="0">
                <a:latin typeface="Arial" charset="0"/>
                <a:cs typeface="Times New Roman" charset="0"/>
                <a:sym typeface="Symbol" charset="0"/>
              </a:rPr>
              <a:t> + H–B</a:t>
            </a:r>
            <a:r>
              <a:rPr lang="en-US" b="1" baseline="30000" dirty="0">
                <a:latin typeface="Arial" charset="0"/>
                <a:cs typeface="Times New Roman" charset="0"/>
                <a:sym typeface="Symbol" charset="0"/>
              </a:rPr>
              <a:t>+</a:t>
            </a:r>
          </a:p>
          <a:p>
            <a:pPr marL="609600" indent="-609600" algn="ctr">
              <a:spcBef>
                <a:spcPct val="0"/>
              </a:spcBef>
              <a:buNone/>
            </a:pPr>
            <a:endParaRPr lang="en-US" b="1" baseline="30000" dirty="0">
              <a:latin typeface="Arial" charset="0"/>
              <a:cs typeface="Times New Roman" charset="0"/>
              <a:sym typeface="Symbol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↔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Cl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+ NH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09600" indent="-609600">
              <a:spcBef>
                <a:spcPct val="0"/>
              </a:spcBef>
            </a:pPr>
            <a:endParaRPr lang="en-US" dirty="0">
              <a:latin typeface="Arial" charset="0"/>
            </a:endParaRPr>
          </a:p>
          <a:p>
            <a:pPr marL="609600" indent="-609600">
              <a:spcBef>
                <a:spcPct val="0"/>
              </a:spcBef>
            </a:pPr>
            <a:r>
              <a:rPr lang="en-US" dirty="0">
                <a:latin typeface="Arial" charset="0"/>
              </a:rPr>
              <a:t>The </a:t>
            </a:r>
            <a:r>
              <a:rPr lang="en-US" b="1" dirty="0">
                <a:solidFill>
                  <a:srgbClr val="FF0000"/>
                </a:solidFill>
                <a:latin typeface="Arial" charset="0"/>
              </a:rPr>
              <a:t>acid</a:t>
            </a:r>
            <a:r>
              <a:rPr lang="en-US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is an H</a:t>
            </a:r>
            <a:r>
              <a:rPr lang="en-US" baseline="30000" dirty="0">
                <a:latin typeface="Arial" charset="0"/>
              </a:rPr>
              <a:t>+</a:t>
            </a:r>
            <a:r>
              <a:rPr lang="en-US" dirty="0">
                <a:latin typeface="Arial" charset="0"/>
              </a:rPr>
              <a:t> donor. </a:t>
            </a:r>
          </a:p>
          <a:p>
            <a:pPr marL="609600" indent="-609600">
              <a:spcBef>
                <a:spcPct val="0"/>
              </a:spcBef>
            </a:pPr>
            <a:endParaRPr lang="en-US" dirty="0">
              <a:latin typeface="Arial" charset="0"/>
            </a:endParaRPr>
          </a:p>
          <a:p>
            <a:pPr marL="609600" indent="-609600">
              <a:spcBef>
                <a:spcPct val="0"/>
              </a:spcBef>
            </a:pPr>
            <a:r>
              <a:rPr lang="en-US" dirty="0">
                <a:latin typeface="Arial" charset="0"/>
              </a:rPr>
              <a:t>The </a:t>
            </a:r>
            <a:r>
              <a:rPr lang="en-US" b="1" dirty="0">
                <a:solidFill>
                  <a:srgbClr val="0070C0"/>
                </a:solidFill>
                <a:latin typeface="Arial" charset="0"/>
              </a:rPr>
              <a:t>base</a:t>
            </a:r>
            <a:r>
              <a:rPr lang="en-US" dirty="0">
                <a:latin typeface="Arial" charset="0"/>
              </a:rPr>
              <a:t> is an H</a:t>
            </a:r>
            <a:r>
              <a:rPr lang="en-US" baseline="30000" dirty="0">
                <a:latin typeface="Arial" charset="0"/>
              </a:rPr>
              <a:t>+</a:t>
            </a:r>
            <a:r>
              <a:rPr lang="en-US" dirty="0">
                <a:latin typeface="Arial" charset="0"/>
              </a:rPr>
              <a:t> acceptor.</a:t>
            </a:r>
          </a:p>
          <a:p>
            <a:pPr marL="990600" lvl="1" indent="-533400">
              <a:spcBef>
                <a:spcPct val="0"/>
              </a:spcBef>
            </a:pPr>
            <a:r>
              <a:rPr lang="en-US" dirty="0">
                <a:latin typeface="Arial" charset="0"/>
              </a:rPr>
              <a:t>Base structure must contain an atom with an unshared pair of electrons.</a:t>
            </a:r>
          </a:p>
          <a:p>
            <a:pPr marL="609600" indent="-609600" algn="ctr">
              <a:spcBef>
                <a:spcPct val="0"/>
              </a:spcBef>
              <a:buNone/>
            </a:pPr>
            <a:endParaRPr lang="en-US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89671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19881"/>
            <a:ext cx="8458200" cy="579438"/>
          </a:xfrm>
        </p:spPr>
        <p:txBody>
          <a:bodyPr/>
          <a:lstStyle/>
          <a:p>
            <a:pPr algn="l" eaLnBrk="1" hangingPunct="1"/>
            <a:r>
              <a:rPr lang="en-US" b="1" u="sng" dirty="0" err="1">
                <a:latin typeface="Arial" charset="0"/>
                <a:cs typeface="Arial" charset="0"/>
              </a:rPr>
              <a:t>Br</a:t>
            </a:r>
            <a:r>
              <a:rPr lang="en-US" b="1" u="sng" dirty="0" err="1">
                <a:latin typeface="Arial" charset="0"/>
                <a:cs typeface="Times New Roman" charset="0"/>
              </a:rPr>
              <a:t>ønsted</a:t>
            </a:r>
            <a:r>
              <a:rPr lang="en-US" b="1" u="sng" dirty="0">
                <a:latin typeface="Arial" charset="0"/>
                <a:cs typeface="Times New Roman" charset="0"/>
              </a:rPr>
              <a:t>–Lowry Acids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59874"/>
            <a:ext cx="113538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  <a:cs typeface="Times New Roman" charset="0"/>
              </a:rPr>
              <a:t>H</a:t>
            </a:r>
            <a:r>
              <a:rPr lang="en-US" baseline="30000" dirty="0">
                <a:latin typeface="Arial" charset="0"/>
                <a:cs typeface="Times New Roman" charset="0"/>
              </a:rPr>
              <a:t>+</a:t>
            </a:r>
            <a:r>
              <a:rPr lang="en-US" dirty="0">
                <a:latin typeface="Arial" charset="0"/>
                <a:cs typeface="Times New Roman" charset="0"/>
              </a:rPr>
              <a:t> donors.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Any material that has H can potentially be a </a:t>
            </a:r>
            <a:r>
              <a:rPr lang="en-US" dirty="0" err="1">
                <a:latin typeface="Arial" charset="0"/>
              </a:rPr>
              <a:t>Br</a:t>
            </a:r>
            <a:r>
              <a:rPr lang="en-US" dirty="0" err="1">
                <a:latin typeface="Arial" charset="0"/>
                <a:cs typeface="Times New Roman" charset="0"/>
              </a:rPr>
              <a:t>ønsted</a:t>
            </a:r>
            <a:r>
              <a:rPr lang="en-US" dirty="0">
                <a:latin typeface="Arial" charset="0"/>
                <a:cs typeface="Times New Roman" charset="0"/>
              </a:rPr>
              <a:t>–Lowry acid.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Because of the molecular structure, often one H in the molecule is easier to transfer than others.</a:t>
            </a:r>
          </a:p>
          <a:p>
            <a:pPr lvl="1" eaLnBrk="1" hangingPunct="1"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When HCl dissolves in water, the HCl is the acid because HCl transfers an H</a:t>
            </a:r>
            <a:r>
              <a:rPr lang="en-US" baseline="30000" dirty="0">
                <a:latin typeface="Arial" charset="0"/>
              </a:rPr>
              <a:t>+</a:t>
            </a:r>
            <a:r>
              <a:rPr lang="en-US" dirty="0">
                <a:latin typeface="Arial" charset="0"/>
              </a:rPr>
              <a:t> to H</a:t>
            </a:r>
            <a:r>
              <a:rPr lang="en-US" baseline="-25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O, forming H</a:t>
            </a:r>
            <a:r>
              <a:rPr lang="en-US" baseline="-25000" dirty="0">
                <a:latin typeface="Arial" charset="0"/>
              </a:rPr>
              <a:t>3</a:t>
            </a:r>
            <a:r>
              <a:rPr lang="en-US" dirty="0">
                <a:latin typeface="Arial" charset="0"/>
              </a:rPr>
              <a:t>O</a:t>
            </a:r>
            <a:r>
              <a:rPr lang="en-US" baseline="30000" dirty="0">
                <a:latin typeface="Arial" charset="0"/>
              </a:rPr>
              <a:t>+</a:t>
            </a:r>
            <a:r>
              <a:rPr lang="en-US" dirty="0">
                <a:latin typeface="Arial" charset="0"/>
              </a:rPr>
              <a:t> ions.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Water acts as base, accepting H</a:t>
            </a:r>
            <a:r>
              <a:rPr lang="en-US" baseline="30000" dirty="0">
                <a:latin typeface="Arial" charset="0"/>
              </a:rPr>
              <a:t>+</a:t>
            </a:r>
            <a:r>
              <a:rPr lang="en-US" dirty="0">
                <a:latin typeface="Arial" charset="0"/>
              </a:rPr>
              <a:t>.</a:t>
            </a:r>
            <a:endParaRPr lang="en-US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514600" y="5180246"/>
            <a:ext cx="7361311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 err="1"/>
              <a:t>HCl</a:t>
            </a:r>
            <a:r>
              <a:rPr lang="en-US" sz="3200" dirty="0"/>
              <a:t>(</a:t>
            </a:r>
            <a:r>
              <a:rPr lang="en-US" sz="3200" i="1" dirty="0" err="1"/>
              <a:t>aq</a:t>
            </a:r>
            <a:r>
              <a:rPr lang="en-US" sz="3200" dirty="0"/>
              <a:t>) + H</a:t>
            </a:r>
            <a:r>
              <a:rPr lang="en-US" sz="3200" baseline="-25000" dirty="0"/>
              <a:t>2</a:t>
            </a:r>
            <a:r>
              <a:rPr lang="en-US" sz="3200" dirty="0"/>
              <a:t>O(</a:t>
            </a:r>
            <a:r>
              <a:rPr lang="en-US" sz="3200" i="1" dirty="0"/>
              <a:t>l</a:t>
            </a:r>
            <a:r>
              <a:rPr lang="en-US" sz="3200" dirty="0"/>
              <a:t>) </a:t>
            </a:r>
            <a:r>
              <a:rPr lang="en-US" sz="3200" dirty="0">
                <a:cs typeface="Lucida Grande" charset="0"/>
              </a:rPr>
              <a:t>→</a:t>
            </a:r>
            <a:r>
              <a:rPr lang="en-US" sz="3200" dirty="0"/>
              <a:t> </a:t>
            </a:r>
            <a:r>
              <a:rPr lang="en-US" sz="3200" dirty="0" err="1"/>
              <a:t>Cl</a:t>
            </a:r>
            <a:r>
              <a:rPr lang="en-US" sz="3200" baseline="30000" dirty="0"/>
              <a:t>–</a:t>
            </a:r>
            <a:r>
              <a:rPr lang="en-US" sz="3200" dirty="0"/>
              <a:t>(</a:t>
            </a:r>
            <a:r>
              <a:rPr lang="en-US" sz="3200" i="1" dirty="0" err="1"/>
              <a:t>aq</a:t>
            </a:r>
            <a:r>
              <a:rPr lang="en-US" sz="3200" dirty="0"/>
              <a:t>) + H</a:t>
            </a:r>
            <a:r>
              <a:rPr lang="en-US" sz="3200" baseline="-25000" dirty="0"/>
              <a:t>3</a:t>
            </a:r>
            <a:r>
              <a:rPr lang="en-US" sz="3200" dirty="0"/>
              <a:t>O</a:t>
            </a:r>
            <a:r>
              <a:rPr lang="en-US" sz="3200" baseline="30000" dirty="0"/>
              <a:t>+</a:t>
            </a:r>
            <a:r>
              <a:rPr lang="en-US" sz="3200" dirty="0"/>
              <a:t>(</a:t>
            </a:r>
            <a:r>
              <a:rPr lang="en-US" sz="3200" i="1" dirty="0" err="1"/>
              <a:t>aq</a:t>
            </a:r>
            <a:r>
              <a:rPr lang="en-US" sz="3200" dirty="0"/>
              <a:t>)</a:t>
            </a:r>
          </a:p>
          <a:p>
            <a:r>
              <a:rPr lang="en-US" sz="3600" dirty="0">
                <a:solidFill>
                  <a:srgbClr val="FF0000"/>
                </a:solidFill>
              </a:rPr>
              <a:t>Acid</a:t>
            </a:r>
            <a:r>
              <a:rPr lang="en-US" sz="3600" dirty="0">
                <a:solidFill>
                  <a:srgbClr val="0070C0"/>
                </a:solidFill>
              </a:rPr>
              <a:t>       Base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00808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  <p:bldP spid="2355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3209</TotalTime>
  <Words>1292</Words>
  <Application>Microsoft Office PowerPoint</Application>
  <PresentationFormat>Widescreen</PresentationFormat>
  <Paragraphs>239</Paragraphs>
  <Slides>27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40" baseType="lpstr">
      <vt:lpstr>Arial</vt:lpstr>
      <vt:lpstr>Calibri</vt:lpstr>
      <vt:lpstr>Comic Sans MS</vt:lpstr>
      <vt:lpstr>Impact</vt:lpstr>
      <vt:lpstr>Lucida Grande</vt:lpstr>
      <vt:lpstr>Roboto Condensed</vt:lpstr>
      <vt:lpstr>Symbol</vt:lpstr>
      <vt:lpstr>Wingdings</vt:lpstr>
      <vt:lpstr>Default Design</vt:lpstr>
      <vt:lpstr>chemistry</vt:lpstr>
      <vt:lpstr>1_Default Design</vt:lpstr>
      <vt:lpstr>Equation</vt:lpstr>
      <vt:lpstr>SmartDraw</vt:lpstr>
      <vt:lpstr>N36 – Acid Base</vt:lpstr>
      <vt:lpstr>N36 – Acid Base</vt:lpstr>
      <vt:lpstr>Acid/Base Definitions</vt:lpstr>
      <vt:lpstr>Acid/Base Definitions</vt:lpstr>
      <vt:lpstr>Acid/Base Definitions</vt:lpstr>
      <vt:lpstr>Problems with Arrhenius Theory</vt:lpstr>
      <vt:lpstr>Brønsted–Lowry Acid–Base Theory</vt:lpstr>
      <vt:lpstr>Brønsted–Lowry Theory</vt:lpstr>
      <vt:lpstr>Brønsted–Lowry Acids</vt:lpstr>
      <vt:lpstr>Amphoteric Substances</vt:lpstr>
      <vt:lpstr>Conjugate Acid–Base Pairs</vt:lpstr>
      <vt:lpstr>Conjugate Acid–Base Pairs</vt:lpstr>
      <vt:lpstr>Conjugate Pairs</vt:lpstr>
      <vt:lpstr>Acid Dissociation  Back to equilibrium!!!! Woohoo!</vt:lpstr>
      <vt:lpstr>Dissociation of Strong Acids</vt:lpstr>
      <vt:lpstr>Dissociation Constants: Strong Acids</vt:lpstr>
      <vt:lpstr>Dissociation of Weak Acids</vt:lpstr>
      <vt:lpstr>Dissociation Constants: Weak Acids</vt:lpstr>
      <vt:lpstr>Self-Ionization of Water</vt:lpstr>
      <vt:lpstr>Self-Ionization of Water</vt:lpstr>
      <vt:lpstr>pH and pOH Calculations</vt:lpstr>
      <vt:lpstr>pH and pOH Calculations</vt:lpstr>
      <vt:lpstr>pH and pOH Calculations</vt:lpstr>
      <vt:lpstr>pH Scale</vt:lpstr>
      <vt:lpstr>pH Indicators</vt:lpstr>
      <vt:lpstr>pH Indicators</vt:lpstr>
      <vt:lpstr>YouTube Link to Presentation 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Farmer, Stephanie [DH]</cp:lastModifiedBy>
  <cp:revision>114</cp:revision>
  <dcterms:created xsi:type="dcterms:W3CDTF">2006-06-20T03:36:58Z</dcterms:created>
  <dcterms:modified xsi:type="dcterms:W3CDTF">2025-02-14T19:23:19Z</dcterms:modified>
</cp:coreProperties>
</file>