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74" r:id="rId3"/>
  </p:sldMasterIdLst>
  <p:notesMasterIdLst>
    <p:notesMasterId r:id="rId23"/>
  </p:notesMasterIdLst>
  <p:sldIdLst>
    <p:sldId id="314" r:id="rId4"/>
    <p:sldId id="310" r:id="rId5"/>
    <p:sldId id="311" r:id="rId6"/>
    <p:sldId id="288" r:id="rId7"/>
    <p:sldId id="312" r:id="rId8"/>
    <p:sldId id="290" r:id="rId9"/>
    <p:sldId id="291" r:id="rId10"/>
    <p:sldId id="292" r:id="rId11"/>
    <p:sldId id="277" r:id="rId12"/>
    <p:sldId id="278" r:id="rId13"/>
    <p:sldId id="279" r:id="rId14"/>
    <p:sldId id="305" r:id="rId15"/>
    <p:sldId id="306" r:id="rId16"/>
    <p:sldId id="307" r:id="rId17"/>
    <p:sldId id="308" r:id="rId18"/>
    <p:sldId id="309" r:id="rId19"/>
    <p:sldId id="313" r:id="rId20"/>
    <p:sldId id="316" r:id="rId21"/>
    <p:sldId id="315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  <a:srgbClr val="008000"/>
    <a:srgbClr val="FF3300"/>
    <a:srgbClr val="4D4D4D"/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67" autoAdjust="0"/>
    <p:restoredTop sz="94745"/>
  </p:normalViewPr>
  <p:slideViewPr>
    <p:cSldViewPr>
      <p:cViewPr varScale="1">
        <p:scale>
          <a:sx n="62" d="100"/>
          <a:sy n="62" d="100"/>
        </p:scale>
        <p:origin x="38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5B70B-4018-2E48-BC22-42AD794E62C8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B7D3C-150C-8948-97E3-BBD59D35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8B7D3C-150C-8948-97E3-BBD59D35B8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8890-12A7-4222-AA43-7705274FF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D0DE7-9C2A-4666-8ACB-89437A373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A0CD-506D-4F52-8EF2-F07656AE4F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D1CD671-DC85-4A6B-9029-E55F7985C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8933-17FD-4694-985C-96F7EC70A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076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295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112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87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1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520DB-C263-4470-91FC-1A02DABCE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463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442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687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002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875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29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EB0CD-17CB-4714-8A3E-73DD0EF18F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EC43-CE97-488E-9CDD-944B7014A4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ABB28-0C51-42B5-B7CC-4213A4858A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C0661-BA02-47FF-A69F-7AA0EE5AAC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ECDE9-1902-488F-A068-B3CAD63187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BB71F-2E24-44FF-89FC-D4090B2D0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08132FA7-EFFC-4DD1-B627-5582E20DC4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4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wZBnDhd9J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wZBnDhd9J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N37 – Acid Base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3116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Weak Problems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9F568F-3A09-67CC-8A69-99A8ED93B358}"/>
              </a:ext>
            </a:extLst>
          </p:cNvPr>
          <p:cNvSpPr txBox="1"/>
          <p:nvPr/>
        </p:nvSpPr>
        <p:spPr>
          <a:xfrm>
            <a:off x="381000" y="6073170"/>
            <a:ext cx="9739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https://youtu.be/WwZBnDhd9J0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50149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6163"/>
            <a:ext cx="8229600" cy="762000"/>
          </a:xfrm>
        </p:spPr>
        <p:txBody>
          <a:bodyPr/>
          <a:lstStyle/>
          <a:p>
            <a:pPr algn="l"/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600" b="1" u="sng" baseline="-25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 for Some Common Weak Bases</a:t>
            </a:r>
          </a:p>
        </p:txBody>
      </p:sp>
      <p:graphicFrame>
        <p:nvGraphicFramePr>
          <p:cNvPr id="2765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752336"/>
              </p:ext>
            </p:extLst>
          </p:nvPr>
        </p:nvGraphicFramePr>
        <p:xfrm>
          <a:off x="1905000" y="2133600"/>
          <a:ext cx="8226870" cy="4251960"/>
        </p:xfrm>
        <a:graphic>
          <a:graphicData uri="http://schemas.openxmlformats.org/drawingml/2006/table">
            <a:tbl>
              <a:tblPr/>
              <a:tblGrid>
                <a:gridCol w="2003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Base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Formula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Conjugate Acid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en-US" sz="24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Ammonia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1.8 x 10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-5 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Methylamine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4.38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5.6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Diethylamine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(C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(C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1.3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-3 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Triethylamine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 (C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 (C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4.0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-4 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Hydroxylamine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HONH</a:t>
                      </a:r>
                      <a:r>
                        <a:rPr kumimoji="0" lang="en-US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HONH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1.1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-8 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Hydrazine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NNH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3.0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-6 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Aniline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3.8 x 10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-10 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Pyridine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 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 1.7 x 10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-9 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7709" name="Text Box 61"/>
          <p:cNvSpPr txBox="1">
            <a:spLocks noChangeArrowheads="1"/>
          </p:cNvSpPr>
          <p:nvPr/>
        </p:nvSpPr>
        <p:spPr bwMode="auto">
          <a:xfrm>
            <a:off x="228600" y="762000"/>
            <a:ext cx="116585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Many students struggle with identifying weak bases and their conjugate acids. What patterns do you see that may help you?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5158" y="303212"/>
            <a:ext cx="10058400" cy="763588"/>
          </a:xfrm>
        </p:spPr>
        <p:txBody>
          <a:bodyPr/>
          <a:lstStyle/>
          <a:p>
            <a:pPr algn="l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Reaction of Weak Bases with Water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362200" y="1371601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11430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generic reaction for a base reacting with water, producing its conjugate acid and hydroxide ion: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695699" y="2495109"/>
            <a:ext cx="480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+mj-lt"/>
              </a:rPr>
              <a:t>B 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+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H</a:t>
            </a:r>
            <a:r>
              <a:rPr lang="en-US" sz="32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O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 </a:t>
            </a:r>
            <a:r>
              <a:rPr lang="en-US" sz="3200" dirty="0">
                <a:solidFill>
                  <a:srgbClr val="FF0000"/>
                </a:solidFill>
                <a:latin typeface="+mj-lt"/>
                <a:sym typeface="Wingdings 3" pitchFamily="18" charset="2"/>
              </a:rPr>
              <a:t>BH</a:t>
            </a:r>
            <a:r>
              <a:rPr lang="en-US" sz="3200" baseline="30000" dirty="0">
                <a:solidFill>
                  <a:srgbClr val="FF0000"/>
                </a:solidFill>
                <a:latin typeface="+mj-lt"/>
                <a:sym typeface="Wingdings 3" pitchFamily="18" charset="2"/>
              </a:rPr>
              <a:t>+</a:t>
            </a:r>
            <a:r>
              <a:rPr lang="en-US" sz="3200" dirty="0">
                <a:solidFill>
                  <a:srgbClr val="FF0000"/>
                </a:solidFill>
                <a:latin typeface="+mj-lt"/>
                <a:sym typeface="Wingdings 3" pitchFamily="18" charset="2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+ </a:t>
            </a:r>
            <a:r>
              <a:rPr lang="en-US" sz="3200" dirty="0">
                <a:solidFill>
                  <a:srgbClr val="0070C0"/>
                </a:solidFill>
                <a:latin typeface="+mj-lt"/>
                <a:sym typeface="Wingdings 3" pitchFamily="18" charset="2"/>
              </a:rPr>
              <a:t>OH</a:t>
            </a:r>
            <a:r>
              <a:rPr lang="en-US" sz="3200" baseline="30000" dirty="0">
                <a:solidFill>
                  <a:srgbClr val="0070C0"/>
                </a:solidFill>
                <a:latin typeface="+mj-lt"/>
                <a:sym typeface="Wingdings 3" pitchFamily="18" charset="2"/>
              </a:rPr>
              <a:t>-</a:t>
            </a:r>
            <a:endParaRPr lang="en-US" sz="3200" b="0" dirty="0">
              <a:solidFill>
                <a:srgbClr val="0070C0"/>
              </a:solidFill>
              <a:latin typeface="+mj-lt"/>
              <a:sym typeface="Wingdings 3" pitchFamily="18" charset="2"/>
            </a:endParaRP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033755"/>
              </p:ext>
            </p:extLst>
          </p:nvPr>
        </p:nvGraphicFramePr>
        <p:xfrm>
          <a:off x="3429000" y="3210818"/>
          <a:ext cx="4572000" cy="170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760" imgH="444240" progId="">
                  <p:embed/>
                </p:oleObj>
              </mc:Choice>
              <mc:Fallback>
                <p:oleObj name="Equation" r:id="rId2" imgW="1193760" imgH="44424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210818"/>
                        <a:ext cx="4572000" cy="170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30492" y="5562600"/>
            <a:ext cx="117615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+mj-lt"/>
              </a:rPr>
              <a:t>Yes, all weak bases do this – </a:t>
            </a:r>
            <a:br>
              <a:rPr lang="en-US" sz="3200" dirty="0">
                <a:solidFill>
                  <a:srgbClr val="0070C0"/>
                </a:solidFill>
                <a:latin typeface="+mj-lt"/>
              </a:rPr>
            </a:br>
            <a:r>
              <a:rPr lang="en-US" sz="3200" dirty="0">
                <a:solidFill>
                  <a:srgbClr val="0070C0"/>
                </a:solidFill>
                <a:latin typeface="+mj-lt"/>
              </a:rPr>
              <a:t>DO NOT make this more complicated then it needs to be.</a:t>
            </a: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0825"/>
            <a:ext cx="10363200" cy="762000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rgbClr val="000000"/>
                </a:solidFill>
              </a:rPr>
              <a:t>A Weak Base Equilibrium Problem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04800" y="1026102"/>
            <a:ext cx="11430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ammonia, NH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082452" y="2660868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j-lt"/>
              </a:rPr>
              <a:t>Step #1: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Write the equation for the reaction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4387" y="3377625"/>
            <a:ext cx="495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+mj-lt"/>
              </a:rPr>
              <a:t>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 + 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O 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  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4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+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 + OH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-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46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574926" y="2667000"/>
            <a:ext cx="27206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j-lt"/>
              </a:rPr>
              <a:t>Step #2: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ICE it!</a:t>
            </a:r>
          </a:p>
        </p:txBody>
      </p:sp>
      <p:graphicFrame>
        <p:nvGraphicFramePr>
          <p:cNvPr id="47138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449050"/>
              </p:ext>
            </p:extLst>
          </p:nvPr>
        </p:nvGraphicFramePr>
        <p:xfrm>
          <a:off x="1889125" y="4038599"/>
          <a:ext cx="7391400" cy="1905000"/>
        </p:xfrm>
        <a:graphic>
          <a:graphicData uri="http://schemas.openxmlformats.org/drawingml/2006/table">
            <a:tbl>
              <a:tblPr/>
              <a:tblGrid>
                <a:gridCol w="1439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8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3413125" y="4038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</a:t>
            </a: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6745289" y="4052887"/>
            <a:ext cx="401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8269289" y="4038600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3413126" y="4662487"/>
            <a:ext cx="765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- x</a:t>
            </a: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6535739" y="4648200"/>
            <a:ext cx="611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+x</a:t>
            </a:r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8061325" y="4648200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+x</a:t>
            </a:r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2955926" y="5348287"/>
            <a:ext cx="1725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8277225" y="53340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135" name="Text Box 31"/>
          <p:cNvSpPr txBox="1">
            <a:spLocks noChangeArrowheads="1"/>
          </p:cNvSpPr>
          <p:nvPr/>
        </p:nvSpPr>
        <p:spPr bwMode="auto">
          <a:xfrm>
            <a:off x="6753225" y="53340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7137" name="Text Box 33"/>
          <p:cNvSpPr txBox="1">
            <a:spLocks noChangeArrowheads="1"/>
          </p:cNvSpPr>
          <p:nvPr/>
        </p:nvSpPr>
        <p:spPr bwMode="auto">
          <a:xfrm>
            <a:off x="3489325" y="3429000"/>
            <a:ext cx="55226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+mj-lt"/>
              </a:rPr>
              <a:t>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  +  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O 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   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4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+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  +  OH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-</a:t>
            </a:r>
          </a:p>
        </p:txBody>
      </p:sp>
      <p:sp>
        <p:nvSpPr>
          <p:cNvPr id="16" name="Frame 1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0825"/>
            <a:ext cx="10363200" cy="762000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rgbClr val="000000"/>
                </a:solidFill>
              </a:rPr>
              <a:t>A Weak Base Equilibrium Problem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04800" y="1026102"/>
            <a:ext cx="11430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ammonia, NH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18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27" grpId="0"/>
      <p:bldP spid="47128" grpId="0"/>
      <p:bldP spid="47129" grpId="0"/>
      <p:bldP spid="47130" grpId="0"/>
      <p:bldP spid="47131" grpId="0"/>
      <p:bldP spid="47132" grpId="0"/>
      <p:bldP spid="47133" grpId="0"/>
      <p:bldP spid="47134" grpId="0"/>
      <p:bldP spid="471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574925" y="25908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j-lt"/>
              </a:rPr>
              <a:t>Step #3: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Set up the law of mass action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032126" y="4038600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8277225" y="40386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829425" y="4038600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346325" y="3962399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graphicFrame>
        <p:nvGraphicFramePr>
          <p:cNvPr id="48138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509369"/>
              </p:ext>
            </p:extLst>
          </p:nvPr>
        </p:nvGraphicFramePr>
        <p:xfrm>
          <a:off x="3032125" y="4800599"/>
          <a:ext cx="6096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28800" imgH="457200" progId="Equation.3">
                  <p:embed/>
                </p:oleObj>
              </mc:Choice>
              <mc:Fallback>
                <p:oleObj name="Equation" r:id="rId2" imgW="1828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4800599"/>
                        <a:ext cx="60960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3489325" y="3352800"/>
            <a:ext cx="57502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+mj-lt"/>
              </a:rPr>
              <a:t>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   +   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O 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  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4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+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  +  OH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-</a:t>
            </a:r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0825"/>
            <a:ext cx="10363200" cy="762000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rgbClr val="000000"/>
                </a:solidFill>
              </a:rPr>
              <a:t>A Weak Base Equilibrium Problem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04800" y="1026102"/>
            <a:ext cx="11430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ammonia, NH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04866" y="3098752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use the 5% rule because </a:t>
            </a:r>
            <a:br>
              <a:rPr lang="en-US" sz="24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&lt; 1 and K at least 1000 time smaller than [initial]</a:t>
            </a:r>
          </a:p>
        </p:txBody>
      </p:sp>
    </p:spTree>
    <p:extLst>
      <p:ext uri="{BB962C8B-B14F-4D97-AF65-F5344CB8AC3E}">
        <p14:creationId xmlns:p14="http://schemas.microsoft.com/office/powerpoint/2010/main" val="9840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362200" y="2590801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j-lt"/>
              </a:rPr>
              <a:t>Step #4: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Solve for x, which is also [OH</a:t>
            </a:r>
            <a:r>
              <a:rPr lang="en-US" baseline="30000" dirty="0">
                <a:solidFill>
                  <a:srgbClr val="000000"/>
                </a:solidFill>
                <a:latin typeface="+mj-lt"/>
              </a:rPr>
              <a:t>-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]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200401" y="4038601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8064500" y="40386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6311900" y="40386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457450" y="39624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graphicFrame>
        <p:nvGraphicFramePr>
          <p:cNvPr id="49162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862050"/>
              </p:ext>
            </p:extLst>
          </p:nvPr>
        </p:nvGraphicFramePr>
        <p:xfrm>
          <a:off x="2209800" y="4876800"/>
          <a:ext cx="38750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30040" imgH="444240" progId="Equation.3">
                  <p:embed/>
                </p:oleObj>
              </mc:Choice>
              <mc:Fallback>
                <p:oleObj name="Equation" r:id="rId2" imgW="11300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876800"/>
                        <a:ext cx="3875088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6477000" y="5257800"/>
            <a:ext cx="4076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Times New Roman" pitchFamily="18" charset="0"/>
              </a:rPr>
              <a:t>[OH</a:t>
            </a:r>
            <a:r>
              <a:rPr lang="en-US" sz="3600" baseline="30000" dirty="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</a:rPr>
              <a:t>] = 3.0 x 10</a:t>
            </a:r>
            <a:r>
              <a:rPr lang="en-US" sz="3600" baseline="30000" dirty="0">
                <a:solidFill>
                  <a:srgbClr val="000000"/>
                </a:solidFill>
                <a:latin typeface="Times New Roman" pitchFamily="18" charset="0"/>
              </a:rPr>
              <a:t>-3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</a:rPr>
              <a:t> M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3276600" y="3352801"/>
            <a:ext cx="54841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+mj-lt"/>
              </a:rPr>
              <a:t>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   +   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O 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 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4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+ 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 +  OH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-</a:t>
            </a:r>
          </a:p>
        </p:txBody>
      </p:sp>
      <p:sp>
        <p:nvSpPr>
          <p:cNvPr id="12" name="Frame 1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0825"/>
            <a:ext cx="10363200" cy="762000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rgbClr val="000000"/>
                </a:solidFill>
              </a:rPr>
              <a:t>A Weak Base Equilibrium Problem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04800" y="1026102"/>
            <a:ext cx="11430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ammonia, NH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39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438400" y="2590801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j-lt"/>
              </a:rPr>
              <a:t>Step #5: 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Convert [OH</a:t>
            </a:r>
            <a:r>
              <a:rPr lang="en-US" baseline="30000" dirty="0">
                <a:solidFill>
                  <a:srgbClr val="000000"/>
                </a:solidFill>
                <a:latin typeface="+mj-lt"/>
              </a:rPr>
              <a:t>-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] to pH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2971801" y="4038601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8216900" y="40386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6692900" y="40386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362200" y="39624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3352800" y="3352801"/>
            <a:ext cx="56364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+mj-lt"/>
              </a:rPr>
              <a:t>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   +   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+mj-lt"/>
              </a:rPr>
              <a:t>O 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  NH</a:t>
            </a:r>
            <a:r>
              <a:rPr lang="en-US" sz="3200" baseline="-25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4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+</a:t>
            </a:r>
            <a:r>
              <a:rPr lang="en-US" sz="32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  +  OH</a:t>
            </a:r>
            <a:r>
              <a:rPr lang="en-US" sz="3200" baseline="30000" dirty="0">
                <a:solidFill>
                  <a:srgbClr val="000000"/>
                </a:solidFill>
                <a:latin typeface="+mj-lt"/>
                <a:sym typeface="Wingdings 3" pitchFamily="18" charset="2"/>
              </a:rPr>
              <a:t>-</a:t>
            </a:r>
          </a:p>
        </p:txBody>
      </p:sp>
      <p:sp>
        <p:nvSpPr>
          <p:cNvPr id="12" name="Frame 1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0825"/>
            <a:ext cx="10363200" cy="762000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rgbClr val="000000"/>
                </a:solidFill>
              </a:rPr>
              <a:t>A Weak Base Equilibrium Problem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04800" y="1026102"/>
            <a:ext cx="11430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ammonia, NH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69215" y="4047194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3.0 x 10</a:t>
            </a:r>
            <a:r>
              <a:rPr lang="en-US" baseline="30000" dirty="0">
                <a:solidFill>
                  <a:srgbClr val="000000"/>
                </a:solidFill>
                <a:latin typeface="Times New Roman" pitchFamily="18" charset="0"/>
              </a:rPr>
              <a:t>-3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05000" y="4917319"/>
                <a:ext cx="7848600" cy="6948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𝒑𝑶𝑯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𝒍𝒐𝒈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𝟓𝟐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917319"/>
                <a:ext cx="7848600" cy="6948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81100" y="5802343"/>
                <a:ext cx="9296400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𝒑𝑯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𝒑𝑶𝑯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𝟓𝟐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𝟒𝟖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100" y="5802343"/>
                <a:ext cx="9296400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608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3" grpId="0"/>
      <p:bldP spid="2" grpId="0"/>
      <p:bldP spid="16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ame 1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0825"/>
            <a:ext cx="10363200" cy="762000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rgbClr val="000000"/>
                </a:solidFill>
              </a:rPr>
              <a:t>Remember! </a:t>
            </a:r>
            <a:r>
              <a:rPr lang="en-US" b="1" u="sng">
                <a:solidFill>
                  <a:srgbClr val="000000"/>
                </a:solidFill>
              </a:rPr>
              <a:t>Everyone always forgets!</a:t>
            </a:r>
            <a:endParaRPr lang="en-US" b="1" u="sng" dirty="0">
              <a:solidFill>
                <a:srgbClr val="000000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81000" y="1263650"/>
            <a:ext cx="11430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convert back and forth from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Kb and vice versa. If you are given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an acid but are doing problems with the acid’s conjugate base you can use that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find the Kb that you need.</a:t>
            </a:r>
            <a:endParaRPr lang="en-US" sz="3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2800" y="3962400"/>
            <a:ext cx="5486400" cy="169277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+mj-lt"/>
              </a:rPr>
              <a:t>Ka</a:t>
            </a:r>
            <a:r>
              <a:rPr lang="en-US" sz="4000" dirty="0">
                <a:latin typeface="+mj-lt"/>
              </a:rPr>
              <a:t> x Kb = Kw</a:t>
            </a:r>
          </a:p>
          <a:p>
            <a:pPr algn="ctr"/>
            <a:endParaRPr lang="en-US" sz="2000" dirty="0">
              <a:latin typeface="+mj-lt"/>
            </a:endParaRPr>
          </a:p>
          <a:p>
            <a:pPr algn="ctr"/>
            <a:r>
              <a:rPr lang="en-US" sz="4000" dirty="0" err="1">
                <a:latin typeface="+mj-lt"/>
              </a:rPr>
              <a:t>Ka</a:t>
            </a:r>
            <a:r>
              <a:rPr lang="en-US" sz="4000" dirty="0">
                <a:latin typeface="+mj-lt"/>
              </a:rPr>
              <a:t> x Kb = (1 x 10</a:t>
            </a:r>
            <a:r>
              <a:rPr lang="en-US" sz="4000" baseline="30000" dirty="0">
                <a:latin typeface="+mj-lt"/>
              </a:rPr>
              <a:t>-14</a:t>
            </a:r>
            <a:r>
              <a:rPr lang="en-US" sz="4000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7364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ame 1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0825"/>
            <a:ext cx="10363200" cy="762000"/>
          </a:xfrm>
        </p:spPr>
        <p:txBody>
          <a:bodyPr/>
          <a:lstStyle/>
          <a:p>
            <a:pPr algn="l"/>
            <a:r>
              <a:rPr lang="en-US" b="1" u="sng" dirty="0">
                <a:solidFill>
                  <a:srgbClr val="000000"/>
                </a:solidFill>
              </a:rPr>
              <a:t>Weird Fact!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80999" y="1058159"/>
            <a:ext cx="11430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% ionization for a weak acid 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INCREASES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concentration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DECREASES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3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569376" y="377486"/>
                <a:ext cx="3241623" cy="11120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4000" dirty="0">
                    <a:latin typeface="+mj-lt"/>
                  </a:rPr>
                  <a:t>Ka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e>
                        </m:d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𝑯𝑨</m:t>
                            </m:r>
                          </m:e>
                        </m:d>
                      </m:den>
                    </m:f>
                  </m:oMath>
                </a14:m>
                <a:endParaRPr lang="en-US" sz="40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376" y="377486"/>
                <a:ext cx="3241623" cy="1112099"/>
              </a:xfrm>
              <a:prstGeom prst="rect">
                <a:avLst/>
              </a:prstGeom>
              <a:blipFill>
                <a:blip r:embed="rId2"/>
                <a:stretch>
                  <a:fillRect b="-4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95D81726-4427-C84E-5AF6-01A14867399B}"/>
              </a:ext>
            </a:extLst>
          </p:cNvPr>
          <p:cNvSpPr txBox="1"/>
          <p:nvPr/>
        </p:nvSpPr>
        <p:spPr>
          <a:xfrm>
            <a:off x="342275" y="2375328"/>
            <a:ext cx="683738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0070C0"/>
                </a:solidFill>
                <a:latin typeface="+mj-lt"/>
              </a:rPr>
              <a:t>Let’s pretend we cut the [  ] in half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63DA409-D876-0611-3C17-138A3FAC319F}"/>
                  </a:ext>
                </a:extLst>
              </p:cNvPr>
              <p:cNvSpPr txBox="1"/>
              <p:nvPr/>
            </p:nvSpPr>
            <p:spPr>
              <a:xfrm>
                <a:off x="1828800" y="3058128"/>
                <a:ext cx="3241623" cy="152195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+mj-lt"/>
                  </a:rPr>
                  <a:t>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40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63DA409-D876-0611-3C17-138A3FAC3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058128"/>
                <a:ext cx="3241623" cy="1521955"/>
              </a:xfrm>
              <a:prstGeom prst="rect">
                <a:avLst/>
              </a:prstGeom>
              <a:blipFill>
                <a:blip r:embed="rId3"/>
                <a:stretch>
                  <a:fillRect l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655DFD8-0CE8-C08C-BC0D-FDFC432FD770}"/>
              </a:ext>
            </a:extLst>
          </p:cNvPr>
          <p:cNvSpPr txBox="1"/>
          <p:nvPr/>
        </p:nvSpPr>
        <p:spPr>
          <a:xfrm>
            <a:off x="5079167" y="3491916"/>
            <a:ext cx="618094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(of whatever the original was)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7C0C8-9138-3F69-1264-2FEBF636421B}"/>
              </a:ext>
            </a:extLst>
          </p:cNvPr>
          <p:cNvSpPr txBox="1"/>
          <p:nvPr/>
        </p:nvSpPr>
        <p:spPr>
          <a:xfrm>
            <a:off x="455951" y="4769417"/>
            <a:ext cx="10212049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If Q decreases...</a:t>
            </a:r>
          </a:p>
          <a:p>
            <a:r>
              <a:rPr lang="en-US" sz="3200" dirty="0">
                <a:latin typeface="+mj-lt"/>
              </a:rPr>
              <a:t>Reaction shifts to make more products...</a:t>
            </a:r>
          </a:p>
          <a:p>
            <a:r>
              <a:rPr lang="en-US" sz="3200" dirty="0">
                <a:latin typeface="+mj-lt"/>
              </a:rPr>
              <a:t>More ionization! </a:t>
            </a:r>
            <a:r>
              <a:rPr lang="en-US" sz="3200" dirty="0">
                <a:solidFill>
                  <a:srgbClr val="00B050"/>
                </a:solidFill>
                <a:latin typeface="+mj-lt"/>
              </a:rPr>
              <a:t>Higher % ionization!</a:t>
            </a:r>
          </a:p>
        </p:txBody>
      </p:sp>
    </p:spTree>
    <p:extLst>
      <p:ext uri="{BB962C8B-B14F-4D97-AF65-F5344CB8AC3E}">
        <p14:creationId xmlns:p14="http://schemas.microsoft.com/office/powerpoint/2010/main" val="352504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1"/>
            <a:ext cx="7772400" cy="838200"/>
          </a:xfrm>
        </p:spPr>
        <p:txBody>
          <a:bodyPr/>
          <a:lstStyle/>
          <a:p>
            <a:pPr algn="l"/>
            <a: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YouTube Link to Presentation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2712" y="1295400"/>
            <a:ext cx="9614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https://youtu.be/WwZBnDhd9J0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84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N37 – Acid Base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C8A6A4-54C1-44FF-B95D-294B8811C166}"/>
              </a:ext>
            </a:extLst>
          </p:cNvPr>
          <p:cNvSpPr txBox="1"/>
          <p:nvPr/>
        </p:nvSpPr>
        <p:spPr>
          <a:xfrm>
            <a:off x="457197" y="4696643"/>
            <a:ext cx="11277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review Acid Base definitions and perform pH calculations for weak acids/bases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5866C2-6587-4645-10BE-AF09064A8FA2}"/>
              </a:ext>
            </a:extLst>
          </p:cNvPr>
          <p:cNvSpPr txBox="1"/>
          <p:nvPr/>
        </p:nvSpPr>
        <p:spPr>
          <a:xfrm>
            <a:off x="2088354" y="293694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Weak Problems</a:t>
            </a:r>
          </a:p>
        </p:txBody>
      </p:sp>
    </p:spTree>
    <p:extLst>
      <p:ext uri="{BB962C8B-B14F-4D97-AF65-F5344CB8AC3E}">
        <p14:creationId xmlns:p14="http://schemas.microsoft.com/office/powerpoint/2010/main" val="202054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N37 – Acid Base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838201" y="3311604"/>
            <a:ext cx="10820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Yay, ICE Tables</a:t>
            </a:r>
            <a:r>
              <a:rPr kumimoji="0" lang="en-US" sz="66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are</a:t>
            </a:r>
            <a:r>
              <a:rPr lang="en-US" sz="6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back!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00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601200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Weak Acid Equilibrium Problem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10210799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acetic acid, HC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2362201" y="2286001"/>
            <a:ext cx="70101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#1: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the dissociation equation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276601" y="3048001"/>
            <a:ext cx="53976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-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   +   H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+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601200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Weak Acid Equilibrium Problem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10210799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acetic acid, HC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362201" y="2286001"/>
            <a:ext cx="27206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#2: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 it!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276601" y="3048001"/>
            <a:ext cx="53976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-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   +   H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+</a:t>
            </a:r>
          </a:p>
        </p:txBody>
      </p:sp>
      <p:graphicFrame>
        <p:nvGraphicFramePr>
          <p:cNvPr id="12" name="Group 5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536181"/>
              </p:ext>
            </p:extLst>
          </p:nvPr>
        </p:nvGraphicFramePr>
        <p:xfrm>
          <a:off x="2057400" y="3657600"/>
          <a:ext cx="7010400" cy="1905000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 Box 60"/>
          <p:cNvSpPr txBox="1">
            <a:spLocks noChangeArrowheads="1"/>
          </p:cNvSpPr>
          <p:nvPr/>
        </p:nvSpPr>
        <p:spPr bwMode="auto">
          <a:xfrm>
            <a:off x="3657600" y="3657601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0.50</a:t>
            </a:r>
          </a:p>
        </p:txBody>
      </p:sp>
      <p:sp>
        <p:nvSpPr>
          <p:cNvPr id="14" name="Text Box 61"/>
          <p:cNvSpPr txBox="1">
            <a:spLocks noChangeArrowheads="1"/>
          </p:cNvSpPr>
          <p:nvPr/>
        </p:nvSpPr>
        <p:spPr bwMode="auto">
          <a:xfrm>
            <a:off x="6308725" y="3671888"/>
            <a:ext cx="401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" name="Text Box 62"/>
          <p:cNvSpPr txBox="1">
            <a:spLocks noChangeArrowheads="1"/>
          </p:cNvSpPr>
          <p:nvPr/>
        </p:nvSpPr>
        <p:spPr bwMode="auto">
          <a:xfrm>
            <a:off x="8056564" y="3657601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6" name="Text Box 63"/>
          <p:cNvSpPr txBox="1">
            <a:spLocks noChangeArrowheads="1"/>
          </p:cNvSpPr>
          <p:nvPr/>
        </p:nvSpPr>
        <p:spPr bwMode="auto">
          <a:xfrm>
            <a:off x="3654426" y="4281488"/>
            <a:ext cx="765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- x</a:t>
            </a:r>
          </a:p>
        </p:txBody>
      </p:sp>
      <p:sp>
        <p:nvSpPr>
          <p:cNvPr id="17" name="Text Box 64"/>
          <p:cNvSpPr txBox="1">
            <a:spLocks noChangeArrowheads="1"/>
          </p:cNvSpPr>
          <p:nvPr/>
        </p:nvSpPr>
        <p:spPr bwMode="auto">
          <a:xfrm>
            <a:off x="6096000" y="4267201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+x</a:t>
            </a:r>
          </a:p>
        </p:txBody>
      </p:sp>
      <p:sp>
        <p:nvSpPr>
          <p:cNvPr id="18" name="Text Box 65"/>
          <p:cNvSpPr txBox="1">
            <a:spLocks noChangeArrowheads="1"/>
          </p:cNvSpPr>
          <p:nvPr/>
        </p:nvSpPr>
        <p:spPr bwMode="auto">
          <a:xfrm>
            <a:off x="7848600" y="4267201"/>
            <a:ext cx="611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+x</a:t>
            </a:r>
          </a:p>
        </p:txBody>
      </p:sp>
      <p:sp>
        <p:nvSpPr>
          <p:cNvPr id="19" name="Text Box 66"/>
          <p:cNvSpPr txBox="1">
            <a:spLocks noChangeArrowheads="1"/>
          </p:cNvSpPr>
          <p:nvPr/>
        </p:nvSpPr>
        <p:spPr bwMode="auto">
          <a:xfrm>
            <a:off x="3200401" y="4967288"/>
            <a:ext cx="1725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20" name="Text Box 67"/>
          <p:cNvSpPr txBox="1">
            <a:spLocks noChangeArrowheads="1"/>
          </p:cNvSpPr>
          <p:nvPr/>
        </p:nvSpPr>
        <p:spPr bwMode="auto">
          <a:xfrm>
            <a:off x="8064500" y="49530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21" name="Text Box 68"/>
          <p:cNvSpPr txBox="1">
            <a:spLocks noChangeArrowheads="1"/>
          </p:cNvSpPr>
          <p:nvPr/>
        </p:nvSpPr>
        <p:spPr bwMode="auto">
          <a:xfrm>
            <a:off x="6311900" y="49530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57792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362200" y="2286001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#3: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up the law of mass action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276601" y="3048001"/>
            <a:ext cx="53976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-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   +   H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+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3200401" y="3733801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8064500" y="37338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6311900" y="37338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2017" name="Text Box 33"/>
          <p:cNvSpPr txBox="1">
            <a:spLocks noChangeArrowheads="1"/>
          </p:cNvSpPr>
          <p:nvPr/>
        </p:nvSpPr>
        <p:spPr bwMode="auto">
          <a:xfrm>
            <a:off x="2457450" y="36576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graphicFrame>
        <p:nvGraphicFramePr>
          <p:cNvPr id="42019" name="Object 35"/>
          <p:cNvGraphicFramePr>
            <a:graphicFrameLocks noGrp="1" noChangeAspect="1"/>
          </p:cNvGraphicFramePr>
          <p:nvPr>
            <p:ph idx="1"/>
          </p:nvPr>
        </p:nvGraphicFramePr>
        <p:xfrm>
          <a:off x="2819400" y="4495800"/>
          <a:ext cx="6096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28800" imgH="457200" progId="Equation.3">
                  <p:embed/>
                </p:oleObj>
              </mc:Choice>
              <mc:Fallback>
                <p:oleObj name="Equation" r:id="rId2" imgW="1828800" imgH="4572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495800"/>
                        <a:ext cx="60960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601200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Weak Acid Equilibrium Problem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10210799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acetic acid, HC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04866" y="3098752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use the 5% rule because </a:t>
            </a:r>
            <a:br>
              <a:rPr lang="en-US" sz="24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&lt; 1 and K at least 1000 time smaller than [initial]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362200" y="2286001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#4: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for x, which is also [H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276601" y="3048001"/>
            <a:ext cx="53976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-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   +   H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+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200401" y="3733801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8064500" y="37338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6311900" y="37338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2457450" y="36576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graphicFrame>
        <p:nvGraphicFramePr>
          <p:cNvPr id="44042" name="Object 10"/>
          <p:cNvGraphicFramePr>
            <a:graphicFrameLocks noGrp="1" noChangeAspect="1"/>
          </p:cNvGraphicFramePr>
          <p:nvPr>
            <p:ph idx="1"/>
          </p:nvPr>
        </p:nvGraphicFramePr>
        <p:xfrm>
          <a:off x="2209800" y="4572000"/>
          <a:ext cx="38750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30040" imgH="444240" progId="Equation.3">
                  <p:embed/>
                </p:oleObj>
              </mc:Choice>
              <mc:Fallback>
                <p:oleObj name="Equation" r:id="rId2" imgW="1130040" imgH="4442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572000"/>
                        <a:ext cx="3875088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6477000" y="4953000"/>
            <a:ext cx="3792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Times New Roman" pitchFamily="18" charset="0"/>
              </a:rPr>
              <a:t>[H</a:t>
            </a:r>
            <a:r>
              <a:rPr lang="en-US" sz="3600" baseline="30000" dirty="0">
                <a:solidFill>
                  <a:srgbClr val="000000"/>
                </a:solidFill>
                <a:latin typeface="Times New Roman" pitchFamily="18" charset="0"/>
              </a:rPr>
              <a:t>+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</a:rPr>
              <a:t>] = 3.0 x 10</a:t>
            </a:r>
            <a:r>
              <a:rPr lang="en-US" sz="3600" baseline="30000" dirty="0">
                <a:solidFill>
                  <a:srgbClr val="000000"/>
                </a:solidFill>
                <a:latin typeface="Times New Roman" pitchFamily="18" charset="0"/>
              </a:rPr>
              <a:t>-3</a:t>
            </a:r>
            <a:r>
              <a:rPr lang="en-US" sz="3600" dirty="0">
                <a:solidFill>
                  <a:srgbClr val="000000"/>
                </a:solidFill>
                <a:latin typeface="Times New Roman" pitchFamily="18" charset="0"/>
              </a:rPr>
              <a:t> M</a:t>
            </a:r>
          </a:p>
        </p:txBody>
      </p:sp>
      <p:sp>
        <p:nvSpPr>
          <p:cNvPr id="12" name="Frame 11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601200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Weak Acid Equilibrium Problem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10210799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acetic acid, HC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362200" y="2286001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#5: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Convert [H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to pH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276601" y="3048001"/>
            <a:ext cx="53976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  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2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-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   +   H</a:t>
            </a: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3" pitchFamily="18" charset="2"/>
              </a:rPr>
              <a:t>+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200401" y="3733801"/>
            <a:ext cx="172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0.50 - x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8064500" y="37338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311900" y="3733801"/>
            <a:ext cx="393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457450" y="36576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601200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Weak Acid Equilibrium Problem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10210799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pH of a 0.50 M solution of acetic acid, HC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baseline="-25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1.8 x 10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43800" y="3716204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3.0 x 10</a:t>
            </a:r>
            <a:r>
              <a:rPr lang="en-US" baseline="30000" dirty="0">
                <a:solidFill>
                  <a:srgbClr val="000000"/>
                </a:solidFill>
                <a:latin typeface="Times New Roman" pitchFamily="18" charset="0"/>
              </a:rPr>
              <a:t>-3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05000" y="4917319"/>
                <a:ext cx="7848600" cy="6948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𝒑𝑯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𝒍𝒐𝒈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𝟓𝟐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917319"/>
                <a:ext cx="7848600" cy="6948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39335"/>
            <a:ext cx="9982200" cy="761999"/>
          </a:xfrm>
        </p:spPr>
        <p:txBody>
          <a:bodyPr/>
          <a:lstStyle/>
          <a:p>
            <a:pPr algn="l"/>
            <a:r>
              <a:rPr lang="en-US" b="1" u="sng" dirty="0"/>
              <a:t>Reaction of Weak Bases with Water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362200" y="1371601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714500" y="1049239"/>
            <a:ext cx="8458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The base reacts with water, producing its conjugate acid and hydroxide ion: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2666999"/>
            <a:ext cx="1135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CH</a:t>
            </a:r>
            <a:r>
              <a:rPr lang="en-US" sz="3600" baseline="-25000" dirty="0">
                <a:solidFill>
                  <a:srgbClr val="0070C0"/>
                </a:solidFill>
                <a:latin typeface="+mj-lt"/>
              </a:rPr>
              <a:t>3</a:t>
            </a:r>
            <a:r>
              <a:rPr lang="en-US" sz="3600" dirty="0">
                <a:solidFill>
                  <a:srgbClr val="0070C0"/>
                </a:solidFill>
                <a:latin typeface="+mj-lt"/>
              </a:rPr>
              <a:t>NH</a:t>
            </a:r>
            <a:r>
              <a:rPr lang="en-US" sz="3600" baseline="-25000" dirty="0">
                <a:solidFill>
                  <a:srgbClr val="0070C0"/>
                </a:solidFill>
                <a:latin typeface="+mj-lt"/>
              </a:rPr>
              <a:t>2</a:t>
            </a:r>
            <a:r>
              <a:rPr lang="en-US" sz="3600" dirty="0">
                <a:solidFill>
                  <a:schemeClr val="tx1"/>
                </a:solidFill>
                <a:latin typeface="+mj-lt"/>
              </a:rPr>
              <a:t> + 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H</a:t>
            </a:r>
            <a:r>
              <a:rPr lang="en-US" sz="36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O</a:t>
            </a:r>
            <a:r>
              <a:rPr lang="en-US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 CH</a:t>
            </a:r>
            <a:r>
              <a:rPr lang="en-US" sz="3600" baseline="-250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3</a:t>
            </a:r>
            <a:r>
              <a:rPr lang="en-US" sz="36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NH</a:t>
            </a:r>
            <a:r>
              <a:rPr lang="en-US" sz="3600" baseline="-250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3</a:t>
            </a:r>
            <a:r>
              <a:rPr lang="en-US" sz="3600" baseline="300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+</a:t>
            </a:r>
            <a:r>
              <a:rPr lang="en-US" sz="36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 + OH</a:t>
            </a:r>
            <a:r>
              <a:rPr lang="en-US" sz="3600" baseline="300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-</a:t>
            </a:r>
            <a:r>
              <a:rPr lang="en-US" sz="36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    K</a:t>
            </a:r>
            <a:r>
              <a:rPr lang="en-US" sz="3600" baseline="-250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b</a:t>
            </a:r>
            <a:r>
              <a:rPr lang="en-US" sz="360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 = </a:t>
            </a:r>
            <a:r>
              <a:rPr lang="en-US" sz="3600" dirty="0">
                <a:solidFill>
                  <a:schemeClr val="tx1"/>
                </a:solidFill>
                <a:latin typeface="+mj-lt"/>
              </a:rPr>
              <a:t>4.38 x 10</a:t>
            </a:r>
            <a:r>
              <a:rPr lang="en-US" sz="3600" baseline="30000" dirty="0">
                <a:solidFill>
                  <a:schemeClr val="tx1"/>
                </a:solidFill>
                <a:latin typeface="+mj-lt"/>
              </a:rPr>
              <a:t>-4</a:t>
            </a:r>
            <a:r>
              <a:rPr lang="en-US" sz="3600" b="0" dirty="0">
                <a:solidFill>
                  <a:schemeClr val="tx1"/>
                </a:solidFill>
                <a:latin typeface="+mj-lt"/>
                <a:sym typeface="Wingdings 3" pitchFamily="18" charset="2"/>
              </a:rPr>
              <a:t> 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751751"/>
              </p:ext>
            </p:extLst>
          </p:nvPr>
        </p:nvGraphicFramePr>
        <p:xfrm>
          <a:off x="2362200" y="3853872"/>
          <a:ext cx="678180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34880" imgH="457200" progId="">
                  <p:embed/>
                </p:oleObj>
              </mc:Choice>
              <mc:Fallback>
                <p:oleObj name="Equation" r:id="rId2" imgW="2234880" imgH="4572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853872"/>
                        <a:ext cx="6781800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1714500" y="2073936"/>
            <a:ext cx="28575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657600" y="2073935"/>
            <a:ext cx="838200" cy="6692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5559669" y="2073936"/>
            <a:ext cx="2819400" cy="14285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858000" y="2088222"/>
            <a:ext cx="0" cy="654978"/>
          </a:xfrm>
          <a:prstGeom prst="line">
            <a:avLst/>
          </a:prstGeom>
          <a:noFill/>
          <a:ln w="76200">
            <a:solidFill>
              <a:srgbClr val="0070C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1" grpId="0" animBg="1"/>
      <p:bldP spid="26632" grpId="0" animBg="1"/>
      <p:bldP spid="26633" grpId="0" animBg="1"/>
      <p:bldP spid="2663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3362</TotalTime>
  <Words>1008</Words>
  <Application>Microsoft Office PowerPoint</Application>
  <PresentationFormat>Widescreen</PresentationFormat>
  <Paragraphs>171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Cambria Math</vt:lpstr>
      <vt:lpstr>Comic Sans MS</vt:lpstr>
      <vt:lpstr>Impact</vt:lpstr>
      <vt:lpstr>Times New Roman</vt:lpstr>
      <vt:lpstr>Default Design</vt:lpstr>
      <vt:lpstr>chemistry</vt:lpstr>
      <vt:lpstr>1_Default Design</vt:lpstr>
      <vt:lpstr>Equation</vt:lpstr>
      <vt:lpstr>N37 – Acid Base</vt:lpstr>
      <vt:lpstr>N37 – Acid Base</vt:lpstr>
      <vt:lpstr>N37 – Acid Base</vt:lpstr>
      <vt:lpstr>A Weak Acid Equilibrium Problem</vt:lpstr>
      <vt:lpstr>A Weak Acid Equilibrium Problem</vt:lpstr>
      <vt:lpstr>A Weak Acid Equilibrium Problem</vt:lpstr>
      <vt:lpstr>A Weak Acid Equilibrium Problem</vt:lpstr>
      <vt:lpstr>A Weak Acid Equilibrium Problem</vt:lpstr>
      <vt:lpstr>Reaction of Weak Bases with Water</vt:lpstr>
      <vt:lpstr>Kb for Some Common Weak Bases</vt:lpstr>
      <vt:lpstr>Reaction of Weak Bases with Water</vt:lpstr>
      <vt:lpstr>A Weak Base Equilibrium Problem</vt:lpstr>
      <vt:lpstr>A Weak Base Equilibrium Problem</vt:lpstr>
      <vt:lpstr>A Weak Base Equilibrium Problem</vt:lpstr>
      <vt:lpstr>A Weak Base Equilibrium Problem</vt:lpstr>
      <vt:lpstr>A Weak Base Equilibrium Problem</vt:lpstr>
      <vt:lpstr>Remember! Everyone always forgets!</vt:lpstr>
      <vt:lpstr>Weird Fact!</vt:lpstr>
      <vt:lpstr>YouTube Link to Presentation 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108</cp:revision>
  <dcterms:created xsi:type="dcterms:W3CDTF">2006-06-20T03:36:58Z</dcterms:created>
  <dcterms:modified xsi:type="dcterms:W3CDTF">2025-02-14T21:56:13Z</dcterms:modified>
</cp:coreProperties>
</file>