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8" r:id="rId2"/>
    <p:sldId id="288" r:id="rId3"/>
    <p:sldId id="289" r:id="rId4"/>
    <p:sldId id="336" r:id="rId5"/>
    <p:sldId id="337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8" r:id="rId33"/>
    <p:sldId id="287" r:id="rId34"/>
    <p:sldId id="280" r:id="rId35"/>
    <p:sldId id="339" r:id="rId36"/>
    <p:sldId id="307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00"/>
    <a:srgbClr val="000000"/>
    <a:srgbClr val="DDDDDD"/>
    <a:srgbClr val="008000"/>
    <a:srgbClr val="FF33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08"/>
    <p:restoredTop sz="94745"/>
  </p:normalViewPr>
  <p:slideViewPr>
    <p:cSldViewPr>
      <p:cViewPr varScale="1">
        <p:scale>
          <a:sx n="62" d="100"/>
          <a:sy n="62" d="100"/>
        </p:scale>
        <p:origin x="78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28s1ynGZh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28s1ynGZh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530856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N38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2354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Salts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DE2382-F2EB-CCBA-FEE2-7D47E69E9B7C}"/>
              </a:ext>
            </a:extLst>
          </p:cNvPr>
          <p:cNvSpPr txBox="1"/>
          <p:nvPr/>
        </p:nvSpPr>
        <p:spPr>
          <a:xfrm>
            <a:off x="381000" y="6073170"/>
            <a:ext cx="97391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https://youtu.be/k28s1ynGZhM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3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13898"/>
            <a:ext cx="11178653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/>
              <a:t>p</a:t>
            </a:r>
            <a:r>
              <a:rPr lang="en-US" b="1" u="sng" dirty="0"/>
              <a:t>H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92572"/>
            <a:ext cx="11614245" cy="46129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Identify acid or base that the salt ions came from</a:t>
            </a:r>
            <a:endParaRPr lang="en-US" sz="40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14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13898"/>
            <a:ext cx="11178653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/>
              <a:t>p</a:t>
            </a:r>
            <a:r>
              <a:rPr lang="en-US" b="1" u="sng" dirty="0"/>
              <a:t>H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897038"/>
            <a:ext cx="11919045" cy="47084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/>
              <a:t> </a:t>
            </a:r>
            <a:r>
              <a:rPr lang="en-US" sz="3600" dirty="0"/>
              <a:t>Determine if the ions will hydrolyze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Figure out if they came from a strong or weak acid/base</a:t>
            </a:r>
            <a:br>
              <a:rPr lang="en-US" sz="2800" dirty="0"/>
            </a:br>
            <a:endParaRPr lang="en-US" sz="2800" dirty="0"/>
          </a:p>
          <a:p>
            <a:pPr lvl="2"/>
            <a:r>
              <a:rPr lang="en-US" sz="2800" dirty="0"/>
              <a:t>From strong </a:t>
            </a:r>
            <a:r>
              <a:rPr lang="en-US" sz="2800" dirty="0">
                <a:sym typeface="Wingdings" panose="05000000000000000000" pitchFamily="2" charset="2"/>
              </a:rPr>
              <a:t> ion won’t hydrolyze – neutral contribution</a:t>
            </a:r>
          </a:p>
          <a:p>
            <a:pPr lvl="2"/>
            <a:r>
              <a:rPr lang="en-US" sz="2800" dirty="0">
                <a:sym typeface="Wingdings" panose="05000000000000000000" pitchFamily="2" charset="2"/>
              </a:rPr>
              <a:t>From weak  ion will hydrolyze – acidic or basic contribution</a:t>
            </a:r>
            <a:endParaRPr lang="en-US" sz="28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58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13898"/>
            <a:ext cx="11178653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/>
              <a:t>p</a:t>
            </a:r>
            <a:r>
              <a:rPr lang="en-US" b="1" u="sng" dirty="0"/>
              <a:t>H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24334"/>
            <a:ext cx="11919045" cy="468118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/>
              <a:t> </a:t>
            </a:r>
            <a:r>
              <a:rPr lang="en-US" sz="3600" dirty="0"/>
              <a:t>If it hydrolyzes identify if the hydrolysis of the ion would form acid or base.</a:t>
            </a:r>
            <a:endParaRPr lang="en-US" sz="48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72723"/>
              </p:ext>
            </p:extLst>
          </p:nvPr>
        </p:nvGraphicFramePr>
        <p:xfrm>
          <a:off x="685800" y="3299093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sol’n</a:t>
                      </a:r>
                      <a:endParaRPr lang="en-US" sz="24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base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base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Stronger</a:t>
                      </a:r>
                      <a:r>
                        <a:rPr lang="en-US" sz="2400" dirty="0"/>
                        <a:t> conjugate </a:t>
                      </a:r>
                      <a:r>
                        <a:rPr lang="en-US" sz="2400" b="1" dirty="0"/>
                        <a:t>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9751" y="3755134"/>
            <a:ext cx="1261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Neutral</a:t>
            </a:r>
          </a:p>
        </p:txBody>
      </p:sp>
      <p:sp>
        <p:nvSpPr>
          <p:cNvPr id="6" name="Rectangle 5"/>
          <p:cNvSpPr/>
          <p:nvPr/>
        </p:nvSpPr>
        <p:spPr>
          <a:xfrm>
            <a:off x="9684822" y="4208448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9539749" y="4661762"/>
            <a:ext cx="1261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Neutral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1846" y="5106725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Acidic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348E59A0-8BFD-BC70-ADF5-562493F53C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24502" y="282180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13898"/>
            <a:ext cx="11178653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/>
              <a:t>p</a:t>
            </a:r>
            <a:r>
              <a:rPr lang="en-US" b="1" u="sng" dirty="0"/>
              <a:t>H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20824"/>
            <a:ext cx="11614245" cy="46846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 </a:t>
            </a:r>
            <a:r>
              <a:rPr lang="en-US" sz="3200" dirty="0"/>
              <a:t>Figure out what the combo of each ion’s contribution </a:t>
            </a:r>
            <a:br>
              <a:rPr lang="en-US" sz="3200" dirty="0"/>
            </a:br>
            <a:r>
              <a:rPr lang="en-US" sz="3200" dirty="0"/>
              <a:t> would be to the solution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00077"/>
              </p:ext>
            </p:extLst>
          </p:nvPr>
        </p:nvGraphicFramePr>
        <p:xfrm>
          <a:off x="2016077" y="3162615"/>
          <a:ext cx="8128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5607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4862393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Makes the solution…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2800" dirty="0"/>
                      </a:b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22149" y="3644555"/>
            <a:ext cx="130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Acidic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2149" y="4210407"/>
            <a:ext cx="10807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5322149" y="4712973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Neutral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67935" y="5297706"/>
            <a:ext cx="4710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Compare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and Kb to determine which “wins”</a:t>
            </a: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526499E1-7B0B-E90F-CDCA-0138CD0AFB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741001" y="290750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1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13898"/>
            <a:ext cx="11178653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/>
              <a:t>p</a:t>
            </a:r>
            <a:r>
              <a:rPr lang="en-US" b="1" u="sng" dirty="0"/>
              <a:t>H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6926"/>
            <a:ext cx="11614245" cy="525107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 </a:t>
            </a:r>
            <a:r>
              <a:rPr lang="en-US" sz="3200" dirty="0"/>
              <a:t>To determine the “winner” when acidic + basic </a:t>
            </a:r>
          </a:p>
          <a:p>
            <a:pPr lvl="1"/>
            <a:r>
              <a:rPr lang="en-US" sz="2800" dirty="0"/>
              <a:t>Compare the </a:t>
            </a:r>
            <a:r>
              <a:rPr lang="en-US" sz="2800" dirty="0" err="1"/>
              <a:t>Ka</a:t>
            </a:r>
            <a:r>
              <a:rPr lang="en-US" sz="2800" dirty="0"/>
              <a:t> and Kb values</a:t>
            </a:r>
          </a:p>
          <a:p>
            <a:pPr lvl="1"/>
            <a:r>
              <a:rPr lang="en-US" sz="2800" dirty="0"/>
              <a:t>The higher one means it is stronger, more dissociation so it will contribute more to the resulting solution 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3000" b="1" i="1" u="sng" dirty="0"/>
          </a:p>
          <a:p>
            <a:pPr marL="0" indent="0">
              <a:buNone/>
            </a:pPr>
            <a:endParaRPr lang="en-US" sz="2000" b="1" i="1" u="sng" dirty="0"/>
          </a:p>
          <a:p>
            <a:pPr marL="0" indent="0">
              <a:buNone/>
            </a:pPr>
            <a:r>
              <a:rPr lang="en-US" sz="3000" b="1" i="1" u="sng" dirty="0"/>
              <a:t>The problem…</a:t>
            </a:r>
            <a:endParaRPr lang="en-US" sz="3000" i="1" dirty="0"/>
          </a:p>
          <a:p>
            <a:pPr marL="0" indent="0">
              <a:buNone/>
            </a:pPr>
            <a:r>
              <a:rPr lang="en-US" sz="3000" dirty="0"/>
              <a:t>You rarely have </a:t>
            </a:r>
            <a:r>
              <a:rPr lang="en-US" sz="3000" dirty="0" err="1"/>
              <a:t>Ka</a:t>
            </a:r>
            <a:r>
              <a:rPr lang="en-US" sz="3000" dirty="0"/>
              <a:t> and Kb for the CONJUGATE IONS you are interested in. You usually only have them for the STARTING acid/base they came from. Ugh…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61404"/>
              </p:ext>
            </p:extLst>
          </p:nvPr>
        </p:nvGraphicFramePr>
        <p:xfrm>
          <a:off x="3676175" y="3505200"/>
          <a:ext cx="480780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7810">
                  <a:extLst>
                    <a:ext uri="{9D8B030D-6E8A-4147-A177-3AD203B41FA5}">
                      <a16:colId xmlns:a16="http://schemas.microsoft.com/office/drawing/2014/main" val="728715298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3766813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&gt;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97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&lt;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0070C0"/>
                          </a:solidFill>
                        </a:rPr>
                        <a:t>Basic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003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=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6882414"/>
                  </a:ext>
                </a:extLst>
              </a:tr>
            </a:tbl>
          </a:graphicData>
        </a:graphic>
      </p:graphicFrame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62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286603"/>
            <a:ext cx="11614245" cy="941696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Finding K</a:t>
            </a:r>
            <a:r>
              <a:rPr lang="en-US" b="1" u="sng" baseline="-25000" dirty="0"/>
              <a:t>A(ION)</a:t>
            </a:r>
            <a:r>
              <a:rPr lang="en-US" b="1" u="sng" dirty="0"/>
              <a:t> AND K</a:t>
            </a:r>
            <a:r>
              <a:rPr lang="en-US" b="1" u="sng" baseline="-25000" dirty="0"/>
              <a:t>b(ion)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228299"/>
            <a:ext cx="11614245" cy="5377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Kw = </a:t>
            </a:r>
            <a:r>
              <a:rPr lang="en-US" sz="3200" b="1" dirty="0" err="1"/>
              <a:t>Ka</a:t>
            </a:r>
            <a:r>
              <a:rPr lang="en-US" sz="3200" b="1" dirty="0"/>
              <a:t> x Kb</a:t>
            </a:r>
            <a:endParaRPr lang="en-US" sz="2800" dirty="0"/>
          </a:p>
          <a:p>
            <a:pPr marL="0" indent="0" algn="ctr">
              <a:lnSpc>
                <a:spcPct val="100000"/>
              </a:lnSpc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3000" dirty="0"/>
              <a:t>If you want </a:t>
            </a:r>
            <a:r>
              <a:rPr lang="en-US" sz="3000" dirty="0" err="1"/>
              <a:t>Ka</a:t>
            </a:r>
            <a:r>
              <a:rPr lang="en-US" sz="3000" dirty="0"/>
              <a:t> of an ion </a:t>
            </a:r>
            <a:r>
              <a:rPr lang="en-US" sz="3000" dirty="0">
                <a:sym typeface="Wingdings" panose="05000000000000000000" pitchFamily="2" charset="2"/>
              </a:rPr>
              <a:t> need</a:t>
            </a:r>
            <a:r>
              <a:rPr lang="en-US" sz="3000" dirty="0"/>
              <a:t> Kb of the base it came from</a:t>
            </a:r>
          </a:p>
          <a:p>
            <a:pPr marL="0" indent="0" algn="ctr">
              <a:buNone/>
            </a:pPr>
            <a:r>
              <a:rPr lang="en-US" sz="3000" dirty="0"/>
              <a:t>If you want Kb of an ion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dirty="0"/>
              <a:t>need </a:t>
            </a:r>
            <a:r>
              <a:rPr lang="en-US" sz="3000" dirty="0" err="1"/>
              <a:t>Ka</a:t>
            </a:r>
            <a:r>
              <a:rPr lang="en-US" sz="3000" dirty="0"/>
              <a:t> of the acid it came from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3000" b="1" u="sng" dirty="0"/>
              <a:t>Practice Problem:   What is the </a:t>
            </a:r>
            <a:r>
              <a:rPr lang="en-US" sz="3000" b="1" u="sng" dirty="0" err="1"/>
              <a:t>Ka</a:t>
            </a:r>
            <a:r>
              <a:rPr lang="en-US" sz="3000" b="1" u="sng" dirty="0"/>
              <a:t> of NH</a:t>
            </a:r>
            <a:r>
              <a:rPr lang="en-US" sz="3000" b="1" u="sng" baseline="-25000" dirty="0"/>
              <a:t>4</a:t>
            </a:r>
            <a:r>
              <a:rPr lang="en-US" sz="3000" b="1" u="sng" baseline="30000" dirty="0"/>
              <a:t>+</a:t>
            </a:r>
            <a:r>
              <a:rPr lang="en-US" sz="3000" b="1" u="sng" dirty="0"/>
              <a:t> ? </a:t>
            </a:r>
            <a:endParaRPr lang="en-US" sz="3000" dirty="0"/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Use Kb of NH</a:t>
            </a:r>
            <a:r>
              <a:rPr lang="en-US" sz="3000" baseline="-25000" dirty="0">
                <a:sym typeface="Wingdings" panose="05000000000000000000" pitchFamily="2" charset="2"/>
              </a:rPr>
              <a:t>3 </a:t>
            </a:r>
            <a:r>
              <a:rPr lang="en-US" sz="3000" dirty="0">
                <a:sym typeface="Wingdings" panose="05000000000000000000" pitchFamily="2" charset="2"/>
              </a:rPr>
              <a:t>(1.8 x 10</a:t>
            </a:r>
            <a:r>
              <a:rPr lang="en-US" sz="3000" baseline="30000" dirty="0">
                <a:sym typeface="Wingdings" panose="05000000000000000000" pitchFamily="2" charset="2"/>
              </a:rPr>
              <a:t>-5</a:t>
            </a:r>
            <a:r>
              <a:rPr lang="en-US" sz="3000" dirty="0"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plug in and solve for </a:t>
            </a: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(1 x 10</a:t>
            </a:r>
            <a:r>
              <a:rPr lang="en-US" sz="3000" baseline="30000" dirty="0">
                <a:sym typeface="Wingdings" panose="05000000000000000000" pitchFamily="2" charset="2"/>
              </a:rPr>
              <a:t>-14</a:t>
            </a:r>
            <a:r>
              <a:rPr lang="en-US" sz="3000" dirty="0">
                <a:sym typeface="Wingdings" panose="05000000000000000000" pitchFamily="2" charset="2"/>
              </a:rPr>
              <a:t>) = </a:t>
            </a: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  <a:r>
              <a:rPr lang="en-US" sz="3000" dirty="0">
                <a:sym typeface="Wingdings" panose="05000000000000000000" pitchFamily="2" charset="2"/>
              </a:rPr>
              <a:t> x (1.8 x 10</a:t>
            </a:r>
            <a:r>
              <a:rPr lang="en-US" sz="3000" baseline="30000" dirty="0">
                <a:sym typeface="Wingdings" panose="05000000000000000000" pitchFamily="2" charset="2"/>
              </a:rPr>
              <a:t>-5</a:t>
            </a:r>
            <a:r>
              <a:rPr lang="en-US" sz="3000" dirty="0"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  <a:r>
              <a:rPr lang="en-US" sz="3000" dirty="0">
                <a:sym typeface="Wingdings" panose="05000000000000000000" pitchFamily="2" charset="2"/>
              </a:rPr>
              <a:t> NH</a:t>
            </a:r>
            <a:r>
              <a:rPr lang="en-US" sz="3000" baseline="-25000" dirty="0">
                <a:sym typeface="Wingdings" panose="05000000000000000000" pitchFamily="2" charset="2"/>
              </a:rPr>
              <a:t>4</a:t>
            </a:r>
            <a:r>
              <a:rPr lang="en-US" sz="3000" baseline="30000" dirty="0">
                <a:sym typeface="Wingdings" panose="05000000000000000000" pitchFamily="2" charset="2"/>
              </a:rPr>
              <a:t>+</a:t>
            </a:r>
            <a:r>
              <a:rPr lang="en-US" sz="3000" dirty="0">
                <a:sym typeface="Wingdings" panose="05000000000000000000" pitchFamily="2" charset="2"/>
              </a:rPr>
              <a:t> = 5.56 x 10</a:t>
            </a:r>
            <a:r>
              <a:rPr lang="en-US" sz="3000" baseline="30000" dirty="0">
                <a:sym typeface="Wingdings" panose="05000000000000000000" pitchFamily="2" charset="2"/>
              </a:rPr>
              <a:t>-10</a:t>
            </a:r>
            <a:endParaRPr lang="en-US" sz="3000" baseline="300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endParaRPr lang="en-US" sz="3600" i="1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4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</a:t>
            </a:r>
            <a:r>
              <a:rPr lang="en-US" sz="3600" b="1" dirty="0" err="1"/>
              <a:t>KBr</a:t>
            </a:r>
            <a:r>
              <a:rPr lang="en-US" sz="3600" b="1" dirty="0"/>
              <a:t> an acidic, basic, or neutral salt?</a:t>
            </a:r>
          </a:p>
          <a:p>
            <a:pPr marL="0" indent="0" algn="ctr">
              <a:buNone/>
            </a:pPr>
            <a:r>
              <a:rPr lang="en-US" sz="3600" u="sng" dirty="0"/>
              <a:t>K</a:t>
            </a:r>
            <a:r>
              <a:rPr lang="en-US" sz="3600" u="sng" baseline="30000" dirty="0"/>
              <a:t>+</a:t>
            </a:r>
            <a:r>
              <a:rPr lang="en-US" sz="3600" u="sng" dirty="0"/>
              <a:t>   Br-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671368"/>
              </p:ext>
            </p:extLst>
          </p:nvPr>
        </p:nvGraphicFramePr>
        <p:xfrm>
          <a:off x="386686" y="4191000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sol’n</a:t>
                      </a:r>
                      <a:endParaRPr lang="en-US" sz="24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Stronger</a:t>
                      </a:r>
                      <a:r>
                        <a:rPr lang="en-US" sz="24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064422" y="2109739"/>
            <a:ext cx="51275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Br</a:t>
            </a: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HBr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Strong Acid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so Br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-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is Weaker base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No Hydrolysis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Neutral effect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8422" y="210973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</a:t>
            </a: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+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 KOH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Strong Base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so K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+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is Weaker acid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No Hydrolysis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       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Neutral effect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92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</a:t>
            </a:r>
            <a:r>
              <a:rPr lang="en-US" sz="3600" b="1" dirty="0" err="1"/>
              <a:t>KBr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Br-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Weaker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HBr </a:t>
            </a:r>
            <a:r>
              <a:rPr lang="en-US" sz="2800" dirty="0">
                <a:sym typeface="Wingdings" panose="05000000000000000000" pitchFamily="2" charset="2"/>
              </a:rPr>
              <a:t>Strong Acid 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Weaker base 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47642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6635086" y="5554638"/>
            <a:ext cx="2674962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10048" y="4783456"/>
            <a:ext cx="2251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KBr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is a NEUTRAL SALT!</a:t>
            </a: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5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KHCO</a:t>
            </a:r>
            <a:r>
              <a:rPr lang="en-US" sz="3600" b="1" baseline="-25000" dirty="0"/>
              <a:t>3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HCO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Weaker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HCO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CO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</a:t>
            </a:r>
            <a:r>
              <a:rPr lang="en-US" sz="2800" dirty="0" err="1">
                <a:sym typeface="Wingdings" panose="05000000000000000000" pitchFamily="2" charset="2"/>
              </a:rPr>
              <a:t>Acidso</a:t>
            </a:r>
            <a:r>
              <a:rPr lang="en-US" sz="2800" dirty="0">
                <a:sym typeface="Wingdings" panose="05000000000000000000" pitchFamily="2" charset="2"/>
              </a:rPr>
              <a:t> HCO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Stronger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  </a:t>
            </a:r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08970"/>
              </p:ext>
            </p:extLst>
          </p:nvPr>
        </p:nvGraphicFramePr>
        <p:xfrm>
          <a:off x="740959" y="4572000"/>
          <a:ext cx="10983036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Ion</a:t>
                      </a:r>
                      <a:r>
                        <a:rPr lang="en-US" sz="2000" b="1" baseline="0" dirty="0"/>
                        <a:t> m</a:t>
                      </a:r>
                      <a:r>
                        <a:rPr lang="en-US" sz="2000" b="1" dirty="0"/>
                        <a:t>akes</a:t>
                      </a:r>
                      <a:r>
                        <a:rPr lang="en-US" sz="2000" b="1" baseline="0" dirty="0"/>
                        <a:t> sol’n</a:t>
                      </a:r>
                      <a:endParaRPr lang="en-US" sz="20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</a:t>
                      </a:r>
                      <a:r>
                        <a:rPr lang="en-US" sz="2000" b="1" baseline="0" dirty="0"/>
                        <a:t> Acid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acid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7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KHCO</a:t>
            </a:r>
            <a:r>
              <a:rPr lang="en-US" sz="3600" b="1" baseline="-25000" dirty="0"/>
              <a:t>3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HCO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Weaker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HCO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CO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</a:t>
            </a:r>
            <a:r>
              <a:rPr lang="en-US" sz="2800" dirty="0" err="1">
                <a:sym typeface="Wingdings" panose="05000000000000000000" pitchFamily="2" charset="2"/>
              </a:rPr>
              <a:t>Acidso</a:t>
            </a:r>
            <a:r>
              <a:rPr lang="en-US" sz="2800" dirty="0">
                <a:sym typeface="Wingdings" panose="05000000000000000000" pitchFamily="2" charset="2"/>
              </a:rPr>
              <a:t> HCO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Stronger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 </a:t>
            </a:r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95047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5131557"/>
            <a:ext cx="2674962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783456"/>
            <a:ext cx="2251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 K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is a BASIC SALT!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99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990600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N38 – Acid Base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725E4-70E7-4ECE-89F7-C9B1405EF2E9}"/>
              </a:ext>
            </a:extLst>
          </p:cNvPr>
          <p:cNvSpPr txBox="1"/>
          <p:nvPr/>
        </p:nvSpPr>
        <p:spPr>
          <a:xfrm>
            <a:off x="457199" y="4123055"/>
            <a:ext cx="11277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determine if a salt will make a solution acidic, basic, and can calculate the pH of a salt solution.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603DB3-2AB6-C7E4-C3B6-DE0A28CB7B72}"/>
              </a:ext>
            </a:extLst>
          </p:cNvPr>
          <p:cNvSpPr txBox="1"/>
          <p:nvPr/>
        </p:nvSpPr>
        <p:spPr>
          <a:xfrm>
            <a:off x="2088355" y="2695148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Salts</a:t>
            </a:r>
          </a:p>
        </p:txBody>
      </p:sp>
    </p:spTree>
    <p:extLst>
      <p:ext uri="{BB962C8B-B14F-4D97-AF65-F5344CB8AC3E}">
        <p14:creationId xmlns:p14="http://schemas.microsoft.com/office/powerpoint/2010/main" val="2137206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Br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Br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Stronger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HBr </a:t>
            </a:r>
            <a:r>
              <a:rPr lang="en-US" sz="2800" dirty="0">
                <a:sym typeface="Wingdings" panose="05000000000000000000" pitchFamily="2" charset="2"/>
              </a:rPr>
              <a:t>Strong Acid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Weaker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  	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63521"/>
              </p:ext>
            </p:extLst>
          </p:nvPr>
        </p:nvGraphicFramePr>
        <p:xfrm>
          <a:off x="740959" y="4572000"/>
          <a:ext cx="10983036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Ion</a:t>
                      </a:r>
                      <a:r>
                        <a:rPr lang="en-US" sz="2000" b="1" baseline="0" dirty="0"/>
                        <a:t> m</a:t>
                      </a:r>
                      <a:r>
                        <a:rPr lang="en-US" sz="2000" b="1" dirty="0"/>
                        <a:t>akes</a:t>
                      </a:r>
                      <a:r>
                        <a:rPr lang="en-US" sz="2000" b="1" baseline="0" dirty="0"/>
                        <a:t> sol’n</a:t>
                      </a:r>
                      <a:endParaRPr lang="en-US" sz="20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</a:t>
                      </a:r>
                      <a:r>
                        <a:rPr lang="en-US" sz="2000" b="1" baseline="0" dirty="0"/>
                        <a:t> Acid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acid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82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Br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Br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Stronger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HBr </a:t>
            </a:r>
            <a:r>
              <a:rPr lang="en-US" sz="2800" dirty="0">
                <a:sym typeface="Wingdings" panose="05000000000000000000" pitchFamily="2" charset="2"/>
              </a:rPr>
              <a:t>Strong Acid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Weaker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917472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4653885"/>
            <a:ext cx="267496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503423"/>
            <a:ext cx="22518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 NH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Br is an ACIDIC SALT!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23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CN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CN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Stronger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CN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HCN </a:t>
            </a:r>
            <a:r>
              <a:rPr lang="en-US" sz="2800" dirty="0">
                <a:sym typeface="Wingdings" panose="05000000000000000000" pitchFamily="2" charset="2"/>
              </a:rPr>
              <a:t>Weak Acid so CN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Stronger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 </a:t>
            </a:r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999639"/>
              </p:ext>
            </p:extLst>
          </p:nvPr>
        </p:nvGraphicFramePr>
        <p:xfrm>
          <a:off x="740959" y="4572000"/>
          <a:ext cx="10983036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Ion</a:t>
                      </a:r>
                      <a:r>
                        <a:rPr lang="en-US" sz="2000" b="1" baseline="0" dirty="0"/>
                        <a:t> m</a:t>
                      </a:r>
                      <a:r>
                        <a:rPr lang="en-US" sz="2000" b="1" dirty="0"/>
                        <a:t>akes</a:t>
                      </a:r>
                      <a:r>
                        <a:rPr lang="en-US" sz="2000" b="1" baseline="0" dirty="0"/>
                        <a:t> sol’n</a:t>
                      </a:r>
                      <a:endParaRPr lang="en-US" sz="20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</a:t>
                      </a:r>
                      <a:r>
                        <a:rPr lang="en-US" sz="2000" b="1" baseline="0" dirty="0"/>
                        <a:t> Acid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base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Weaker</a:t>
                      </a:r>
                      <a:r>
                        <a:rPr lang="en-US" sz="2000" dirty="0"/>
                        <a:t> conjugate</a:t>
                      </a:r>
                      <a:r>
                        <a:rPr lang="en-US" sz="2000" baseline="0" dirty="0"/>
                        <a:t> acid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Stronger</a:t>
                      </a:r>
                      <a:r>
                        <a:rPr lang="en-US" sz="20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63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464023"/>
            <a:ext cx="11096767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Practice problem #4</a:t>
            </a:r>
            <a:br>
              <a:rPr lang="en-US" b="1" u="sng" dirty="0"/>
            </a:br>
            <a:r>
              <a:rPr lang="en-US" sz="3100" b="1" cap="none" dirty="0"/>
              <a:t>Is NH</a:t>
            </a:r>
            <a:r>
              <a:rPr lang="en-US" sz="3100" b="1" cap="none" baseline="-25000" dirty="0"/>
              <a:t>4</a:t>
            </a:r>
            <a:r>
              <a:rPr lang="en-US" sz="3100" b="1" cap="none" dirty="0"/>
              <a:t>CN an acidic, basic, or neutral salt?</a:t>
            </a:r>
            <a:br>
              <a:rPr lang="en-US" b="1" dirty="0"/>
            </a:br>
            <a:r>
              <a:rPr lang="en-US" b="1" u="sng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433015"/>
            <a:ext cx="11919045" cy="5172501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NH</a:t>
            </a:r>
            <a:r>
              <a:rPr lang="en-US" sz="3200" baseline="-25000" dirty="0"/>
              <a:t>4</a:t>
            </a:r>
            <a:r>
              <a:rPr lang="en-US" sz="3200" baseline="30000" dirty="0"/>
              <a:t>+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NH</a:t>
            </a:r>
            <a:r>
              <a:rPr lang="en-US" sz="3200" baseline="-25000" dirty="0">
                <a:sym typeface="Wingdings" panose="05000000000000000000" pitchFamily="2" charset="2"/>
              </a:rPr>
              <a:t>3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Weak Base so NH</a:t>
            </a:r>
            <a:r>
              <a:rPr lang="en-US" sz="2400" baseline="-25000" dirty="0">
                <a:sym typeface="Wingdings" panose="05000000000000000000" pitchFamily="2" charset="2"/>
              </a:rPr>
              <a:t>4</a:t>
            </a:r>
            <a:r>
              <a:rPr lang="en-US" sz="2400" baseline="30000" dirty="0">
                <a:sym typeface="Wingdings" panose="05000000000000000000" pitchFamily="2" charset="2"/>
              </a:rPr>
              <a:t>+</a:t>
            </a:r>
            <a:r>
              <a:rPr lang="en-US" sz="2400" dirty="0">
                <a:sym typeface="Wingdings" panose="05000000000000000000" pitchFamily="2" charset="2"/>
              </a:rPr>
              <a:t> is Stronger acid Hydrolysis  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200" dirty="0"/>
              <a:t>CN</a:t>
            </a:r>
            <a:r>
              <a:rPr lang="en-US" sz="3200" baseline="30000" dirty="0"/>
              <a:t>-</a:t>
            </a:r>
            <a:r>
              <a:rPr lang="en-US" sz="3200" dirty="0">
                <a:sym typeface="Wingdings" panose="05000000000000000000" pitchFamily="2" charset="2"/>
              </a:rPr>
              <a:t>HCN </a:t>
            </a:r>
            <a:r>
              <a:rPr lang="en-US" sz="2400" dirty="0">
                <a:sym typeface="Wingdings" panose="05000000000000000000" pitchFamily="2" charset="2"/>
              </a:rPr>
              <a:t>Weak Acid so CN</a:t>
            </a:r>
            <a:r>
              <a:rPr lang="en-US" sz="2400" baseline="30000" dirty="0">
                <a:sym typeface="Wingdings" panose="05000000000000000000" pitchFamily="2" charset="2"/>
              </a:rPr>
              <a:t>-</a:t>
            </a:r>
            <a:r>
              <a:rPr lang="en-US" sz="2400" dirty="0">
                <a:sym typeface="Wingdings" panose="05000000000000000000" pitchFamily="2" charset="2"/>
              </a:rPr>
              <a:t> is Stronger Base Hydrolysis </a:t>
            </a:r>
            <a:r>
              <a:rPr lang="en-US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Basic effect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7698" y="2652588"/>
            <a:ext cx="51725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Kb NH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= 1.8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HCN = 4.9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92973" y="2652588"/>
            <a:ext cx="6999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NH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+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= (1.0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-14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)/(1.8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Kb CN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= (1.0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-14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)/(4.9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-10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7562" y="4188463"/>
            <a:ext cx="5014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(NH4+)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=  5.56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Kb 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(CN-)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  =  2.04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5307" y="4140318"/>
            <a:ext cx="56416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(NH4+)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&lt;  Kb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(CN-)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NH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CN is a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Basic Salt!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91000" y="2928319"/>
            <a:ext cx="8871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83104" y="3429000"/>
            <a:ext cx="8871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20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/>
              <a:t>Calculating the actual </a:t>
            </a:r>
            <a:br>
              <a:rPr lang="en-US" b="1" dirty="0"/>
            </a:br>
            <a:r>
              <a:rPr lang="en-US" b="1" cap="none" dirty="0"/>
              <a:t>p</a:t>
            </a:r>
            <a:r>
              <a:rPr lang="en-US" b="1" dirty="0"/>
              <a:t>H of salts</a:t>
            </a:r>
          </a:p>
        </p:txBody>
      </p:sp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021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230972"/>
            <a:ext cx="11110415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What if you want </a:t>
            </a:r>
            <a:br>
              <a:rPr lang="en-US" b="1" u="sng" dirty="0"/>
            </a:br>
            <a:r>
              <a:rPr lang="en-US" b="1" u="sng" dirty="0"/>
              <a:t>the actual </a:t>
            </a:r>
            <a:r>
              <a:rPr lang="en-US" b="1" u="sng" cap="none" dirty="0"/>
              <a:t>p</a:t>
            </a:r>
            <a:r>
              <a:rPr lang="en-US" b="1" u="sng" dirty="0"/>
              <a:t>H value?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37731"/>
            <a:ext cx="11919045" cy="4967785"/>
          </a:xfrm>
          <a:noFill/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Do all the steps needed to determine which ion is the “strong” one – which one is being hydrolyzed?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Write the hydrolysis reaction for that ion (or ions)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ICE Table time! Yes! More ICE tables! They just won't go away! </a:t>
            </a:r>
            <a:r>
              <a:rPr lang="en-US" sz="3200" dirty="0">
                <a:sym typeface="Wingdings" panose="05000000000000000000" pitchFamily="2" charset="2"/>
              </a:rPr>
              <a:t> Use your hydrolysis </a:t>
            </a:r>
            <a:r>
              <a:rPr lang="en-US" sz="3200" dirty="0" err="1">
                <a:sym typeface="Wingdings" panose="05000000000000000000" pitchFamily="2" charset="2"/>
              </a:rPr>
              <a:t>rxn</a:t>
            </a:r>
            <a:r>
              <a:rPr lang="en-US" sz="3200" dirty="0">
                <a:sym typeface="Wingdings" panose="05000000000000000000" pitchFamily="2" charset="2"/>
              </a:rPr>
              <a:t> for ICE Table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ym typeface="Wingdings" panose="05000000000000000000" pitchFamily="2" charset="2"/>
              </a:rPr>
              <a:t> </a:t>
            </a:r>
            <a:r>
              <a:rPr lang="en-US" sz="3200" dirty="0">
                <a:sym typeface="Wingdings" panose="05000000000000000000" pitchFamily="2" charset="2"/>
              </a:rPr>
              <a:t>Find [H</a:t>
            </a:r>
            <a:r>
              <a:rPr lang="en-US" sz="3200" baseline="-25000" dirty="0">
                <a:sym typeface="Wingdings" panose="05000000000000000000" pitchFamily="2" charset="2"/>
              </a:rPr>
              <a:t>3</a:t>
            </a:r>
            <a:r>
              <a:rPr lang="en-US" sz="3200" dirty="0">
                <a:sym typeface="Wingdings" panose="05000000000000000000" pitchFamily="2" charset="2"/>
              </a:rPr>
              <a:t>O</a:t>
            </a:r>
            <a:r>
              <a:rPr lang="en-US" sz="3200" baseline="30000" dirty="0">
                <a:sym typeface="Wingdings" panose="05000000000000000000" pitchFamily="2" charset="2"/>
              </a:rPr>
              <a:t>+</a:t>
            </a:r>
            <a:r>
              <a:rPr lang="en-US" sz="3200" dirty="0">
                <a:sym typeface="Wingdings" panose="05000000000000000000" pitchFamily="2" charset="2"/>
              </a:rPr>
              <a:t>] or [OH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  <a:r>
              <a:rPr lang="en-US" sz="3200" dirty="0">
                <a:sym typeface="Wingdings" panose="05000000000000000000" pitchFamily="2" charset="2"/>
              </a:rPr>
              <a:t>] from ICE Tables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ym typeface="Wingdings" panose="05000000000000000000" pitchFamily="2" charset="2"/>
              </a:rPr>
              <a:t> </a:t>
            </a:r>
            <a:r>
              <a:rPr lang="en-US" sz="3200" dirty="0">
                <a:sym typeface="Wingdings" panose="05000000000000000000" pitchFamily="2" charset="2"/>
              </a:rPr>
              <a:t>Continue on with normal pH type calculations </a:t>
            </a:r>
            <a:endParaRPr lang="en-US" sz="24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94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NO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Stronger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NO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HNO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Acid so NO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Weaker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621167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4653885"/>
            <a:ext cx="267496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503423"/>
            <a:ext cx="24816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 NH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is an ACIDIC SALT!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31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ctr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is the ion contributing an acidic effect</a:t>
            </a:r>
            <a:br>
              <a:rPr lang="en-US" sz="3600" dirty="0"/>
            </a:br>
            <a:endParaRPr lang="en-US" sz="1200" dirty="0"/>
          </a:p>
          <a:p>
            <a:pPr marL="0" indent="0">
              <a:buNone/>
            </a:pPr>
            <a:r>
              <a:rPr lang="en-US" sz="3600" u="sng" dirty="0"/>
              <a:t>Hydrolysis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We don’t have </a:t>
            </a:r>
            <a:r>
              <a:rPr lang="en-US" sz="3600" dirty="0" err="1"/>
              <a:t>Ka</a:t>
            </a:r>
            <a:r>
              <a:rPr lang="en-US" sz="3600" dirty="0"/>
              <a:t> 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</a:p>
          <a:p>
            <a:pPr marL="0" indent="0">
              <a:buNone/>
            </a:pPr>
            <a:r>
              <a:rPr lang="en-US" sz="3600" dirty="0"/>
              <a:t>BUT…we do have…</a:t>
            </a:r>
          </a:p>
          <a:p>
            <a:pPr marL="0" indent="0">
              <a:buNone/>
            </a:pPr>
            <a:r>
              <a:rPr lang="en-US" sz="3600" dirty="0"/>
              <a:t>Kb (NH</a:t>
            </a:r>
            <a:r>
              <a:rPr lang="en-US" sz="3600" baseline="-25000" dirty="0"/>
              <a:t>3</a:t>
            </a:r>
            <a:r>
              <a:rPr lang="en-US" sz="3600" dirty="0"/>
              <a:t>) = 1.8 x 10</a:t>
            </a:r>
            <a:r>
              <a:rPr lang="en-US" sz="3600" baseline="30000" dirty="0"/>
              <a:t>-5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4422" y="2655163"/>
            <a:ext cx="4383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And remember…</a:t>
            </a:r>
            <a:b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Kw =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x Kb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0" y="4134517"/>
            <a:ext cx="5410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 know the Kb for our conjugate (NH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), so we just solve for the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of the ion we are interested in!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90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4618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r">
              <a:buNone/>
            </a:pPr>
            <a:r>
              <a:rPr lang="en-US" sz="3600" u="sng" dirty="0"/>
              <a:t>Hydrolysis</a:t>
            </a:r>
            <a:br>
              <a:rPr lang="en-US" sz="3600" dirty="0"/>
            </a:b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Ka</a:t>
            </a:r>
            <a:r>
              <a:rPr lang="en-US" sz="3600" dirty="0"/>
              <a:t> (NH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) =    (1.0 x 10</a:t>
            </a:r>
            <a:r>
              <a:rPr lang="en-US" sz="3600" baseline="30000" dirty="0"/>
              <a:t>-14</a:t>
            </a:r>
            <a:r>
              <a:rPr lang="en-US" sz="3600" dirty="0"/>
              <a:t>)/(1.8 x 10</a:t>
            </a:r>
            <a:r>
              <a:rPr lang="en-US" sz="3600" baseline="30000" dirty="0"/>
              <a:t>-5</a:t>
            </a:r>
            <a:r>
              <a:rPr lang="en-US" sz="3600" dirty="0"/>
              <a:t> )  = 5.56 x 10</a:t>
            </a:r>
            <a:r>
              <a:rPr lang="en-US" sz="3600" baseline="30000" dirty="0"/>
              <a:t>-10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5083" y="4731705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Time for an ICE Table!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90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4618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r">
              <a:buNone/>
            </a:pPr>
            <a:r>
              <a:rPr lang="en-US" sz="3600" u="sng" dirty="0"/>
              <a:t>Hydrolysis</a:t>
            </a:r>
            <a:br>
              <a:rPr lang="en-US" sz="3600" dirty="0"/>
            </a:b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0716" y="2976018"/>
          <a:ext cx="105890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263">
                  <a:extLst>
                    <a:ext uri="{9D8B030D-6E8A-4147-A177-3AD203B41FA5}">
                      <a16:colId xmlns:a16="http://schemas.microsoft.com/office/drawing/2014/main" val="3387534344"/>
                    </a:ext>
                  </a:extLst>
                </a:gridCol>
                <a:gridCol w="2738339">
                  <a:extLst>
                    <a:ext uri="{9D8B030D-6E8A-4147-A177-3AD203B41FA5}">
                      <a16:colId xmlns:a16="http://schemas.microsoft.com/office/drawing/2014/main" val="2426455250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395254300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1850194781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322023727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32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  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 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32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81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82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7901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 –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574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6006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6522"/>
                  </a:ext>
                </a:extLst>
              </a:tr>
            </a:tbl>
          </a:graphicData>
        </a:graphic>
      </p:graphicFrame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26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9721"/>
            <a:ext cx="8229600" cy="792163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Important!</a:t>
            </a:r>
          </a:p>
        </p:txBody>
      </p:sp>
      <p:sp>
        <p:nvSpPr>
          <p:cNvPr id="32837" name="Text Box 69"/>
          <p:cNvSpPr txBox="1">
            <a:spLocks noChangeArrowheads="1"/>
          </p:cNvSpPr>
          <p:nvPr/>
        </p:nvSpPr>
        <p:spPr bwMode="auto">
          <a:xfrm>
            <a:off x="914400" y="1997839"/>
            <a:ext cx="10439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+mj-lt"/>
              </a:rPr>
              <a:t>You HAVE to have your strong acids and bases </a:t>
            </a:r>
            <a:r>
              <a:rPr lang="en-US" sz="6000" u="sng" dirty="0">
                <a:solidFill>
                  <a:srgbClr val="0070C0"/>
                </a:solidFill>
                <a:latin typeface="+mj-lt"/>
              </a:rPr>
              <a:t>memorized!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3" y="0"/>
            <a:ext cx="11096769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08" y="1281753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88018"/>
              </p:ext>
            </p:extLst>
          </p:nvPr>
        </p:nvGraphicFramePr>
        <p:xfrm>
          <a:off x="369206" y="1917060"/>
          <a:ext cx="657702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91">
                  <a:extLst>
                    <a:ext uri="{9D8B030D-6E8A-4147-A177-3AD203B41FA5}">
                      <a16:colId xmlns:a16="http://schemas.microsoft.com/office/drawing/2014/main" val="3387534344"/>
                    </a:ext>
                  </a:extLst>
                </a:gridCol>
                <a:gridCol w="1418284">
                  <a:extLst>
                    <a:ext uri="{9D8B030D-6E8A-4147-A177-3AD203B41FA5}">
                      <a16:colId xmlns:a16="http://schemas.microsoft.com/office/drawing/2014/main" val="2426455250"/>
                    </a:ext>
                  </a:extLst>
                </a:gridCol>
                <a:gridCol w="1347369">
                  <a:extLst>
                    <a:ext uri="{9D8B030D-6E8A-4147-A177-3AD203B41FA5}">
                      <a16:colId xmlns:a16="http://schemas.microsoft.com/office/drawing/2014/main" val="395254300"/>
                    </a:ext>
                  </a:extLst>
                </a:gridCol>
                <a:gridCol w="1495777">
                  <a:extLst>
                    <a:ext uri="{9D8B030D-6E8A-4147-A177-3AD203B41FA5}">
                      <a16:colId xmlns:a16="http://schemas.microsoft.com/office/drawing/2014/main" val="1850194781"/>
                    </a:ext>
                  </a:extLst>
                </a:gridCol>
                <a:gridCol w="1411703">
                  <a:extLst>
                    <a:ext uri="{9D8B030D-6E8A-4147-A177-3AD203B41FA5}">
                      <a16:colId xmlns:a16="http://schemas.microsoft.com/office/drawing/2014/main" val="322023727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  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 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81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82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7901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 –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574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6006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652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60675" y="2052169"/>
                <a:ext cx="3534622" cy="1045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𝐾𝑎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𝑁𝐻</m:t>
                              </m:r>
                              <m:r>
                                <a:rPr kumimoji="0" lang="en-US" sz="3200" b="0" i="1" u="none" strike="noStrike" kern="1200" cap="none" spc="0" normalizeH="0" baseline="-2500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</m:d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𝐻</m:t>
                          </m:r>
                          <m:r>
                            <a:rPr kumimoji="0" lang="en-US" sz="3200" b="0" i="1" u="none" strike="noStrike" kern="1200" cap="none" spc="0" normalizeH="0" baseline="-2500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</m:t>
                          </m:r>
                          <m:r>
                            <a:rPr kumimoji="0" lang="en-US" sz="3200" b="0" i="1" u="none" strike="noStrike" kern="1200" cap="none" spc="0" normalizeH="0" baseline="3000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𝑁𝐻</m:t>
                          </m:r>
                          <m:r>
                            <a:rPr kumimoji="0" lang="en-US" sz="3200" b="0" i="1" u="none" strike="noStrike" kern="1200" cap="none" spc="0" normalizeH="0" baseline="-2500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3200" b="0" i="1" u="none" strike="noStrike" kern="1200" cap="none" spc="0" normalizeH="0" baseline="3000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675" y="2052169"/>
                <a:ext cx="3534622" cy="1045223"/>
              </a:xfrm>
              <a:prstGeom prst="rect">
                <a:avLst/>
              </a:prstGeom>
              <a:blipFill>
                <a:blip r:embed="rId2"/>
                <a:stretch>
                  <a:fillRect t="-4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13095" y="3371761"/>
                <a:ext cx="5550569" cy="10253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m:t>5.56 </m:t>
                      </m:r>
                      <m:r>
                        <m:rPr>
                          <m:nor/>
                        </m:rP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m:t>x</m:t>
                      </m:r>
                      <m:r>
                        <m:rPr>
                          <m:nor/>
                        </m:rP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m:t> 10−10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)(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(0.25)</m:t>
                          </m:r>
                        </m:den>
                      </m:f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095" y="3371761"/>
                <a:ext cx="5550569" cy="10253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46231" y="4739889"/>
                <a:ext cx="5550569" cy="4980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=1.18 </m:t>
                      </m:r>
                      <m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3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n-US" sz="3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kumimoji="0" lang="en-US" sz="4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231" y="4739889"/>
                <a:ext cx="5550569" cy="4980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42492" y="4807718"/>
                <a:ext cx="1524120" cy="311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1.18 </m:t>
                      </m:r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kumimoji="0" lang="en-US" sz="4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492" y="4807718"/>
                <a:ext cx="1524120" cy="311304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94361" y="4785697"/>
                <a:ext cx="1524120" cy="311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1.18 </m:t>
                      </m:r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n-US" sz="2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kumimoji="0" lang="en-US" sz="4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361" y="4785697"/>
                <a:ext cx="1524120" cy="311304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31255" y="4785696"/>
                <a:ext cx="1524120" cy="3068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0.25</m:t>
                      </m:r>
                    </m:oMath>
                  </m:oMathPara>
                </a14:m>
                <a:endParaRPr kumimoji="0" lang="en-US" sz="4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255" y="4785696"/>
                <a:ext cx="1524120" cy="306879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440705" y="5764823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Time for pH calculation!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00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0"/>
            <a:ext cx="11096767" cy="129302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1908" y="2121978"/>
                <a:ext cx="5550569" cy="560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[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𝐻</m:t>
                      </m:r>
                      <m:r>
                        <a:rPr kumimoji="0" lang="en-US" sz="3600" b="0" i="1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𝑂</m:t>
                      </m:r>
                      <m:r>
                        <a:rPr kumimoji="0" lang="en-US" sz="36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]=1.18 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kumimoji="0" lang="en-US" sz="5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08" y="2121978"/>
                <a:ext cx="5550569" cy="560987"/>
              </a:xfrm>
              <a:prstGeom prst="rect">
                <a:avLst/>
              </a:prstGeom>
              <a:blipFill>
                <a:blip r:embed="rId2"/>
                <a:stretch>
                  <a:fillRect t="-2174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344452" y="5588539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Finally finished!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39334" y="3227447"/>
                <a:ext cx="5550569" cy="560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𝑝𝐻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r>
                        <m:rPr>
                          <m:sty m:val="p"/>
                        </m:rP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log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⁡(1.18 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n-US" sz="3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−5</m:t>
                          </m:r>
                        </m:sup>
                      </m:sSup>
                      <m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5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334" y="3227447"/>
                <a:ext cx="5550569" cy="5603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39333" y="4207514"/>
                <a:ext cx="5550569" cy="6615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𝒑𝑯</m:t>
                      </m:r>
                      <m:r>
                        <a:rPr kumimoji="0" lang="en-US" sz="4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4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𝟒</m:t>
                      </m:r>
                      <m:r>
                        <a:rPr kumimoji="0" lang="en-US" sz="4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kumimoji="0" lang="en-US" sz="4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𝟗𝟑</m:t>
                      </m:r>
                    </m:oMath>
                  </m:oMathPara>
                </a14:m>
                <a:endParaRPr kumimoji="0" lang="en-US" sz="66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333" y="4207514"/>
                <a:ext cx="5550569" cy="661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03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/>
              <a:t>A few last things to keep in mind...</a:t>
            </a:r>
          </a:p>
        </p:txBody>
      </p:sp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668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5106"/>
            <a:ext cx="8229600" cy="792163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Highly Charged Metals</a:t>
            </a:r>
          </a:p>
        </p:txBody>
      </p:sp>
      <p:graphicFrame>
        <p:nvGraphicFramePr>
          <p:cNvPr id="37911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029289"/>
              </p:ext>
            </p:extLst>
          </p:nvPr>
        </p:nvGraphicFramePr>
        <p:xfrm>
          <a:off x="1400969" y="1213898"/>
          <a:ext cx="9829799" cy="2417064"/>
        </p:xfrm>
        <a:graphic>
          <a:graphicData uri="http://schemas.openxmlformats.org/drawingml/2006/table">
            <a:tbl>
              <a:tblPr/>
              <a:tblGrid>
                <a:gridCol w="298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Type of Salt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Examples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pH of solution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Cation is a highly charged metal ion; Anion is from strong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Al(NO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FeCl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Hydrated cation acts as an acid;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Anion is 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Acidic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286000" y="3732212"/>
            <a:ext cx="773750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 dirty="0">
                <a:latin typeface="+mj-lt"/>
              </a:rPr>
              <a:t>Step #1:</a:t>
            </a:r>
          </a:p>
          <a:p>
            <a:r>
              <a:rPr lang="en-US" dirty="0">
                <a:latin typeface="+mj-lt"/>
              </a:rPr>
              <a:t>AlCl</a:t>
            </a:r>
            <a:r>
              <a:rPr lang="en-US" baseline="-25000" dirty="0">
                <a:latin typeface="+mj-lt"/>
              </a:rPr>
              <a:t>3</a:t>
            </a:r>
            <a:r>
              <a:rPr lang="en-US" dirty="0">
                <a:latin typeface="+mj-lt"/>
              </a:rPr>
              <a:t>(s)  +  6H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O  </a:t>
            </a:r>
            <a:r>
              <a:rPr lang="en-US" dirty="0">
                <a:latin typeface="+mj-lt"/>
                <a:sym typeface="Wingdings" pitchFamily="2" charset="2"/>
              </a:rPr>
              <a:t>  Al(H</a:t>
            </a:r>
            <a:r>
              <a:rPr lang="en-US" baseline="-25000" dirty="0">
                <a:latin typeface="+mj-lt"/>
                <a:sym typeface="Wingdings" pitchFamily="2" charset="2"/>
              </a:rPr>
              <a:t>2</a:t>
            </a:r>
            <a:r>
              <a:rPr lang="en-US" dirty="0">
                <a:latin typeface="+mj-lt"/>
                <a:sym typeface="Wingdings" pitchFamily="2" charset="2"/>
              </a:rPr>
              <a:t>O)</a:t>
            </a:r>
            <a:r>
              <a:rPr lang="en-US" baseline="-25000" dirty="0">
                <a:latin typeface="+mj-lt"/>
                <a:sym typeface="Wingdings" pitchFamily="2" charset="2"/>
              </a:rPr>
              <a:t>6</a:t>
            </a:r>
            <a:r>
              <a:rPr lang="en-US" baseline="30000" dirty="0">
                <a:latin typeface="+mj-lt"/>
                <a:sym typeface="Wingdings" pitchFamily="2" charset="2"/>
              </a:rPr>
              <a:t>3+</a:t>
            </a:r>
            <a:r>
              <a:rPr lang="en-US" dirty="0">
                <a:latin typeface="+mj-lt"/>
                <a:sym typeface="Wingdings" pitchFamily="2" charset="2"/>
              </a:rPr>
              <a:t>(</a:t>
            </a:r>
            <a:r>
              <a:rPr lang="en-US" dirty="0" err="1">
                <a:latin typeface="+mj-lt"/>
                <a:sym typeface="Wingdings" pitchFamily="2" charset="2"/>
              </a:rPr>
              <a:t>aq</a:t>
            </a:r>
            <a:r>
              <a:rPr lang="en-US" dirty="0">
                <a:latin typeface="+mj-lt"/>
                <a:sym typeface="Wingdings" pitchFamily="2" charset="2"/>
              </a:rPr>
              <a:t>)  +  Cl</a:t>
            </a:r>
            <a:r>
              <a:rPr lang="en-US" baseline="30000" dirty="0">
                <a:latin typeface="+mj-lt"/>
                <a:sym typeface="Wingdings" pitchFamily="2" charset="2"/>
              </a:rPr>
              <a:t>-</a:t>
            </a:r>
            <a:r>
              <a:rPr lang="en-US" dirty="0">
                <a:latin typeface="+mj-lt"/>
                <a:sym typeface="Wingdings" pitchFamily="2" charset="2"/>
              </a:rPr>
              <a:t>(</a:t>
            </a:r>
            <a:r>
              <a:rPr lang="en-US" dirty="0" err="1">
                <a:latin typeface="+mj-lt"/>
                <a:sym typeface="Wingdings" pitchFamily="2" charset="2"/>
              </a:rPr>
              <a:t>aq</a:t>
            </a:r>
            <a:r>
              <a:rPr lang="en-US" dirty="0">
                <a:latin typeface="+mj-lt"/>
                <a:sym typeface="Wingdings" pitchFamily="2" charset="2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+mj-lt"/>
                <a:sym typeface="Wingdings" pitchFamily="2" charset="2"/>
              </a:rPr>
              <a:t>     Salt       water        Complex ion        anion</a:t>
            </a:r>
            <a:endParaRPr lang="en-US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2286000" y="5332412"/>
            <a:ext cx="81655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 dirty="0">
                <a:latin typeface="+mj-lt"/>
              </a:rPr>
              <a:t>Step #2:</a:t>
            </a:r>
          </a:p>
          <a:p>
            <a:r>
              <a:rPr lang="en-US" dirty="0">
                <a:latin typeface="+mj-lt"/>
                <a:sym typeface="Wingdings" pitchFamily="2" charset="2"/>
              </a:rPr>
              <a:t>Al(H</a:t>
            </a:r>
            <a:r>
              <a:rPr lang="en-US" baseline="-25000" dirty="0">
                <a:latin typeface="+mj-lt"/>
                <a:sym typeface="Wingdings" pitchFamily="2" charset="2"/>
              </a:rPr>
              <a:t>2</a:t>
            </a:r>
            <a:r>
              <a:rPr lang="en-US" dirty="0">
                <a:latin typeface="+mj-lt"/>
                <a:sym typeface="Wingdings" pitchFamily="2" charset="2"/>
              </a:rPr>
              <a:t>O)</a:t>
            </a:r>
            <a:r>
              <a:rPr lang="en-US" baseline="-25000" dirty="0">
                <a:latin typeface="+mj-lt"/>
                <a:sym typeface="Wingdings" pitchFamily="2" charset="2"/>
              </a:rPr>
              <a:t>6</a:t>
            </a:r>
            <a:r>
              <a:rPr lang="en-US" baseline="30000" dirty="0">
                <a:latin typeface="+mj-lt"/>
                <a:sym typeface="Wingdings" pitchFamily="2" charset="2"/>
              </a:rPr>
              <a:t>3+</a:t>
            </a:r>
            <a:r>
              <a:rPr lang="en-US" dirty="0">
                <a:latin typeface="+mj-lt"/>
                <a:sym typeface="Wingdings" pitchFamily="2" charset="2"/>
              </a:rPr>
              <a:t>(</a:t>
            </a:r>
            <a:r>
              <a:rPr lang="en-US" dirty="0" err="1">
                <a:latin typeface="+mj-lt"/>
                <a:sym typeface="Wingdings" pitchFamily="2" charset="2"/>
              </a:rPr>
              <a:t>aq</a:t>
            </a:r>
            <a:r>
              <a:rPr lang="en-US" dirty="0">
                <a:latin typeface="+mj-lt"/>
                <a:sym typeface="Wingdings" pitchFamily="2" charset="2"/>
              </a:rPr>
              <a:t>)    Al(OH)(H</a:t>
            </a:r>
            <a:r>
              <a:rPr lang="en-US" baseline="-25000" dirty="0">
                <a:latin typeface="+mj-lt"/>
                <a:sym typeface="Wingdings" pitchFamily="2" charset="2"/>
              </a:rPr>
              <a:t>2</a:t>
            </a:r>
            <a:r>
              <a:rPr lang="en-US" dirty="0">
                <a:latin typeface="+mj-lt"/>
                <a:sym typeface="Wingdings" pitchFamily="2" charset="2"/>
              </a:rPr>
              <a:t>O)</a:t>
            </a:r>
            <a:r>
              <a:rPr lang="en-US" baseline="-25000" dirty="0">
                <a:latin typeface="+mj-lt"/>
                <a:sym typeface="Wingdings" pitchFamily="2" charset="2"/>
              </a:rPr>
              <a:t>5</a:t>
            </a:r>
            <a:r>
              <a:rPr lang="en-US" baseline="30000" dirty="0">
                <a:latin typeface="+mj-lt"/>
                <a:sym typeface="Wingdings" pitchFamily="2" charset="2"/>
              </a:rPr>
              <a:t>2+</a:t>
            </a:r>
            <a:r>
              <a:rPr lang="en-US" dirty="0">
                <a:latin typeface="+mj-lt"/>
                <a:sym typeface="Wingdings" pitchFamily="2" charset="2"/>
              </a:rPr>
              <a:t>(</a:t>
            </a:r>
            <a:r>
              <a:rPr lang="en-US" dirty="0" err="1">
                <a:latin typeface="+mj-lt"/>
                <a:sym typeface="Wingdings" pitchFamily="2" charset="2"/>
              </a:rPr>
              <a:t>aq</a:t>
            </a:r>
            <a:r>
              <a:rPr lang="en-US" dirty="0">
                <a:latin typeface="+mj-lt"/>
                <a:sym typeface="Wingdings" pitchFamily="2" charset="2"/>
              </a:rPr>
              <a:t>)  +  H</a:t>
            </a:r>
            <a:r>
              <a:rPr lang="en-US" baseline="30000" dirty="0">
                <a:latin typeface="+mj-lt"/>
                <a:sym typeface="Wingdings" pitchFamily="2" charset="2"/>
              </a:rPr>
              <a:t>+</a:t>
            </a:r>
            <a:r>
              <a:rPr lang="en-US" dirty="0">
                <a:latin typeface="+mj-lt"/>
                <a:sym typeface="Wingdings" pitchFamily="2" charset="2"/>
              </a:rPr>
              <a:t>(</a:t>
            </a:r>
            <a:r>
              <a:rPr lang="en-US" dirty="0" err="1">
                <a:latin typeface="+mj-lt"/>
                <a:sym typeface="Wingdings" pitchFamily="2" charset="2"/>
              </a:rPr>
              <a:t>aq</a:t>
            </a:r>
            <a:r>
              <a:rPr lang="en-US" dirty="0">
                <a:latin typeface="+mj-lt"/>
                <a:sym typeface="Wingdings" pitchFamily="2" charset="2"/>
              </a:rPr>
              <a:t>)</a:t>
            </a:r>
          </a:p>
          <a:p>
            <a:r>
              <a:rPr lang="en-US" dirty="0">
                <a:latin typeface="+mj-lt"/>
                <a:sym typeface="Wingdings" pitchFamily="2" charset="2"/>
              </a:rPr>
              <a:t>      </a:t>
            </a:r>
            <a:r>
              <a:rPr lang="en-US" dirty="0">
                <a:solidFill>
                  <a:srgbClr val="008000"/>
                </a:solidFill>
                <a:latin typeface="+mj-lt"/>
                <a:sym typeface="Wingdings" pitchFamily="2" charset="2"/>
              </a:rPr>
              <a:t>Acid                   Conjugate base         Proton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/>
      <p:bldP spid="379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"/>
            <a:ext cx="11734800" cy="990600"/>
          </a:xfrm>
        </p:spPr>
        <p:txBody>
          <a:bodyPr/>
          <a:lstStyle/>
          <a:p>
            <a:pPr algn="l"/>
            <a:r>
              <a:rPr lang="en-US" b="1" u="sng" dirty="0"/>
              <a:t>Strength of Binary Acids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876800"/>
            <a:ext cx="1120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Small radius, and high electronegativity of F pulling on the e- of H, results  in a shorter/stronger bond between H and the other element.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acidity because H cannot dissociate as easily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EBA4C2-65F6-D383-9DEA-F127CC5FE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4600" y="1104900"/>
            <a:ext cx="6781800" cy="3577213"/>
          </a:xfrm>
          <a:prstGeom prst="rect">
            <a:avLst/>
          </a:prstGeom>
        </p:spPr>
      </p:pic>
      <p:pic>
        <p:nvPicPr>
          <p:cNvPr id="13" name="Picture 12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C1924FF8-2F52-2240-1E34-F611059636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89897" y="281322"/>
            <a:ext cx="662764" cy="1329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"/>
            <a:ext cx="11734800" cy="990600"/>
          </a:xfrm>
        </p:spPr>
        <p:txBody>
          <a:bodyPr/>
          <a:lstStyle/>
          <a:p>
            <a:pPr algn="l"/>
            <a:r>
              <a:rPr lang="en-US" b="1" u="sng" dirty="0"/>
              <a:t>Strength of Oxyacids (and other similar)</a:t>
            </a:r>
          </a:p>
        </p:txBody>
      </p:sp>
      <p:pic>
        <p:nvPicPr>
          <p:cNvPr id="29700" name="Picture 4" descr="acidstrength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1245"/>
          <a:stretch/>
        </p:blipFill>
        <p:spPr bwMode="auto">
          <a:xfrm>
            <a:off x="1295400" y="1600200"/>
            <a:ext cx="10202650" cy="263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759683"/>
            <a:ext cx="1127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 electronegativity of the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side group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pulls electron density AWAY from the bond involving Hydrogen.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Bond is therefore weakened so it breaks more easily, therefore more acidic.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57400" y="2590800"/>
            <a:ext cx="1219200" cy="533400"/>
          </a:xfrm>
          <a:prstGeom prst="rect">
            <a:avLst/>
          </a:prstGeom>
          <a:solidFill>
            <a:srgbClr val="FFFF00">
              <a:alpha val="30196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191000" y="2590800"/>
            <a:ext cx="1828800" cy="533400"/>
          </a:xfrm>
          <a:prstGeom prst="rect">
            <a:avLst/>
          </a:prstGeom>
          <a:solidFill>
            <a:srgbClr val="FFFF00">
              <a:alpha val="30196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930125" y="2590800"/>
            <a:ext cx="1828800" cy="1143000"/>
          </a:xfrm>
          <a:prstGeom prst="rect">
            <a:avLst/>
          </a:prstGeom>
          <a:solidFill>
            <a:srgbClr val="FFFF00">
              <a:alpha val="30196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669250" y="1905000"/>
            <a:ext cx="1828800" cy="1828799"/>
          </a:xfrm>
          <a:prstGeom prst="rect">
            <a:avLst/>
          </a:prstGeom>
          <a:solidFill>
            <a:srgbClr val="FFFF00">
              <a:alpha val="30196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1223275" y="1115717"/>
            <a:ext cx="10202650" cy="452841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pic>
        <p:nvPicPr>
          <p:cNvPr id="5" name="Picture 4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A3426954-30FC-C9EB-3673-873E089E3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454571" y="1284285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2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1"/>
            <a:ext cx="7772400" cy="8382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2712" y="1295400"/>
            <a:ext cx="9614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https://youtu.be/k28s1ynGZhM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84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2818"/>
            <a:ext cx="8610600" cy="880182"/>
          </a:xfrm>
        </p:spPr>
        <p:txBody>
          <a:bodyPr/>
          <a:lstStyle/>
          <a:p>
            <a:pPr algn="l"/>
            <a:r>
              <a:rPr lang="en-US" b="1" u="sng" dirty="0"/>
              <a:t>What is a salt?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846"/>
            <a:ext cx="11201400" cy="4662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 ionic compound formed when an acid and a base react with each other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NaOH</a:t>
            </a:r>
            <a:r>
              <a:rPr lang="en-US" sz="3600" dirty="0"/>
              <a:t> + </a:t>
            </a: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O + </a:t>
            </a:r>
            <a:r>
              <a:rPr lang="en-US" sz="36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NaCl</a:t>
            </a:r>
            <a:endParaRPr lang="en-US" sz="3600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dirty="0"/>
              <a:t>OH + </a:t>
            </a: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O + </a:t>
            </a: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NH</a:t>
            </a:r>
            <a:r>
              <a:rPr lang="en-US" sz="36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4</a:t>
            </a: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Cl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34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3898"/>
            <a:ext cx="11070608" cy="1293028"/>
          </a:xfrm>
        </p:spPr>
        <p:txBody>
          <a:bodyPr/>
          <a:lstStyle/>
          <a:p>
            <a:pPr algn="l"/>
            <a:r>
              <a:rPr lang="en-US" b="1" u="sng" dirty="0"/>
              <a:t>How do salts behave</a:t>
            </a:r>
            <a:br>
              <a:rPr lang="en-US" b="1" u="sng" dirty="0"/>
            </a:br>
            <a:r>
              <a:rPr lang="en-US" b="1" u="sng" dirty="0"/>
              <a:t>when you put them in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37982"/>
            <a:ext cx="113538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They </a:t>
            </a:r>
            <a:r>
              <a:rPr lang="en-US" sz="3600" b="1" dirty="0">
                <a:solidFill>
                  <a:srgbClr val="0070C0"/>
                </a:solidFill>
              </a:rPr>
              <a:t>dissociate</a:t>
            </a:r>
            <a:r>
              <a:rPr lang="en-US" sz="3600" b="1" dirty="0"/>
              <a:t> – the ions separate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 err="1"/>
              <a:t>NaCl</a:t>
            </a:r>
            <a:r>
              <a:rPr lang="en-US" sz="3600" b="1" dirty="0"/>
              <a:t> </a:t>
            </a:r>
            <a:r>
              <a:rPr lang="en-US" sz="3600" b="1" dirty="0">
                <a:sym typeface="Wingdings" panose="05000000000000000000" pitchFamily="2" charset="2"/>
              </a:rPr>
              <a:t> Na</a:t>
            </a:r>
            <a:r>
              <a:rPr lang="en-US" sz="3600" b="1" baseline="30000" dirty="0">
                <a:sym typeface="Wingdings" panose="05000000000000000000" pitchFamily="2" charset="2"/>
              </a:rPr>
              <a:t>+</a:t>
            </a:r>
            <a:r>
              <a:rPr lang="en-US" sz="3600" b="1" dirty="0">
                <a:sym typeface="Wingdings" panose="05000000000000000000" pitchFamily="2" charset="2"/>
              </a:rPr>
              <a:t> + Cl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r>
              <a:rPr lang="en-US" sz="3600" b="1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sz="3600" b="1" dirty="0"/>
              <a:t>NH</a:t>
            </a:r>
            <a:r>
              <a:rPr lang="en-US" sz="3600" b="1" baseline="-25000" dirty="0"/>
              <a:t>4</a:t>
            </a:r>
            <a:r>
              <a:rPr lang="en-US" sz="3600" b="1" dirty="0"/>
              <a:t>Cl </a:t>
            </a:r>
            <a:r>
              <a:rPr lang="en-US" sz="3600" b="1" dirty="0">
                <a:sym typeface="Wingdings" panose="05000000000000000000" pitchFamily="2" charset="2"/>
              </a:rPr>
              <a:t> NH</a:t>
            </a:r>
            <a:r>
              <a:rPr lang="en-US" sz="3600" b="1" baseline="-25000" dirty="0">
                <a:sym typeface="Wingdings" panose="05000000000000000000" pitchFamily="2" charset="2"/>
              </a:rPr>
              <a:t>4</a:t>
            </a:r>
            <a:r>
              <a:rPr lang="en-US" sz="3600" b="1" baseline="30000" dirty="0">
                <a:sym typeface="Wingdings" panose="05000000000000000000" pitchFamily="2" charset="2"/>
              </a:rPr>
              <a:t>+</a:t>
            </a:r>
            <a:r>
              <a:rPr lang="en-US" sz="3600" b="1" dirty="0">
                <a:sym typeface="Wingdings" panose="05000000000000000000" pitchFamily="2" charset="2"/>
              </a:rPr>
              <a:t> + Cl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endParaRPr lang="en-US" sz="3600" b="1" baseline="30000" dirty="0">
              <a:solidFill>
                <a:schemeClr val="accent1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68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5060"/>
            <a:ext cx="10765808" cy="1293028"/>
          </a:xfrm>
        </p:spPr>
        <p:txBody>
          <a:bodyPr/>
          <a:lstStyle/>
          <a:p>
            <a:pPr algn="l"/>
            <a:r>
              <a:rPr lang="en-US" b="1" u="sng" dirty="0"/>
              <a:t>How do the ions behave</a:t>
            </a:r>
            <a:br>
              <a:rPr lang="en-US" b="1" u="sng" dirty="0"/>
            </a:br>
            <a:r>
              <a:rPr lang="en-US" b="1" u="sng" dirty="0"/>
              <a:t>once they have dissociated?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7982"/>
            <a:ext cx="112014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The ions can sometimes </a:t>
            </a:r>
            <a:r>
              <a:rPr lang="en-US" sz="3600" b="1" dirty="0">
                <a:solidFill>
                  <a:srgbClr val="0070C0"/>
                </a:solidFill>
              </a:rPr>
              <a:t>“hydrolyze” </a:t>
            </a:r>
          </a:p>
          <a:p>
            <a:pPr marL="0" indent="0">
              <a:buNone/>
            </a:pPr>
            <a:r>
              <a:rPr lang="en-US" sz="3600" b="1" dirty="0"/>
              <a:t>Meaning they can react with the water. </a:t>
            </a:r>
          </a:p>
          <a:p>
            <a:pPr marL="0" indent="0" algn="ctr">
              <a:buNone/>
            </a:pPr>
            <a:r>
              <a:rPr lang="en-US" sz="3600" b="1" dirty="0"/>
              <a:t>NH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+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NH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O</a:t>
            </a:r>
            <a:r>
              <a:rPr lang="en-US" sz="3600" b="1" baseline="30000" dirty="0">
                <a:sym typeface="Wingdings" panose="05000000000000000000" pitchFamily="2" charset="2"/>
              </a:rPr>
              <a:t>+</a:t>
            </a:r>
            <a:endParaRPr lang="en-US" sz="3600" b="1" baseline="300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 ion has to be “strong” enough for this to happen </a:t>
            </a:r>
            <a:r>
              <a:rPr lang="en-US" sz="2800" i="1" dirty="0"/>
              <a:t>(we will explain which ions are strong in a minute!)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73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3898"/>
            <a:ext cx="11146808" cy="1293028"/>
          </a:xfrm>
        </p:spPr>
        <p:txBody>
          <a:bodyPr/>
          <a:lstStyle/>
          <a:p>
            <a:pPr algn="l"/>
            <a:r>
              <a:rPr lang="en-US" b="1" u="sng" dirty="0"/>
              <a:t>What is the result of </a:t>
            </a:r>
            <a:br>
              <a:rPr lang="en-US" b="1" u="sng" dirty="0"/>
            </a:br>
            <a:r>
              <a:rPr lang="en-US" b="1" u="sng" dirty="0"/>
              <a:t>This (potential) hydrolysis?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11582400" cy="48482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Once the ion hydrolyzes with the water it can make the salt solution acidic, basic, or neutral</a:t>
            </a:r>
          </a:p>
          <a:p>
            <a:pPr marL="0" indent="0">
              <a:buNone/>
            </a:pPr>
            <a:br>
              <a:rPr lang="en-US" sz="3600" b="1" dirty="0"/>
            </a:br>
            <a:r>
              <a:rPr lang="en-US" sz="3600" b="1" dirty="0"/>
              <a:t>NH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+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NH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 +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sz="3600" b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3600" b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+             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solution is ACIDIC</a:t>
            </a:r>
          </a:p>
          <a:p>
            <a:pPr marL="0" indent="0">
              <a:buNone/>
            </a:pPr>
            <a:r>
              <a:rPr lang="en-US" sz="3600" b="1" dirty="0">
                <a:sym typeface="Wingdings" panose="05000000000000000000" pitchFamily="2" charset="2"/>
              </a:rPr>
              <a:t>CO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baseline="30000" dirty="0">
                <a:sym typeface="Wingdings" panose="05000000000000000000" pitchFamily="2" charset="2"/>
              </a:rPr>
              <a:t>2-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>
                <a:sym typeface="Wingdings" panose="05000000000000000000" pitchFamily="2" charset="2"/>
              </a:rPr>
              <a:t>O  HCO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r>
              <a:rPr lang="en-US" sz="3600" b="1" dirty="0">
                <a:sym typeface="Wingdings" panose="05000000000000000000" pitchFamily="2" charset="2"/>
              </a:rPr>
              <a:t> + </a:t>
            </a:r>
            <a:r>
              <a:rPr lang="en-US" sz="3600" b="1" dirty="0">
                <a:solidFill>
                  <a:srgbClr val="0070C0"/>
                </a:solidFill>
                <a:sym typeface="Wingdings" panose="05000000000000000000" pitchFamily="2" charset="2"/>
              </a:rPr>
              <a:t>OH</a:t>
            </a:r>
            <a:r>
              <a:rPr lang="en-US" sz="3600" b="1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- </a:t>
            </a:r>
            <a:r>
              <a:rPr lang="en-US" sz="3600" b="1" baseline="30000" dirty="0">
                <a:solidFill>
                  <a:schemeClr val="accent5"/>
                </a:solidFill>
                <a:sym typeface="Wingdings" panose="05000000000000000000" pitchFamily="2" charset="2"/>
              </a:rPr>
              <a:t>        </a:t>
            </a:r>
            <a:r>
              <a:rPr lang="en-US" sz="3600" b="1" dirty="0">
                <a:solidFill>
                  <a:schemeClr val="accent5"/>
                </a:solidFill>
                <a:sym typeface="Wingdings" panose="05000000000000000000" pitchFamily="2" charset="2"/>
              </a:rPr>
              <a:t> </a:t>
            </a:r>
            <a:r>
              <a:rPr lang="en-US" sz="3600" b="1" dirty="0">
                <a:solidFill>
                  <a:srgbClr val="0070C0"/>
                </a:solidFill>
                <a:sym typeface="Wingdings" panose="05000000000000000000" pitchFamily="2" charset="2"/>
              </a:rPr>
              <a:t>solution is BASIC</a:t>
            </a:r>
            <a:endParaRPr lang="en-US" sz="3600" b="1" baseline="300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b="1" dirty="0"/>
              <a:t>Cl</a:t>
            </a:r>
            <a:r>
              <a:rPr lang="en-US" sz="3600" b="1" baseline="30000" dirty="0"/>
              <a:t>-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Cl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>
                <a:sym typeface="Wingdings" panose="05000000000000000000" pitchFamily="2" charset="2"/>
              </a:rPr>
              <a:t>O                </a:t>
            </a: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Cl- is not strong enough 					  	     to hydrolyze so solution </a:t>
            </a:r>
            <a:b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						     is NEUTRAL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42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6253"/>
            <a:ext cx="861060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How do you know if it is </a:t>
            </a:r>
            <a:br>
              <a:rPr lang="en-US" b="1" u="sng" dirty="0"/>
            </a:br>
            <a:r>
              <a:rPr lang="en-US" b="1" u="sng" dirty="0"/>
              <a:t>“strong” enough to hydrolyze?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94771"/>
            <a:ext cx="112014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Have to think about the properties of the acids/bases that the ion came from</a:t>
            </a:r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134983"/>
              </p:ext>
            </p:extLst>
          </p:nvPr>
        </p:nvGraphicFramePr>
        <p:xfrm>
          <a:off x="1665372" y="3379303"/>
          <a:ext cx="877402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19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4544705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112404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65372" y="3847501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Strong Acid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5371" y="4294935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Weak Acid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5370" y="4745280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Strong Base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65369" y="5181394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Weak Base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65170" y="3833270"/>
            <a:ext cx="3974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Weaker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conjugate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65170" y="4309166"/>
            <a:ext cx="3974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Stronger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conjugate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base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80719" y="4745280"/>
            <a:ext cx="3743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Weaker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conjugate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acid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40643" y="5181394"/>
            <a:ext cx="3823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Stronger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conjugate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acid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078502" y="3847501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78502" y="4770831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29610" y="4291470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Yes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029610" y="5212486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Yes</a:t>
            </a: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68F23EE2-FC4A-4B4F-4F64-485666FE78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790177" y="291948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2477"/>
            <a:ext cx="861060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Why does strong turn </a:t>
            </a:r>
            <a:br>
              <a:rPr lang="en-US" b="1" u="sng" dirty="0"/>
            </a:br>
            <a:r>
              <a:rPr lang="en-US" b="1" u="sng" dirty="0"/>
              <a:t>into weak and vice versa?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37982"/>
            <a:ext cx="11614245" cy="46675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/>
              <a:t>Think about where equilibrium lies for the original acid/base…</a:t>
            </a:r>
          </a:p>
          <a:p>
            <a:pPr marL="0" indent="0" algn="ctr">
              <a:buNone/>
            </a:pP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↔</a:t>
            </a:r>
            <a:r>
              <a:rPr lang="en-US" sz="3600" dirty="0">
                <a:sym typeface="Wingdings" panose="05000000000000000000" pitchFamily="2" charset="2"/>
              </a:rPr>
              <a:t> H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r>
              <a:rPr lang="en-US" sz="3600" dirty="0"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dirty="0">
                <a:sym typeface="Wingdings" panose="05000000000000000000" pitchFamily="2" charset="2"/>
              </a:rPr>
              <a:t>     </a:t>
            </a:r>
          </a:p>
          <a:p>
            <a:r>
              <a:rPr lang="en-US" sz="3200" dirty="0">
                <a:sym typeface="Wingdings" panose="05000000000000000000" pitchFamily="2" charset="2"/>
              </a:rPr>
              <a:t>Strong acid, most dissociates so eq. lies to the right.</a:t>
            </a:r>
          </a:p>
          <a:p>
            <a:r>
              <a:rPr lang="en-US" sz="3200" dirty="0">
                <a:sym typeface="Wingdings" panose="05000000000000000000" pitchFamily="2" charset="2"/>
              </a:rPr>
              <a:t>It “wants” to be broken into its ions. </a:t>
            </a:r>
          </a:p>
          <a:p>
            <a:r>
              <a:rPr lang="en-US" sz="3200" dirty="0">
                <a:sym typeface="Wingdings" panose="05000000000000000000" pitchFamily="2" charset="2"/>
              </a:rPr>
              <a:t>So if it wants to be broken into H</a:t>
            </a:r>
            <a:r>
              <a:rPr lang="en-US" sz="3200" baseline="30000" dirty="0">
                <a:sym typeface="Wingdings" panose="05000000000000000000" pitchFamily="2" charset="2"/>
              </a:rPr>
              <a:t>+</a:t>
            </a:r>
            <a:r>
              <a:rPr lang="en-US" sz="3200" dirty="0">
                <a:sym typeface="Wingdings" panose="05000000000000000000" pitchFamily="2" charset="2"/>
              </a:rPr>
              <a:t> and Cl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  <a:r>
              <a:rPr lang="en-US" sz="3200" dirty="0">
                <a:sym typeface="Wingdings" panose="05000000000000000000" pitchFamily="2" charset="2"/>
              </a:rPr>
              <a:t> …</a:t>
            </a:r>
          </a:p>
          <a:p>
            <a:pPr lvl="1"/>
            <a:r>
              <a:rPr lang="en-US" sz="3000" dirty="0">
                <a:sym typeface="Wingdings" panose="05000000000000000000" pitchFamily="2" charset="2"/>
              </a:rPr>
              <a:t>Is the Cl</a:t>
            </a:r>
            <a:r>
              <a:rPr lang="en-US" sz="3000" baseline="30000" dirty="0">
                <a:sym typeface="Wingdings" panose="05000000000000000000" pitchFamily="2" charset="2"/>
              </a:rPr>
              <a:t>-</a:t>
            </a:r>
            <a:r>
              <a:rPr lang="en-US" sz="3000" dirty="0">
                <a:sym typeface="Wingdings" panose="05000000000000000000" pitchFamily="2" charset="2"/>
              </a:rPr>
              <a:t> going to be able to go around taking H</a:t>
            </a:r>
            <a:r>
              <a:rPr lang="en-US" sz="3000" baseline="30000" dirty="0">
                <a:sym typeface="Wingdings" panose="05000000000000000000" pitchFamily="2" charset="2"/>
              </a:rPr>
              <a:t>+</a:t>
            </a:r>
            <a:r>
              <a:rPr lang="en-US" sz="3000" dirty="0">
                <a:sym typeface="Wingdings" panose="05000000000000000000" pitchFamily="2" charset="2"/>
              </a:rPr>
              <a:t> off water to form </a:t>
            </a:r>
            <a:r>
              <a:rPr lang="en-US" sz="3000" dirty="0" err="1">
                <a:sym typeface="Wingdings" panose="05000000000000000000" pitchFamily="2" charset="2"/>
              </a:rPr>
              <a:t>HCl</a:t>
            </a:r>
            <a:r>
              <a:rPr lang="en-US" sz="3000" dirty="0">
                <a:sym typeface="Wingdings" panose="05000000000000000000" pitchFamily="2" charset="2"/>
              </a:rPr>
              <a:t>??? </a:t>
            </a:r>
          </a:p>
          <a:p>
            <a:pPr marL="914400" lvl="2" indent="0">
              <a:buNone/>
            </a:pPr>
            <a:r>
              <a:rPr lang="en-US" sz="4000" b="1" dirty="0">
                <a:sym typeface="Wingdings" panose="05000000000000000000" pitchFamily="2" charset="2"/>
              </a:rPr>
              <a:t>         No! </a:t>
            </a:r>
            <a:endParaRPr lang="en-US" sz="40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00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3780</TotalTime>
  <Words>2431</Words>
  <Application>Microsoft Office PowerPoint</Application>
  <PresentationFormat>Widescreen</PresentationFormat>
  <Paragraphs>424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Cambria Math</vt:lpstr>
      <vt:lpstr>Century Gothic</vt:lpstr>
      <vt:lpstr>Comic Sans MS</vt:lpstr>
      <vt:lpstr>Impact</vt:lpstr>
      <vt:lpstr>Wingdings</vt:lpstr>
      <vt:lpstr>Default Design</vt:lpstr>
      <vt:lpstr>N38 – Acid Base</vt:lpstr>
      <vt:lpstr>N38 – Acid Base</vt:lpstr>
      <vt:lpstr>Important!</vt:lpstr>
      <vt:lpstr>What is a salt?</vt:lpstr>
      <vt:lpstr>How do salts behave when you put them in water?</vt:lpstr>
      <vt:lpstr>How do the ions behave once they have dissociated?</vt:lpstr>
      <vt:lpstr>What is the result of  This (potential) hydrolysis?</vt:lpstr>
      <vt:lpstr>How do you know if it is  “strong” enough to hydrolyze?</vt:lpstr>
      <vt:lpstr>Why does strong turn  into weak and vice versa?</vt:lpstr>
      <vt:lpstr>Steps to predict  pH OF A SALT SOLUTION</vt:lpstr>
      <vt:lpstr>Steps to predict  pH OF A SALT SOLUTION</vt:lpstr>
      <vt:lpstr>Steps to predict  pH OF A SALT SOLUTION</vt:lpstr>
      <vt:lpstr>Steps to predict  pH OF A SALT SOLUTION</vt:lpstr>
      <vt:lpstr>Steps to predict  pH OF A SALT SOLUTION</vt:lpstr>
      <vt:lpstr>Finding KA(ION) AND Kb(ion)</vt:lpstr>
      <vt:lpstr>Practice problem #1 </vt:lpstr>
      <vt:lpstr>Practice problem #1</vt:lpstr>
      <vt:lpstr>Practice problem #2 </vt:lpstr>
      <vt:lpstr>Practice problem #2 </vt:lpstr>
      <vt:lpstr>Practice problem #3 </vt:lpstr>
      <vt:lpstr>Practice problem #3 </vt:lpstr>
      <vt:lpstr>Practice problem #4 </vt:lpstr>
      <vt:lpstr>Practice problem #4 Is NH4CN an acidic, basic, or neutral salt?  </vt:lpstr>
      <vt:lpstr>Calculating the actual  pH of salts</vt:lpstr>
      <vt:lpstr>What if you want  the actual pH value?</vt:lpstr>
      <vt:lpstr>Practice problem #5 </vt:lpstr>
      <vt:lpstr>Practice problem #5 </vt:lpstr>
      <vt:lpstr>Practice problem #5 </vt:lpstr>
      <vt:lpstr>Practice problem #5 </vt:lpstr>
      <vt:lpstr>Practice problem #5 </vt:lpstr>
      <vt:lpstr>Practice problem #5 </vt:lpstr>
      <vt:lpstr>A few last things to keep in mind...</vt:lpstr>
      <vt:lpstr>Highly Charged Metals</vt:lpstr>
      <vt:lpstr>Strength of Binary Acids</vt:lpstr>
      <vt:lpstr>Strength of Oxyacids (and other similar)</vt:lpstr>
      <vt:lpstr>YouTube Link to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114</cp:revision>
  <dcterms:created xsi:type="dcterms:W3CDTF">2006-06-20T03:36:58Z</dcterms:created>
  <dcterms:modified xsi:type="dcterms:W3CDTF">2025-02-14T20:10:29Z</dcterms:modified>
</cp:coreProperties>
</file>