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  <p:sldMasterId id="2147483673" r:id="rId3"/>
    <p:sldMasterId id="2147483685" r:id="rId4"/>
  </p:sldMasterIdLst>
  <p:sldIdLst>
    <p:sldId id="289" r:id="rId5"/>
    <p:sldId id="308" r:id="rId6"/>
    <p:sldId id="354" r:id="rId7"/>
    <p:sldId id="270" r:id="rId8"/>
    <p:sldId id="318" r:id="rId9"/>
    <p:sldId id="283" r:id="rId10"/>
    <p:sldId id="284" r:id="rId11"/>
    <p:sldId id="266" r:id="rId12"/>
    <p:sldId id="265" r:id="rId13"/>
    <p:sldId id="267" r:id="rId14"/>
    <p:sldId id="269" r:id="rId15"/>
    <p:sldId id="298" r:id="rId16"/>
    <p:sldId id="290" r:id="rId17"/>
    <p:sldId id="332" r:id="rId18"/>
    <p:sldId id="334" r:id="rId19"/>
    <p:sldId id="335" r:id="rId20"/>
    <p:sldId id="336" r:id="rId21"/>
    <p:sldId id="291" r:id="rId22"/>
    <p:sldId id="310" r:id="rId23"/>
    <p:sldId id="292" r:id="rId24"/>
    <p:sldId id="309" r:id="rId25"/>
    <p:sldId id="311" r:id="rId26"/>
    <p:sldId id="293" r:id="rId27"/>
    <p:sldId id="264" r:id="rId28"/>
    <p:sldId id="333" r:id="rId29"/>
    <p:sldId id="312" r:id="rId30"/>
    <p:sldId id="294" r:id="rId31"/>
    <p:sldId id="313" r:id="rId32"/>
    <p:sldId id="288" r:id="rId33"/>
    <p:sldId id="296" r:id="rId34"/>
    <p:sldId id="297" r:id="rId35"/>
    <p:sldId id="314" r:id="rId36"/>
    <p:sldId id="338" r:id="rId37"/>
    <p:sldId id="348" r:id="rId38"/>
    <p:sldId id="341" r:id="rId39"/>
    <p:sldId id="344" r:id="rId40"/>
    <p:sldId id="342" r:id="rId41"/>
    <p:sldId id="345" r:id="rId42"/>
    <p:sldId id="343" r:id="rId43"/>
    <p:sldId id="346" r:id="rId44"/>
    <p:sldId id="349" r:id="rId45"/>
    <p:sldId id="347" r:id="rId46"/>
    <p:sldId id="350" r:id="rId47"/>
    <p:sldId id="329" r:id="rId48"/>
    <p:sldId id="330" r:id="rId49"/>
    <p:sldId id="340" r:id="rId50"/>
    <p:sldId id="339" r:id="rId51"/>
    <p:sldId id="331" r:id="rId52"/>
    <p:sldId id="317" r:id="rId53"/>
    <p:sldId id="299" r:id="rId54"/>
    <p:sldId id="300" r:id="rId55"/>
    <p:sldId id="315" r:id="rId56"/>
    <p:sldId id="319" r:id="rId57"/>
    <p:sldId id="316" r:id="rId58"/>
    <p:sldId id="320" r:id="rId59"/>
    <p:sldId id="321" r:id="rId60"/>
    <p:sldId id="322" r:id="rId61"/>
    <p:sldId id="326" r:id="rId62"/>
    <p:sldId id="327" r:id="rId63"/>
    <p:sldId id="323" r:id="rId64"/>
    <p:sldId id="325" r:id="rId65"/>
    <p:sldId id="324" r:id="rId66"/>
    <p:sldId id="328" r:id="rId67"/>
    <p:sldId id="337" r:id="rId68"/>
    <p:sldId id="307" r:id="rId69"/>
    <p:sldId id="352" r:id="rId70"/>
    <p:sldId id="353" r:id="rId71"/>
    <p:sldId id="351" r:id="rId72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3200" b="1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3200" b="1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3200" b="1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3200" b="1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FF00"/>
    <a:srgbClr val="000000"/>
    <a:srgbClr val="FF3300"/>
    <a:srgbClr val="DDDDDD"/>
    <a:srgbClr val="C0C0C0"/>
    <a:srgbClr val="4D4D4D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623"/>
    <p:restoredTop sz="93692"/>
  </p:normalViewPr>
  <p:slideViewPr>
    <p:cSldViewPr>
      <p:cViewPr varScale="1">
        <p:scale>
          <a:sx n="62" d="100"/>
          <a:sy n="62" d="100"/>
        </p:scale>
        <p:origin x="258" y="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viewProps" Target="viewProp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tableStyles" Target="tableStyles.xml"/><Relationship Id="rId7" Type="http://schemas.openxmlformats.org/officeDocument/2006/relationships/slide" Target="slides/slide3.xml"/><Relationship Id="rId71" Type="http://schemas.openxmlformats.org/officeDocument/2006/relationships/slide" Target="slides/slide6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72E755-29EE-4322-9B6E-3AD4FAB0E5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201545-CE52-41AD-B844-118B5F7D5B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27073B-6F31-4C4B-8D91-E3A5FE6FA8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C683E4-9811-48B5-8234-8867F0C88A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3C0FE6-2BD4-44AA-9F48-690D5782FCB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7951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3C13BC-650C-4559-889B-828B5816735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6945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8836BE-EE02-4C0A-820F-9398D008518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2810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8EF688-0E39-4725-B909-74499BF7B22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8331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3323A0-34C4-493C-9B56-7F832A64D49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8948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07E7C9-F5F0-469A-8D46-F4EE91BE3C0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2021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3B0F1B-CAA6-41F9-8D22-41B626752AE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75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32365C-DC2B-4FFA-B5F0-68004A7BB3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17B3DE-FB27-4B42-B63A-3275867E690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8577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2A7997-EB3E-4F55-A9FC-EC81BE408C3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1525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8AB490-D81A-4C43-9FED-9B5971947F3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55589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0DAD05-7355-45D6-B231-511D022D480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89466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7E8890-12A7-4222-AA43-7705274FFB4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612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988933-17FD-4694-985C-96F7EC70A62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7739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A520DB-C263-4470-91FC-1A02DABCE96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89458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1EB0CD-17CB-4714-8A3E-73DD0EF18F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76064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99EC43-CE97-488E-9CDD-944B7014A4A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72463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FABB28-0C51-42B5-B7CC-4213A4858A5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928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DAA3F5-C580-4510-9D7F-9A6992796F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5C0661-BA02-47FF-A69F-7AA0EE5AACF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3412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9ECDE9-1902-488F-A068-B3CAD631872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68733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BB71F-2E24-44FF-89FC-D4090B2D0F7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09441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1D0DE7-9C2A-4666-8ACB-89437A3735A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13711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BBA0CD-506D-4F52-8EF2-F07656AE4FF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50273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FD1CD671-DC85-4A6B-9029-E55F7985C64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049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DADFE0-A163-4FE0-80A3-A1FAB5F2DF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28D601-CCF8-4030-8689-FDAE519C9D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F4DA15-65AC-443E-A2D7-80FBF2E369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F886DD-9C12-4F3C-A1E5-CBEACF9E1B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762C69-6BFC-4EEC-B4B7-9982FC3F63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smtClean="0">
                <a:effectLst/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smtClean="0">
                <a:effectLst/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smtClean="0">
                <a:effectLst/>
                <a:latin typeface="+mn-lt"/>
              </a:defRPr>
            </a:lvl1pPr>
          </a:lstStyle>
          <a:p>
            <a:pPr>
              <a:defRPr/>
            </a:pPr>
            <a:fld id="{C06DE68B-917E-455A-826B-F7547422DD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fld id="{F8D16CD6-7AC9-4704-8C2D-9DAA901F638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567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fld id="{08132FA7-EFFC-4DD1-B627-5582E20DC46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393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1c8eybhSmck" TargetMode="External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4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slideLayout" Target="../slideLayouts/slideLayout7.xml"/><Relationship Id="rId3" Type="http://schemas.openxmlformats.org/officeDocument/2006/relationships/tags" Target="../tags/tag3.xml"/><Relationship Id="rId21" Type="http://schemas.openxmlformats.org/officeDocument/2006/relationships/image" Target="../media/image15.png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image" Target="../media/image14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image" Target="../media/image17.png"/><Relationship Id="rId10" Type="http://schemas.openxmlformats.org/officeDocument/2006/relationships/tags" Target="../tags/tag10.xml"/><Relationship Id="rId19" Type="http://schemas.openxmlformats.org/officeDocument/2006/relationships/image" Target="../media/image13.png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25.xml"/><Relationship Id="rId13" Type="http://schemas.openxmlformats.org/officeDocument/2006/relationships/tags" Target="../tags/tag30.xml"/><Relationship Id="rId18" Type="http://schemas.openxmlformats.org/officeDocument/2006/relationships/slideLayout" Target="../slideLayouts/slideLayout7.xml"/><Relationship Id="rId3" Type="http://schemas.openxmlformats.org/officeDocument/2006/relationships/tags" Target="../tags/tag20.xml"/><Relationship Id="rId21" Type="http://schemas.openxmlformats.org/officeDocument/2006/relationships/image" Target="../media/image15.png"/><Relationship Id="rId7" Type="http://schemas.openxmlformats.org/officeDocument/2006/relationships/tags" Target="../tags/tag24.xml"/><Relationship Id="rId12" Type="http://schemas.openxmlformats.org/officeDocument/2006/relationships/tags" Target="../tags/tag29.xml"/><Relationship Id="rId17" Type="http://schemas.openxmlformats.org/officeDocument/2006/relationships/tags" Target="../tags/tag34.xml"/><Relationship Id="rId2" Type="http://schemas.openxmlformats.org/officeDocument/2006/relationships/tags" Target="../tags/tag19.xml"/><Relationship Id="rId16" Type="http://schemas.openxmlformats.org/officeDocument/2006/relationships/tags" Target="../tags/tag33.xml"/><Relationship Id="rId20" Type="http://schemas.openxmlformats.org/officeDocument/2006/relationships/image" Target="../media/image14.png"/><Relationship Id="rId1" Type="http://schemas.openxmlformats.org/officeDocument/2006/relationships/tags" Target="../tags/tag18.xml"/><Relationship Id="rId6" Type="http://schemas.openxmlformats.org/officeDocument/2006/relationships/tags" Target="../tags/tag23.xml"/><Relationship Id="rId11" Type="http://schemas.openxmlformats.org/officeDocument/2006/relationships/tags" Target="../tags/tag28.xml"/><Relationship Id="rId5" Type="http://schemas.openxmlformats.org/officeDocument/2006/relationships/tags" Target="../tags/tag22.xml"/><Relationship Id="rId15" Type="http://schemas.openxmlformats.org/officeDocument/2006/relationships/tags" Target="../tags/tag32.xml"/><Relationship Id="rId23" Type="http://schemas.openxmlformats.org/officeDocument/2006/relationships/image" Target="../media/image17.png"/><Relationship Id="rId10" Type="http://schemas.openxmlformats.org/officeDocument/2006/relationships/tags" Target="../tags/tag27.xml"/><Relationship Id="rId19" Type="http://schemas.openxmlformats.org/officeDocument/2006/relationships/image" Target="../media/image13.png"/><Relationship Id="rId4" Type="http://schemas.openxmlformats.org/officeDocument/2006/relationships/tags" Target="../tags/tag21.xml"/><Relationship Id="rId9" Type="http://schemas.openxmlformats.org/officeDocument/2006/relationships/tags" Target="../tags/tag26.xml"/><Relationship Id="rId14" Type="http://schemas.openxmlformats.org/officeDocument/2006/relationships/tags" Target="../tags/tag31.xml"/><Relationship Id="rId22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42.xml"/><Relationship Id="rId13" Type="http://schemas.openxmlformats.org/officeDocument/2006/relationships/tags" Target="../tags/tag47.xml"/><Relationship Id="rId18" Type="http://schemas.openxmlformats.org/officeDocument/2006/relationships/slideLayout" Target="../slideLayouts/slideLayout7.xml"/><Relationship Id="rId3" Type="http://schemas.openxmlformats.org/officeDocument/2006/relationships/tags" Target="../tags/tag37.xml"/><Relationship Id="rId21" Type="http://schemas.openxmlformats.org/officeDocument/2006/relationships/image" Target="../media/image15.png"/><Relationship Id="rId7" Type="http://schemas.openxmlformats.org/officeDocument/2006/relationships/tags" Target="../tags/tag41.xml"/><Relationship Id="rId12" Type="http://schemas.openxmlformats.org/officeDocument/2006/relationships/tags" Target="../tags/tag46.xml"/><Relationship Id="rId17" Type="http://schemas.openxmlformats.org/officeDocument/2006/relationships/tags" Target="../tags/tag51.xml"/><Relationship Id="rId2" Type="http://schemas.openxmlformats.org/officeDocument/2006/relationships/tags" Target="../tags/tag36.xml"/><Relationship Id="rId16" Type="http://schemas.openxmlformats.org/officeDocument/2006/relationships/tags" Target="../tags/tag50.xml"/><Relationship Id="rId20" Type="http://schemas.openxmlformats.org/officeDocument/2006/relationships/image" Target="../media/image14.png"/><Relationship Id="rId1" Type="http://schemas.openxmlformats.org/officeDocument/2006/relationships/tags" Target="../tags/tag35.xml"/><Relationship Id="rId6" Type="http://schemas.openxmlformats.org/officeDocument/2006/relationships/tags" Target="../tags/tag40.xml"/><Relationship Id="rId11" Type="http://schemas.openxmlformats.org/officeDocument/2006/relationships/tags" Target="../tags/tag45.xml"/><Relationship Id="rId5" Type="http://schemas.openxmlformats.org/officeDocument/2006/relationships/tags" Target="../tags/tag39.xml"/><Relationship Id="rId15" Type="http://schemas.openxmlformats.org/officeDocument/2006/relationships/tags" Target="../tags/tag49.xml"/><Relationship Id="rId23" Type="http://schemas.openxmlformats.org/officeDocument/2006/relationships/image" Target="../media/image17.png"/><Relationship Id="rId10" Type="http://schemas.openxmlformats.org/officeDocument/2006/relationships/tags" Target="../tags/tag44.xml"/><Relationship Id="rId19" Type="http://schemas.openxmlformats.org/officeDocument/2006/relationships/image" Target="../media/image13.png"/><Relationship Id="rId4" Type="http://schemas.openxmlformats.org/officeDocument/2006/relationships/tags" Target="../tags/tag38.xml"/><Relationship Id="rId9" Type="http://schemas.openxmlformats.org/officeDocument/2006/relationships/tags" Target="../tags/tag43.xml"/><Relationship Id="rId14" Type="http://schemas.openxmlformats.org/officeDocument/2006/relationships/tags" Target="../tags/tag48.xml"/><Relationship Id="rId22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59.xml"/><Relationship Id="rId13" Type="http://schemas.openxmlformats.org/officeDocument/2006/relationships/tags" Target="../tags/tag64.xml"/><Relationship Id="rId18" Type="http://schemas.openxmlformats.org/officeDocument/2006/relationships/slideLayout" Target="../slideLayouts/slideLayout7.xml"/><Relationship Id="rId3" Type="http://schemas.openxmlformats.org/officeDocument/2006/relationships/tags" Target="../tags/tag54.xml"/><Relationship Id="rId21" Type="http://schemas.openxmlformats.org/officeDocument/2006/relationships/image" Target="../media/image15.png"/><Relationship Id="rId7" Type="http://schemas.openxmlformats.org/officeDocument/2006/relationships/tags" Target="../tags/tag58.xml"/><Relationship Id="rId12" Type="http://schemas.openxmlformats.org/officeDocument/2006/relationships/tags" Target="../tags/tag63.xml"/><Relationship Id="rId17" Type="http://schemas.openxmlformats.org/officeDocument/2006/relationships/tags" Target="../tags/tag68.xml"/><Relationship Id="rId2" Type="http://schemas.openxmlformats.org/officeDocument/2006/relationships/tags" Target="../tags/tag53.xml"/><Relationship Id="rId16" Type="http://schemas.openxmlformats.org/officeDocument/2006/relationships/tags" Target="../tags/tag67.xml"/><Relationship Id="rId20" Type="http://schemas.openxmlformats.org/officeDocument/2006/relationships/image" Target="../media/image14.png"/><Relationship Id="rId1" Type="http://schemas.openxmlformats.org/officeDocument/2006/relationships/tags" Target="../tags/tag52.xml"/><Relationship Id="rId6" Type="http://schemas.openxmlformats.org/officeDocument/2006/relationships/tags" Target="../tags/tag57.xml"/><Relationship Id="rId11" Type="http://schemas.openxmlformats.org/officeDocument/2006/relationships/tags" Target="../tags/tag62.xml"/><Relationship Id="rId5" Type="http://schemas.openxmlformats.org/officeDocument/2006/relationships/tags" Target="../tags/tag56.xml"/><Relationship Id="rId15" Type="http://schemas.openxmlformats.org/officeDocument/2006/relationships/tags" Target="../tags/tag66.xml"/><Relationship Id="rId23" Type="http://schemas.openxmlformats.org/officeDocument/2006/relationships/image" Target="../media/image17.png"/><Relationship Id="rId10" Type="http://schemas.openxmlformats.org/officeDocument/2006/relationships/tags" Target="../tags/tag61.xml"/><Relationship Id="rId19" Type="http://schemas.openxmlformats.org/officeDocument/2006/relationships/image" Target="../media/image13.png"/><Relationship Id="rId4" Type="http://schemas.openxmlformats.org/officeDocument/2006/relationships/tags" Target="../tags/tag55.xml"/><Relationship Id="rId9" Type="http://schemas.openxmlformats.org/officeDocument/2006/relationships/tags" Target="../tags/tag60.xml"/><Relationship Id="rId14" Type="http://schemas.openxmlformats.org/officeDocument/2006/relationships/tags" Target="../tags/tag65.xml"/><Relationship Id="rId22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76.xml"/><Relationship Id="rId13" Type="http://schemas.openxmlformats.org/officeDocument/2006/relationships/tags" Target="../tags/tag81.xml"/><Relationship Id="rId18" Type="http://schemas.openxmlformats.org/officeDocument/2006/relationships/slideLayout" Target="../slideLayouts/slideLayout7.xml"/><Relationship Id="rId3" Type="http://schemas.openxmlformats.org/officeDocument/2006/relationships/tags" Target="../tags/tag71.xml"/><Relationship Id="rId21" Type="http://schemas.openxmlformats.org/officeDocument/2006/relationships/image" Target="../media/image15.png"/><Relationship Id="rId7" Type="http://schemas.openxmlformats.org/officeDocument/2006/relationships/tags" Target="../tags/tag75.xml"/><Relationship Id="rId12" Type="http://schemas.openxmlformats.org/officeDocument/2006/relationships/tags" Target="../tags/tag80.xml"/><Relationship Id="rId17" Type="http://schemas.openxmlformats.org/officeDocument/2006/relationships/tags" Target="../tags/tag85.xml"/><Relationship Id="rId2" Type="http://schemas.openxmlformats.org/officeDocument/2006/relationships/tags" Target="../tags/tag70.xml"/><Relationship Id="rId16" Type="http://schemas.openxmlformats.org/officeDocument/2006/relationships/tags" Target="../tags/tag84.xml"/><Relationship Id="rId20" Type="http://schemas.openxmlformats.org/officeDocument/2006/relationships/image" Target="../media/image14.png"/><Relationship Id="rId1" Type="http://schemas.openxmlformats.org/officeDocument/2006/relationships/tags" Target="../tags/tag69.xml"/><Relationship Id="rId6" Type="http://schemas.openxmlformats.org/officeDocument/2006/relationships/tags" Target="../tags/tag74.xml"/><Relationship Id="rId11" Type="http://schemas.openxmlformats.org/officeDocument/2006/relationships/tags" Target="../tags/tag79.xml"/><Relationship Id="rId5" Type="http://schemas.openxmlformats.org/officeDocument/2006/relationships/tags" Target="../tags/tag73.xml"/><Relationship Id="rId15" Type="http://schemas.openxmlformats.org/officeDocument/2006/relationships/tags" Target="../tags/tag83.xml"/><Relationship Id="rId23" Type="http://schemas.openxmlformats.org/officeDocument/2006/relationships/image" Target="../media/image17.png"/><Relationship Id="rId10" Type="http://schemas.openxmlformats.org/officeDocument/2006/relationships/tags" Target="../tags/tag78.xml"/><Relationship Id="rId19" Type="http://schemas.openxmlformats.org/officeDocument/2006/relationships/image" Target="../media/image13.png"/><Relationship Id="rId4" Type="http://schemas.openxmlformats.org/officeDocument/2006/relationships/tags" Target="../tags/tag72.xml"/><Relationship Id="rId9" Type="http://schemas.openxmlformats.org/officeDocument/2006/relationships/tags" Target="../tags/tag77.xml"/><Relationship Id="rId14" Type="http://schemas.openxmlformats.org/officeDocument/2006/relationships/tags" Target="../tags/tag82.xml"/><Relationship Id="rId22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93.xml"/><Relationship Id="rId13" Type="http://schemas.openxmlformats.org/officeDocument/2006/relationships/tags" Target="../tags/tag98.xml"/><Relationship Id="rId18" Type="http://schemas.openxmlformats.org/officeDocument/2006/relationships/slideLayout" Target="../slideLayouts/slideLayout7.xml"/><Relationship Id="rId3" Type="http://schemas.openxmlformats.org/officeDocument/2006/relationships/tags" Target="../tags/tag88.xml"/><Relationship Id="rId21" Type="http://schemas.openxmlformats.org/officeDocument/2006/relationships/image" Target="../media/image15.png"/><Relationship Id="rId7" Type="http://schemas.openxmlformats.org/officeDocument/2006/relationships/tags" Target="../tags/tag92.xml"/><Relationship Id="rId12" Type="http://schemas.openxmlformats.org/officeDocument/2006/relationships/tags" Target="../tags/tag97.xml"/><Relationship Id="rId17" Type="http://schemas.openxmlformats.org/officeDocument/2006/relationships/tags" Target="../tags/tag102.xml"/><Relationship Id="rId2" Type="http://schemas.openxmlformats.org/officeDocument/2006/relationships/tags" Target="../tags/tag87.xml"/><Relationship Id="rId16" Type="http://schemas.openxmlformats.org/officeDocument/2006/relationships/tags" Target="../tags/tag101.xml"/><Relationship Id="rId20" Type="http://schemas.openxmlformats.org/officeDocument/2006/relationships/image" Target="../media/image14.png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tags" Target="../tags/tag96.xml"/><Relationship Id="rId24" Type="http://schemas.openxmlformats.org/officeDocument/2006/relationships/image" Target="../media/image18.png"/><Relationship Id="rId5" Type="http://schemas.openxmlformats.org/officeDocument/2006/relationships/tags" Target="../tags/tag90.xml"/><Relationship Id="rId15" Type="http://schemas.openxmlformats.org/officeDocument/2006/relationships/tags" Target="../tags/tag100.xml"/><Relationship Id="rId23" Type="http://schemas.openxmlformats.org/officeDocument/2006/relationships/image" Target="../media/image17.png"/><Relationship Id="rId10" Type="http://schemas.openxmlformats.org/officeDocument/2006/relationships/tags" Target="../tags/tag95.xml"/><Relationship Id="rId19" Type="http://schemas.openxmlformats.org/officeDocument/2006/relationships/image" Target="../media/image13.png"/><Relationship Id="rId4" Type="http://schemas.openxmlformats.org/officeDocument/2006/relationships/tags" Target="../tags/tag89.xml"/><Relationship Id="rId9" Type="http://schemas.openxmlformats.org/officeDocument/2006/relationships/tags" Target="../tags/tag94.xml"/><Relationship Id="rId14" Type="http://schemas.openxmlformats.org/officeDocument/2006/relationships/tags" Target="../tags/tag99.xml"/><Relationship Id="rId22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110.xml"/><Relationship Id="rId13" Type="http://schemas.openxmlformats.org/officeDocument/2006/relationships/tags" Target="../tags/tag115.xml"/><Relationship Id="rId18" Type="http://schemas.openxmlformats.org/officeDocument/2006/relationships/slideLayout" Target="../slideLayouts/slideLayout7.xml"/><Relationship Id="rId3" Type="http://schemas.openxmlformats.org/officeDocument/2006/relationships/tags" Target="../tags/tag105.xml"/><Relationship Id="rId21" Type="http://schemas.openxmlformats.org/officeDocument/2006/relationships/image" Target="../media/image15.png"/><Relationship Id="rId7" Type="http://schemas.openxmlformats.org/officeDocument/2006/relationships/tags" Target="../tags/tag109.xml"/><Relationship Id="rId12" Type="http://schemas.openxmlformats.org/officeDocument/2006/relationships/tags" Target="../tags/tag114.xml"/><Relationship Id="rId17" Type="http://schemas.openxmlformats.org/officeDocument/2006/relationships/tags" Target="../tags/tag119.xml"/><Relationship Id="rId25" Type="http://schemas.openxmlformats.org/officeDocument/2006/relationships/image" Target="../media/image90.png"/><Relationship Id="rId2" Type="http://schemas.openxmlformats.org/officeDocument/2006/relationships/tags" Target="../tags/tag104.xml"/><Relationship Id="rId16" Type="http://schemas.openxmlformats.org/officeDocument/2006/relationships/tags" Target="../tags/tag118.xml"/><Relationship Id="rId20" Type="http://schemas.openxmlformats.org/officeDocument/2006/relationships/image" Target="../media/image14.png"/><Relationship Id="rId1" Type="http://schemas.openxmlformats.org/officeDocument/2006/relationships/tags" Target="../tags/tag103.xml"/><Relationship Id="rId6" Type="http://schemas.openxmlformats.org/officeDocument/2006/relationships/tags" Target="../tags/tag108.xml"/><Relationship Id="rId11" Type="http://schemas.openxmlformats.org/officeDocument/2006/relationships/tags" Target="../tags/tag113.xml"/><Relationship Id="rId24" Type="http://schemas.openxmlformats.org/officeDocument/2006/relationships/image" Target="../media/image19.png"/><Relationship Id="rId5" Type="http://schemas.openxmlformats.org/officeDocument/2006/relationships/tags" Target="../tags/tag107.xml"/><Relationship Id="rId15" Type="http://schemas.openxmlformats.org/officeDocument/2006/relationships/tags" Target="../tags/tag117.xml"/><Relationship Id="rId23" Type="http://schemas.openxmlformats.org/officeDocument/2006/relationships/image" Target="../media/image17.png"/><Relationship Id="rId10" Type="http://schemas.openxmlformats.org/officeDocument/2006/relationships/tags" Target="../tags/tag112.xml"/><Relationship Id="rId19" Type="http://schemas.openxmlformats.org/officeDocument/2006/relationships/image" Target="../media/image13.png"/><Relationship Id="rId4" Type="http://schemas.openxmlformats.org/officeDocument/2006/relationships/tags" Target="../tags/tag106.xml"/><Relationship Id="rId9" Type="http://schemas.openxmlformats.org/officeDocument/2006/relationships/tags" Target="../tags/tag111.xml"/><Relationship Id="rId14" Type="http://schemas.openxmlformats.org/officeDocument/2006/relationships/tags" Target="../tags/tag116.xml"/><Relationship Id="rId22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127.xml"/><Relationship Id="rId13" Type="http://schemas.openxmlformats.org/officeDocument/2006/relationships/tags" Target="../tags/tag132.xml"/><Relationship Id="rId18" Type="http://schemas.openxmlformats.org/officeDocument/2006/relationships/slideLayout" Target="../slideLayouts/slideLayout7.xml"/><Relationship Id="rId3" Type="http://schemas.openxmlformats.org/officeDocument/2006/relationships/tags" Target="../tags/tag122.xml"/><Relationship Id="rId21" Type="http://schemas.openxmlformats.org/officeDocument/2006/relationships/image" Target="../media/image15.png"/><Relationship Id="rId7" Type="http://schemas.openxmlformats.org/officeDocument/2006/relationships/tags" Target="../tags/tag126.xml"/><Relationship Id="rId12" Type="http://schemas.openxmlformats.org/officeDocument/2006/relationships/tags" Target="../tags/tag131.xml"/><Relationship Id="rId17" Type="http://schemas.openxmlformats.org/officeDocument/2006/relationships/tags" Target="../tags/tag136.xml"/><Relationship Id="rId25" Type="http://schemas.openxmlformats.org/officeDocument/2006/relationships/image" Target="../media/image90.png"/><Relationship Id="rId2" Type="http://schemas.openxmlformats.org/officeDocument/2006/relationships/tags" Target="../tags/tag121.xml"/><Relationship Id="rId16" Type="http://schemas.openxmlformats.org/officeDocument/2006/relationships/tags" Target="../tags/tag135.xml"/><Relationship Id="rId20" Type="http://schemas.openxmlformats.org/officeDocument/2006/relationships/image" Target="../media/image14.png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11" Type="http://schemas.openxmlformats.org/officeDocument/2006/relationships/tags" Target="../tags/tag130.xml"/><Relationship Id="rId24" Type="http://schemas.openxmlformats.org/officeDocument/2006/relationships/image" Target="../media/image19.png"/><Relationship Id="rId5" Type="http://schemas.openxmlformats.org/officeDocument/2006/relationships/tags" Target="../tags/tag124.xml"/><Relationship Id="rId15" Type="http://schemas.openxmlformats.org/officeDocument/2006/relationships/tags" Target="../tags/tag134.xml"/><Relationship Id="rId23" Type="http://schemas.openxmlformats.org/officeDocument/2006/relationships/image" Target="../media/image17.png"/><Relationship Id="rId10" Type="http://schemas.openxmlformats.org/officeDocument/2006/relationships/tags" Target="../tags/tag129.xml"/><Relationship Id="rId19" Type="http://schemas.openxmlformats.org/officeDocument/2006/relationships/image" Target="../media/image13.png"/><Relationship Id="rId4" Type="http://schemas.openxmlformats.org/officeDocument/2006/relationships/tags" Target="../tags/tag123.xml"/><Relationship Id="rId9" Type="http://schemas.openxmlformats.org/officeDocument/2006/relationships/tags" Target="../tags/tag128.xml"/><Relationship Id="rId14" Type="http://schemas.openxmlformats.org/officeDocument/2006/relationships/tags" Target="../tags/tag133.xml"/><Relationship Id="rId22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144.xml"/><Relationship Id="rId13" Type="http://schemas.openxmlformats.org/officeDocument/2006/relationships/tags" Target="../tags/tag149.xml"/><Relationship Id="rId18" Type="http://schemas.openxmlformats.org/officeDocument/2006/relationships/slideLayout" Target="../slideLayouts/slideLayout7.xml"/><Relationship Id="rId26" Type="http://schemas.openxmlformats.org/officeDocument/2006/relationships/image" Target="../media/image120.png"/><Relationship Id="rId3" Type="http://schemas.openxmlformats.org/officeDocument/2006/relationships/tags" Target="../tags/tag139.xml"/><Relationship Id="rId21" Type="http://schemas.openxmlformats.org/officeDocument/2006/relationships/image" Target="../media/image15.png"/><Relationship Id="rId7" Type="http://schemas.openxmlformats.org/officeDocument/2006/relationships/tags" Target="../tags/tag143.xml"/><Relationship Id="rId12" Type="http://schemas.openxmlformats.org/officeDocument/2006/relationships/tags" Target="../tags/tag148.xml"/><Relationship Id="rId17" Type="http://schemas.openxmlformats.org/officeDocument/2006/relationships/tags" Target="../tags/tag153.xml"/><Relationship Id="rId25" Type="http://schemas.openxmlformats.org/officeDocument/2006/relationships/image" Target="../media/image110.png"/><Relationship Id="rId2" Type="http://schemas.openxmlformats.org/officeDocument/2006/relationships/tags" Target="../tags/tag138.xml"/><Relationship Id="rId16" Type="http://schemas.openxmlformats.org/officeDocument/2006/relationships/tags" Target="../tags/tag152.xml"/><Relationship Id="rId20" Type="http://schemas.openxmlformats.org/officeDocument/2006/relationships/image" Target="../media/image14.png"/><Relationship Id="rId1" Type="http://schemas.openxmlformats.org/officeDocument/2006/relationships/tags" Target="../tags/tag137.xml"/><Relationship Id="rId6" Type="http://schemas.openxmlformats.org/officeDocument/2006/relationships/tags" Target="../tags/tag142.xml"/><Relationship Id="rId11" Type="http://schemas.openxmlformats.org/officeDocument/2006/relationships/tags" Target="../tags/tag147.xml"/><Relationship Id="rId24" Type="http://schemas.openxmlformats.org/officeDocument/2006/relationships/image" Target="../media/image100.png"/><Relationship Id="rId5" Type="http://schemas.openxmlformats.org/officeDocument/2006/relationships/tags" Target="../tags/tag141.xml"/><Relationship Id="rId15" Type="http://schemas.openxmlformats.org/officeDocument/2006/relationships/tags" Target="../tags/tag151.xml"/><Relationship Id="rId23" Type="http://schemas.openxmlformats.org/officeDocument/2006/relationships/image" Target="../media/image17.png"/><Relationship Id="rId10" Type="http://schemas.openxmlformats.org/officeDocument/2006/relationships/tags" Target="../tags/tag146.xml"/><Relationship Id="rId19" Type="http://schemas.openxmlformats.org/officeDocument/2006/relationships/image" Target="../media/image13.png"/><Relationship Id="rId4" Type="http://schemas.openxmlformats.org/officeDocument/2006/relationships/tags" Target="../tags/tag140.xml"/><Relationship Id="rId9" Type="http://schemas.openxmlformats.org/officeDocument/2006/relationships/tags" Target="../tags/tag145.xml"/><Relationship Id="rId14" Type="http://schemas.openxmlformats.org/officeDocument/2006/relationships/tags" Target="../tags/tag150.xml"/><Relationship Id="rId22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161.xml"/><Relationship Id="rId13" Type="http://schemas.openxmlformats.org/officeDocument/2006/relationships/tags" Target="../tags/tag166.xml"/><Relationship Id="rId18" Type="http://schemas.openxmlformats.org/officeDocument/2006/relationships/slideLayout" Target="../slideLayouts/slideLayout7.xml"/><Relationship Id="rId26" Type="http://schemas.openxmlformats.org/officeDocument/2006/relationships/image" Target="../media/image120.png"/><Relationship Id="rId3" Type="http://schemas.openxmlformats.org/officeDocument/2006/relationships/tags" Target="../tags/tag156.xml"/><Relationship Id="rId21" Type="http://schemas.openxmlformats.org/officeDocument/2006/relationships/image" Target="../media/image15.png"/><Relationship Id="rId7" Type="http://schemas.openxmlformats.org/officeDocument/2006/relationships/tags" Target="../tags/tag160.xml"/><Relationship Id="rId12" Type="http://schemas.openxmlformats.org/officeDocument/2006/relationships/tags" Target="../tags/tag165.xml"/><Relationship Id="rId17" Type="http://schemas.openxmlformats.org/officeDocument/2006/relationships/tags" Target="../tags/tag170.xml"/><Relationship Id="rId25" Type="http://schemas.openxmlformats.org/officeDocument/2006/relationships/image" Target="../media/image110.png"/><Relationship Id="rId2" Type="http://schemas.openxmlformats.org/officeDocument/2006/relationships/tags" Target="../tags/tag155.xml"/><Relationship Id="rId16" Type="http://schemas.openxmlformats.org/officeDocument/2006/relationships/tags" Target="../tags/tag169.xml"/><Relationship Id="rId20" Type="http://schemas.openxmlformats.org/officeDocument/2006/relationships/image" Target="../media/image14.png"/><Relationship Id="rId1" Type="http://schemas.openxmlformats.org/officeDocument/2006/relationships/tags" Target="../tags/tag154.xml"/><Relationship Id="rId6" Type="http://schemas.openxmlformats.org/officeDocument/2006/relationships/tags" Target="../tags/tag159.xml"/><Relationship Id="rId11" Type="http://schemas.openxmlformats.org/officeDocument/2006/relationships/tags" Target="../tags/tag164.xml"/><Relationship Id="rId24" Type="http://schemas.openxmlformats.org/officeDocument/2006/relationships/image" Target="../media/image100.png"/><Relationship Id="rId5" Type="http://schemas.openxmlformats.org/officeDocument/2006/relationships/tags" Target="../tags/tag158.xml"/><Relationship Id="rId15" Type="http://schemas.openxmlformats.org/officeDocument/2006/relationships/tags" Target="../tags/tag168.xml"/><Relationship Id="rId23" Type="http://schemas.openxmlformats.org/officeDocument/2006/relationships/image" Target="../media/image17.png"/><Relationship Id="rId10" Type="http://schemas.openxmlformats.org/officeDocument/2006/relationships/tags" Target="../tags/tag163.xml"/><Relationship Id="rId19" Type="http://schemas.openxmlformats.org/officeDocument/2006/relationships/image" Target="../media/image13.png"/><Relationship Id="rId4" Type="http://schemas.openxmlformats.org/officeDocument/2006/relationships/tags" Target="../tags/tag157.xml"/><Relationship Id="rId9" Type="http://schemas.openxmlformats.org/officeDocument/2006/relationships/tags" Target="../tags/tag162.xml"/><Relationship Id="rId14" Type="http://schemas.openxmlformats.org/officeDocument/2006/relationships/tags" Target="../tags/tag167.xml"/><Relationship Id="rId22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image" Target="../media/image19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image" Target="../media/image22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1.png"/><Relationship Id="rId4" Type="http://schemas.openxmlformats.org/officeDocument/2006/relationships/image" Target="../media/image23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178.xml"/><Relationship Id="rId13" Type="http://schemas.openxmlformats.org/officeDocument/2006/relationships/tags" Target="../tags/tag183.xml"/><Relationship Id="rId18" Type="http://schemas.openxmlformats.org/officeDocument/2006/relationships/slideLayout" Target="../slideLayouts/slideLayout18.xml"/><Relationship Id="rId3" Type="http://schemas.openxmlformats.org/officeDocument/2006/relationships/tags" Target="../tags/tag173.xml"/><Relationship Id="rId21" Type="http://schemas.openxmlformats.org/officeDocument/2006/relationships/image" Target="../media/image15.png"/><Relationship Id="rId7" Type="http://schemas.openxmlformats.org/officeDocument/2006/relationships/tags" Target="../tags/tag177.xml"/><Relationship Id="rId12" Type="http://schemas.openxmlformats.org/officeDocument/2006/relationships/tags" Target="../tags/tag182.xml"/><Relationship Id="rId17" Type="http://schemas.openxmlformats.org/officeDocument/2006/relationships/tags" Target="../tags/tag187.xml"/><Relationship Id="rId2" Type="http://schemas.openxmlformats.org/officeDocument/2006/relationships/tags" Target="../tags/tag172.xml"/><Relationship Id="rId16" Type="http://schemas.openxmlformats.org/officeDocument/2006/relationships/tags" Target="../tags/tag186.xml"/><Relationship Id="rId20" Type="http://schemas.openxmlformats.org/officeDocument/2006/relationships/image" Target="../media/image14.png"/><Relationship Id="rId1" Type="http://schemas.openxmlformats.org/officeDocument/2006/relationships/tags" Target="../tags/tag171.xml"/><Relationship Id="rId6" Type="http://schemas.openxmlformats.org/officeDocument/2006/relationships/tags" Target="../tags/tag176.xml"/><Relationship Id="rId11" Type="http://schemas.openxmlformats.org/officeDocument/2006/relationships/tags" Target="../tags/tag181.xml"/><Relationship Id="rId5" Type="http://schemas.openxmlformats.org/officeDocument/2006/relationships/tags" Target="../tags/tag175.xml"/><Relationship Id="rId15" Type="http://schemas.openxmlformats.org/officeDocument/2006/relationships/tags" Target="../tags/tag185.xml"/><Relationship Id="rId23" Type="http://schemas.openxmlformats.org/officeDocument/2006/relationships/image" Target="../media/image17.png"/><Relationship Id="rId10" Type="http://schemas.openxmlformats.org/officeDocument/2006/relationships/tags" Target="../tags/tag180.xml"/><Relationship Id="rId19" Type="http://schemas.openxmlformats.org/officeDocument/2006/relationships/image" Target="../media/image13.png"/><Relationship Id="rId4" Type="http://schemas.openxmlformats.org/officeDocument/2006/relationships/tags" Target="../tags/tag174.xml"/><Relationship Id="rId9" Type="http://schemas.openxmlformats.org/officeDocument/2006/relationships/tags" Target="../tags/tag179.xml"/><Relationship Id="rId14" Type="http://schemas.openxmlformats.org/officeDocument/2006/relationships/tags" Target="../tags/tag184.xml"/><Relationship Id="rId22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195.xml"/><Relationship Id="rId13" Type="http://schemas.openxmlformats.org/officeDocument/2006/relationships/tags" Target="../tags/tag200.xml"/><Relationship Id="rId18" Type="http://schemas.openxmlformats.org/officeDocument/2006/relationships/slideLayout" Target="../slideLayouts/slideLayout18.xml"/><Relationship Id="rId3" Type="http://schemas.openxmlformats.org/officeDocument/2006/relationships/tags" Target="../tags/tag190.xml"/><Relationship Id="rId21" Type="http://schemas.openxmlformats.org/officeDocument/2006/relationships/image" Target="../media/image15.png"/><Relationship Id="rId7" Type="http://schemas.openxmlformats.org/officeDocument/2006/relationships/tags" Target="../tags/tag194.xml"/><Relationship Id="rId12" Type="http://schemas.openxmlformats.org/officeDocument/2006/relationships/tags" Target="../tags/tag199.xml"/><Relationship Id="rId17" Type="http://schemas.openxmlformats.org/officeDocument/2006/relationships/tags" Target="../tags/tag204.xml"/><Relationship Id="rId2" Type="http://schemas.openxmlformats.org/officeDocument/2006/relationships/tags" Target="../tags/tag189.xml"/><Relationship Id="rId16" Type="http://schemas.openxmlformats.org/officeDocument/2006/relationships/tags" Target="../tags/tag203.xml"/><Relationship Id="rId20" Type="http://schemas.openxmlformats.org/officeDocument/2006/relationships/image" Target="../media/image14.png"/><Relationship Id="rId1" Type="http://schemas.openxmlformats.org/officeDocument/2006/relationships/tags" Target="../tags/tag188.xml"/><Relationship Id="rId6" Type="http://schemas.openxmlformats.org/officeDocument/2006/relationships/tags" Target="../tags/tag193.xml"/><Relationship Id="rId11" Type="http://schemas.openxmlformats.org/officeDocument/2006/relationships/tags" Target="../tags/tag198.xml"/><Relationship Id="rId24" Type="http://schemas.openxmlformats.org/officeDocument/2006/relationships/image" Target="../media/image240.png"/><Relationship Id="rId5" Type="http://schemas.openxmlformats.org/officeDocument/2006/relationships/tags" Target="../tags/tag192.xml"/><Relationship Id="rId15" Type="http://schemas.openxmlformats.org/officeDocument/2006/relationships/tags" Target="../tags/tag202.xml"/><Relationship Id="rId23" Type="http://schemas.openxmlformats.org/officeDocument/2006/relationships/image" Target="../media/image17.png"/><Relationship Id="rId10" Type="http://schemas.openxmlformats.org/officeDocument/2006/relationships/tags" Target="../tags/tag197.xml"/><Relationship Id="rId19" Type="http://schemas.openxmlformats.org/officeDocument/2006/relationships/image" Target="../media/image13.png"/><Relationship Id="rId4" Type="http://schemas.openxmlformats.org/officeDocument/2006/relationships/tags" Target="../tags/tag191.xml"/><Relationship Id="rId9" Type="http://schemas.openxmlformats.org/officeDocument/2006/relationships/tags" Target="../tags/tag196.xml"/><Relationship Id="rId14" Type="http://schemas.openxmlformats.org/officeDocument/2006/relationships/tags" Target="../tags/tag201.xml"/><Relationship Id="rId22" Type="http://schemas.openxmlformats.org/officeDocument/2006/relationships/image" Target="../media/image16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212.xml"/><Relationship Id="rId13" Type="http://schemas.openxmlformats.org/officeDocument/2006/relationships/tags" Target="../tags/tag217.xml"/><Relationship Id="rId18" Type="http://schemas.openxmlformats.org/officeDocument/2006/relationships/slideLayout" Target="../slideLayouts/slideLayout18.xml"/><Relationship Id="rId3" Type="http://schemas.openxmlformats.org/officeDocument/2006/relationships/tags" Target="../tags/tag207.xml"/><Relationship Id="rId21" Type="http://schemas.openxmlformats.org/officeDocument/2006/relationships/image" Target="../media/image15.png"/><Relationship Id="rId7" Type="http://schemas.openxmlformats.org/officeDocument/2006/relationships/tags" Target="../tags/tag211.xml"/><Relationship Id="rId12" Type="http://schemas.openxmlformats.org/officeDocument/2006/relationships/tags" Target="../tags/tag216.xml"/><Relationship Id="rId17" Type="http://schemas.openxmlformats.org/officeDocument/2006/relationships/tags" Target="../tags/tag221.xml"/><Relationship Id="rId2" Type="http://schemas.openxmlformats.org/officeDocument/2006/relationships/tags" Target="../tags/tag206.xml"/><Relationship Id="rId16" Type="http://schemas.openxmlformats.org/officeDocument/2006/relationships/tags" Target="../tags/tag220.xml"/><Relationship Id="rId20" Type="http://schemas.openxmlformats.org/officeDocument/2006/relationships/image" Target="../media/image14.png"/><Relationship Id="rId1" Type="http://schemas.openxmlformats.org/officeDocument/2006/relationships/tags" Target="../tags/tag205.xml"/><Relationship Id="rId6" Type="http://schemas.openxmlformats.org/officeDocument/2006/relationships/tags" Target="../tags/tag210.xml"/><Relationship Id="rId11" Type="http://schemas.openxmlformats.org/officeDocument/2006/relationships/tags" Target="../tags/tag215.xml"/><Relationship Id="rId24" Type="http://schemas.openxmlformats.org/officeDocument/2006/relationships/image" Target="../media/image250.png"/><Relationship Id="rId5" Type="http://schemas.openxmlformats.org/officeDocument/2006/relationships/tags" Target="../tags/tag209.xml"/><Relationship Id="rId15" Type="http://schemas.openxmlformats.org/officeDocument/2006/relationships/tags" Target="../tags/tag219.xml"/><Relationship Id="rId23" Type="http://schemas.openxmlformats.org/officeDocument/2006/relationships/image" Target="../media/image17.png"/><Relationship Id="rId10" Type="http://schemas.openxmlformats.org/officeDocument/2006/relationships/tags" Target="../tags/tag214.xml"/><Relationship Id="rId19" Type="http://schemas.openxmlformats.org/officeDocument/2006/relationships/image" Target="../media/image13.png"/><Relationship Id="rId4" Type="http://schemas.openxmlformats.org/officeDocument/2006/relationships/tags" Target="../tags/tag208.xml"/><Relationship Id="rId9" Type="http://schemas.openxmlformats.org/officeDocument/2006/relationships/tags" Target="../tags/tag213.xml"/><Relationship Id="rId14" Type="http://schemas.openxmlformats.org/officeDocument/2006/relationships/tags" Target="../tags/tag218.xml"/><Relationship Id="rId22" Type="http://schemas.openxmlformats.org/officeDocument/2006/relationships/image" Target="../media/image16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229.xml"/><Relationship Id="rId13" Type="http://schemas.openxmlformats.org/officeDocument/2006/relationships/tags" Target="../tags/tag234.xml"/><Relationship Id="rId18" Type="http://schemas.openxmlformats.org/officeDocument/2006/relationships/slideLayout" Target="../slideLayouts/slideLayout18.xml"/><Relationship Id="rId3" Type="http://schemas.openxmlformats.org/officeDocument/2006/relationships/tags" Target="../tags/tag224.xml"/><Relationship Id="rId21" Type="http://schemas.openxmlformats.org/officeDocument/2006/relationships/image" Target="../media/image15.png"/><Relationship Id="rId7" Type="http://schemas.openxmlformats.org/officeDocument/2006/relationships/tags" Target="../tags/tag228.xml"/><Relationship Id="rId12" Type="http://schemas.openxmlformats.org/officeDocument/2006/relationships/tags" Target="../tags/tag233.xml"/><Relationship Id="rId17" Type="http://schemas.openxmlformats.org/officeDocument/2006/relationships/tags" Target="../tags/tag238.xml"/><Relationship Id="rId2" Type="http://schemas.openxmlformats.org/officeDocument/2006/relationships/tags" Target="../tags/tag223.xml"/><Relationship Id="rId16" Type="http://schemas.openxmlformats.org/officeDocument/2006/relationships/tags" Target="../tags/tag237.xml"/><Relationship Id="rId20" Type="http://schemas.openxmlformats.org/officeDocument/2006/relationships/image" Target="../media/image14.png"/><Relationship Id="rId1" Type="http://schemas.openxmlformats.org/officeDocument/2006/relationships/tags" Target="../tags/tag222.xml"/><Relationship Id="rId6" Type="http://schemas.openxmlformats.org/officeDocument/2006/relationships/tags" Target="../tags/tag227.xml"/><Relationship Id="rId11" Type="http://schemas.openxmlformats.org/officeDocument/2006/relationships/tags" Target="../tags/tag232.xml"/><Relationship Id="rId24" Type="http://schemas.openxmlformats.org/officeDocument/2006/relationships/image" Target="../media/image26.png"/><Relationship Id="rId5" Type="http://schemas.openxmlformats.org/officeDocument/2006/relationships/tags" Target="../tags/tag226.xml"/><Relationship Id="rId15" Type="http://schemas.openxmlformats.org/officeDocument/2006/relationships/tags" Target="../tags/tag236.xml"/><Relationship Id="rId23" Type="http://schemas.openxmlformats.org/officeDocument/2006/relationships/image" Target="../media/image17.png"/><Relationship Id="rId10" Type="http://schemas.openxmlformats.org/officeDocument/2006/relationships/tags" Target="../tags/tag231.xml"/><Relationship Id="rId19" Type="http://schemas.openxmlformats.org/officeDocument/2006/relationships/image" Target="../media/image13.png"/><Relationship Id="rId4" Type="http://schemas.openxmlformats.org/officeDocument/2006/relationships/tags" Target="../tags/tag225.xml"/><Relationship Id="rId9" Type="http://schemas.openxmlformats.org/officeDocument/2006/relationships/tags" Target="../tags/tag230.xml"/><Relationship Id="rId14" Type="http://schemas.openxmlformats.org/officeDocument/2006/relationships/tags" Target="../tags/tag235.xml"/><Relationship Id="rId22" Type="http://schemas.openxmlformats.org/officeDocument/2006/relationships/image" Target="../media/image16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1.png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00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rIvEvwViJGk?si=CrPu5FtV0xLr8Amu" TargetMode="External"/><Relationship Id="rId2" Type="http://schemas.openxmlformats.org/officeDocument/2006/relationships/hyperlink" Target="https://youtu.be/8Fdt5WnYn1k?si=gaA6JxbNHhhIN-Nt" TargetMode="Externa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youtu.be/jdmHjFp_35I?si=jncpa2ZIOWpPH72Z" TargetMode="Externa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5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5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5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1c8eybhSmck" TargetMode="External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722911" y="1219200"/>
            <a:ext cx="8746177" cy="2023753"/>
          </a:xfrm>
        </p:spPr>
        <p:txBody>
          <a:bodyPr>
            <a:normAutofit/>
          </a:bodyPr>
          <a:lstStyle/>
          <a:p>
            <a:pPr algn="ctr"/>
            <a:r>
              <a:rPr lang="en-US" sz="8000" u="sng" dirty="0">
                <a:latin typeface="Impact" panose="020B0806030902050204" pitchFamily="34" charset="0"/>
              </a:rPr>
              <a:t>N39 – Acid Base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B67DC9B-EEAE-F64D-A8B6-FF023D9B83FE}"/>
              </a:ext>
            </a:extLst>
          </p:cNvPr>
          <p:cNvSpPr txBox="1"/>
          <p:nvPr/>
        </p:nvSpPr>
        <p:spPr>
          <a:xfrm>
            <a:off x="685800" y="2971800"/>
            <a:ext cx="1089659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Henderson-Hasselbalch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“He-Ha”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17DA6C-3463-CC65-7F1A-F1CC03958F10}"/>
              </a:ext>
            </a:extLst>
          </p:cNvPr>
          <p:cNvSpPr txBox="1"/>
          <p:nvPr/>
        </p:nvSpPr>
        <p:spPr>
          <a:xfrm>
            <a:off x="381000" y="6073170"/>
            <a:ext cx="973915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 to YouTube Presentation: </a:t>
            </a:r>
            <a:r>
              <a:rPr lang="en-US" sz="2400" b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https://youtu.be/1c8eybhSmck</a:t>
            </a:r>
            <a:r>
              <a:rPr lang="en-US" sz="2400" b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en-US" sz="24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53237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2045513"/>
              </p:ext>
            </p:extLst>
          </p:nvPr>
        </p:nvGraphicFramePr>
        <p:xfrm>
          <a:off x="1524000" y="1720850"/>
          <a:ext cx="4572000" cy="3765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7667625" imgH="6181750" progId="Excel.Sheet.8">
                  <p:embed/>
                </p:oleObj>
              </mc:Choice>
              <mc:Fallback>
                <p:oleObj name="Chart" r:id="rId2" imgW="7667625" imgH="6181750" progId="Excel.Shee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720850"/>
                        <a:ext cx="4572000" cy="3765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0192623"/>
              </p:ext>
            </p:extLst>
          </p:nvPr>
        </p:nvGraphicFramePr>
        <p:xfrm>
          <a:off x="6172200" y="1720850"/>
          <a:ext cx="4419600" cy="373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4" imgW="7667625" imgH="6181750" progId="Excel.Sheet.8">
                  <p:embed/>
                </p:oleObj>
              </mc:Choice>
              <mc:Fallback>
                <p:oleObj name="Chart" r:id="rId4" imgW="7667625" imgH="6181750" progId="Excel.Sheet.8">
                  <p:embed/>
                  <p:pic>
                    <p:nvPicPr>
                      <p:cNvPr id="0" name="Object 5"/>
                      <p:cNvPicPr>
                        <a:picLocks noRot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1720850"/>
                        <a:ext cx="4419600" cy="3733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1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0" name="Text Box 7"/>
          <p:cNvSpPr txBox="1">
            <a:spLocks noChangeArrowheads="1"/>
          </p:cNvSpPr>
          <p:nvPr/>
        </p:nvSpPr>
        <p:spPr bwMode="auto">
          <a:xfrm>
            <a:off x="2803525" y="1260476"/>
            <a:ext cx="21669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Unbuffered</a:t>
            </a:r>
          </a:p>
        </p:txBody>
      </p:sp>
      <p:sp>
        <p:nvSpPr>
          <p:cNvPr id="6151" name="Text Box 8"/>
          <p:cNvSpPr txBox="1">
            <a:spLocks noChangeArrowheads="1"/>
          </p:cNvSpPr>
          <p:nvPr/>
        </p:nvSpPr>
        <p:spPr bwMode="auto">
          <a:xfrm>
            <a:off x="7642123" y="1260476"/>
            <a:ext cx="16642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Buffered</a:t>
            </a:r>
          </a:p>
        </p:txBody>
      </p:sp>
      <p:sp>
        <p:nvSpPr>
          <p:cNvPr id="6152" name="Text Box 9"/>
          <p:cNvSpPr txBox="1">
            <a:spLocks noChangeArrowheads="1"/>
          </p:cNvSpPr>
          <p:nvPr/>
        </p:nvSpPr>
        <p:spPr bwMode="auto">
          <a:xfrm>
            <a:off x="1905000" y="5486400"/>
            <a:ext cx="96012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what ways are the graphs different?</a:t>
            </a:r>
          </a:p>
          <a:p>
            <a:pPr marL="457200" indent="-4572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what ways are the graphs similar?</a:t>
            </a: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228600" y="190500"/>
            <a:ext cx="77724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9pPr>
          </a:lstStyle>
          <a:p>
            <a:pPr algn="l" eaLnBrk="1" hangingPunct="1">
              <a:defRPr/>
            </a:pPr>
            <a:r>
              <a:rPr lang="en-US" sz="4400" u="sng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Comparing Results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492377"/>
              </p:ext>
            </p:extLst>
          </p:nvPr>
        </p:nvGraphicFramePr>
        <p:xfrm>
          <a:off x="838200" y="359372"/>
          <a:ext cx="6781800" cy="64906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5562645" imgH="5324556" progId="Excel.Sheet.8">
                  <p:embed/>
                </p:oleObj>
              </mc:Choice>
              <mc:Fallback>
                <p:oleObj name="Worksheet" r:id="rId2" imgW="5562645" imgH="5324556" progId="Excel.Shee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359372"/>
                        <a:ext cx="6781800" cy="64906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1676400" y="3200400"/>
            <a:ext cx="1511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Buffered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2667001" y="4953000"/>
            <a:ext cx="18843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Unbuffered</a:t>
            </a:r>
          </a:p>
        </p:txBody>
      </p:sp>
      <p:sp>
        <p:nvSpPr>
          <p:cNvPr id="17415" name="Line 7"/>
          <p:cNvSpPr>
            <a:spLocks noChangeShapeType="1"/>
          </p:cNvSpPr>
          <p:nvPr/>
        </p:nvSpPr>
        <p:spPr bwMode="auto">
          <a:xfrm>
            <a:off x="2286000" y="4648200"/>
            <a:ext cx="457200" cy="5334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 type="arrow" w="med" len="med"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416" name="Line 8"/>
          <p:cNvSpPr>
            <a:spLocks noChangeShapeType="1"/>
          </p:cNvSpPr>
          <p:nvPr/>
        </p:nvSpPr>
        <p:spPr bwMode="auto">
          <a:xfrm>
            <a:off x="2057400" y="3657600"/>
            <a:ext cx="304800" cy="5334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626806" y="283172"/>
            <a:ext cx="7221794" cy="7620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304800" y="990600"/>
            <a:ext cx="685800" cy="56388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7346950" y="1045172"/>
            <a:ext cx="685800" cy="5596485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228600" y="190500"/>
            <a:ext cx="77724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9pPr>
          </a:lstStyle>
          <a:p>
            <a:pPr algn="l" eaLnBrk="1" hangingPunct="1">
              <a:defRPr/>
            </a:pPr>
            <a:r>
              <a:rPr lang="en-US" sz="4400" u="sng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Comparing Results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55F6A04-CE46-67D2-51F9-0F38286183DE}"/>
              </a:ext>
            </a:extLst>
          </p:cNvPr>
          <p:cNvSpPr txBox="1"/>
          <p:nvPr/>
        </p:nvSpPr>
        <p:spPr>
          <a:xfrm>
            <a:off x="7727950" y="1190178"/>
            <a:ext cx="376078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buffered solution 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“resists changes in pH”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you add the acid or base! Slower pH change.</a:t>
            </a:r>
          </a:p>
          <a:p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cartoon of a glue bottle&#10;&#10;Description automatically generated with low confidence">
            <a:extLst>
              <a:ext uri="{FF2B5EF4-FFF2-40B4-BE49-F238E27FC236}">
                <a16:creationId xmlns:a16="http://schemas.microsoft.com/office/drawing/2014/main" id="{672FF2F6-B4D2-B2F0-02B8-B7F203A4DCC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68953">
            <a:off x="10889897" y="257135"/>
            <a:ext cx="662764" cy="132999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33516" y="228600"/>
            <a:ext cx="10282084" cy="762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4400" u="sng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One way of doing these calculations</a:t>
            </a: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1524001" y="2893727"/>
            <a:ext cx="18473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01259" y="2149484"/>
                <a:ext cx="3308741" cy="106106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𝑲𝒂</m:t>
                      </m:r>
                      <m:r>
                        <a:rPr lang="en-US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en-US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1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𝑯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  <m:d>
                            <m:dPr>
                              <m:begChr m:val="["/>
                              <m:endChr m:val="]"/>
                              <m:ctrlPr>
                                <a:rPr lang="en-US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1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𝑨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𝑯𝑨</m:t>
                          </m:r>
                          <m: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den>
                      </m:f>
                      <m:r>
                        <a:rPr lang="en-US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</m:oMath>
                  </m:oMathPara>
                </a14:m>
                <a:endParaRPr lang="en-US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259" y="2149484"/>
                <a:ext cx="3308741" cy="106106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348866" y="1166031"/>
            <a:ext cx="87189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Rearrange your Law of Mass Action: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904151" y="2140249"/>
                <a:ext cx="3258649" cy="1045223"/>
              </a:xfrm>
              <a:prstGeom prst="rect">
                <a:avLst/>
              </a:prstGeom>
              <a:solidFill>
                <a:schemeClr val="bg1">
                  <a:lumMod val="20000"/>
                  <a:lumOff val="80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[</m:t>
                      </m:r>
                      <m:sSup>
                        <m:sSupPr>
                          <m:ctrlP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n-US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]=</m:t>
                      </m:r>
                      <m:r>
                        <a:rPr lang="en-US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𝑲𝒂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en-US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𝑯𝑨</m:t>
                              </m:r>
                            </m:e>
                          </m:d>
                        </m:num>
                        <m:den>
                          <m: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sSup>
                            <m:sSupPr>
                              <m:ctrlPr>
                                <a:rPr lang="en-US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  <m:sup>
                              <m:r>
                                <a:rPr lang="en-US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  <m: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4151" y="2140249"/>
                <a:ext cx="3258649" cy="104522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33516" y="3786055"/>
                <a:ext cx="4114781" cy="106106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𝑲𝒃</m:t>
                      </m:r>
                      <m:r>
                        <a:rPr lang="en-US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en-US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1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𝑩𝑯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  <m: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sSup>
                            <m:sSupPr>
                              <m:ctrlPr>
                                <a:rPr lang="en-US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𝑶𝑯</m:t>
                              </m:r>
                            </m:e>
                            <m:sup>
                              <m:r>
                                <a:rPr lang="en-US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  <m: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  <m: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</m:oMath>
                  </m:oMathPara>
                </a14:m>
                <a:endParaRPr lang="en-US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516" y="3786055"/>
                <a:ext cx="4114781" cy="106106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227826" y="3849198"/>
                <a:ext cx="3635932" cy="1045223"/>
              </a:xfrm>
              <a:prstGeom prst="rect">
                <a:avLst/>
              </a:prstGeom>
              <a:solidFill>
                <a:schemeClr val="bg1">
                  <a:lumMod val="20000"/>
                  <a:lumOff val="80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sSup>
                        <m:sSupPr>
                          <m:ctrlP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𝑶𝑯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en-US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]=</m:t>
                      </m:r>
                      <m:r>
                        <a:rPr lang="en-US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𝑲𝒃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en-US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</m:d>
                        </m:num>
                        <m:den>
                          <m: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sSup>
                            <m:sSupPr>
                              <m:ctrlPr>
                                <a:rPr lang="en-US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𝑩𝑯</m:t>
                              </m:r>
                            </m:e>
                            <m:sup>
                              <m:r>
                                <a:rPr lang="en-US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7826" y="3849198"/>
                <a:ext cx="3635932" cy="104522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262167" y="2098392"/>
                <a:ext cx="4244033" cy="143032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→  = </m:t>
                      </m:r>
                      <m:r>
                        <a:rPr lang="en-US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𝑲𝒂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en-US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𝑨𝒄𝒊𝒅</m:t>
                              </m:r>
                            </m:e>
                          </m:d>
                        </m:num>
                        <m:den>
                          <m:eqArr>
                            <m:eqArrPr>
                              <m:ctrlPr>
                                <a:rPr lang="en-US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𝒄𝒐𝒏𝒋</m:t>
                              </m:r>
                              <m:r>
                                <a:rPr lang="en-US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. </m:t>
                              </m:r>
                              <m:r>
                                <a:rPr lang="en-US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𝑩𝒂𝒔𝒆</m:t>
                              </m:r>
                              <m:r>
                                <a:rPr lang="en-US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 ]</m:t>
                              </m:r>
                            </m:e>
                            <m:e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𝑠𝑎𝑙𝑡</m:t>
                              </m:r>
                            </m:e>
                          </m:eqArr>
                        </m:den>
                      </m:f>
                    </m:oMath>
                  </m:oMathPara>
                </a14:m>
                <a:endParaRPr lang="en-US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2167" y="2098392"/>
                <a:ext cx="4244033" cy="143032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7818761" y="3876424"/>
                <a:ext cx="4139723" cy="14301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→  = </m:t>
                      </m:r>
                      <m:r>
                        <a:rPr lang="en-US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𝑲𝒃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en-US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𝑩𝒂𝒔𝒆</m:t>
                              </m:r>
                            </m:e>
                          </m:d>
                        </m:num>
                        <m:den>
                          <m:eqArr>
                            <m:eqArrPr>
                              <m:ctrlPr>
                                <a:rPr lang="en-US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𝒄𝒐𝒏𝒋</m:t>
                              </m:r>
                              <m:r>
                                <a:rPr lang="en-US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. </m:t>
                              </m:r>
                              <m:r>
                                <a:rPr lang="en-US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𝑨𝒄𝒊𝒅</m:t>
                              </m:r>
                              <m:r>
                                <a:rPr lang="en-US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  <m:e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𝑠𝑎𝑙𝑡</m:t>
                              </m:r>
                            </m:e>
                          </m:eqArr>
                        </m:den>
                      </m:f>
                    </m:oMath>
                  </m:oMathPara>
                </a14:m>
                <a:endParaRPr lang="en-US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8761" y="3876424"/>
                <a:ext cx="4139723" cy="143013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A cartoon of a glue bottle&#10;&#10;Description automatically generated with low confidence">
            <a:extLst>
              <a:ext uri="{FF2B5EF4-FFF2-40B4-BE49-F238E27FC236}">
                <a16:creationId xmlns:a16="http://schemas.microsoft.com/office/drawing/2014/main" id="{3A085E1A-4FD7-C8CF-FAB0-CFEAB4DA910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68953">
            <a:off x="10889897" y="257135"/>
            <a:ext cx="662764" cy="1329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296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2" grpId="0"/>
      <p:bldP spid="13" grpId="0" animBg="1"/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>
            <p:custDataLst>
              <p:tags r:id="rId2"/>
            </p:custDataLst>
          </p:nvPr>
        </p:nvSpPr>
        <p:spPr>
          <a:xfrm>
            <a:off x="228600" y="383392"/>
            <a:ext cx="10363200" cy="973116"/>
          </a:xfrm>
          <a:prstGeom prst="rect">
            <a:avLst/>
          </a:prstGeom>
          <a:noFill/>
        </p:spPr>
        <p:txBody>
          <a:bodyPr vert="horz" rtlCol="0" anchor="ctr" anchorCtr="1">
            <a:noAutofit/>
          </a:bodyPr>
          <a:lstStyle/>
          <a:p>
            <a:r>
              <a:rPr lang="en-US" sz="3600" dirty="0">
                <a:latin typeface="+mj-lt"/>
              </a:rPr>
              <a:t>Calculate the [H</a:t>
            </a:r>
            <a:r>
              <a:rPr lang="en-US" sz="3600" baseline="30000" dirty="0">
                <a:latin typeface="+mj-lt"/>
              </a:rPr>
              <a:t>+</a:t>
            </a:r>
            <a:r>
              <a:rPr lang="en-US" sz="3600" dirty="0">
                <a:latin typeface="+mj-lt"/>
              </a:rPr>
              <a:t>] in a solution that is 0.10 M in </a:t>
            </a:r>
            <a:r>
              <a:rPr lang="en-US" sz="3600" dirty="0" err="1">
                <a:latin typeface="+mj-lt"/>
              </a:rPr>
              <a:t>NaF</a:t>
            </a:r>
            <a:r>
              <a:rPr lang="en-US" sz="3600" dirty="0">
                <a:latin typeface="+mj-lt"/>
              </a:rPr>
              <a:t> and 0.20 M in HF. (</a:t>
            </a:r>
            <a:r>
              <a:rPr lang="en-US" sz="3600" i="1" dirty="0">
                <a:latin typeface="+mj-lt"/>
              </a:rPr>
              <a:t>K</a:t>
            </a:r>
            <a:r>
              <a:rPr lang="en-US" sz="3600" baseline="-25000" dirty="0">
                <a:latin typeface="+mj-lt"/>
              </a:rPr>
              <a:t>a</a:t>
            </a:r>
            <a:r>
              <a:rPr lang="en-US" sz="3600" dirty="0">
                <a:latin typeface="+mj-lt"/>
              </a:rPr>
              <a:t> = 7.2 </a:t>
            </a:r>
            <a:r>
              <a:rPr lang="en-US" sz="3600" dirty="0">
                <a:latin typeface="+mj-lt"/>
                <a:sym typeface="Symbol"/>
              </a:rPr>
              <a:t></a:t>
            </a:r>
            <a:r>
              <a:rPr lang="en-US" sz="3600" dirty="0">
                <a:latin typeface="+mj-lt"/>
              </a:rPr>
              <a:t>10</a:t>
            </a:r>
            <a:r>
              <a:rPr lang="en-US" sz="3600" baseline="30000" dirty="0">
                <a:latin typeface="+mj-lt"/>
              </a:rPr>
              <a:t>-4</a:t>
            </a:r>
            <a:r>
              <a:rPr lang="en-US" sz="3600" dirty="0">
                <a:latin typeface="+mj-lt"/>
              </a:rPr>
              <a:t>)</a:t>
            </a:r>
          </a:p>
        </p:txBody>
      </p:sp>
      <p:grpSp>
        <p:nvGrpSpPr>
          <p:cNvPr id="5" name="Group 4"/>
          <p:cNvGrpSpPr/>
          <p:nvPr>
            <p:custDataLst>
              <p:tags r:id="rId3"/>
            </p:custDataLst>
          </p:nvPr>
        </p:nvGrpSpPr>
        <p:grpSpPr>
          <a:xfrm>
            <a:off x="609600" y="1752600"/>
            <a:ext cx="8077200" cy="685800"/>
            <a:chOff x="609600" y="2159000"/>
            <a:chExt cx="8077200" cy="685800"/>
          </a:xfrm>
        </p:grpSpPr>
        <p:sp>
          <p:nvSpPr>
            <p:cNvPr id="3" name="TextBox 2"/>
            <p:cNvSpPr txBox="1"/>
            <p:nvPr>
              <p:custDataLst>
                <p:tags r:id="rId16"/>
              </p:custDataLst>
            </p:nvPr>
          </p:nvSpPr>
          <p:spPr>
            <a:xfrm>
              <a:off x="1447800" y="21717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dirty="0">
                  <a:latin typeface="+mj-lt"/>
                </a:rPr>
                <a:t>7.2 x 10</a:t>
              </a:r>
              <a:r>
                <a:rPr lang="en-US" baseline="30000" dirty="0">
                  <a:latin typeface="+mj-lt"/>
                </a:rPr>
                <a:t>-4 </a:t>
              </a:r>
              <a:r>
                <a:rPr lang="en-US" dirty="0">
                  <a:latin typeface="+mj-lt"/>
                </a:rPr>
                <a:t>M</a:t>
              </a:r>
            </a:p>
          </p:txBody>
        </p:sp>
        <p:pic>
          <p:nvPicPr>
            <p:cNvPr id="4" name="Picture 3" descr="answer-a.png"/>
            <p:cNvPicPr>
              <a:picLocks/>
            </p:cNvPicPr>
            <p:nvPr>
              <p:custDataLst>
                <p:tags r:id="rId17"/>
              </p:custDataLst>
            </p:nvPr>
          </p:nvPicPr>
          <p:blipFill>
            <a:blip r:embed="rId19" cstate="print"/>
            <a:stretch>
              <a:fillRect/>
            </a:stretch>
          </p:blipFill>
          <p:spPr>
            <a:xfrm>
              <a:off x="609600" y="2159000"/>
              <a:ext cx="685800" cy="685800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>
            <p:custDataLst>
              <p:tags r:id="rId4"/>
            </p:custDataLst>
          </p:nvPr>
        </p:nvGrpSpPr>
        <p:grpSpPr>
          <a:xfrm>
            <a:off x="609600" y="2667000"/>
            <a:ext cx="8077200" cy="685800"/>
            <a:chOff x="609600" y="3073400"/>
            <a:chExt cx="8077200" cy="685800"/>
          </a:xfrm>
        </p:grpSpPr>
        <p:sp>
          <p:nvSpPr>
            <p:cNvPr id="6" name="TextBox 5"/>
            <p:cNvSpPr txBox="1"/>
            <p:nvPr>
              <p:custDataLst>
                <p:tags r:id="rId14"/>
              </p:custDataLst>
            </p:nvPr>
          </p:nvSpPr>
          <p:spPr>
            <a:xfrm>
              <a:off x="1447800" y="30861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dirty="0">
                  <a:latin typeface="+mj-lt"/>
                </a:rPr>
                <a:t>2.0 M</a:t>
              </a:r>
            </a:p>
          </p:txBody>
        </p:sp>
        <p:pic>
          <p:nvPicPr>
            <p:cNvPr id="7" name="Picture 6" descr="answer-b.png"/>
            <p:cNvPicPr>
              <a:picLocks/>
            </p:cNvPicPr>
            <p:nvPr>
              <p:custDataLst>
                <p:tags r:id="rId15"/>
              </p:custDataLst>
            </p:nvPr>
          </p:nvPicPr>
          <p:blipFill>
            <a:blip r:embed="rId20" cstate="print"/>
            <a:stretch>
              <a:fillRect/>
            </a:stretch>
          </p:blipFill>
          <p:spPr>
            <a:xfrm>
              <a:off x="609600" y="3073400"/>
              <a:ext cx="685800" cy="685800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>
            <p:custDataLst>
              <p:tags r:id="rId5"/>
            </p:custDataLst>
          </p:nvPr>
        </p:nvGrpSpPr>
        <p:grpSpPr>
          <a:xfrm>
            <a:off x="609600" y="3581400"/>
            <a:ext cx="8077200" cy="685800"/>
            <a:chOff x="609600" y="3987800"/>
            <a:chExt cx="8077200" cy="685800"/>
          </a:xfrm>
        </p:grpSpPr>
        <p:sp>
          <p:nvSpPr>
            <p:cNvPr id="9" name="TextBox 8"/>
            <p:cNvSpPr txBox="1"/>
            <p:nvPr>
              <p:custDataLst>
                <p:tags r:id="rId12"/>
              </p:custDataLst>
            </p:nvPr>
          </p:nvSpPr>
          <p:spPr>
            <a:xfrm>
              <a:off x="1447800" y="40005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dirty="0">
                  <a:latin typeface="+mj-lt"/>
                </a:rPr>
                <a:t>1.4 x 10</a:t>
              </a:r>
              <a:r>
                <a:rPr lang="en-US" baseline="30000" dirty="0">
                  <a:latin typeface="+mj-lt"/>
                </a:rPr>
                <a:t>-3 </a:t>
              </a:r>
              <a:r>
                <a:rPr lang="en-US" dirty="0">
                  <a:latin typeface="+mj-lt"/>
                </a:rPr>
                <a:t>M</a:t>
              </a:r>
            </a:p>
          </p:txBody>
        </p:sp>
        <p:pic>
          <p:nvPicPr>
            <p:cNvPr id="10" name="Picture 9" descr="answer-c.png"/>
            <p:cNvPicPr>
              <a:picLocks/>
            </p:cNvPicPr>
            <p:nvPr>
              <p:custDataLst>
                <p:tags r:id="rId13"/>
              </p:custDataLst>
            </p:nvPr>
          </p:nvPicPr>
          <p:blipFill>
            <a:blip r:embed="rId21" cstate="print"/>
            <a:stretch>
              <a:fillRect/>
            </a:stretch>
          </p:blipFill>
          <p:spPr>
            <a:xfrm>
              <a:off x="609600" y="3987800"/>
              <a:ext cx="685800" cy="685800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>
            <p:custDataLst>
              <p:tags r:id="rId6"/>
            </p:custDataLst>
          </p:nvPr>
        </p:nvGrpSpPr>
        <p:grpSpPr>
          <a:xfrm>
            <a:off x="609600" y="4495800"/>
            <a:ext cx="8077200" cy="685800"/>
            <a:chOff x="609600" y="4902200"/>
            <a:chExt cx="8077200" cy="685800"/>
          </a:xfrm>
        </p:grpSpPr>
        <p:sp>
          <p:nvSpPr>
            <p:cNvPr id="12" name="TextBox 11"/>
            <p:cNvSpPr txBox="1"/>
            <p:nvPr>
              <p:custDataLst>
                <p:tags r:id="rId10"/>
              </p:custDataLst>
            </p:nvPr>
          </p:nvSpPr>
          <p:spPr>
            <a:xfrm>
              <a:off x="1447800" y="49149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dirty="0">
                  <a:latin typeface="+mj-lt"/>
                </a:rPr>
                <a:t>0.20 M</a:t>
              </a:r>
            </a:p>
          </p:txBody>
        </p:sp>
        <p:pic>
          <p:nvPicPr>
            <p:cNvPr id="13" name="Picture 12" descr="answer-d.png"/>
            <p:cNvPicPr>
              <a:picLocks/>
            </p:cNvPicPr>
            <p:nvPr>
              <p:custDataLst>
                <p:tags r:id="rId11"/>
              </p:custDataLst>
            </p:nvPr>
          </p:nvPicPr>
          <p:blipFill>
            <a:blip r:embed="rId22" cstate="print"/>
            <a:stretch>
              <a:fillRect/>
            </a:stretch>
          </p:blipFill>
          <p:spPr>
            <a:xfrm>
              <a:off x="609600" y="4902200"/>
              <a:ext cx="685800" cy="685800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>
            <p:custDataLst>
              <p:tags r:id="rId7"/>
            </p:custDataLst>
          </p:nvPr>
        </p:nvGrpSpPr>
        <p:grpSpPr>
          <a:xfrm>
            <a:off x="609600" y="5410200"/>
            <a:ext cx="8077200" cy="685800"/>
            <a:chOff x="609600" y="5816600"/>
            <a:chExt cx="8077200" cy="685800"/>
          </a:xfrm>
        </p:grpSpPr>
        <p:sp>
          <p:nvSpPr>
            <p:cNvPr id="15" name="TextBox 14"/>
            <p:cNvSpPr txBox="1"/>
            <p:nvPr>
              <p:custDataLst>
                <p:tags r:id="rId8"/>
              </p:custDataLst>
            </p:nvPr>
          </p:nvSpPr>
          <p:spPr>
            <a:xfrm>
              <a:off x="1447800" y="58293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dirty="0">
                  <a:latin typeface="+mj-lt"/>
                </a:rPr>
                <a:t>none of these</a:t>
              </a:r>
            </a:p>
          </p:txBody>
        </p:sp>
        <p:pic>
          <p:nvPicPr>
            <p:cNvPr id="16" name="Picture 15" descr="answer-e.png"/>
            <p:cNvPicPr>
              <a:picLocks/>
            </p:cNvPicPr>
            <p:nvPr>
              <p:custDataLst>
                <p:tags r:id="rId9"/>
              </p:custDataLst>
            </p:nvPr>
          </p:nvPicPr>
          <p:blipFill>
            <a:blip r:embed="rId23" cstate="print"/>
            <a:stretch>
              <a:fillRect/>
            </a:stretch>
          </p:blipFill>
          <p:spPr>
            <a:xfrm>
              <a:off x="609600" y="5816600"/>
              <a:ext cx="685800" cy="685800"/>
            </a:xfrm>
            <a:prstGeom prst="rect">
              <a:avLst/>
            </a:prstGeom>
          </p:spPr>
        </p:pic>
      </p:grpSp>
      <p:sp>
        <p:nvSpPr>
          <p:cNvPr id="20" name="Frame 19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02763" y="2020957"/>
            <a:ext cx="419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+mj-lt"/>
              </a:rPr>
              <a:t>HF </a:t>
            </a:r>
            <a:r>
              <a:rPr lang="en-US" sz="4000" dirty="0">
                <a:latin typeface="+mj-lt"/>
                <a:cs typeface="Calibri" panose="020F0502020204030204" pitchFamily="34" charset="0"/>
              </a:rPr>
              <a:t>↔ H</a:t>
            </a:r>
            <a:r>
              <a:rPr lang="en-US" sz="4000" baseline="30000" dirty="0">
                <a:latin typeface="+mj-lt"/>
                <a:cs typeface="Calibri" panose="020F0502020204030204" pitchFamily="34" charset="0"/>
              </a:rPr>
              <a:t>+</a:t>
            </a:r>
            <a:r>
              <a:rPr lang="en-US" sz="4000" dirty="0">
                <a:latin typeface="+mj-lt"/>
                <a:cs typeface="Calibri" panose="020F0502020204030204" pitchFamily="34" charset="0"/>
              </a:rPr>
              <a:t> + F</a:t>
            </a:r>
            <a:r>
              <a:rPr lang="en-US" sz="4000" baseline="30000" dirty="0">
                <a:latin typeface="+mj-lt"/>
                <a:cs typeface="Calibri" panose="020F0502020204030204" pitchFamily="34" charset="0"/>
              </a:rPr>
              <a:t>-</a:t>
            </a:r>
            <a:endParaRPr lang="en-US" sz="4000" baseline="30000" dirty="0"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11587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>
            <p:custDataLst>
              <p:tags r:id="rId2"/>
            </p:custDataLst>
          </p:nvPr>
        </p:nvSpPr>
        <p:spPr>
          <a:xfrm>
            <a:off x="228600" y="383392"/>
            <a:ext cx="10363200" cy="973116"/>
          </a:xfrm>
          <a:prstGeom prst="rect">
            <a:avLst/>
          </a:prstGeom>
          <a:noFill/>
        </p:spPr>
        <p:txBody>
          <a:bodyPr vert="horz" rtlCol="0" anchor="ctr" anchorCtr="1">
            <a:noAutofit/>
          </a:bodyPr>
          <a:lstStyle/>
          <a:p>
            <a:r>
              <a:rPr lang="en-US" sz="3600" dirty="0">
                <a:latin typeface="+mj-lt"/>
              </a:rPr>
              <a:t>Calculate the [H</a:t>
            </a:r>
            <a:r>
              <a:rPr lang="en-US" sz="3600" baseline="30000" dirty="0">
                <a:latin typeface="+mj-lt"/>
              </a:rPr>
              <a:t>+</a:t>
            </a:r>
            <a:r>
              <a:rPr lang="en-US" sz="3600" dirty="0">
                <a:latin typeface="+mj-lt"/>
              </a:rPr>
              <a:t>] in a solution that is 0.10 M in </a:t>
            </a:r>
            <a:r>
              <a:rPr lang="en-US" sz="3600" dirty="0" err="1">
                <a:latin typeface="+mj-lt"/>
              </a:rPr>
              <a:t>NaF</a:t>
            </a:r>
            <a:r>
              <a:rPr lang="en-US" sz="3600" dirty="0">
                <a:latin typeface="+mj-lt"/>
              </a:rPr>
              <a:t> and 0.20 M in HF. (</a:t>
            </a:r>
            <a:r>
              <a:rPr lang="en-US" sz="3600" i="1" dirty="0">
                <a:latin typeface="+mj-lt"/>
              </a:rPr>
              <a:t>K</a:t>
            </a:r>
            <a:r>
              <a:rPr lang="en-US" sz="3600" baseline="-25000" dirty="0">
                <a:latin typeface="+mj-lt"/>
              </a:rPr>
              <a:t>a</a:t>
            </a:r>
            <a:r>
              <a:rPr lang="en-US" sz="3600" dirty="0">
                <a:latin typeface="+mj-lt"/>
              </a:rPr>
              <a:t> = 7.2 </a:t>
            </a:r>
            <a:r>
              <a:rPr lang="en-US" sz="3600" dirty="0">
                <a:latin typeface="+mj-lt"/>
                <a:sym typeface="Symbol"/>
              </a:rPr>
              <a:t></a:t>
            </a:r>
            <a:r>
              <a:rPr lang="en-US" sz="3600" dirty="0">
                <a:latin typeface="+mj-lt"/>
              </a:rPr>
              <a:t>10</a:t>
            </a:r>
            <a:r>
              <a:rPr lang="en-US" sz="3600" baseline="30000" dirty="0">
                <a:latin typeface="+mj-lt"/>
              </a:rPr>
              <a:t>-4</a:t>
            </a:r>
            <a:r>
              <a:rPr lang="en-US" sz="3600" dirty="0">
                <a:latin typeface="+mj-lt"/>
              </a:rPr>
              <a:t>)</a:t>
            </a:r>
          </a:p>
        </p:txBody>
      </p:sp>
      <p:grpSp>
        <p:nvGrpSpPr>
          <p:cNvPr id="5" name="Group 4"/>
          <p:cNvGrpSpPr/>
          <p:nvPr>
            <p:custDataLst>
              <p:tags r:id="rId3"/>
            </p:custDataLst>
          </p:nvPr>
        </p:nvGrpSpPr>
        <p:grpSpPr>
          <a:xfrm>
            <a:off x="609600" y="1752600"/>
            <a:ext cx="8077200" cy="685800"/>
            <a:chOff x="609600" y="2159000"/>
            <a:chExt cx="8077200" cy="685800"/>
          </a:xfrm>
        </p:grpSpPr>
        <p:sp>
          <p:nvSpPr>
            <p:cNvPr id="3" name="TextBox 2"/>
            <p:cNvSpPr txBox="1"/>
            <p:nvPr>
              <p:custDataLst>
                <p:tags r:id="rId16"/>
              </p:custDataLst>
            </p:nvPr>
          </p:nvSpPr>
          <p:spPr>
            <a:xfrm>
              <a:off x="1447800" y="21717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dirty="0">
                  <a:latin typeface="+mj-lt"/>
                </a:rPr>
                <a:t>7.2 x 10</a:t>
              </a:r>
              <a:r>
                <a:rPr lang="en-US" baseline="30000" dirty="0">
                  <a:latin typeface="+mj-lt"/>
                </a:rPr>
                <a:t>-4 </a:t>
              </a:r>
              <a:r>
                <a:rPr lang="en-US" dirty="0">
                  <a:latin typeface="+mj-lt"/>
                </a:rPr>
                <a:t>M</a:t>
              </a:r>
            </a:p>
          </p:txBody>
        </p:sp>
        <p:pic>
          <p:nvPicPr>
            <p:cNvPr id="4" name="Picture 3" descr="answer-a.png"/>
            <p:cNvPicPr>
              <a:picLocks/>
            </p:cNvPicPr>
            <p:nvPr>
              <p:custDataLst>
                <p:tags r:id="rId17"/>
              </p:custDataLst>
            </p:nvPr>
          </p:nvPicPr>
          <p:blipFill>
            <a:blip r:embed="rId19" cstate="print"/>
            <a:stretch>
              <a:fillRect/>
            </a:stretch>
          </p:blipFill>
          <p:spPr>
            <a:xfrm>
              <a:off x="609600" y="2159000"/>
              <a:ext cx="685800" cy="685800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>
            <p:custDataLst>
              <p:tags r:id="rId4"/>
            </p:custDataLst>
          </p:nvPr>
        </p:nvGrpSpPr>
        <p:grpSpPr>
          <a:xfrm>
            <a:off x="609600" y="2667000"/>
            <a:ext cx="8077200" cy="685800"/>
            <a:chOff x="609600" y="3073400"/>
            <a:chExt cx="8077200" cy="685800"/>
          </a:xfrm>
        </p:grpSpPr>
        <p:sp>
          <p:nvSpPr>
            <p:cNvPr id="6" name="TextBox 5"/>
            <p:cNvSpPr txBox="1"/>
            <p:nvPr>
              <p:custDataLst>
                <p:tags r:id="rId14"/>
              </p:custDataLst>
            </p:nvPr>
          </p:nvSpPr>
          <p:spPr>
            <a:xfrm>
              <a:off x="1447800" y="30861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dirty="0">
                  <a:latin typeface="+mj-lt"/>
                </a:rPr>
                <a:t>2.0 M</a:t>
              </a:r>
            </a:p>
          </p:txBody>
        </p:sp>
        <p:pic>
          <p:nvPicPr>
            <p:cNvPr id="7" name="Picture 6" descr="answer-b.png"/>
            <p:cNvPicPr>
              <a:picLocks/>
            </p:cNvPicPr>
            <p:nvPr>
              <p:custDataLst>
                <p:tags r:id="rId15"/>
              </p:custDataLst>
            </p:nvPr>
          </p:nvPicPr>
          <p:blipFill>
            <a:blip r:embed="rId20" cstate="print"/>
            <a:stretch>
              <a:fillRect/>
            </a:stretch>
          </p:blipFill>
          <p:spPr>
            <a:xfrm>
              <a:off x="609600" y="3073400"/>
              <a:ext cx="685800" cy="685800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>
            <p:custDataLst>
              <p:tags r:id="rId5"/>
            </p:custDataLst>
          </p:nvPr>
        </p:nvGrpSpPr>
        <p:grpSpPr>
          <a:xfrm>
            <a:off x="609600" y="3581400"/>
            <a:ext cx="8077200" cy="685800"/>
            <a:chOff x="609600" y="3987800"/>
            <a:chExt cx="8077200" cy="685800"/>
          </a:xfrm>
        </p:grpSpPr>
        <p:sp>
          <p:nvSpPr>
            <p:cNvPr id="9" name="TextBox 8"/>
            <p:cNvSpPr txBox="1"/>
            <p:nvPr>
              <p:custDataLst>
                <p:tags r:id="rId12"/>
              </p:custDataLst>
            </p:nvPr>
          </p:nvSpPr>
          <p:spPr>
            <a:xfrm>
              <a:off x="1447800" y="40005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dirty="0">
                  <a:latin typeface="+mj-lt"/>
                </a:rPr>
                <a:t>1.4 x 10</a:t>
              </a:r>
              <a:r>
                <a:rPr lang="en-US" baseline="30000" dirty="0">
                  <a:latin typeface="+mj-lt"/>
                </a:rPr>
                <a:t>-3 </a:t>
              </a:r>
              <a:r>
                <a:rPr lang="en-US" dirty="0">
                  <a:latin typeface="+mj-lt"/>
                </a:rPr>
                <a:t>M</a:t>
              </a:r>
            </a:p>
          </p:txBody>
        </p:sp>
        <p:pic>
          <p:nvPicPr>
            <p:cNvPr id="10" name="Picture 9" descr="answer-c.png"/>
            <p:cNvPicPr>
              <a:picLocks/>
            </p:cNvPicPr>
            <p:nvPr>
              <p:custDataLst>
                <p:tags r:id="rId13"/>
              </p:custDataLst>
            </p:nvPr>
          </p:nvPicPr>
          <p:blipFill>
            <a:blip r:embed="rId21" cstate="print"/>
            <a:stretch>
              <a:fillRect/>
            </a:stretch>
          </p:blipFill>
          <p:spPr>
            <a:xfrm>
              <a:off x="609600" y="3987800"/>
              <a:ext cx="685800" cy="685800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>
            <p:custDataLst>
              <p:tags r:id="rId6"/>
            </p:custDataLst>
          </p:nvPr>
        </p:nvGrpSpPr>
        <p:grpSpPr>
          <a:xfrm>
            <a:off x="609600" y="4495800"/>
            <a:ext cx="8077200" cy="685800"/>
            <a:chOff x="609600" y="4902200"/>
            <a:chExt cx="8077200" cy="685800"/>
          </a:xfrm>
        </p:grpSpPr>
        <p:sp>
          <p:nvSpPr>
            <p:cNvPr id="12" name="TextBox 11"/>
            <p:cNvSpPr txBox="1"/>
            <p:nvPr>
              <p:custDataLst>
                <p:tags r:id="rId10"/>
              </p:custDataLst>
            </p:nvPr>
          </p:nvSpPr>
          <p:spPr>
            <a:xfrm>
              <a:off x="1447800" y="49149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dirty="0">
                  <a:latin typeface="+mj-lt"/>
                </a:rPr>
                <a:t>0.20 M</a:t>
              </a:r>
            </a:p>
          </p:txBody>
        </p:sp>
        <p:pic>
          <p:nvPicPr>
            <p:cNvPr id="13" name="Picture 12" descr="answer-d.png"/>
            <p:cNvPicPr>
              <a:picLocks/>
            </p:cNvPicPr>
            <p:nvPr>
              <p:custDataLst>
                <p:tags r:id="rId11"/>
              </p:custDataLst>
            </p:nvPr>
          </p:nvPicPr>
          <p:blipFill>
            <a:blip r:embed="rId22" cstate="print"/>
            <a:stretch>
              <a:fillRect/>
            </a:stretch>
          </p:blipFill>
          <p:spPr>
            <a:xfrm>
              <a:off x="609600" y="4902200"/>
              <a:ext cx="685800" cy="685800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>
            <p:custDataLst>
              <p:tags r:id="rId7"/>
            </p:custDataLst>
          </p:nvPr>
        </p:nvGrpSpPr>
        <p:grpSpPr>
          <a:xfrm>
            <a:off x="609600" y="5410200"/>
            <a:ext cx="8077200" cy="685800"/>
            <a:chOff x="609600" y="5816600"/>
            <a:chExt cx="8077200" cy="685800"/>
          </a:xfrm>
        </p:grpSpPr>
        <p:sp>
          <p:nvSpPr>
            <p:cNvPr id="15" name="TextBox 14"/>
            <p:cNvSpPr txBox="1"/>
            <p:nvPr>
              <p:custDataLst>
                <p:tags r:id="rId8"/>
              </p:custDataLst>
            </p:nvPr>
          </p:nvSpPr>
          <p:spPr>
            <a:xfrm>
              <a:off x="1447800" y="58293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dirty="0">
                  <a:latin typeface="+mj-lt"/>
                </a:rPr>
                <a:t>none of these</a:t>
              </a:r>
            </a:p>
          </p:txBody>
        </p:sp>
        <p:pic>
          <p:nvPicPr>
            <p:cNvPr id="16" name="Picture 15" descr="answer-e.png"/>
            <p:cNvPicPr>
              <a:picLocks/>
            </p:cNvPicPr>
            <p:nvPr>
              <p:custDataLst>
                <p:tags r:id="rId9"/>
              </p:custDataLst>
            </p:nvPr>
          </p:nvPicPr>
          <p:blipFill>
            <a:blip r:embed="rId23" cstate="print"/>
            <a:stretch>
              <a:fillRect/>
            </a:stretch>
          </p:blipFill>
          <p:spPr>
            <a:xfrm>
              <a:off x="609600" y="5816600"/>
              <a:ext cx="685800" cy="685800"/>
            </a:xfrm>
            <a:prstGeom prst="rect">
              <a:avLst/>
            </a:prstGeom>
          </p:spPr>
        </p:pic>
      </p:grpSp>
      <p:sp>
        <p:nvSpPr>
          <p:cNvPr id="20" name="Frame 19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02763" y="2020957"/>
            <a:ext cx="419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+mj-lt"/>
              </a:rPr>
              <a:t>HF </a:t>
            </a:r>
            <a:r>
              <a:rPr lang="en-US" sz="4000" dirty="0">
                <a:latin typeface="+mj-lt"/>
                <a:cs typeface="Calibri" panose="020F0502020204030204" pitchFamily="34" charset="0"/>
              </a:rPr>
              <a:t>↔ H</a:t>
            </a:r>
            <a:r>
              <a:rPr lang="en-US" sz="4000" baseline="30000" dirty="0">
                <a:latin typeface="+mj-lt"/>
                <a:cs typeface="Calibri" panose="020F0502020204030204" pitchFamily="34" charset="0"/>
              </a:rPr>
              <a:t>+</a:t>
            </a:r>
            <a:r>
              <a:rPr lang="en-US" sz="4000" dirty="0">
                <a:latin typeface="+mj-lt"/>
                <a:cs typeface="Calibri" panose="020F0502020204030204" pitchFamily="34" charset="0"/>
              </a:rPr>
              <a:t> + </a:t>
            </a:r>
            <a:r>
              <a:rPr lang="en-US" sz="4000" dirty="0">
                <a:solidFill>
                  <a:srgbClr val="0070C0"/>
                </a:solidFill>
                <a:latin typeface="+mj-lt"/>
                <a:cs typeface="Calibri" panose="020F0502020204030204" pitchFamily="34" charset="0"/>
              </a:rPr>
              <a:t>F</a:t>
            </a:r>
            <a:r>
              <a:rPr lang="en-US" sz="4000" baseline="30000" dirty="0">
                <a:solidFill>
                  <a:srgbClr val="0070C0"/>
                </a:solidFill>
                <a:latin typeface="+mj-lt"/>
                <a:cs typeface="Calibri" panose="020F0502020204030204" pitchFamily="34" charset="0"/>
              </a:rPr>
              <a:t>-</a:t>
            </a:r>
            <a:endParaRPr lang="en-US" sz="4000" baseline="30000" dirty="0">
              <a:solidFill>
                <a:srgbClr val="0070C0"/>
              </a:solidFill>
              <a:latin typeface="+mj-lt"/>
            </a:endParaRPr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D38D3934-4C4E-FAD9-0406-302EDF79DE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169030"/>
              </p:ext>
            </p:extLst>
          </p:nvPr>
        </p:nvGraphicFramePr>
        <p:xfrm>
          <a:off x="4648200" y="2791461"/>
          <a:ext cx="4876800" cy="2072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182060213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426535623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418784689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1732274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0000"/>
                          </a:solidFill>
                        </a:rPr>
                        <a:t>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0000"/>
                          </a:solidFill>
                        </a:rPr>
                        <a:t>0.20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000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0000"/>
                          </a:solidFill>
                        </a:rPr>
                        <a:t>0.10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332393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0000"/>
                          </a:solidFill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613748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rgbClr val="000000"/>
                          </a:solidFill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772796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rgbClr val="000000"/>
                          </a:solidFill>
                        </a:rPr>
                        <a:t>5%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67300044"/>
                  </a:ext>
                </a:extLst>
              </a:tr>
            </a:tbl>
          </a:graphicData>
        </a:graphic>
      </p:graphicFrame>
      <p:sp>
        <p:nvSpPr>
          <p:cNvPr id="21" name="Star: 12 Points 20">
            <a:extLst>
              <a:ext uri="{FF2B5EF4-FFF2-40B4-BE49-F238E27FC236}">
                <a16:creationId xmlns:a16="http://schemas.microsoft.com/office/drawing/2014/main" id="{A6CADCF0-FD12-5C8A-A256-2157EB1FC132}"/>
              </a:ext>
            </a:extLst>
          </p:cNvPr>
          <p:cNvSpPr/>
          <p:nvPr/>
        </p:nvSpPr>
        <p:spPr bwMode="auto">
          <a:xfrm>
            <a:off x="9525000" y="1066800"/>
            <a:ext cx="2362200" cy="2072640"/>
          </a:xfrm>
          <a:prstGeom prst="star12">
            <a:avLst/>
          </a:prstGeom>
          <a:solidFill>
            <a:srgbClr val="FFFF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>
                <a:ln>
                  <a:noFill/>
                </a:ln>
                <a:latin typeface="+mj-lt"/>
              </a:rPr>
              <a:t>Common Ion Effect!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03754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>
            <p:custDataLst>
              <p:tags r:id="rId2"/>
            </p:custDataLst>
          </p:nvPr>
        </p:nvSpPr>
        <p:spPr>
          <a:xfrm>
            <a:off x="228600" y="383392"/>
            <a:ext cx="10363200" cy="973116"/>
          </a:xfrm>
          <a:prstGeom prst="rect">
            <a:avLst/>
          </a:prstGeom>
          <a:noFill/>
        </p:spPr>
        <p:txBody>
          <a:bodyPr vert="horz" rtlCol="0" anchor="ctr" anchorCtr="1">
            <a:noAutofit/>
          </a:bodyPr>
          <a:lstStyle/>
          <a:p>
            <a:r>
              <a:rPr lang="en-US" sz="3600" dirty="0">
                <a:latin typeface="+mj-lt"/>
              </a:rPr>
              <a:t>Calculate the [H</a:t>
            </a:r>
            <a:r>
              <a:rPr lang="en-US" sz="3600" baseline="30000" dirty="0">
                <a:latin typeface="+mj-lt"/>
              </a:rPr>
              <a:t>+</a:t>
            </a:r>
            <a:r>
              <a:rPr lang="en-US" sz="3600" dirty="0">
                <a:latin typeface="+mj-lt"/>
              </a:rPr>
              <a:t>] in a solution that is 0.10 M in </a:t>
            </a:r>
            <a:r>
              <a:rPr lang="en-US" sz="3600" dirty="0" err="1">
                <a:latin typeface="+mj-lt"/>
              </a:rPr>
              <a:t>NaF</a:t>
            </a:r>
            <a:r>
              <a:rPr lang="en-US" sz="3600" dirty="0">
                <a:latin typeface="+mj-lt"/>
              </a:rPr>
              <a:t> and 0.20 M in HF. (</a:t>
            </a:r>
            <a:r>
              <a:rPr lang="en-US" sz="3600" i="1" dirty="0">
                <a:latin typeface="+mj-lt"/>
              </a:rPr>
              <a:t>K</a:t>
            </a:r>
            <a:r>
              <a:rPr lang="en-US" sz="3600" baseline="-25000" dirty="0">
                <a:latin typeface="+mj-lt"/>
              </a:rPr>
              <a:t>a</a:t>
            </a:r>
            <a:r>
              <a:rPr lang="en-US" sz="3600" dirty="0">
                <a:latin typeface="+mj-lt"/>
              </a:rPr>
              <a:t> = 7.2 </a:t>
            </a:r>
            <a:r>
              <a:rPr lang="en-US" sz="3600" dirty="0">
                <a:latin typeface="+mj-lt"/>
                <a:sym typeface="Symbol"/>
              </a:rPr>
              <a:t></a:t>
            </a:r>
            <a:r>
              <a:rPr lang="en-US" sz="3600" dirty="0">
                <a:latin typeface="+mj-lt"/>
              </a:rPr>
              <a:t>10</a:t>
            </a:r>
            <a:r>
              <a:rPr lang="en-US" sz="3600" baseline="30000" dirty="0">
                <a:latin typeface="+mj-lt"/>
              </a:rPr>
              <a:t>-4</a:t>
            </a:r>
            <a:r>
              <a:rPr lang="en-US" sz="3600" dirty="0">
                <a:latin typeface="+mj-lt"/>
              </a:rPr>
              <a:t>)</a:t>
            </a:r>
          </a:p>
        </p:txBody>
      </p:sp>
      <p:grpSp>
        <p:nvGrpSpPr>
          <p:cNvPr id="5" name="Group 4"/>
          <p:cNvGrpSpPr/>
          <p:nvPr>
            <p:custDataLst>
              <p:tags r:id="rId3"/>
            </p:custDataLst>
          </p:nvPr>
        </p:nvGrpSpPr>
        <p:grpSpPr>
          <a:xfrm>
            <a:off x="609600" y="1752600"/>
            <a:ext cx="8077200" cy="685800"/>
            <a:chOff x="609600" y="2159000"/>
            <a:chExt cx="8077200" cy="685800"/>
          </a:xfrm>
        </p:grpSpPr>
        <p:sp>
          <p:nvSpPr>
            <p:cNvPr id="3" name="TextBox 2"/>
            <p:cNvSpPr txBox="1"/>
            <p:nvPr>
              <p:custDataLst>
                <p:tags r:id="rId16"/>
              </p:custDataLst>
            </p:nvPr>
          </p:nvSpPr>
          <p:spPr>
            <a:xfrm>
              <a:off x="1447800" y="21717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dirty="0">
                  <a:latin typeface="+mj-lt"/>
                </a:rPr>
                <a:t>7.2 x 10</a:t>
              </a:r>
              <a:r>
                <a:rPr lang="en-US" baseline="30000" dirty="0">
                  <a:latin typeface="+mj-lt"/>
                </a:rPr>
                <a:t>-4 </a:t>
              </a:r>
              <a:r>
                <a:rPr lang="en-US" dirty="0">
                  <a:latin typeface="+mj-lt"/>
                </a:rPr>
                <a:t>M</a:t>
              </a:r>
            </a:p>
          </p:txBody>
        </p:sp>
        <p:pic>
          <p:nvPicPr>
            <p:cNvPr id="4" name="Picture 3" descr="answer-a.png"/>
            <p:cNvPicPr>
              <a:picLocks/>
            </p:cNvPicPr>
            <p:nvPr>
              <p:custDataLst>
                <p:tags r:id="rId17"/>
              </p:custDataLst>
            </p:nvPr>
          </p:nvPicPr>
          <p:blipFill>
            <a:blip r:embed="rId19" cstate="print"/>
            <a:stretch>
              <a:fillRect/>
            </a:stretch>
          </p:blipFill>
          <p:spPr>
            <a:xfrm>
              <a:off x="609600" y="2159000"/>
              <a:ext cx="685800" cy="685800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>
            <p:custDataLst>
              <p:tags r:id="rId4"/>
            </p:custDataLst>
          </p:nvPr>
        </p:nvGrpSpPr>
        <p:grpSpPr>
          <a:xfrm>
            <a:off x="609600" y="2667000"/>
            <a:ext cx="8077200" cy="685800"/>
            <a:chOff x="609600" y="3073400"/>
            <a:chExt cx="8077200" cy="685800"/>
          </a:xfrm>
        </p:grpSpPr>
        <p:sp>
          <p:nvSpPr>
            <p:cNvPr id="6" name="TextBox 5"/>
            <p:cNvSpPr txBox="1"/>
            <p:nvPr>
              <p:custDataLst>
                <p:tags r:id="rId14"/>
              </p:custDataLst>
            </p:nvPr>
          </p:nvSpPr>
          <p:spPr>
            <a:xfrm>
              <a:off x="1447800" y="30861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dirty="0">
                  <a:latin typeface="+mj-lt"/>
                </a:rPr>
                <a:t>2.0 M</a:t>
              </a:r>
            </a:p>
          </p:txBody>
        </p:sp>
        <p:pic>
          <p:nvPicPr>
            <p:cNvPr id="7" name="Picture 6" descr="answer-b.png"/>
            <p:cNvPicPr>
              <a:picLocks/>
            </p:cNvPicPr>
            <p:nvPr>
              <p:custDataLst>
                <p:tags r:id="rId15"/>
              </p:custDataLst>
            </p:nvPr>
          </p:nvPicPr>
          <p:blipFill>
            <a:blip r:embed="rId20" cstate="print"/>
            <a:stretch>
              <a:fillRect/>
            </a:stretch>
          </p:blipFill>
          <p:spPr>
            <a:xfrm>
              <a:off x="609600" y="3073400"/>
              <a:ext cx="685800" cy="685800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>
            <p:custDataLst>
              <p:tags r:id="rId5"/>
            </p:custDataLst>
          </p:nvPr>
        </p:nvGrpSpPr>
        <p:grpSpPr>
          <a:xfrm>
            <a:off x="609600" y="3581400"/>
            <a:ext cx="8077200" cy="685800"/>
            <a:chOff x="609600" y="3987800"/>
            <a:chExt cx="8077200" cy="685800"/>
          </a:xfrm>
        </p:grpSpPr>
        <p:sp>
          <p:nvSpPr>
            <p:cNvPr id="9" name="TextBox 8"/>
            <p:cNvSpPr txBox="1"/>
            <p:nvPr>
              <p:custDataLst>
                <p:tags r:id="rId12"/>
              </p:custDataLst>
            </p:nvPr>
          </p:nvSpPr>
          <p:spPr>
            <a:xfrm>
              <a:off x="1447800" y="40005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dirty="0">
                  <a:latin typeface="+mj-lt"/>
                </a:rPr>
                <a:t>1.4 x 10</a:t>
              </a:r>
              <a:r>
                <a:rPr lang="en-US" baseline="30000" dirty="0">
                  <a:latin typeface="+mj-lt"/>
                </a:rPr>
                <a:t>-3 </a:t>
              </a:r>
              <a:r>
                <a:rPr lang="en-US" dirty="0">
                  <a:latin typeface="+mj-lt"/>
                </a:rPr>
                <a:t>M</a:t>
              </a:r>
            </a:p>
          </p:txBody>
        </p:sp>
        <p:pic>
          <p:nvPicPr>
            <p:cNvPr id="10" name="Picture 9" descr="answer-c.png"/>
            <p:cNvPicPr>
              <a:picLocks/>
            </p:cNvPicPr>
            <p:nvPr>
              <p:custDataLst>
                <p:tags r:id="rId13"/>
              </p:custDataLst>
            </p:nvPr>
          </p:nvPicPr>
          <p:blipFill>
            <a:blip r:embed="rId21" cstate="print"/>
            <a:stretch>
              <a:fillRect/>
            </a:stretch>
          </p:blipFill>
          <p:spPr>
            <a:xfrm>
              <a:off x="609600" y="3987800"/>
              <a:ext cx="685800" cy="685800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>
            <p:custDataLst>
              <p:tags r:id="rId6"/>
            </p:custDataLst>
          </p:nvPr>
        </p:nvGrpSpPr>
        <p:grpSpPr>
          <a:xfrm>
            <a:off x="609600" y="4495800"/>
            <a:ext cx="8077200" cy="685800"/>
            <a:chOff x="609600" y="4902200"/>
            <a:chExt cx="8077200" cy="685800"/>
          </a:xfrm>
        </p:grpSpPr>
        <p:sp>
          <p:nvSpPr>
            <p:cNvPr id="12" name="TextBox 11"/>
            <p:cNvSpPr txBox="1"/>
            <p:nvPr>
              <p:custDataLst>
                <p:tags r:id="rId10"/>
              </p:custDataLst>
            </p:nvPr>
          </p:nvSpPr>
          <p:spPr>
            <a:xfrm>
              <a:off x="1447800" y="49149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dirty="0">
                  <a:latin typeface="+mj-lt"/>
                </a:rPr>
                <a:t>0.20 M</a:t>
              </a:r>
            </a:p>
          </p:txBody>
        </p:sp>
        <p:pic>
          <p:nvPicPr>
            <p:cNvPr id="13" name="Picture 12" descr="answer-d.png"/>
            <p:cNvPicPr>
              <a:picLocks/>
            </p:cNvPicPr>
            <p:nvPr>
              <p:custDataLst>
                <p:tags r:id="rId11"/>
              </p:custDataLst>
            </p:nvPr>
          </p:nvPicPr>
          <p:blipFill>
            <a:blip r:embed="rId22" cstate="print"/>
            <a:stretch>
              <a:fillRect/>
            </a:stretch>
          </p:blipFill>
          <p:spPr>
            <a:xfrm>
              <a:off x="609600" y="4902200"/>
              <a:ext cx="685800" cy="685800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>
            <p:custDataLst>
              <p:tags r:id="rId7"/>
            </p:custDataLst>
          </p:nvPr>
        </p:nvGrpSpPr>
        <p:grpSpPr>
          <a:xfrm>
            <a:off x="609600" y="5410200"/>
            <a:ext cx="8077200" cy="685800"/>
            <a:chOff x="609600" y="5816600"/>
            <a:chExt cx="8077200" cy="685800"/>
          </a:xfrm>
        </p:grpSpPr>
        <p:sp>
          <p:nvSpPr>
            <p:cNvPr id="15" name="TextBox 14"/>
            <p:cNvSpPr txBox="1"/>
            <p:nvPr>
              <p:custDataLst>
                <p:tags r:id="rId8"/>
              </p:custDataLst>
            </p:nvPr>
          </p:nvSpPr>
          <p:spPr>
            <a:xfrm>
              <a:off x="1447800" y="58293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dirty="0">
                  <a:latin typeface="+mj-lt"/>
                </a:rPr>
                <a:t>none of these</a:t>
              </a:r>
            </a:p>
          </p:txBody>
        </p:sp>
        <p:pic>
          <p:nvPicPr>
            <p:cNvPr id="16" name="Picture 15" descr="answer-e.png"/>
            <p:cNvPicPr>
              <a:picLocks/>
            </p:cNvPicPr>
            <p:nvPr>
              <p:custDataLst>
                <p:tags r:id="rId9"/>
              </p:custDataLst>
            </p:nvPr>
          </p:nvPicPr>
          <p:blipFill>
            <a:blip r:embed="rId23" cstate="print"/>
            <a:stretch>
              <a:fillRect/>
            </a:stretch>
          </p:blipFill>
          <p:spPr>
            <a:xfrm>
              <a:off x="609600" y="5816600"/>
              <a:ext cx="685800" cy="685800"/>
            </a:xfrm>
            <a:prstGeom prst="rect">
              <a:avLst/>
            </a:prstGeom>
          </p:spPr>
        </p:pic>
      </p:grpSp>
      <p:sp>
        <p:nvSpPr>
          <p:cNvPr id="20" name="Frame 19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02763" y="2020957"/>
            <a:ext cx="419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+mj-lt"/>
              </a:rPr>
              <a:t>HF </a:t>
            </a:r>
            <a:r>
              <a:rPr lang="en-US" sz="4000" dirty="0">
                <a:latin typeface="+mj-lt"/>
                <a:cs typeface="Calibri" panose="020F0502020204030204" pitchFamily="34" charset="0"/>
              </a:rPr>
              <a:t>↔ H</a:t>
            </a:r>
            <a:r>
              <a:rPr lang="en-US" sz="4000" baseline="30000" dirty="0">
                <a:latin typeface="+mj-lt"/>
                <a:cs typeface="Calibri" panose="020F0502020204030204" pitchFamily="34" charset="0"/>
              </a:rPr>
              <a:t>+</a:t>
            </a:r>
            <a:r>
              <a:rPr lang="en-US" sz="4000" dirty="0">
                <a:latin typeface="+mj-lt"/>
                <a:cs typeface="Calibri" panose="020F0502020204030204" pitchFamily="34" charset="0"/>
              </a:rPr>
              <a:t> + </a:t>
            </a:r>
            <a:r>
              <a:rPr lang="en-US" sz="4000" dirty="0">
                <a:solidFill>
                  <a:srgbClr val="0070C0"/>
                </a:solidFill>
                <a:latin typeface="+mj-lt"/>
                <a:cs typeface="Calibri" panose="020F0502020204030204" pitchFamily="34" charset="0"/>
              </a:rPr>
              <a:t>F</a:t>
            </a:r>
            <a:r>
              <a:rPr lang="en-US" sz="4000" baseline="30000" dirty="0">
                <a:solidFill>
                  <a:srgbClr val="0070C0"/>
                </a:solidFill>
                <a:latin typeface="+mj-lt"/>
                <a:cs typeface="Calibri" panose="020F0502020204030204" pitchFamily="34" charset="0"/>
              </a:rPr>
              <a:t>-</a:t>
            </a:r>
            <a:endParaRPr lang="en-US" sz="4000" baseline="30000" dirty="0">
              <a:solidFill>
                <a:srgbClr val="0070C0"/>
              </a:solidFill>
              <a:latin typeface="+mj-lt"/>
            </a:endParaRPr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D38D3934-4C4E-FAD9-0406-302EDF79DE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4822947"/>
              </p:ext>
            </p:extLst>
          </p:nvPr>
        </p:nvGraphicFramePr>
        <p:xfrm>
          <a:off x="4648200" y="2791461"/>
          <a:ext cx="4876800" cy="2072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182060213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426535623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418784689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1732274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0000"/>
                          </a:solidFill>
                        </a:rPr>
                        <a:t>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0000"/>
                          </a:solidFill>
                        </a:rPr>
                        <a:t>0.20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000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0000"/>
                          </a:solidFill>
                        </a:rPr>
                        <a:t>0.10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332393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0000"/>
                          </a:solidFill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0000"/>
                          </a:solidFill>
                        </a:rPr>
                        <a:t>-x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0000"/>
                          </a:solidFill>
                        </a:rPr>
                        <a:t>+x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0000"/>
                          </a:solidFill>
                        </a:rPr>
                        <a:t>+x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613748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rgbClr val="000000"/>
                          </a:solidFill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772796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rgbClr val="000000"/>
                          </a:solidFill>
                        </a:rPr>
                        <a:t>5%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67300044"/>
                  </a:ext>
                </a:extLst>
              </a:tr>
            </a:tbl>
          </a:graphicData>
        </a:graphic>
      </p:graphicFrame>
      <p:sp>
        <p:nvSpPr>
          <p:cNvPr id="21" name="Star: 12 Points 20">
            <a:extLst>
              <a:ext uri="{FF2B5EF4-FFF2-40B4-BE49-F238E27FC236}">
                <a16:creationId xmlns:a16="http://schemas.microsoft.com/office/drawing/2014/main" id="{A6CADCF0-FD12-5C8A-A256-2157EB1FC132}"/>
              </a:ext>
            </a:extLst>
          </p:cNvPr>
          <p:cNvSpPr/>
          <p:nvPr/>
        </p:nvSpPr>
        <p:spPr bwMode="auto">
          <a:xfrm>
            <a:off x="9525000" y="1066800"/>
            <a:ext cx="2362200" cy="2072640"/>
          </a:xfrm>
          <a:prstGeom prst="star12">
            <a:avLst/>
          </a:prstGeom>
          <a:solidFill>
            <a:srgbClr val="FFFF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>
                <a:ln>
                  <a:noFill/>
                </a:ln>
                <a:latin typeface="+mj-lt"/>
              </a:rPr>
              <a:t>Common Ion Effect!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899605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>
            <p:custDataLst>
              <p:tags r:id="rId2"/>
            </p:custDataLst>
          </p:nvPr>
        </p:nvSpPr>
        <p:spPr>
          <a:xfrm>
            <a:off x="228600" y="383392"/>
            <a:ext cx="10363200" cy="973116"/>
          </a:xfrm>
          <a:prstGeom prst="rect">
            <a:avLst/>
          </a:prstGeom>
          <a:noFill/>
        </p:spPr>
        <p:txBody>
          <a:bodyPr vert="horz" rtlCol="0" anchor="ctr" anchorCtr="1">
            <a:noAutofit/>
          </a:bodyPr>
          <a:lstStyle/>
          <a:p>
            <a:r>
              <a:rPr lang="en-US" sz="3600" dirty="0">
                <a:latin typeface="+mj-lt"/>
              </a:rPr>
              <a:t>Calculate the [H</a:t>
            </a:r>
            <a:r>
              <a:rPr lang="en-US" sz="3600" baseline="30000" dirty="0">
                <a:latin typeface="+mj-lt"/>
              </a:rPr>
              <a:t>+</a:t>
            </a:r>
            <a:r>
              <a:rPr lang="en-US" sz="3600" dirty="0">
                <a:latin typeface="+mj-lt"/>
              </a:rPr>
              <a:t>] in a solution that is 0.10 M in </a:t>
            </a:r>
            <a:r>
              <a:rPr lang="en-US" sz="3600" dirty="0" err="1">
                <a:latin typeface="+mj-lt"/>
              </a:rPr>
              <a:t>NaF</a:t>
            </a:r>
            <a:r>
              <a:rPr lang="en-US" sz="3600" dirty="0">
                <a:latin typeface="+mj-lt"/>
              </a:rPr>
              <a:t> and 0.20 M in HF. (</a:t>
            </a:r>
            <a:r>
              <a:rPr lang="en-US" sz="3600" i="1" dirty="0">
                <a:latin typeface="+mj-lt"/>
              </a:rPr>
              <a:t>K</a:t>
            </a:r>
            <a:r>
              <a:rPr lang="en-US" sz="3600" baseline="-25000" dirty="0">
                <a:latin typeface="+mj-lt"/>
              </a:rPr>
              <a:t>a</a:t>
            </a:r>
            <a:r>
              <a:rPr lang="en-US" sz="3600" dirty="0">
                <a:latin typeface="+mj-lt"/>
              </a:rPr>
              <a:t> = 7.2 </a:t>
            </a:r>
            <a:r>
              <a:rPr lang="en-US" sz="3600" dirty="0">
                <a:latin typeface="+mj-lt"/>
                <a:sym typeface="Symbol"/>
              </a:rPr>
              <a:t></a:t>
            </a:r>
            <a:r>
              <a:rPr lang="en-US" sz="3600" dirty="0">
                <a:latin typeface="+mj-lt"/>
              </a:rPr>
              <a:t>10</a:t>
            </a:r>
            <a:r>
              <a:rPr lang="en-US" sz="3600" baseline="30000" dirty="0">
                <a:latin typeface="+mj-lt"/>
              </a:rPr>
              <a:t>-4</a:t>
            </a:r>
            <a:r>
              <a:rPr lang="en-US" sz="3600" dirty="0">
                <a:latin typeface="+mj-lt"/>
              </a:rPr>
              <a:t>)</a:t>
            </a:r>
          </a:p>
        </p:txBody>
      </p:sp>
      <p:grpSp>
        <p:nvGrpSpPr>
          <p:cNvPr id="5" name="Group 4"/>
          <p:cNvGrpSpPr/>
          <p:nvPr>
            <p:custDataLst>
              <p:tags r:id="rId3"/>
            </p:custDataLst>
          </p:nvPr>
        </p:nvGrpSpPr>
        <p:grpSpPr>
          <a:xfrm>
            <a:off x="609600" y="1752600"/>
            <a:ext cx="8077200" cy="685800"/>
            <a:chOff x="609600" y="2159000"/>
            <a:chExt cx="8077200" cy="685800"/>
          </a:xfrm>
        </p:grpSpPr>
        <p:sp>
          <p:nvSpPr>
            <p:cNvPr id="3" name="TextBox 2"/>
            <p:cNvSpPr txBox="1"/>
            <p:nvPr>
              <p:custDataLst>
                <p:tags r:id="rId16"/>
              </p:custDataLst>
            </p:nvPr>
          </p:nvSpPr>
          <p:spPr>
            <a:xfrm>
              <a:off x="1447800" y="21717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dirty="0">
                  <a:latin typeface="+mj-lt"/>
                </a:rPr>
                <a:t>7.2 x 10</a:t>
              </a:r>
              <a:r>
                <a:rPr lang="en-US" baseline="30000" dirty="0">
                  <a:latin typeface="+mj-lt"/>
                </a:rPr>
                <a:t>-4 </a:t>
              </a:r>
              <a:r>
                <a:rPr lang="en-US" dirty="0">
                  <a:latin typeface="+mj-lt"/>
                </a:rPr>
                <a:t>M</a:t>
              </a:r>
            </a:p>
          </p:txBody>
        </p:sp>
        <p:pic>
          <p:nvPicPr>
            <p:cNvPr id="4" name="Picture 3" descr="answer-a.png"/>
            <p:cNvPicPr>
              <a:picLocks/>
            </p:cNvPicPr>
            <p:nvPr>
              <p:custDataLst>
                <p:tags r:id="rId17"/>
              </p:custDataLst>
            </p:nvPr>
          </p:nvPicPr>
          <p:blipFill>
            <a:blip r:embed="rId19" cstate="print"/>
            <a:stretch>
              <a:fillRect/>
            </a:stretch>
          </p:blipFill>
          <p:spPr>
            <a:xfrm>
              <a:off x="609600" y="2159000"/>
              <a:ext cx="685800" cy="685800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>
            <p:custDataLst>
              <p:tags r:id="rId4"/>
            </p:custDataLst>
          </p:nvPr>
        </p:nvGrpSpPr>
        <p:grpSpPr>
          <a:xfrm>
            <a:off x="609600" y="2667000"/>
            <a:ext cx="8077200" cy="685800"/>
            <a:chOff x="609600" y="3073400"/>
            <a:chExt cx="8077200" cy="685800"/>
          </a:xfrm>
        </p:grpSpPr>
        <p:sp>
          <p:nvSpPr>
            <p:cNvPr id="6" name="TextBox 5"/>
            <p:cNvSpPr txBox="1"/>
            <p:nvPr>
              <p:custDataLst>
                <p:tags r:id="rId14"/>
              </p:custDataLst>
            </p:nvPr>
          </p:nvSpPr>
          <p:spPr>
            <a:xfrm>
              <a:off x="1447800" y="30861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dirty="0">
                  <a:latin typeface="+mj-lt"/>
                </a:rPr>
                <a:t>2.0 M</a:t>
              </a:r>
            </a:p>
          </p:txBody>
        </p:sp>
        <p:pic>
          <p:nvPicPr>
            <p:cNvPr id="7" name="Picture 6" descr="answer-b.png"/>
            <p:cNvPicPr>
              <a:picLocks/>
            </p:cNvPicPr>
            <p:nvPr>
              <p:custDataLst>
                <p:tags r:id="rId15"/>
              </p:custDataLst>
            </p:nvPr>
          </p:nvPicPr>
          <p:blipFill>
            <a:blip r:embed="rId20" cstate="print"/>
            <a:stretch>
              <a:fillRect/>
            </a:stretch>
          </p:blipFill>
          <p:spPr>
            <a:xfrm>
              <a:off x="609600" y="3073400"/>
              <a:ext cx="685800" cy="685800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>
            <p:custDataLst>
              <p:tags r:id="rId5"/>
            </p:custDataLst>
          </p:nvPr>
        </p:nvGrpSpPr>
        <p:grpSpPr>
          <a:xfrm>
            <a:off x="609600" y="3581400"/>
            <a:ext cx="8077200" cy="685800"/>
            <a:chOff x="609600" y="3987800"/>
            <a:chExt cx="8077200" cy="685800"/>
          </a:xfrm>
        </p:grpSpPr>
        <p:sp>
          <p:nvSpPr>
            <p:cNvPr id="9" name="TextBox 8"/>
            <p:cNvSpPr txBox="1"/>
            <p:nvPr>
              <p:custDataLst>
                <p:tags r:id="rId12"/>
              </p:custDataLst>
            </p:nvPr>
          </p:nvSpPr>
          <p:spPr>
            <a:xfrm>
              <a:off x="1447800" y="40005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dirty="0">
                  <a:latin typeface="+mj-lt"/>
                </a:rPr>
                <a:t>1.4 x 10</a:t>
              </a:r>
              <a:r>
                <a:rPr lang="en-US" baseline="30000" dirty="0">
                  <a:latin typeface="+mj-lt"/>
                </a:rPr>
                <a:t>-3 </a:t>
              </a:r>
              <a:r>
                <a:rPr lang="en-US" dirty="0">
                  <a:latin typeface="+mj-lt"/>
                </a:rPr>
                <a:t>M</a:t>
              </a:r>
            </a:p>
          </p:txBody>
        </p:sp>
        <p:pic>
          <p:nvPicPr>
            <p:cNvPr id="10" name="Picture 9" descr="answer-c.png"/>
            <p:cNvPicPr>
              <a:picLocks/>
            </p:cNvPicPr>
            <p:nvPr>
              <p:custDataLst>
                <p:tags r:id="rId13"/>
              </p:custDataLst>
            </p:nvPr>
          </p:nvPicPr>
          <p:blipFill>
            <a:blip r:embed="rId21" cstate="print"/>
            <a:stretch>
              <a:fillRect/>
            </a:stretch>
          </p:blipFill>
          <p:spPr>
            <a:xfrm>
              <a:off x="609600" y="3987800"/>
              <a:ext cx="685800" cy="685800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>
            <p:custDataLst>
              <p:tags r:id="rId6"/>
            </p:custDataLst>
          </p:nvPr>
        </p:nvGrpSpPr>
        <p:grpSpPr>
          <a:xfrm>
            <a:off x="609600" y="4495800"/>
            <a:ext cx="8077200" cy="685800"/>
            <a:chOff x="609600" y="4902200"/>
            <a:chExt cx="8077200" cy="685800"/>
          </a:xfrm>
        </p:grpSpPr>
        <p:sp>
          <p:nvSpPr>
            <p:cNvPr id="12" name="TextBox 11"/>
            <p:cNvSpPr txBox="1"/>
            <p:nvPr>
              <p:custDataLst>
                <p:tags r:id="rId10"/>
              </p:custDataLst>
            </p:nvPr>
          </p:nvSpPr>
          <p:spPr>
            <a:xfrm>
              <a:off x="1447800" y="49149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dirty="0">
                  <a:latin typeface="+mj-lt"/>
                </a:rPr>
                <a:t>0.20 M</a:t>
              </a:r>
            </a:p>
          </p:txBody>
        </p:sp>
        <p:pic>
          <p:nvPicPr>
            <p:cNvPr id="13" name="Picture 12" descr="answer-d.png"/>
            <p:cNvPicPr>
              <a:picLocks/>
            </p:cNvPicPr>
            <p:nvPr>
              <p:custDataLst>
                <p:tags r:id="rId11"/>
              </p:custDataLst>
            </p:nvPr>
          </p:nvPicPr>
          <p:blipFill>
            <a:blip r:embed="rId22" cstate="print"/>
            <a:stretch>
              <a:fillRect/>
            </a:stretch>
          </p:blipFill>
          <p:spPr>
            <a:xfrm>
              <a:off x="609600" y="4902200"/>
              <a:ext cx="685800" cy="685800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>
            <p:custDataLst>
              <p:tags r:id="rId7"/>
            </p:custDataLst>
          </p:nvPr>
        </p:nvGrpSpPr>
        <p:grpSpPr>
          <a:xfrm>
            <a:off x="609600" y="5410200"/>
            <a:ext cx="8077200" cy="685800"/>
            <a:chOff x="609600" y="5816600"/>
            <a:chExt cx="8077200" cy="685800"/>
          </a:xfrm>
        </p:grpSpPr>
        <p:sp>
          <p:nvSpPr>
            <p:cNvPr id="15" name="TextBox 14"/>
            <p:cNvSpPr txBox="1"/>
            <p:nvPr>
              <p:custDataLst>
                <p:tags r:id="rId8"/>
              </p:custDataLst>
            </p:nvPr>
          </p:nvSpPr>
          <p:spPr>
            <a:xfrm>
              <a:off x="1447800" y="58293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dirty="0">
                  <a:latin typeface="+mj-lt"/>
                </a:rPr>
                <a:t>none of these</a:t>
              </a:r>
            </a:p>
          </p:txBody>
        </p:sp>
        <p:pic>
          <p:nvPicPr>
            <p:cNvPr id="16" name="Picture 15" descr="answer-e.png"/>
            <p:cNvPicPr>
              <a:picLocks/>
            </p:cNvPicPr>
            <p:nvPr>
              <p:custDataLst>
                <p:tags r:id="rId9"/>
              </p:custDataLst>
            </p:nvPr>
          </p:nvPicPr>
          <p:blipFill>
            <a:blip r:embed="rId23" cstate="print"/>
            <a:stretch>
              <a:fillRect/>
            </a:stretch>
          </p:blipFill>
          <p:spPr>
            <a:xfrm>
              <a:off x="609600" y="5816600"/>
              <a:ext cx="685800" cy="685800"/>
            </a:xfrm>
            <a:prstGeom prst="rect">
              <a:avLst/>
            </a:prstGeom>
          </p:spPr>
        </p:pic>
      </p:grpSp>
      <p:sp>
        <p:nvSpPr>
          <p:cNvPr id="20" name="Frame 19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02763" y="2020957"/>
            <a:ext cx="419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+mj-lt"/>
              </a:rPr>
              <a:t>HF </a:t>
            </a:r>
            <a:r>
              <a:rPr lang="en-US" sz="4000" dirty="0">
                <a:latin typeface="+mj-lt"/>
                <a:cs typeface="Calibri" panose="020F0502020204030204" pitchFamily="34" charset="0"/>
              </a:rPr>
              <a:t>↔ H</a:t>
            </a:r>
            <a:r>
              <a:rPr lang="en-US" sz="4000" baseline="30000" dirty="0">
                <a:latin typeface="+mj-lt"/>
                <a:cs typeface="Calibri" panose="020F0502020204030204" pitchFamily="34" charset="0"/>
              </a:rPr>
              <a:t>+</a:t>
            </a:r>
            <a:r>
              <a:rPr lang="en-US" sz="4000" dirty="0">
                <a:latin typeface="+mj-lt"/>
                <a:cs typeface="Calibri" panose="020F0502020204030204" pitchFamily="34" charset="0"/>
              </a:rPr>
              <a:t> + </a:t>
            </a:r>
            <a:r>
              <a:rPr lang="en-US" sz="4000" dirty="0">
                <a:solidFill>
                  <a:srgbClr val="0070C0"/>
                </a:solidFill>
                <a:latin typeface="+mj-lt"/>
                <a:cs typeface="Calibri" panose="020F0502020204030204" pitchFamily="34" charset="0"/>
              </a:rPr>
              <a:t>F</a:t>
            </a:r>
            <a:r>
              <a:rPr lang="en-US" sz="4000" baseline="30000" dirty="0">
                <a:solidFill>
                  <a:srgbClr val="0070C0"/>
                </a:solidFill>
                <a:latin typeface="+mj-lt"/>
                <a:cs typeface="Calibri" panose="020F0502020204030204" pitchFamily="34" charset="0"/>
              </a:rPr>
              <a:t>-</a:t>
            </a:r>
            <a:endParaRPr lang="en-US" sz="4000" baseline="30000" dirty="0">
              <a:solidFill>
                <a:srgbClr val="0070C0"/>
              </a:solidFill>
              <a:latin typeface="+mj-lt"/>
            </a:endParaRPr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D38D3934-4C4E-FAD9-0406-302EDF79DE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2033953"/>
              </p:ext>
            </p:extLst>
          </p:nvPr>
        </p:nvGraphicFramePr>
        <p:xfrm>
          <a:off x="4648200" y="2791461"/>
          <a:ext cx="4876800" cy="2072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182060213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426535623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418784689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1732274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0000"/>
                          </a:solidFill>
                        </a:rPr>
                        <a:t>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0000"/>
                          </a:solidFill>
                        </a:rPr>
                        <a:t>0.20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000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0000"/>
                          </a:solidFill>
                        </a:rPr>
                        <a:t>0.10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332393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0000"/>
                          </a:solidFill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0000"/>
                          </a:solidFill>
                        </a:rPr>
                        <a:t>-x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0000"/>
                          </a:solidFill>
                        </a:rPr>
                        <a:t>+x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0000"/>
                          </a:solidFill>
                        </a:rPr>
                        <a:t>+x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613748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rgbClr val="000000"/>
                          </a:solidFill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>
                          <a:solidFill>
                            <a:srgbClr val="000000"/>
                          </a:solidFill>
                        </a:rPr>
                        <a:t>0.20 – x</a:t>
                      </a:r>
                      <a:endParaRPr lang="en-US" sz="28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rgbClr val="000000"/>
                          </a:solidFill>
                        </a:rPr>
                        <a:t>x</a:t>
                      </a:r>
                      <a:endParaRPr lang="en-US" sz="28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rgbClr val="000000"/>
                          </a:solidFill>
                        </a:rPr>
                        <a:t>0.10 + x</a:t>
                      </a:r>
                      <a:endParaRPr lang="en-US" sz="28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772796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rgbClr val="000000"/>
                          </a:solidFill>
                        </a:rPr>
                        <a:t>5%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67300044"/>
                  </a:ext>
                </a:extLst>
              </a:tr>
            </a:tbl>
          </a:graphicData>
        </a:graphic>
      </p:graphicFrame>
      <p:sp>
        <p:nvSpPr>
          <p:cNvPr id="21" name="Star: 12 Points 20">
            <a:extLst>
              <a:ext uri="{FF2B5EF4-FFF2-40B4-BE49-F238E27FC236}">
                <a16:creationId xmlns:a16="http://schemas.microsoft.com/office/drawing/2014/main" id="{A6CADCF0-FD12-5C8A-A256-2157EB1FC132}"/>
              </a:ext>
            </a:extLst>
          </p:cNvPr>
          <p:cNvSpPr/>
          <p:nvPr/>
        </p:nvSpPr>
        <p:spPr bwMode="auto">
          <a:xfrm>
            <a:off x="9525000" y="1066800"/>
            <a:ext cx="2362200" cy="2072640"/>
          </a:xfrm>
          <a:prstGeom prst="star12">
            <a:avLst/>
          </a:prstGeom>
          <a:solidFill>
            <a:srgbClr val="FFFF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>
                <a:ln>
                  <a:noFill/>
                </a:ln>
                <a:latin typeface="+mj-lt"/>
              </a:rPr>
              <a:t>Common Ion Effect!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766864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>
            <p:custDataLst>
              <p:tags r:id="rId2"/>
            </p:custDataLst>
          </p:nvPr>
        </p:nvSpPr>
        <p:spPr>
          <a:xfrm>
            <a:off x="228600" y="383392"/>
            <a:ext cx="10363200" cy="973116"/>
          </a:xfrm>
          <a:prstGeom prst="rect">
            <a:avLst/>
          </a:prstGeom>
          <a:noFill/>
        </p:spPr>
        <p:txBody>
          <a:bodyPr vert="horz" rtlCol="0" anchor="ctr" anchorCtr="1">
            <a:noAutofit/>
          </a:bodyPr>
          <a:lstStyle/>
          <a:p>
            <a:r>
              <a:rPr lang="en-US" sz="3600" dirty="0">
                <a:latin typeface="+mj-lt"/>
              </a:rPr>
              <a:t>Calculate the [H</a:t>
            </a:r>
            <a:r>
              <a:rPr lang="en-US" sz="3600" baseline="30000" dirty="0">
                <a:latin typeface="+mj-lt"/>
              </a:rPr>
              <a:t>+</a:t>
            </a:r>
            <a:r>
              <a:rPr lang="en-US" sz="3600" dirty="0">
                <a:latin typeface="+mj-lt"/>
              </a:rPr>
              <a:t>] in a solution that is 0.10 M in </a:t>
            </a:r>
            <a:r>
              <a:rPr lang="en-US" sz="3600" dirty="0" err="1">
                <a:latin typeface="+mj-lt"/>
              </a:rPr>
              <a:t>NaF</a:t>
            </a:r>
            <a:r>
              <a:rPr lang="en-US" sz="3600" dirty="0">
                <a:latin typeface="+mj-lt"/>
              </a:rPr>
              <a:t> and 0.20 M in HF. (</a:t>
            </a:r>
            <a:r>
              <a:rPr lang="en-US" sz="3600" i="1" dirty="0">
                <a:latin typeface="+mj-lt"/>
              </a:rPr>
              <a:t>K</a:t>
            </a:r>
            <a:r>
              <a:rPr lang="en-US" sz="3600" baseline="-25000" dirty="0">
                <a:latin typeface="+mj-lt"/>
              </a:rPr>
              <a:t>a</a:t>
            </a:r>
            <a:r>
              <a:rPr lang="en-US" sz="3600" dirty="0">
                <a:latin typeface="+mj-lt"/>
              </a:rPr>
              <a:t> = 7.2 </a:t>
            </a:r>
            <a:r>
              <a:rPr lang="en-US" sz="3600" dirty="0">
                <a:latin typeface="+mj-lt"/>
                <a:sym typeface="Symbol"/>
              </a:rPr>
              <a:t></a:t>
            </a:r>
            <a:r>
              <a:rPr lang="en-US" sz="3600" dirty="0">
                <a:latin typeface="+mj-lt"/>
              </a:rPr>
              <a:t>10</a:t>
            </a:r>
            <a:r>
              <a:rPr lang="en-US" sz="3600" baseline="30000" dirty="0">
                <a:latin typeface="+mj-lt"/>
              </a:rPr>
              <a:t>-4</a:t>
            </a:r>
            <a:r>
              <a:rPr lang="en-US" sz="3600" dirty="0">
                <a:latin typeface="+mj-lt"/>
              </a:rPr>
              <a:t>)</a:t>
            </a:r>
          </a:p>
        </p:txBody>
      </p:sp>
      <p:grpSp>
        <p:nvGrpSpPr>
          <p:cNvPr id="5" name="Group 4"/>
          <p:cNvGrpSpPr/>
          <p:nvPr>
            <p:custDataLst>
              <p:tags r:id="rId3"/>
            </p:custDataLst>
          </p:nvPr>
        </p:nvGrpSpPr>
        <p:grpSpPr>
          <a:xfrm>
            <a:off x="609600" y="1752600"/>
            <a:ext cx="8077200" cy="685800"/>
            <a:chOff x="609600" y="2159000"/>
            <a:chExt cx="8077200" cy="685800"/>
          </a:xfrm>
        </p:grpSpPr>
        <p:sp>
          <p:nvSpPr>
            <p:cNvPr id="3" name="TextBox 2"/>
            <p:cNvSpPr txBox="1"/>
            <p:nvPr>
              <p:custDataLst>
                <p:tags r:id="rId16"/>
              </p:custDataLst>
            </p:nvPr>
          </p:nvSpPr>
          <p:spPr>
            <a:xfrm>
              <a:off x="1447800" y="21717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dirty="0">
                  <a:latin typeface="+mj-lt"/>
                </a:rPr>
                <a:t>7.2 x 10</a:t>
              </a:r>
              <a:r>
                <a:rPr lang="en-US" baseline="30000" dirty="0">
                  <a:latin typeface="+mj-lt"/>
                </a:rPr>
                <a:t>-4 </a:t>
              </a:r>
              <a:r>
                <a:rPr lang="en-US" dirty="0">
                  <a:latin typeface="+mj-lt"/>
                </a:rPr>
                <a:t>M</a:t>
              </a:r>
            </a:p>
          </p:txBody>
        </p:sp>
        <p:pic>
          <p:nvPicPr>
            <p:cNvPr id="4" name="Picture 3" descr="answer-a.png"/>
            <p:cNvPicPr>
              <a:picLocks/>
            </p:cNvPicPr>
            <p:nvPr>
              <p:custDataLst>
                <p:tags r:id="rId17"/>
              </p:custDataLst>
            </p:nvPr>
          </p:nvPicPr>
          <p:blipFill>
            <a:blip r:embed="rId19" cstate="print"/>
            <a:stretch>
              <a:fillRect/>
            </a:stretch>
          </p:blipFill>
          <p:spPr>
            <a:xfrm>
              <a:off x="609600" y="2159000"/>
              <a:ext cx="685800" cy="685800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>
            <p:custDataLst>
              <p:tags r:id="rId4"/>
            </p:custDataLst>
          </p:nvPr>
        </p:nvGrpSpPr>
        <p:grpSpPr>
          <a:xfrm>
            <a:off x="609600" y="2667000"/>
            <a:ext cx="8077200" cy="685800"/>
            <a:chOff x="609600" y="3073400"/>
            <a:chExt cx="8077200" cy="685800"/>
          </a:xfrm>
        </p:grpSpPr>
        <p:sp>
          <p:nvSpPr>
            <p:cNvPr id="6" name="TextBox 5"/>
            <p:cNvSpPr txBox="1"/>
            <p:nvPr>
              <p:custDataLst>
                <p:tags r:id="rId14"/>
              </p:custDataLst>
            </p:nvPr>
          </p:nvSpPr>
          <p:spPr>
            <a:xfrm>
              <a:off x="1447800" y="30861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dirty="0">
                  <a:latin typeface="+mj-lt"/>
                </a:rPr>
                <a:t>2.0 M</a:t>
              </a:r>
            </a:p>
          </p:txBody>
        </p:sp>
        <p:pic>
          <p:nvPicPr>
            <p:cNvPr id="7" name="Picture 6" descr="answer-b.png"/>
            <p:cNvPicPr>
              <a:picLocks/>
            </p:cNvPicPr>
            <p:nvPr>
              <p:custDataLst>
                <p:tags r:id="rId15"/>
              </p:custDataLst>
            </p:nvPr>
          </p:nvPicPr>
          <p:blipFill>
            <a:blip r:embed="rId20" cstate="print"/>
            <a:stretch>
              <a:fillRect/>
            </a:stretch>
          </p:blipFill>
          <p:spPr>
            <a:xfrm>
              <a:off x="609600" y="3073400"/>
              <a:ext cx="685800" cy="685800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>
            <p:custDataLst>
              <p:tags r:id="rId5"/>
            </p:custDataLst>
          </p:nvPr>
        </p:nvGrpSpPr>
        <p:grpSpPr>
          <a:xfrm>
            <a:off x="609600" y="3581400"/>
            <a:ext cx="8077200" cy="685800"/>
            <a:chOff x="609600" y="3987800"/>
            <a:chExt cx="8077200" cy="685800"/>
          </a:xfrm>
        </p:grpSpPr>
        <p:sp>
          <p:nvSpPr>
            <p:cNvPr id="9" name="TextBox 8"/>
            <p:cNvSpPr txBox="1"/>
            <p:nvPr>
              <p:custDataLst>
                <p:tags r:id="rId12"/>
              </p:custDataLst>
            </p:nvPr>
          </p:nvSpPr>
          <p:spPr>
            <a:xfrm>
              <a:off x="1447800" y="40005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dirty="0">
                  <a:latin typeface="+mj-lt"/>
                </a:rPr>
                <a:t>1.4 x 10</a:t>
              </a:r>
              <a:r>
                <a:rPr lang="en-US" baseline="30000" dirty="0">
                  <a:latin typeface="+mj-lt"/>
                </a:rPr>
                <a:t>-3 </a:t>
              </a:r>
              <a:r>
                <a:rPr lang="en-US" dirty="0">
                  <a:latin typeface="+mj-lt"/>
                </a:rPr>
                <a:t>M</a:t>
              </a:r>
            </a:p>
          </p:txBody>
        </p:sp>
        <p:pic>
          <p:nvPicPr>
            <p:cNvPr id="10" name="Picture 9" descr="answer-c.png"/>
            <p:cNvPicPr>
              <a:picLocks/>
            </p:cNvPicPr>
            <p:nvPr>
              <p:custDataLst>
                <p:tags r:id="rId13"/>
              </p:custDataLst>
            </p:nvPr>
          </p:nvPicPr>
          <p:blipFill>
            <a:blip r:embed="rId21" cstate="print"/>
            <a:stretch>
              <a:fillRect/>
            </a:stretch>
          </p:blipFill>
          <p:spPr>
            <a:xfrm>
              <a:off x="609600" y="3987800"/>
              <a:ext cx="685800" cy="685800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>
            <p:custDataLst>
              <p:tags r:id="rId6"/>
            </p:custDataLst>
          </p:nvPr>
        </p:nvGrpSpPr>
        <p:grpSpPr>
          <a:xfrm>
            <a:off x="609600" y="4495800"/>
            <a:ext cx="8077200" cy="685800"/>
            <a:chOff x="609600" y="4902200"/>
            <a:chExt cx="8077200" cy="685800"/>
          </a:xfrm>
        </p:grpSpPr>
        <p:sp>
          <p:nvSpPr>
            <p:cNvPr id="12" name="TextBox 11"/>
            <p:cNvSpPr txBox="1"/>
            <p:nvPr>
              <p:custDataLst>
                <p:tags r:id="rId10"/>
              </p:custDataLst>
            </p:nvPr>
          </p:nvSpPr>
          <p:spPr>
            <a:xfrm>
              <a:off x="1447800" y="49149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dirty="0">
                  <a:latin typeface="+mj-lt"/>
                </a:rPr>
                <a:t>0.20 M</a:t>
              </a:r>
            </a:p>
          </p:txBody>
        </p:sp>
        <p:pic>
          <p:nvPicPr>
            <p:cNvPr id="13" name="Picture 12" descr="answer-d.png"/>
            <p:cNvPicPr>
              <a:picLocks/>
            </p:cNvPicPr>
            <p:nvPr>
              <p:custDataLst>
                <p:tags r:id="rId11"/>
              </p:custDataLst>
            </p:nvPr>
          </p:nvPicPr>
          <p:blipFill>
            <a:blip r:embed="rId22" cstate="print"/>
            <a:stretch>
              <a:fillRect/>
            </a:stretch>
          </p:blipFill>
          <p:spPr>
            <a:xfrm>
              <a:off x="609600" y="4902200"/>
              <a:ext cx="685800" cy="685800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>
            <p:custDataLst>
              <p:tags r:id="rId7"/>
            </p:custDataLst>
          </p:nvPr>
        </p:nvGrpSpPr>
        <p:grpSpPr>
          <a:xfrm>
            <a:off x="609600" y="5410200"/>
            <a:ext cx="8077200" cy="685800"/>
            <a:chOff x="609600" y="5816600"/>
            <a:chExt cx="8077200" cy="685800"/>
          </a:xfrm>
        </p:grpSpPr>
        <p:sp>
          <p:nvSpPr>
            <p:cNvPr id="15" name="TextBox 14"/>
            <p:cNvSpPr txBox="1"/>
            <p:nvPr>
              <p:custDataLst>
                <p:tags r:id="rId8"/>
              </p:custDataLst>
            </p:nvPr>
          </p:nvSpPr>
          <p:spPr>
            <a:xfrm>
              <a:off x="1447800" y="58293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dirty="0">
                  <a:latin typeface="+mj-lt"/>
                </a:rPr>
                <a:t>none of these</a:t>
              </a:r>
            </a:p>
          </p:txBody>
        </p:sp>
        <p:pic>
          <p:nvPicPr>
            <p:cNvPr id="16" name="Picture 15" descr="answer-e.png"/>
            <p:cNvPicPr>
              <a:picLocks/>
            </p:cNvPicPr>
            <p:nvPr>
              <p:custDataLst>
                <p:tags r:id="rId9"/>
              </p:custDataLst>
            </p:nvPr>
          </p:nvPicPr>
          <p:blipFill>
            <a:blip r:embed="rId23" cstate="print"/>
            <a:stretch>
              <a:fillRect/>
            </a:stretch>
          </p:blipFill>
          <p:spPr>
            <a:xfrm>
              <a:off x="609600" y="5816600"/>
              <a:ext cx="685800" cy="685800"/>
            </a:xfrm>
            <a:prstGeom prst="rect">
              <a:avLst/>
            </a:prstGeom>
          </p:spPr>
        </p:pic>
      </p:grpSp>
      <p:sp>
        <p:nvSpPr>
          <p:cNvPr id="20" name="Frame 19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02763" y="2020957"/>
            <a:ext cx="419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+mj-lt"/>
              </a:rPr>
              <a:t>HF </a:t>
            </a:r>
            <a:r>
              <a:rPr lang="en-US" sz="4000" dirty="0">
                <a:latin typeface="+mj-lt"/>
                <a:cs typeface="Calibri" panose="020F0502020204030204" pitchFamily="34" charset="0"/>
              </a:rPr>
              <a:t>↔ H</a:t>
            </a:r>
            <a:r>
              <a:rPr lang="en-US" sz="4000" baseline="30000" dirty="0">
                <a:latin typeface="+mj-lt"/>
                <a:cs typeface="Calibri" panose="020F0502020204030204" pitchFamily="34" charset="0"/>
              </a:rPr>
              <a:t>+</a:t>
            </a:r>
            <a:r>
              <a:rPr lang="en-US" sz="4000" dirty="0">
                <a:latin typeface="+mj-lt"/>
                <a:cs typeface="Calibri" panose="020F0502020204030204" pitchFamily="34" charset="0"/>
              </a:rPr>
              <a:t> + </a:t>
            </a:r>
            <a:r>
              <a:rPr lang="en-US" sz="4000" dirty="0">
                <a:solidFill>
                  <a:srgbClr val="0070C0"/>
                </a:solidFill>
                <a:latin typeface="+mj-lt"/>
                <a:cs typeface="Calibri" panose="020F0502020204030204" pitchFamily="34" charset="0"/>
              </a:rPr>
              <a:t>F</a:t>
            </a:r>
            <a:r>
              <a:rPr lang="en-US" sz="4000" baseline="30000" dirty="0">
                <a:solidFill>
                  <a:srgbClr val="0070C0"/>
                </a:solidFill>
                <a:latin typeface="+mj-lt"/>
                <a:cs typeface="Calibri" panose="020F0502020204030204" pitchFamily="34" charset="0"/>
              </a:rPr>
              <a:t>-</a:t>
            </a:r>
            <a:endParaRPr lang="en-US" sz="4000" baseline="30000" dirty="0">
              <a:solidFill>
                <a:srgbClr val="0070C0"/>
              </a:solidFill>
              <a:latin typeface="+mj-lt"/>
            </a:endParaRPr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D38D3934-4C4E-FAD9-0406-302EDF79DE32}"/>
              </a:ext>
            </a:extLst>
          </p:cNvPr>
          <p:cNvGraphicFramePr>
            <a:graphicFrameLocks noGrp="1"/>
          </p:cNvGraphicFramePr>
          <p:nvPr/>
        </p:nvGraphicFramePr>
        <p:xfrm>
          <a:off x="4648200" y="2791461"/>
          <a:ext cx="4876800" cy="2072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182060213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426535623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418784689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1732274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0000"/>
                          </a:solidFill>
                        </a:rPr>
                        <a:t>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0000"/>
                          </a:solidFill>
                        </a:rPr>
                        <a:t>0.20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000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0000"/>
                          </a:solidFill>
                        </a:rPr>
                        <a:t>0.10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332393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0000"/>
                          </a:solidFill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0000"/>
                          </a:solidFill>
                        </a:rPr>
                        <a:t>-x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0000"/>
                          </a:solidFill>
                        </a:rPr>
                        <a:t>+x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0000"/>
                          </a:solidFill>
                        </a:rPr>
                        <a:t>+x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613748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rgbClr val="000000"/>
                          </a:solidFill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>
                          <a:solidFill>
                            <a:srgbClr val="000000"/>
                          </a:solidFill>
                        </a:rPr>
                        <a:t>0.20 – x</a:t>
                      </a:r>
                      <a:endParaRPr lang="en-US" sz="28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rgbClr val="000000"/>
                          </a:solidFill>
                        </a:rPr>
                        <a:t>x</a:t>
                      </a:r>
                      <a:endParaRPr lang="en-US" sz="28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rgbClr val="000000"/>
                          </a:solidFill>
                        </a:rPr>
                        <a:t>0.10 + x</a:t>
                      </a:r>
                      <a:endParaRPr lang="en-US" sz="28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772796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rgbClr val="000000"/>
                          </a:solidFill>
                        </a:rPr>
                        <a:t>5%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>
                          <a:solidFill>
                            <a:srgbClr val="000000"/>
                          </a:solidFill>
                        </a:rPr>
                        <a:t>0.20</a:t>
                      </a:r>
                      <a:endParaRPr lang="en-US" sz="28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rgbClr val="000000"/>
                          </a:solidFill>
                        </a:rPr>
                        <a:t>x</a:t>
                      </a:r>
                      <a:endParaRPr lang="en-US" sz="28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0000"/>
                          </a:solidFill>
                        </a:rPr>
                        <a:t>0.10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67300044"/>
                  </a:ext>
                </a:extLst>
              </a:tr>
            </a:tbl>
          </a:graphicData>
        </a:graphic>
      </p:graphicFrame>
      <p:sp>
        <p:nvSpPr>
          <p:cNvPr id="21" name="Star: 12 Points 20">
            <a:extLst>
              <a:ext uri="{FF2B5EF4-FFF2-40B4-BE49-F238E27FC236}">
                <a16:creationId xmlns:a16="http://schemas.microsoft.com/office/drawing/2014/main" id="{A6CADCF0-FD12-5C8A-A256-2157EB1FC132}"/>
              </a:ext>
            </a:extLst>
          </p:cNvPr>
          <p:cNvSpPr/>
          <p:nvPr/>
        </p:nvSpPr>
        <p:spPr bwMode="auto">
          <a:xfrm>
            <a:off x="9525000" y="1066800"/>
            <a:ext cx="2362200" cy="2072640"/>
          </a:xfrm>
          <a:prstGeom prst="star12">
            <a:avLst/>
          </a:prstGeom>
          <a:solidFill>
            <a:srgbClr val="FFFF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>
                <a:ln>
                  <a:noFill/>
                </a:ln>
                <a:latin typeface="+mj-lt"/>
              </a:rPr>
              <a:t>Common Ion Effect!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335038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>
            <p:custDataLst>
              <p:tags r:id="rId2"/>
            </p:custDataLst>
          </p:nvPr>
        </p:nvSpPr>
        <p:spPr>
          <a:xfrm>
            <a:off x="228600" y="383392"/>
            <a:ext cx="10363200" cy="973116"/>
          </a:xfrm>
          <a:prstGeom prst="rect">
            <a:avLst/>
          </a:prstGeom>
          <a:noFill/>
        </p:spPr>
        <p:txBody>
          <a:bodyPr vert="horz" rtlCol="0" anchor="ctr" anchorCtr="1">
            <a:noAutofit/>
          </a:bodyPr>
          <a:lstStyle/>
          <a:p>
            <a:r>
              <a:rPr lang="en-US" sz="3600" dirty="0">
                <a:latin typeface="+mj-lt"/>
              </a:rPr>
              <a:t>Calculate the [H</a:t>
            </a:r>
            <a:r>
              <a:rPr lang="en-US" sz="3600" baseline="30000" dirty="0">
                <a:latin typeface="+mj-lt"/>
              </a:rPr>
              <a:t>+</a:t>
            </a:r>
            <a:r>
              <a:rPr lang="en-US" sz="3600" dirty="0">
                <a:latin typeface="+mj-lt"/>
              </a:rPr>
              <a:t>] in a solution that is 0.10 M in </a:t>
            </a:r>
            <a:r>
              <a:rPr lang="en-US" sz="3600" dirty="0" err="1">
                <a:latin typeface="+mj-lt"/>
              </a:rPr>
              <a:t>NaF</a:t>
            </a:r>
            <a:r>
              <a:rPr lang="en-US" sz="3600" dirty="0">
                <a:latin typeface="+mj-lt"/>
              </a:rPr>
              <a:t> and 0.20 M in HF. (</a:t>
            </a:r>
            <a:r>
              <a:rPr lang="en-US" sz="3600" i="1" dirty="0">
                <a:latin typeface="+mj-lt"/>
              </a:rPr>
              <a:t>K</a:t>
            </a:r>
            <a:r>
              <a:rPr lang="en-US" sz="3600" baseline="-25000" dirty="0">
                <a:latin typeface="+mj-lt"/>
              </a:rPr>
              <a:t>a</a:t>
            </a:r>
            <a:r>
              <a:rPr lang="en-US" sz="3600" dirty="0">
                <a:latin typeface="+mj-lt"/>
              </a:rPr>
              <a:t> = 7.2 </a:t>
            </a:r>
            <a:r>
              <a:rPr lang="en-US" sz="3600" dirty="0">
                <a:latin typeface="+mj-lt"/>
                <a:sym typeface="Symbol"/>
              </a:rPr>
              <a:t></a:t>
            </a:r>
            <a:r>
              <a:rPr lang="en-US" sz="3600" dirty="0">
                <a:latin typeface="+mj-lt"/>
              </a:rPr>
              <a:t>10</a:t>
            </a:r>
            <a:r>
              <a:rPr lang="en-US" sz="3600" baseline="30000" dirty="0">
                <a:latin typeface="+mj-lt"/>
              </a:rPr>
              <a:t>-4</a:t>
            </a:r>
            <a:r>
              <a:rPr lang="en-US" sz="3600" dirty="0">
                <a:latin typeface="+mj-lt"/>
              </a:rPr>
              <a:t>)</a:t>
            </a:r>
          </a:p>
        </p:txBody>
      </p:sp>
      <p:grpSp>
        <p:nvGrpSpPr>
          <p:cNvPr id="5" name="Group 4"/>
          <p:cNvGrpSpPr/>
          <p:nvPr>
            <p:custDataLst>
              <p:tags r:id="rId3"/>
            </p:custDataLst>
          </p:nvPr>
        </p:nvGrpSpPr>
        <p:grpSpPr>
          <a:xfrm>
            <a:off x="609600" y="1752600"/>
            <a:ext cx="8077200" cy="685800"/>
            <a:chOff x="609600" y="2159000"/>
            <a:chExt cx="8077200" cy="685800"/>
          </a:xfrm>
        </p:grpSpPr>
        <p:sp>
          <p:nvSpPr>
            <p:cNvPr id="3" name="TextBox 2"/>
            <p:cNvSpPr txBox="1"/>
            <p:nvPr>
              <p:custDataLst>
                <p:tags r:id="rId16"/>
              </p:custDataLst>
            </p:nvPr>
          </p:nvSpPr>
          <p:spPr>
            <a:xfrm>
              <a:off x="1447800" y="21717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dirty="0">
                  <a:latin typeface="+mj-lt"/>
                </a:rPr>
                <a:t>7.2 x 10</a:t>
              </a:r>
              <a:r>
                <a:rPr lang="en-US" baseline="30000" dirty="0">
                  <a:latin typeface="+mj-lt"/>
                </a:rPr>
                <a:t>-4 </a:t>
              </a:r>
              <a:r>
                <a:rPr lang="en-US" dirty="0">
                  <a:latin typeface="+mj-lt"/>
                </a:rPr>
                <a:t>M</a:t>
              </a:r>
            </a:p>
          </p:txBody>
        </p:sp>
        <p:pic>
          <p:nvPicPr>
            <p:cNvPr id="4" name="Picture 3" descr="answer-a.png"/>
            <p:cNvPicPr>
              <a:picLocks/>
            </p:cNvPicPr>
            <p:nvPr>
              <p:custDataLst>
                <p:tags r:id="rId17"/>
              </p:custDataLst>
            </p:nvPr>
          </p:nvPicPr>
          <p:blipFill>
            <a:blip r:embed="rId19" cstate="print"/>
            <a:stretch>
              <a:fillRect/>
            </a:stretch>
          </p:blipFill>
          <p:spPr>
            <a:xfrm>
              <a:off x="609600" y="2159000"/>
              <a:ext cx="685800" cy="685800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>
            <p:custDataLst>
              <p:tags r:id="rId4"/>
            </p:custDataLst>
          </p:nvPr>
        </p:nvGrpSpPr>
        <p:grpSpPr>
          <a:xfrm>
            <a:off x="609600" y="2667000"/>
            <a:ext cx="8077200" cy="685800"/>
            <a:chOff x="609600" y="3073400"/>
            <a:chExt cx="8077200" cy="685800"/>
          </a:xfrm>
        </p:grpSpPr>
        <p:sp>
          <p:nvSpPr>
            <p:cNvPr id="6" name="TextBox 5"/>
            <p:cNvSpPr txBox="1"/>
            <p:nvPr>
              <p:custDataLst>
                <p:tags r:id="rId14"/>
              </p:custDataLst>
            </p:nvPr>
          </p:nvSpPr>
          <p:spPr>
            <a:xfrm>
              <a:off x="1447800" y="30861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dirty="0">
                  <a:latin typeface="+mj-lt"/>
                </a:rPr>
                <a:t>2.0 M</a:t>
              </a:r>
            </a:p>
          </p:txBody>
        </p:sp>
        <p:pic>
          <p:nvPicPr>
            <p:cNvPr id="7" name="Picture 6" descr="answer-b.png"/>
            <p:cNvPicPr>
              <a:picLocks/>
            </p:cNvPicPr>
            <p:nvPr>
              <p:custDataLst>
                <p:tags r:id="rId15"/>
              </p:custDataLst>
            </p:nvPr>
          </p:nvPicPr>
          <p:blipFill>
            <a:blip r:embed="rId20" cstate="print"/>
            <a:stretch>
              <a:fillRect/>
            </a:stretch>
          </p:blipFill>
          <p:spPr>
            <a:xfrm>
              <a:off x="609600" y="3073400"/>
              <a:ext cx="685800" cy="685800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>
            <p:custDataLst>
              <p:tags r:id="rId5"/>
            </p:custDataLst>
          </p:nvPr>
        </p:nvGrpSpPr>
        <p:grpSpPr>
          <a:xfrm>
            <a:off x="609600" y="3581400"/>
            <a:ext cx="8077200" cy="685800"/>
            <a:chOff x="609600" y="3987800"/>
            <a:chExt cx="8077200" cy="685800"/>
          </a:xfrm>
        </p:grpSpPr>
        <p:sp>
          <p:nvSpPr>
            <p:cNvPr id="9" name="TextBox 8"/>
            <p:cNvSpPr txBox="1"/>
            <p:nvPr>
              <p:custDataLst>
                <p:tags r:id="rId12"/>
              </p:custDataLst>
            </p:nvPr>
          </p:nvSpPr>
          <p:spPr>
            <a:xfrm>
              <a:off x="1447800" y="40005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dirty="0">
                  <a:latin typeface="+mj-lt"/>
                </a:rPr>
                <a:t>1.4 x 10</a:t>
              </a:r>
              <a:r>
                <a:rPr lang="en-US" baseline="30000" dirty="0">
                  <a:latin typeface="+mj-lt"/>
                </a:rPr>
                <a:t>-3 </a:t>
              </a:r>
              <a:r>
                <a:rPr lang="en-US" dirty="0">
                  <a:latin typeface="+mj-lt"/>
                </a:rPr>
                <a:t>M</a:t>
              </a:r>
            </a:p>
          </p:txBody>
        </p:sp>
        <p:pic>
          <p:nvPicPr>
            <p:cNvPr id="10" name="Picture 9" descr="answer-c.png"/>
            <p:cNvPicPr>
              <a:picLocks/>
            </p:cNvPicPr>
            <p:nvPr>
              <p:custDataLst>
                <p:tags r:id="rId13"/>
              </p:custDataLst>
            </p:nvPr>
          </p:nvPicPr>
          <p:blipFill>
            <a:blip r:embed="rId21" cstate="print"/>
            <a:stretch>
              <a:fillRect/>
            </a:stretch>
          </p:blipFill>
          <p:spPr>
            <a:xfrm>
              <a:off x="609600" y="3987800"/>
              <a:ext cx="685800" cy="685800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>
            <p:custDataLst>
              <p:tags r:id="rId6"/>
            </p:custDataLst>
          </p:nvPr>
        </p:nvGrpSpPr>
        <p:grpSpPr>
          <a:xfrm>
            <a:off x="609600" y="4495800"/>
            <a:ext cx="8077200" cy="685800"/>
            <a:chOff x="609600" y="4902200"/>
            <a:chExt cx="8077200" cy="685800"/>
          </a:xfrm>
        </p:grpSpPr>
        <p:sp>
          <p:nvSpPr>
            <p:cNvPr id="12" name="TextBox 11"/>
            <p:cNvSpPr txBox="1"/>
            <p:nvPr>
              <p:custDataLst>
                <p:tags r:id="rId10"/>
              </p:custDataLst>
            </p:nvPr>
          </p:nvSpPr>
          <p:spPr>
            <a:xfrm>
              <a:off x="1447800" y="49149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dirty="0">
                  <a:latin typeface="+mj-lt"/>
                </a:rPr>
                <a:t>0.20 M</a:t>
              </a:r>
            </a:p>
          </p:txBody>
        </p:sp>
        <p:pic>
          <p:nvPicPr>
            <p:cNvPr id="13" name="Picture 12" descr="answer-d.png"/>
            <p:cNvPicPr>
              <a:picLocks/>
            </p:cNvPicPr>
            <p:nvPr>
              <p:custDataLst>
                <p:tags r:id="rId11"/>
              </p:custDataLst>
            </p:nvPr>
          </p:nvPicPr>
          <p:blipFill>
            <a:blip r:embed="rId22" cstate="print"/>
            <a:stretch>
              <a:fillRect/>
            </a:stretch>
          </p:blipFill>
          <p:spPr>
            <a:xfrm>
              <a:off x="609600" y="4902200"/>
              <a:ext cx="685800" cy="685800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>
            <p:custDataLst>
              <p:tags r:id="rId7"/>
            </p:custDataLst>
          </p:nvPr>
        </p:nvGrpSpPr>
        <p:grpSpPr>
          <a:xfrm>
            <a:off x="609600" y="5410200"/>
            <a:ext cx="8077200" cy="685800"/>
            <a:chOff x="609600" y="5816600"/>
            <a:chExt cx="8077200" cy="685800"/>
          </a:xfrm>
        </p:grpSpPr>
        <p:sp>
          <p:nvSpPr>
            <p:cNvPr id="15" name="TextBox 14"/>
            <p:cNvSpPr txBox="1"/>
            <p:nvPr>
              <p:custDataLst>
                <p:tags r:id="rId8"/>
              </p:custDataLst>
            </p:nvPr>
          </p:nvSpPr>
          <p:spPr>
            <a:xfrm>
              <a:off x="1447800" y="58293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dirty="0">
                  <a:latin typeface="+mj-lt"/>
                </a:rPr>
                <a:t>none of these</a:t>
              </a:r>
            </a:p>
          </p:txBody>
        </p:sp>
        <p:pic>
          <p:nvPicPr>
            <p:cNvPr id="16" name="Picture 15" descr="answer-e.png"/>
            <p:cNvPicPr>
              <a:picLocks/>
            </p:cNvPicPr>
            <p:nvPr>
              <p:custDataLst>
                <p:tags r:id="rId9"/>
              </p:custDataLst>
            </p:nvPr>
          </p:nvPicPr>
          <p:blipFill>
            <a:blip r:embed="rId23" cstate="print"/>
            <a:stretch>
              <a:fillRect/>
            </a:stretch>
          </p:blipFill>
          <p:spPr>
            <a:xfrm>
              <a:off x="609600" y="5816600"/>
              <a:ext cx="685800" cy="685800"/>
            </a:xfrm>
            <a:prstGeom prst="rect">
              <a:avLst/>
            </a:prstGeom>
          </p:spPr>
        </p:pic>
      </p:grpSp>
      <p:sp>
        <p:nvSpPr>
          <p:cNvPr id="20" name="Frame 19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724400" y="3713333"/>
                <a:ext cx="3751796" cy="13263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𝑲𝒂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en-US" sz="4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40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𝑯</m:t>
                                  </m:r>
                                </m:e>
                                <m:sup>
                                  <m:r>
                                    <a:rPr lang="en-US" sz="40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  <m:d>
                            <m:dPr>
                              <m:begChr m:val="["/>
                              <m:endChr m:val="]"/>
                              <m:ctrlPr>
                                <a:rPr lang="en-US" sz="40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40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𝑭</m:t>
                                  </m:r>
                                </m:e>
                                <m:sup>
                                  <m:r>
                                    <a:rPr lang="en-US" sz="40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𝑯𝑭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den>
                      </m:f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0" y="3713333"/>
                <a:ext cx="3751796" cy="1326389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5602763" y="2020957"/>
            <a:ext cx="419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+mj-lt"/>
              </a:rPr>
              <a:t>HF </a:t>
            </a:r>
            <a:r>
              <a:rPr lang="en-US" sz="4000" dirty="0">
                <a:latin typeface="+mj-lt"/>
                <a:cs typeface="Calibri" panose="020F0502020204030204" pitchFamily="34" charset="0"/>
              </a:rPr>
              <a:t>↔ H</a:t>
            </a:r>
            <a:r>
              <a:rPr lang="en-US" sz="4000" baseline="30000" dirty="0">
                <a:latin typeface="+mj-lt"/>
                <a:cs typeface="Calibri" panose="020F0502020204030204" pitchFamily="34" charset="0"/>
              </a:rPr>
              <a:t>+</a:t>
            </a:r>
            <a:r>
              <a:rPr lang="en-US" sz="4000" dirty="0">
                <a:latin typeface="+mj-lt"/>
                <a:cs typeface="Calibri" panose="020F0502020204030204" pitchFamily="34" charset="0"/>
              </a:rPr>
              <a:t> + </a:t>
            </a:r>
            <a:r>
              <a:rPr lang="en-US" sz="4000" dirty="0">
                <a:solidFill>
                  <a:srgbClr val="0070C0"/>
                </a:solidFill>
                <a:latin typeface="+mj-lt"/>
                <a:cs typeface="Calibri" panose="020F0502020204030204" pitchFamily="34" charset="0"/>
              </a:rPr>
              <a:t>F</a:t>
            </a:r>
            <a:r>
              <a:rPr lang="en-US" sz="4000" baseline="30000" dirty="0">
                <a:solidFill>
                  <a:srgbClr val="0070C0"/>
                </a:solidFill>
                <a:latin typeface="+mj-lt"/>
                <a:cs typeface="Calibri" panose="020F0502020204030204" pitchFamily="34" charset="0"/>
              </a:rPr>
              <a:t>-</a:t>
            </a:r>
            <a:endParaRPr lang="en-US" sz="4000" baseline="30000" dirty="0">
              <a:solidFill>
                <a:srgbClr val="0070C0"/>
              </a:solidFill>
              <a:latin typeface="+mj-lt"/>
            </a:endParaRPr>
          </a:p>
        </p:txBody>
      </p:sp>
      <p:cxnSp>
        <p:nvCxnSpPr>
          <p:cNvPr id="25" name="Straight Arrow Connector 24"/>
          <p:cNvCxnSpPr/>
          <p:nvPr/>
        </p:nvCxnSpPr>
        <p:spPr bwMode="auto">
          <a:xfrm flipH="1">
            <a:off x="8411103" y="3268692"/>
            <a:ext cx="961497" cy="515908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9525000" y="2536865"/>
            <a:ext cx="238019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i="1" dirty="0">
                <a:latin typeface="+mj-lt"/>
              </a:rPr>
              <a:t>F</a:t>
            </a:r>
            <a:r>
              <a:rPr lang="en-US" sz="2800" b="0" i="1" baseline="30000" dirty="0">
                <a:latin typeface="+mj-lt"/>
              </a:rPr>
              <a:t>-</a:t>
            </a:r>
            <a:r>
              <a:rPr lang="en-US" sz="2800" b="0" i="1" dirty="0">
                <a:latin typeface="+mj-lt"/>
              </a:rPr>
              <a:t> present when you start because of the salt!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35824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>
            <p:custDataLst>
              <p:tags r:id="rId2"/>
            </p:custDataLst>
          </p:nvPr>
        </p:nvSpPr>
        <p:spPr>
          <a:xfrm>
            <a:off x="228600" y="383392"/>
            <a:ext cx="10363200" cy="973116"/>
          </a:xfrm>
          <a:prstGeom prst="rect">
            <a:avLst/>
          </a:prstGeom>
          <a:noFill/>
        </p:spPr>
        <p:txBody>
          <a:bodyPr vert="horz" rtlCol="0" anchor="ctr" anchorCtr="1">
            <a:noAutofit/>
          </a:bodyPr>
          <a:lstStyle/>
          <a:p>
            <a:r>
              <a:rPr lang="en-US" sz="3600" dirty="0">
                <a:latin typeface="+mj-lt"/>
              </a:rPr>
              <a:t>Calculate the [H</a:t>
            </a:r>
            <a:r>
              <a:rPr lang="en-US" sz="3600" baseline="30000" dirty="0">
                <a:latin typeface="+mj-lt"/>
              </a:rPr>
              <a:t>+</a:t>
            </a:r>
            <a:r>
              <a:rPr lang="en-US" sz="3600" dirty="0">
                <a:latin typeface="+mj-lt"/>
              </a:rPr>
              <a:t>] in a solution that is 0.10 M in </a:t>
            </a:r>
            <a:r>
              <a:rPr lang="en-US" sz="3600" dirty="0" err="1">
                <a:latin typeface="+mj-lt"/>
              </a:rPr>
              <a:t>NaF</a:t>
            </a:r>
            <a:r>
              <a:rPr lang="en-US" sz="3600" dirty="0">
                <a:latin typeface="+mj-lt"/>
              </a:rPr>
              <a:t> and 0.20 M in HF. (</a:t>
            </a:r>
            <a:r>
              <a:rPr lang="en-US" sz="3600" i="1" dirty="0">
                <a:latin typeface="+mj-lt"/>
              </a:rPr>
              <a:t>K</a:t>
            </a:r>
            <a:r>
              <a:rPr lang="en-US" sz="3600" baseline="-25000" dirty="0">
                <a:latin typeface="+mj-lt"/>
              </a:rPr>
              <a:t>a</a:t>
            </a:r>
            <a:r>
              <a:rPr lang="en-US" sz="3600" dirty="0">
                <a:latin typeface="+mj-lt"/>
              </a:rPr>
              <a:t> = 7.2 </a:t>
            </a:r>
            <a:r>
              <a:rPr lang="en-US" sz="3600" dirty="0">
                <a:latin typeface="+mj-lt"/>
                <a:sym typeface="Symbol"/>
              </a:rPr>
              <a:t></a:t>
            </a:r>
            <a:r>
              <a:rPr lang="en-US" sz="3600" dirty="0">
                <a:latin typeface="+mj-lt"/>
              </a:rPr>
              <a:t>10</a:t>
            </a:r>
            <a:r>
              <a:rPr lang="en-US" sz="3600" baseline="30000" dirty="0">
                <a:latin typeface="+mj-lt"/>
              </a:rPr>
              <a:t>-4</a:t>
            </a:r>
            <a:r>
              <a:rPr lang="en-US" sz="3600" dirty="0">
                <a:latin typeface="+mj-lt"/>
              </a:rPr>
              <a:t>)</a:t>
            </a:r>
          </a:p>
        </p:txBody>
      </p:sp>
      <p:grpSp>
        <p:nvGrpSpPr>
          <p:cNvPr id="5" name="Group 4"/>
          <p:cNvGrpSpPr/>
          <p:nvPr>
            <p:custDataLst>
              <p:tags r:id="rId3"/>
            </p:custDataLst>
          </p:nvPr>
        </p:nvGrpSpPr>
        <p:grpSpPr>
          <a:xfrm>
            <a:off x="609600" y="1752600"/>
            <a:ext cx="8077200" cy="685800"/>
            <a:chOff x="609600" y="2159000"/>
            <a:chExt cx="8077200" cy="685800"/>
          </a:xfrm>
        </p:grpSpPr>
        <p:sp>
          <p:nvSpPr>
            <p:cNvPr id="3" name="TextBox 2"/>
            <p:cNvSpPr txBox="1"/>
            <p:nvPr>
              <p:custDataLst>
                <p:tags r:id="rId16"/>
              </p:custDataLst>
            </p:nvPr>
          </p:nvSpPr>
          <p:spPr>
            <a:xfrm>
              <a:off x="1447800" y="21717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dirty="0">
                  <a:latin typeface="+mj-lt"/>
                </a:rPr>
                <a:t>7.2 x 10</a:t>
              </a:r>
              <a:r>
                <a:rPr lang="en-US" baseline="30000" dirty="0">
                  <a:latin typeface="+mj-lt"/>
                </a:rPr>
                <a:t>-4 </a:t>
              </a:r>
              <a:r>
                <a:rPr lang="en-US" dirty="0">
                  <a:latin typeface="+mj-lt"/>
                </a:rPr>
                <a:t>M</a:t>
              </a:r>
            </a:p>
          </p:txBody>
        </p:sp>
        <p:pic>
          <p:nvPicPr>
            <p:cNvPr id="4" name="Picture 3" descr="answer-a.png"/>
            <p:cNvPicPr>
              <a:picLocks/>
            </p:cNvPicPr>
            <p:nvPr>
              <p:custDataLst>
                <p:tags r:id="rId17"/>
              </p:custDataLst>
            </p:nvPr>
          </p:nvPicPr>
          <p:blipFill>
            <a:blip r:embed="rId19" cstate="print"/>
            <a:stretch>
              <a:fillRect/>
            </a:stretch>
          </p:blipFill>
          <p:spPr>
            <a:xfrm>
              <a:off x="609600" y="2159000"/>
              <a:ext cx="685800" cy="685800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>
            <p:custDataLst>
              <p:tags r:id="rId4"/>
            </p:custDataLst>
          </p:nvPr>
        </p:nvGrpSpPr>
        <p:grpSpPr>
          <a:xfrm>
            <a:off x="609600" y="2667000"/>
            <a:ext cx="8077200" cy="685800"/>
            <a:chOff x="609600" y="3073400"/>
            <a:chExt cx="8077200" cy="685800"/>
          </a:xfrm>
        </p:grpSpPr>
        <p:sp>
          <p:nvSpPr>
            <p:cNvPr id="6" name="TextBox 5"/>
            <p:cNvSpPr txBox="1"/>
            <p:nvPr>
              <p:custDataLst>
                <p:tags r:id="rId14"/>
              </p:custDataLst>
            </p:nvPr>
          </p:nvSpPr>
          <p:spPr>
            <a:xfrm>
              <a:off x="1447800" y="30861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dirty="0">
                  <a:latin typeface="+mj-lt"/>
                </a:rPr>
                <a:t>2.0 M</a:t>
              </a:r>
            </a:p>
          </p:txBody>
        </p:sp>
        <p:pic>
          <p:nvPicPr>
            <p:cNvPr id="7" name="Picture 6" descr="answer-b.png"/>
            <p:cNvPicPr>
              <a:picLocks/>
            </p:cNvPicPr>
            <p:nvPr>
              <p:custDataLst>
                <p:tags r:id="rId15"/>
              </p:custDataLst>
            </p:nvPr>
          </p:nvPicPr>
          <p:blipFill>
            <a:blip r:embed="rId20" cstate="print"/>
            <a:stretch>
              <a:fillRect/>
            </a:stretch>
          </p:blipFill>
          <p:spPr>
            <a:xfrm>
              <a:off x="609600" y="3073400"/>
              <a:ext cx="685800" cy="685800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>
            <p:custDataLst>
              <p:tags r:id="rId5"/>
            </p:custDataLst>
          </p:nvPr>
        </p:nvGrpSpPr>
        <p:grpSpPr>
          <a:xfrm>
            <a:off x="609600" y="3581400"/>
            <a:ext cx="8077200" cy="685800"/>
            <a:chOff x="609600" y="3987800"/>
            <a:chExt cx="8077200" cy="685800"/>
          </a:xfrm>
        </p:grpSpPr>
        <p:sp>
          <p:nvSpPr>
            <p:cNvPr id="9" name="TextBox 8"/>
            <p:cNvSpPr txBox="1"/>
            <p:nvPr>
              <p:custDataLst>
                <p:tags r:id="rId12"/>
              </p:custDataLst>
            </p:nvPr>
          </p:nvSpPr>
          <p:spPr>
            <a:xfrm>
              <a:off x="1447800" y="40005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dirty="0">
                  <a:latin typeface="+mj-lt"/>
                </a:rPr>
                <a:t>1.4 x 10</a:t>
              </a:r>
              <a:r>
                <a:rPr lang="en-US" baseline="30000" dirty="0">
                  <a:latin typeface="+mj-lt"/>
                </a:rPr>
                <a:t>-3 </a:t>
              </a:r>
              <a:r>
                <a:rPr lang="en-US" dirty="0">
                  <a:latin typeface="+mj-lt"/>
                </a:rPr>
                <a:t>M</a:t>
              </a:r>
            </a:p>
          </p:txBody>
        </p:sp>
        <p:pic>
          <p:nvPicPr>
            <p:cNvPr id="10" name="Picture 9" descr="answer-c.png"/>
            <p:cNvPicPr>
              <a:picLocks/>
            </p:cNvPicPr>
            <p:nvPr>
              <p:custDataLst>
                <p:tags r:id="rId13"/>
              </p:custDataLst>
            </p:nvPr>
          </p:nvPicPr>
          <p:blipFill>
            <a:blip r:embed="rId21" cstate="print"/>
            <a:stretch>
              <a:fillRect/>
            </a:stretch>
          </p:blipFill>
          <p:spPr>
            <a:xfrm>
              <a:off x="609600" y="3987800"/>
              <a:ext cx="685800" cy="685800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>
            <p:custDataLst>
              <p:tags r:id="rId6"/>
            </p:custDataLst>
          </p:nvPr>
        </p:nvGrpSpPr>
        <p:grpSpPr>
          <a:xfrm>
            <a:off x="609600" y="4495800"/>
            <a:ext cx="8077200" cy="685800"/>
            <a:chOff x="609600" y="4902200"/>
            <a:chExt cx="8077200" cy="685800"/>
          </a:xfrm>
        </p:grpSpPr>
        <p:sp>
          <p:nvSpPr>
            <p:cNvPr id="12" name="TextBox 11"/>
            <p:cNvSpPr txBox="1"/>
            <p:nvPr>
              <p:custDataLst>
                <p:tags r:id="rId10"/>
              </p:custDataLst>
            </p:nvPr>
          </p:nvSpPr>
          <p:spPr>
            <a:xfrm>
              <a:off x="1447800" y="49149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dirty="0">
                  <a:latin typeface="+mj-lt"/>
                </a:rPr>
                <a:t>0.20 M</a:t>
              </a:r>
            </a:p>
          </p:txBody>
        </p:sp>
        <p:pic>
          <p:nvPicPr>
            <p:cNvPr id="13" name="Picture 12" descr="answer-d.png"/>
            <p:cNvPicPr>
              <a:picLocks/>
            </p:cNvPicPr>
            <p:nvPr>
              <p:custDataLst>
                <p:tags r:id="rId11"/>
              </p:custDataLst>
            </p:nvPr>
          </p:nvPicPr>
          <p:blipFill>
            <a:blip r:embed="rId22" cstate="print"/>
            <a:stretch>
              <a:fillRect/>
            </a:stretch>
          </p:blipFill>
          <p:spPr>
            <a:xfrm>
              <a:off x="609600" y="4902200"/>
              <a:ext cx="685800" cy="685800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>
            <p:custDataLst>
              <p:tags r:id="rId7"/>
            </p:custDataLst>
          </p:nvPr>
        </p:nvGrpSpPr>
        <p:grpSpPr>
          <a:xfrm>
            <a:off x="609600" y="5410200"/>
            <a:ext cx="8077200" cy="685800"/>
            <a:chOff x="609600" y="5816600"/>
            <a:chExt cx="8077200" cy="685800"/>
          </a:xfrm>
        </p:grpSpPr>
        <p:sp>
          <p:nvSpPr>
            <p:cNvPr id="15" name="TextBox 14"/>
            <p:cNvSpPr txBox="1"/>
            <p:nvPr>
              <p:custDataLst>
                <p:tags r:id="rId8"/>
              </p:custDataLst>
            </p:nvPr>
          </p:nvSpPr>
          <p:spPr>
            <a:xfrm>
              <a:off x="1447800" y="58293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dirty="0">
                  <a:latin typeface="+mj-lt"/>
                </a:rPr>
                <a:t>none of these</a:t>
              </a:r>
            </a:p>
          </p:txBody>
        </p:sp>
        <p:pic>
          <p:nvPicPr>
            <p:cNvPr id="16" name="Picture 15" descr="answer-e.png"/>
            <p:cNvPicPr>
              <a:picLocks/>
            </p:cNvPicPr>
            <p:nvPr>
              <p:custDataLst>
                <p:tags r:id="rId9"/>
              </p:custDataLst>
            </p:nvPr>
          </p:nvPicPr>
          <p:blipFill>
            <a:blip r:embed="rId23" cstate="print"/>
            <a:stretch>
              <a:fillRect/>
            </a:stretch>
          </p:blipFill>
          <p:spPr>
            <a:xfrm>
              <a:off x="609600" y="5816600"/>
              <a:ext cx="685800" cy="685800"/>
            </a:xfrm>
            <a:prstGeom prst="rect">
              <a:avLst/>
            </a:prstGeom>
          </p:spPr>
        </p:pic>
      </p:grpSp>
      <p:sp>
        <p:nvSpPr>
          <p:cNvPr id="20" name="Frame 19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A4BAC9D-6261-9846-946C-305481ACC04F}"/>
                  </a:ext>
                </a:extLst>
              </p:cNvPr>
              <p:cNvSpPr txBox="1"/>
              <p:nvPr/>
            </p:nvSpPr>
            <p:spPr>
              <a:xfrm>
                <a:off x="4648200" y="2353133"/>
                <a:ext cx="6934200" cy="213603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smtClean="0">
                          <a:latin typeface="Cambria Math" panose="02040503050406030204" pitchFamily="18" charset="0"/>
                        </a:rPr>
                        <m:t>𝟕</m:t>
                      </m:r>
                      <m:r>
                        <a:rPr lang="en-US" sz="440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400" i="1" smtClean="0">
                          <a:latin typeface="Cambria Math" panose="02040503050406030204" pitchFamily="18" charset="0"/>
                        </a:rPr>
                        <m:t>𝟐</m:t>
                      </m:r>
                      <m:sSup>
                        <m:sSup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𝟒</m:t>
                          </m:r>
                        </m:sup>
                      </m:sSup>
                      <m:r>
                        <a:rPr lang="en-US" sz="4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en-US" sz="4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4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i="1">
                                      <a:latin typeface="Cambria Math" panose="02040503050406030204" pitchFamily="18" charset="0"/>
                                    </a:rPr>
                                    <m:t>𝑯</m:t>
                                  </m:r>
                                </m:e>
                                <m:sup>
                                  <m:r>
                                    <a:rPr lang="en-US" sz="44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𝟏𝟎</m:t>
                          </m:r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]</m:t>
                          </m:r>
                        </m:num>
                        <m:den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]</m:t>
                          </m:r>
                        </m:den>
                      </m:f>
                      <m:r>
                        <a:rPr lang="en-US" sz="440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en-US" sz="4400" dirty="0">
                  <a:latin typeface="Cambria Math" panose="02040503050406030204" pitchFamily="18" charset="0"/>
                </a:endParaRPr>
              </a:p>
              <a:p>
                <a:endParaRPr lang="en-US" sz="44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A4BAC9D-6261-9846-946C-305481ACC0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2353133"/>
                <a:ext cx="6934200" cy="2136034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5171320" y="4495800"/>
                <a:ext cx="5887959" cy="7847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4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𝑯</m:t>
                              </m:r>
                            </m:e>
                            <m:sup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  <m:r>
                        <a:rPr lang="en-US" sz="4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4400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400" i="1">
                          <a:latin typeface="Cambria Math" panose="02040503050406030204" pitchFamily="18" charset="0"/>
                        </a:rPr>
                        <m:t>𝟒𝟒</m:t>
                      </m:r>
                      <m:sSup>
                        <m:sSup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US" sz="4400" i="1">
                          <a:latin typeface="Cambria Math" panose="02040503050406030204" pitchFamily="18" charset="0"/>
                        </a:rPr>
                        <m:t>𝑴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1320" y="4495800"/>
                <a:ext cx="5887959" cy="784767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963547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722911" y="288385"/>
            <a:ext cx="8746177" cy="2023753"/>
          </a:xfrm>
        </p:spPr>
        <p:txBody>
          <a:bodyPr>
            <a:normAutofit/>
          </a:bodyPr>
          <a:lstStyle/>
          <a:p>
            <a:pPr algn="ctr"/>
            <a:r>
              <a:rPr lang="en-US" sz="8000" u="sng" dirty="0">
                <a:latin typeface="Impact" panose="020B0806030902050204" pitchFamily="34" charset="0"/>
              </a:rPr>
              <a:t>N39 – Acid Base</a:t>
            </a: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069053-E684-41CC-9C86-E16E4E954930}"/>
              </a:ext>
            </a:extLst>
          </p:cNvPr>
          <p:cNvSpPr txBox="1"/>
          <p:nvPr/>
        </p:nvSpPr>
        <p:spPr>
          <a:xfrm>
            <a:off x="457200" y="4518607"/>
            <a:ext cx="112775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Target: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 can identify when a solution is a buffer and can perform calculations for buffered solutions.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C0EFFFE-5DA0-743E-4F34-B41D8B1CBCD6}"/>
              </a:ext>
            </a:extLst>
          </p:cNvPr>
          <p:cNvSpPr txBox="1"/>
          <p:nvPr/>
        </p:nvSpPr>
        <p:spPr>
          <a:xfrm>
            <a:off x="876299" y="2057400"/>
            <a:ext cx="1089659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Henderson-Hasselbalch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“He-Ha”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40471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>
            <p:custDataLst>
              <p:tags r:id="rId2"/>
            </p:custDataLst>
          </p:nvPr>
        </p:nvSpPr>
        <p:spPr>
          <a:xfrm>
            <a:off x="228600" y="383392"/>
            <a:ext cx="10363200" cy="973116"/>
          </a:xfrm>
          <a:prstGeom prst="rect">
            <a:avLst/>
          </a:prstGeom>
          <a:noFill/>
        </p:spPr>
        <p:txBody>
          <a:bodyPr vert="horz" rtlCol="0" anchor="ctr" anchorCtr="1">
            <a:noAutofit/>
          </a:bodyPr>
          <a:lstStyle/>
          <a:p>
            <a:r>
              <a:rPr lang="en-US" sz="3600" dirty="0">
                <a:latin typeface="+mj-lt"/>
              </a:rPr>
              <a:t>Calculate the [H</a:t>
            </a:r>
            <a:r>
              <a:rPr lang="en-US" sz="3600" baseline="30000" dirty="0">
                <a:latin typeface="+mj-lt"/>
              </a:rPr>
              <a:t>+</a:t>
            </a:r>
            <a:r>
              <a:rPr lang="en-US" sz="3600" dirty="0">
                <a:latin typeface="+mj-lt"/>
              </a:rPr>
              <a:t>] in a solution that is 0.10 M in </a:t>
            </a:r>
            <a:r>
              <a:rPr lang="en-US" sz="3600" dirty="0" err="1">
                <a:latin typeface="+mj-lt"/>
              </a:rPr>
              <a:t>NaF</a:t>
            </a:r>
            <a:r>
              <a:rPr lang="en-US" sz="3600" dirty="0">
                <a:latin typeface="+mj-lt"/>
              </a:rPr>
              <a:t> and 0.20 M in HF. (</a:t>
            </a:r>
            <a:r>
              <a:rPr lang="en-US" sz="3600" i="1" dirty="0">
                <a:latin typeface="+mj-lt"/>
              </a:rPr>
              <a:t>K</a:t>
            </a:r>
            <a:r>
              <a:rPr lang="en-US" sz="3600" baseline="-25000" dirty="0">
                <a:latin typeface="+mj-lt"/>
              </a:rPr>
              <a:t>a</a:t>
            </a:r>
            <a:r>
              <a:rPr lang="en-US" sz="3600" dirty="0">
                <a:latin typeface="+mj-lt"/>
              </a:rPr>
              <a:t> = 7.2 </a:t>
            </a:r>
            <a:r>
              <a:rPr lang="en-US" sz="3600" dirty="0">
                <a:latin typeface="+mj-lt"/>
                <a:sym typeface="Symbol"/>
              </a:rPr>
              <a:t></a:t>
            </a:r>
            <a:r>
              <a:rPr lang="en-US" sz="3600" dirty="0">
                <a:latin typeface="+mj-lt"/>
              </a:rPr>
              <a:t>10</a:t>
            </a:r>
            <a:r>
              <a:rPr lang="en-US" sz="3600" baseline="30000" dirty="0">
                <a:latin typeface="+mj-lt"/>
              </a:rPr>
              <a:t>-4</a:t>
            </a:r>
            <a:r>
              <a:rPr lang="en-US" sz="3600" dirty="0">
                <a:latin typeface="+mj-lt"/>
              </a:rPr>
              <a:t>)</a:t>
            </a:r>
          </a:p>
        </p:txBody>
      </p:sp>
      <p:grpSp>
        <p:nvGrpSpPr>
          <p:cNvPr id="5" name="Group 4"/>
          <p:cNvGrpSpPr/>
          <p:nvPr>
            <p:custDataLst>
              <p:tags r:id="rId3"/>
            </p:custDataLst>
          </p:nvPr>
        </p:nvGrpSpPr>
        <p:grpSpPr>
          <a:xfrm>
            <a:off x="609600" y="1752600"/>
            <a:ext cx="8077200" cy="685800"/>
            <a:chOff x="609600" y="2159000"/>
            <a:chExt cx="8077200" cy="685800"/>
          </a:xfrm>
        </p:grpSpPr>
        <p:sp>
          <p:nvSpPr>
            <p:cNvPr id="3" name="TextBox 2"/>
            <p:cNvSpPr txBox="1"/>
            <p:nvPr>
              <p:custDataLst>
                <p:tags r:id="rId16"/>
              </p:custDataLst>
            </p:nvPr>
          </p:nvSpPr>
          <p:spPr>
            <a:xfrm>
              <a:off x="1447800" y="21717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dirty="0">
                  <a:latin typeface="+mj-lt"/>
                </a:rPr>
                <a:t>7.2 x 10</a:t>
              </a:r>
              <a:r>
                <a:rPr lang="en-US" baseline="30000" dirty="0">
                  <a:latin typeface="+mj-lt"/>
                </a:rPr>
                <a:t>-4 </a:t>
              </a:r>
              <a:r>
                <a:rPr lang="en-US" dirty="0">
                  <a:latin typeface="+mj-lt"/>
                </a:rPr>
                <a:t>M</a:t>
              </a:r>
            </a:p>
          </p:txBody>
        </p:sp>
        <p:pic>
          <p:nvPicPr>
            <p:cNvPr id="4" name="Picture 3" descr="answer-a.png"/>
            <p:cNvPicPr>
              <a:picLocks/>
            </p:cNvPicPr>
            <p:nvPr>
              <p:custDataLst>
                <p:tags r:id="rId17"/>
              </p:custDataLst>
            </p:nvPr>
          </p:nvPicPr>
          <p:blipFill>
            <a:blip r:embed="rId19" cstate="print"/>
            <a:stretch>
              <a:fillRect/>
            </a:stretch>
          </p:blipFill>
          <p:spPr>
            <a:xfrm>
              <a:off x="609600" y="2159000"/>
              <a:ext cx="685800" cy="685800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>
            <p:custDataLst>
              <p:tags r:id="rId4"/>
            </p:custDataLst>
          </p:nvPr>
        </p:nvGrpSpPr>
        <p:grpSpPr>
          <a:xfrm>
            <a:off x="609600" y="2667000"/>
            <a:ext cx="8077200" cy="685800"/>
            <a:chOff x="609600" y="3073400"/>
            <a:chExt cx="8077200" cy="685800"/>
          </a:xfrm>
        </p:grpSpPr>
        <p:sp>
          <p:nvSpPr>
            <p:cNvPr id="6" name="TextBox 5"/>
            <p:cNvSpPr txBox="1"/>
            <p:nvPr>
              <p:custDataLst>
                <p:tags r:id="rId14"/>
              </p:custDataLst>
            </p:nvPr>
          </p:nvSpPr>
          <p:spPr>
            <a:xfrm>
              <a:off x="1447800" y="30861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dirty="0">
                  <a:latin typeface="+mj-lt"/>
                </a:rPr>
                <a:t>2.0 M</a:t>
              </a:r>
            </a:p>
          </p:txBody>
        </p:sp>
        <p:pic>
          <p:nvPicPr>
            <p:cNvPr id="7" name="Picture 6" descr="answer-b.png"/>
            <p:cNvPicPr>
              <a:picLocks/>
            </p:cNvPicPr>
            <p:nvPr>
              <p:custDataLst>
                <p:tags r:id="rId15"/>
              </p:custDataLst>
            </p:nvPr>
          </p:nvPicPr>
          <p:blipFill>
            <a:blip r:embed="rId20" cstate="print"/>
            <a:stretch>
              <a:fillRect/>
            </a:stretch>
          </p:blipFill>
          <p:spPr>
            <a:xfrm>
              <a:off x="609600" y="3073400"/>
              <a:ext cx="685800" cy="685800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>
            <p:custDataLst>
              <p:tags r:id="rId5"/>
            </p:custDataLst>
          </p:nvPr>
        </p:nvGrpSpPr>
        <p:grpSpPr>
          <a:xfrm>
            <a:off x="609600" y="3581400"/>
            <a:ext cx="8077200" cy="685800"/>
            <a:chOff x="609600" y="3987800"/>
            <a:chExt cx="8077200" cy="685800"/>
          </a:xfrm>
        </p:grpSpPr>
        <p:sp>
          <p:nvSpPr>
            <p:cNvPr id="9" name="TextBox 8"/>
            <p:cNvSpPr txBox="1"/>
            <p:nvPr>
              <p:custDataLst>
                <p:tags r:id="rId12"/>
              </p:custDataLst>
            </p:nvPr>
          </p:nvSpPr>
          <p:spPr>
            <a:xfrm>
              <a:off x="1447800" y="40005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sz="4800" dirty="0">
                  <a:solidFill>
                    <a:srgbClr val="FF0000"/>
                  </a:solidFill>
                  <a:latin typeface="+mj-lt"/>
                </a:rPr>
                <a:t>1.4 x 10</a:t>
              </a:r>
              <a:r>
                <a:rPr lang="en-US" sz="4800" baseline="30000" dirty="0">
                  <a:solidFill>
                    <a:srgbClr val="FF0000"/>
                  </a:solidFill>
                  <a:latin typeface="+mj-lt"/>
                </a:rPr>
                <a:t>-3 </a:t>
              </a:r>
              <a:r>
                <a:rPr lang="en-US" sz="4800" dirty="0">
                  <a:solidFill>
                    <a:srgbClr val="FF0000"/>
                  </a:solidFill>
                  <a:latin typeface="+mj-lt"/>
                </a:rPr>
                <a:t>M</a:t>
              </a:r>
            </a:p>
          </p:txBody>
        </p:sp>
        <p:pic>
          <p:nvPicPr>
            <p:cNvPr id="10" name="Picture 9" descr="answer-c.png"/>
            <p:cNvPicPr>
              <a:picLocks/>
            </p:cNvPicPr>
            <p:nvPr>
              <p:custDataLst>
                <p:tags r:id="rId13"/>
              </p:custDataLst>
            </p:nvPr>
          </p:nvPicPr>
          <p:blipFill>
            <a:blip r:embed="rId21" cstate="print"/>
            <a:stretch>
              <a:fillRect/>
            </a:stretch>
          </p:blipFill>
          <p:spPr>
            <a:xfrm>
              <a:off x="609600" y="3987800"/>
              <a:ext cx="685800" cy="685800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>
            <p:custDataLst>
              <p:tags r:id="rId6"/>
            </p:custDataLst>
          </p:nvPr>
        </p:nvGrpSpPr>
        <p:grpSpPr>
          <a:xfrm>
            <a:off x="609600" y="4495800"/>
            <a:ext cx="8077200" cy="685800"/>
            <a:chOff x="609600" y="4902200"/>
            <a:chExt cx="8077200" cy="685800"/>
          </a:xfrm>
        </p:grpSpPr>
        <p:sp>
          <p:nvSpPr>
            <p:cNvPr id="12" name="TextBox 11"/>
            <p:cNvSpPr txBox="1"/>
            <p:nvPr>
              <p:custDataLst>
                <p:tags r:id="rId10"/>
              </p:custDataLst>
            </p:nvPr>
          </p:nvSpPr>
          <p:spPr>
            <a:xfrm>
              <a:off x="1447800" y="49149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dirty="0">
                  <a:latin typeface="+mj-lt"/>
                </a:rPr>
                <a:t>0.20 M</a:t>
              </a:r>
            </a:p>
          </p:txBody>
        </p:sp>
        <p:pic>
          <p:nvPicPr>
            <p:cNvPr id="13" name="Picture 12" descr="answer-d.png"/>
            <p:cNvPicPr>
              <a:picLocks/>
            </p:cNvPicPr>
            <p:nvPr>
              <p:custDataLst>
                <p:tags r:id="rId11"/>
              </p:custDataLst>
            </p:nvPr>
          </p:nvPicPr>
          <p:blipFill>
            <a:blip r:embed="rId22" cstate="print"/>
            <a:stretch>
              <a:fillRect/>
            </a:stretch>
          </p:blipFill>
          <p:spPr>
            <a:xfrm>
              <a:off x="609600" y="4902200"/>
              <a:ext cx="685800" cy="685800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>
            <p:custDataLst>
              <p:tags r:id="rId7"/>
            </p:custDataLst>
          </p:nvPr>
        </p:nvGrpSpPr>
        <p:grpSpPr>
          <a:xfrm>
            <a:off x="609600" y="5410200"/>
            <a:ext cx="8077200" cy="685800"/>
            <a:chOff x="609600" y="5816600"/>
            <a:chExt cx="8077200" cy="685800"/>
          </a:xfrm>
        </p:grpSpPr>
        <p:sp>
          <p:nvSpPr>
            <p:cNvPr id="15" name="TextBox 14"/>
            <p:cNvSpPr txBox="1"/>
            <p:nvPr>
              <p:custDataLst>
                <p:tags r:id="rId8"/>
              </p:custDataLst>
            </p:nvPr>
          </p:nvSpPr>
          <p:spPr>
            <a:xfrm>
              <a:off x="1447800" y="58293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dirty="0">
                  <a:latin typeface="+mj-lt"/>
                </a:rPr>
                <a:t>none of these</a:t>
              </a:r>
            </a:p>
          </p:txBody>
        </p:sp>
        <p:pic>
          <p:nvPicPr>
            <p:cNvPr id="16" name="Picture 15" descr="answer-e.png"/>
            <p:cNvPicPr>
              <a:picLocks/>
            </p:cNvPicPr>
            <p:nvPr>
              <p:custDataLst>
                <p:tags r:id="rId9"/>
              </p:custDataLst>
            </p:nvPr>
          </p:nvPicPr>
          <p:blipFill>
            <a:blip r:embed="rId23" cstate="print"/>
            <a:stretch>
              <a:fillRect/>
            </a:stretch>
          </p:blipFill>
          <p:spPr>
            <a:xfrm>
              <a:off x="609600" y="5816600"/>
              <a:ext cx="685800" cy="685800"/>
            </a:xfrm>
            <a:prstGeom prst="rect">
              <a:avLst/>
            </a:prstGeom>
          </p:spPr>
        </p:pic>
      </p:grpSp>
      <p:sp>
        <p:nvSpPr>
          <p:cNvPr id="20" name="Frame 19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A4BAC9D-6261-9846-946C-305481ACC04F}"/>
                  </a:ext>
                </a:extLst>
              </p:cNvPr>
              <p:cNvSpPr txBox="1"/>
              <p:nvPr/>
            </p:nvSpPr>
            <p:spPr>
              <a:xfrm>
                <a:off x="4648200" y="2353133"/>
                <a:ext cx="6934200" cy="213603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smtClean="0">
                          <a:latin typeface="Cambria Math" panose="02040503050406030204" pitchFamily="18" charset="0"/>
                        </a:rPr>
                        <m:t>𝟕</m:t>
                      </m:r>
                      <m:r>
                        <a:rPr lang="en-US" sz="440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400" i="1" smtClean="0">
                          <a:latin typeface="Cambria Math" panose="02040503050406030204" pitchFamily="18" charset="0"/>
                        </a:rPr>
                        <m:t>𝟐</m:t>
                      </m:r>
                      <m:sSup>
                        <m:sSup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𝟒</m:t>
                          </m:r>
                        </m:sup>
                      </m:sSup>
                      <m:r>
                        <a:rPr lang="en-US" sz="4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en-US" sz="4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4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i="1">
                                      <a:latin typeface="Cambria Math" panose="02040503050406030204" pitchFamily="18" charset="0"/>
                                    </a:rPr>
                                    <m:t>𝑯</m:t>
                                  </m:r>
                                </m:e>
                                <m:sup>
                                  <m:r>
                                    <a:rPr lang="en-US" sz="44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𝟏𝟎</m:t>
                          </m:r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]</m:t>
                          </m:r>
                        </m:num>
                        <m:den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]</m:t>
                          </m:r>
                        </m:den>
                      </m:f>
                      <m:r>
                        <a:rPr lang="en-US" sz="440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en-US" sz="4400" dirty="0">
                  <a:latin typeface="Cambria Math" panose="02040503050406030204" pitchFamily="18" charset="0"/>
                </a:endParaRPr>
              </a:p>
              <a:p>
                <a:endParaRPr lang="en-US" sz="44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A4BAC9D-6261-9846-946C-305481ACC0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2353133"/>
                <a:ext cx="6934200" cy="2136034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5171320" y="4495800"/>
                <a:ext cx="5887959" cy="7847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4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𝑯</m:t>
                              </m:r>
                            </m:e>
                            <m:sup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  <m:r>
                        <a:rPr lang="en-US" sz="4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4400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400" i="1">
                          <a:latin typeface="Cambria Math" panose="02040503050406030204" pitchFamily="18" charset="0"/>
                        </a:rPr>
                        <m:t>𝟒𝟒</m:t>
                      </m:r>
                      <m:sSup>
                        <m:sSup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US" sz="4400" i="1">
                          <a:latin typeface="Cambria Math" panose="02040503050406030204" pitchFamily="18" charset="0"/>
                        </a:rPr>
                        <m:t>𝑴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1320" y="4495800"/>
                <a:ext cx="5887959" cy="784767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0159158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>
            <p:custDataLst>
              <p:tags r:id="rId2"/>
            </p:custDataLst>
          </p:nvPr>
        </p:nvSpPr>
        <p:spPr>
          <a:xfrm>
            <a:off x="228600" y="383392"/>
            <a:ext cx="10668000" cy="973116"/>
          </a:xfrm>
          <a:prstGeom prst="rect">
            <a:avLst/>
          </a:prstGeom>
          <a:noFill/>
        </p:spPr>
        <p:txBody>
          <a:bodyPr vert="horz" rtlCol="0" anchor="ctr" anchorCtr="1">
            <a:noAutofit/>
          </a:bodyPr>
          <a:lstStyle/>
          <a:p>
            <a:r>
              <a:rPr lang="en-US" sz="3600" dirty="0">
                <a:latin typeface="+mj-lt"/>
              </a:rPr>
              <a:t>Now...calculate the pH in a solution that is 0.10 M in </a:t>
            </a:r>
            <a:r>
              <a:rPr lang="en-US" sz="3600" dirty="0" err="1">
                <a:latin typeface="+mj-lt"/>
              </a:rPr>
              <a:t>NaF</a:t>
            </a:r>
            <a:r>
              <a:rPr lang="en-US" sz="3600" dirty="0">
                <a:latin typeface="+mj-lt"/>
              </a:rPr>
              <a:t> and 0.20 M in HF. (</a:t>
            </a:r>
            <a:r>
              <a:rPr lang="en-US" sz="3600" i="1" dirty="0">
                <a:latin typeface="+mj-lt"/>
              </a:rPr>
              <a:t>K</a:t>
            </a:r>
            <a:r>
              <a:rPr lang="en-US" sz="3600" baseline="-25000" dirty="0">
                <a:latin typeface="+mj-lt"/>
              </a:rPr>
              <a:t>a</a:t>
            </a:r>
            <a:r>
              <a:rPr lang="en-US" sz="3600" dirty="0">
                <a:latin typeface="+mj-lt"/>
              </a:rPr>
              <a:t> = 7.2 </a:t>
            </a:r>
            <a:r>
              <a:rPr lang="en-US" sz="3600" dirty="0">
                <a:latin typeface="+mj-lt"/>
                <a:sym typeface="Symbol"/>
              </a:rPr>
              <a:t></a:t>
            </a:r>
            <a:r>
              <a:rPr lang="en-US" sz="3600" dirty="0">
                <a:latin typeface="+mj-lt"/>
              </a:rPr>
              <a:t>10</a:t>
            </a:r>
            <a:r>
              <a:rPr lang="en-US" sz="3600" baseline="30000" dirty="0">
                <a:latin typeface="+mj-lt"/>
              </a:rPr>
              <a:t>-4</a:t>
            </a:r>
            <a:r>
              <a:rPr lang="en-US" sz="3600" dirty="0">
                <a:latin typeface="+mj-lt"/>
              </a:rPr>
              <a:t>)</a:t>
            </a:r>
          </a:p>
        </p:txBody>
      </p:sp>
      <p:grpSp>
        <p:nvGrpSpPr>
          <p:cNvPr id="5" name="Group 4"/>
          <p:cNvGrpSpPr/>
          <p:nvPr>
            <p:custDataLst>
              <p:tags r:id="rId3"/>
            </p:custDataLst>
          </p:nvPr>
        </p:nvGrpSpPr>
        <p:grpSpPr>
          <a:xfrm>
            <a:off x="609600" y="1752600"/>
            <a:ext cx="8077200" cy="685800"/>
            <a:chOff x="609600" y="2159000"/>
            <a:chExt cx="8077200" cy="685800"/>
          </a:xfrm>
        </p:grpSpPr>
        <p:sp>
          <p:nvSpPr>
            <p:cNvPr id="3" name="TextBox 2"/>
            <p:cNvSpPr txBox="1"/>
            <p:nvPr>
              <p:custDataLst>
                <p:tags r:id="rId16"/>
              </p:custDataLst>
            </p:nvPr>
          </p:nvSpPr>
          <p:spPr>
            <a:xfrm>
              <a:off x="1447800" y="21717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dirty="0">
                  <a:latin typeface="+mj-lt"/>
                </a:rPr>
                <a:t>2.84</a:t>
              </a:r>
            </a:p>
          </p:txBody>
        </p:sp>
        <p:pic>
          <p:nvPicPr>
            <p:cNvPr id="4" name="Picture 3" descr="answer-a.png"/>
            <p:cNvPicPr>
              <a:picLocks/>
            </p:cNvPicPr>
            <p:nvPr>
              <p:custDataLst>
                <p:tags r:id="rId17"/>
              </p:custDataLst>
            </p:nvPr>
          </p:nvPicPr>
          <p:blipFill>
            <a:blip r:embed="rId19" cstate="print"/>
            <a:stretch>
              <a:fillRect/>
            </a:stretch>
          </p:blipFill>
          <p:spPr>
            <a:xfrm>
              <a:off x="609600" y="2159000"/>
              <a:ext cx="685800" cy="685800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>
            <p:custDataLst>
              <p:tags r:id="rId4"/>
            </p:custDataLst>
          </p:nvPr>
        </p:nvGrpSpPr>
        <p:grpSpPr>
          <a:xfrm>
            <a:off x="609600" y="2667000"/>
            <a:ext cx="8077200" cy="685800"/>
            <a:chOff x="609600" y="3073400"/>
            <a:chExt cx="8077200" cy="685800"/>
          </a:xfrm>
        </p:grpSpPr>
        <p:sp>
          <p:nvSpPr>
            <p:cNvPr id="6" name="TextBox 5"/>
            <p:cNvSpPr txBox="1"/>
            <p:nvPr>
              <p:custDataLst>
                <p:tags r:id="rId14"/>
              </p:custDataLst>
            </p:nvPr>
          </p:nvSpPr>
          <p:spPr>
            <a:xfrm>
              <a:off x="1447800" y="30861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dirty="0">
                  <a:latin typeface="+mj-lt"/>
                </a:rPr>
                <a:t>0.70</a:t>
              </a:r>
            </a:p>
          </p:txBody>
        </p:sp>
        <p:pic>
          <p:nvPicPr>
            <p:cNvPr id="7" name="Picture 6" descr="answer-b.png"/>
            <p:cNvPicPr>
              <a:picLocks/>
            </p:cNvPicPr>
            <p:nvPr>
              <p:custDataLst>
                <p:tags r:id="rId15"/>
              </p:custDataLst>
            </p:nvPr>
          </p:nvPicPr>
          <p:blipFill>
            <a:blip r:embed="rId20" cstate="print"/>
            <a:stretch>
              <a:fillRect/>
            </a:stretch>
          </p:blipFill>
          <p:spPr>
            <a:xfrm>
              <a:off x="609600" y="3073400"/>
              <a:ext cx="685800" cy="685800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>
            <p:custDataLst>
              <p:tags r:id="rId5"/>
            </p:custDataLst>
          </p:nvPr>
        </p:nvGrpSpPr>
        <p:grpSpPr>
          <a:xfrm>
            <a:off x="609600" y="3581400"/>
            <a:ext cx="8077200" cy="685800"/>
            <a:chOff x="609600" y="3987800"/>
            <a:chExt cx="8077200" cy="685800"/>
          </a:xfrm>
        </p:grpSpPr>
        <p:sp>
          <p:nvSpPr>
            <p:cNvPr id="9" name="TextBox 8"/>
            <p:cNvSpPr txBox="1"/>
            <p:nvPr>
              <p:custDataLst>
                <p:tags r:id="rId12"/>
              </p:custDataLst>
            </p:nvPr>
          </p:nvSpPr>
          <p:spPr>
            <a:xfrm>
              <a:off x="1447800" y="40005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dirty="0">
                  <a:latin typeface="+mj-lt"/>
                </a:rPr>
                <a:t>11.2</a:t>
              </a:r>
            </a:p>
          </p:txBody>
        </p:sp>
        <p:pic>
          <p:nvPicPr>
            <p:cNvPr id="10" name="Picture 9" descr="answer-c.png"/>
            <p:cNvPicPr>
              <a:picLocks/>
            </p:cNvPicPr>
            <p:nvPr>
              <p:custDataLst>
                <p:tags r:id="rId13"/>
              </p:custDataLst>
            </p:nvPr>
          </p:nvPicPr>
          <p:blipFill>
            <a:blip r:embed="rId21" cstate="print"/>
            <a:stretch>
              <a:fillRect/>
            </a:stretch>
          </p:blipFill>
          <p:spPr>
            <a:xfrm>
              <a:off x="609600" y="3987800"/>
              <a:ext cx="685800" cy="685800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>
            <p:custDataLst>
              <p:tags r:id="rId6"/>
            </p:custDataLst>
          </p:nvPr>
        </p:nvGrpSpPr>
        <p:grpSpPr>
          <a:xfrm>
            <a:off x="609600" y="4495800"/>
            <a:ext cx="8077200" cy="685800"/>
            <a:chOff x="609600" y="4902200"/>
            <a:chExt cx="8077200" cy="685800"/>
          </a:xfrm>
        </p:grpSpPr>
        <p:sp>
          <p:nvSpPr>
            <p:cNvPr id="12" name="TextBox 11"/>
            <p:cNvSpPr txBox="1"/>
            <p:nvPr>
              <p:custDataLst>
                <p:tags r:id="rId10"/>
              </p:custDataLst>
            </p:nvPr>
          </p:nvSpPr>
          <p:spPr>
            <a:xfrm>
              <a:off x="1447800" y="49149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dirty="0">
                  <a:latin typeface="+mj-lt"/>
                </a:rPr>
                <a:t>3.14</a:t>
              </a:r>
            </a:p>
          </p:txBody>
        </p:sp>
        <p:pic>
          <p:nvPicPr>
            <p:cNvPr id="13" name="Picture 12" descr="answer-d.png"/>
            <p:cNvPicPr>
              <a:picLocks/>
            </p:cNvPicPr>
            <p:nvPr>
              <p:custDataLst>
                <p:tags r:id="rId11"/>
              </p:custDataLst>
            </p:nvPr>
          </p:nvPicPr>
          <p:blipFill>
            <a:blip r:embed="rId22" cstate="print"/>
            <a:stretch>
              <a:fillRect/>
            </a:stretch>
          </p:blipFill>
          <p:spPr>
            <a:xfrm>
              <a:off x="609600" y="4902200"/>
              <a:ext cx="685800" cy="685800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>
            <p:custDataLst>
              <p:tags r:id="rId7"/>
            </p:custDataLst>
          </p:nvPr>
        </p:nvGrpSpPr>
        <p:grpSpPr>
          <a:xfrm>
            <a:off x="609600" y="5410200"/>
            <a:ext cx="8077200" cy="685800"/>
            <a:chOff x="609600" y="5816600"/>
            <a:chExt cx="8077200" cy="685800"/>
          </a:xfrm>
        </p:grpSpPr>
        <p:sp>
          <p:nvSpPr>
            <p:cNvPr id="15" name="TextBox 14"/>
            <p:cNvSpPr txBox="1"/>
            <p:nvPr>
              <p:custDataLst>
                <p:tags r:id="rId8"/>
              </p:custDataLst>
            </p:nvPr>
          </p:nvSpPr>
          <p:spPr>
            <a:xfrm>
              <a:off x="1447800" y="58293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dirty="0">
                  <a:latin typeface="+mj-lt"/>
                </a:rPr>
                <a:t>none of these</a:t>
              </a:r>
            </a:p>
          </p:txBody>
        </p:sp>
        <p:pic>
          <p:nvPicPr>
            <p:cNvPr id="16" name="Picture 15" descr="answer-e.png"/>
            <p:cNvPicPr>
              <a:picLocks/>
            </p:cNvPicPr>
            <p:nvPr>
              <p:custDataLst>
                <p:tags r:id="rId9"/>
              </p:custDataLst>
            </p:nvPr>
          </p:nvPicPr>
          <p:blipFill>
            <a:blip r:embed="rId23" cstate="print"/>
            <a:stretch>
              <a:fillRect/>
            </a:stretch>
          </p:blipFill>
          <p:spPr>
            <a:xfrm>
              <a:off x="609600" y="5816600"/>
              <a:ext cx="685800" cy="685800"/>
            </a:xfrm>
            <a:prstGeom prst="rect">
              <a:avLst/>
            </a:prstGeom>
          </p:spPr>
        </p:pic>
      </p:grpSp>
      <p:sp>
        <p:nvSpPr>
          <p:cNvPr id="20" name="Frame 19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5334000" y="2453977"/>
                <a:ext cx="5887959" cy="7847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4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𝑯</m:t>
                              </m:r>
                            </m:e>
                            <m:sup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  <m:r>
                        <a:rPr lang="en-US" sz="4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4400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400" i="1">
                          <a:latin typeface="Cambria Math" panose="02040503050406030204" pitchFamily="18" charset="0"/>
                        </a:rPr>
                        <m:t>𝟒𝟒</m:t>
                      </m:r>
                      <m:sSup>
                        <m:sSup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US" sz="4400" i="1">
                          <a:latin typeface="Cambria Math" panose="02040503050406030204" pitchFamily="18" charset="0"/>
                        </a:rPr>
                        <m:t>𝑴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2453977"/>
                <a:ext cx="5887959" cy="784767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4615919" y="3515023"/>
                <a:ext cx="7324120" cy="7847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𝒑𝑯</m:t>
                      </m:r>
                      <m:r>
                        <a:rPr lang="en-US" sz="4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𝒍𝒐𝒈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4400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4400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400" i="1">
                          <a:latin typeface="Cambria Math" panose="02040503050406030204" pitchFamily="18" charset="0"/>
                        </a:rPr>
                        <m:t>𝟒𝟒</m:t>
                      </m:r>
                      <m:sSup>
                        <m:sSup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US" sz="4400" i="1">
                          <a:latin typeface="Cambria Math" panose="02040503050406030204" pitchFamily="18" charset="0"/>
                        </a:rPr>
                        <m:t>𝑴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5919" y="3515023"/>
                <a:ext cx="7324120" cy="784767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6686677" y="4733379"/>
                <a:ext cx="3182603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𝒑𝑯</m:t>
                      </m:r>
                      <m:r>
                        <a:rPr lang="en-US" sz="4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𝟖𝟒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6677" y="4733379"/>
                <a:ext cx="3182603" cy="769441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317934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/>
      <p:bldP spid="2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>
            <p:custDataLst>
              <p:tags r:id="rId2"/>
            </p:custDataLst>
          </p:nvPr>
        </p:nvSpPr>
        <p:spPr>
          <a:xfrm>
            <a:off x="228600" y="383392"/>
            <a:ext cx="10668000" cy="973116"/>
          </a:xfrm>
          <a:prstGeom prst="rect">
            <a:avLst/>
          </a:prstGeom>
          <a:noFill/>
        </p:spPr>
        <p:txBody>
          <a:bodyPr vert="horz" rtlCol="0" anchor="ctr" anchorCtr="1">
            <a:noAutofit/>
          </a:bodyPr>
          <a:lstStyle/>
          <a:p>
            <a:r>
              <a:rPr lang="en-US" sz="3600" dirty="0">
                <a:latin typeface="+mj-lt"/>
              </a:rPr>
              <a:t>Now...calculate the pH in a solution that is 0.10 M in </a:t>
            </a:r>
            <a:r>
              <a:rPr lang="en-US" sz="3600" dirty="0" err="1">
                <a:latin typeface="+mj-lt"/>
              </a:rPr>
              <a:t>NaF</a:t>
            </a:r>
            <a:r>
              <a:rPr lang="en-US" sz="3600" dirty="0">
                <a:latin typeface="+mj-lt"/>
              </a:rPr>
              <a:t> and 0.20 M in HF. (</a:t>
            </a:r>
            <a:r>
              <a:rPr lang="en-US" sz="3600" i="1" dirty="0">
                <a:latin typeface="+mj-lt"/>
              </a:rPr>
              <a:t>K</a:t>
            </a:r>
            <a:r>
              <a:rPr lang="en-US" sz="3600" baseline="-25000" dirty="0">
                <a:latin typeface="+mj-lt"/>
              </a:rPr>
              <a:t>a</a:t>
            </a:r>
            <a:r>
              <a:rPr lang="en-US" sz="3600" dirty="0">
                <a:latin typeface="+mj-lt"/>
              </a:rPr>
              <a:t> = 7.2 </a:t>
            </a:r>
            <a:r>
              <a:rPr lang="en-US" sz="3600" dirty="0">
                <a:latin typeface="+mj-lt"/>
                <a:sym typeface="Symbol"/>
              </a:rPr>
              <a:t></a:t>
            </a:r>
            <a:r>
              <a:rPr lang="en-US" sz="3600" dirty="0">
                <a:latin typeface="+mj-lt"/>
              </a:rPr>
              <a:t>10</a:t>
            </a:r>
            <a:r>
              <a:rPr lang="en-US" sz="3600" baseline="30000" dirty="0">
                <a:latin typeface="+mj-lt"/>
              </a:rPr>
              <a:t>-4</a:t>
            </a:r>
            <a:r>
              <a:rPr lang="en-US" sz="3600" dirty="0">
                <a:latin typeface="+mj-lt"/>
              </a:rPr>
              <a:t>)</a:t>
            </a:r>
          </a:p>
        </p:txBody>
      </p:sp>
      <p:grpSp>
        <p:nvGrpSpPr>
          <p:cNvPr id="5" name="Group 4"/>
          <p:cNvGrpSpPr/>
          <p:nvPr>
            <p:custDataLst>
              <p:tags r:id="rId3"/>
            </p:custDataLst>
          </p:nvPr>
        </p:nvGrpSpPr>
        <p:grpSpPr>
          <a:xfrm>
            <a:off x="609600" y="1752600"/>
            <a:ext cx="8077200" cy="685800"/>
            <a:chOff x="609600" y="2159000"/>
            <a:chExt cx="8077200" cy="685800"/>
          </a:xfrm>
        </p:grpSpPr>
        <p:sp>
          <p:nvSpPr>
            <p:cNvPr id="3" name="TextBox 2"/>
            <p:cNvSpPr txBox="1"/>
            <p:nvPr>
              <p:custDataLst>
                <p:tags r:id="rId16"/>
              </p:custDataLst>
            </p:nvPr>
          </p:nvSpPr>
          <p:spPr>
            <a:xfrm>
              <a:off x="1447800" y="21717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sz="4800" dirty="0">
                  <a:solidFill>
                    <a:srgbClr val="FF0000"/>
                  </a:solidFill>
                  <a:latin typeface="+mj-lt"/>
                </a:rPr>
                <a:t>2.84</a:t>
              </a:r>
              <a:endParaRPr lang="en-US" dirty="0">
                <a:solidFill>
                  <a:srgbClr val="FF0000"/>
                </a:solidFill>
                <a:latin typeface="+mj-lt"/>
              </a:endParaRPr>
            </a:p>
          </p:txBody>
        </p:sp>
        <p:pic>
          <p:nvPicPr>
            <p:cNvPr id="4" name="Picture 3" descr="answer-a.png"/>
            <p:cNvPicPr>
              <a:picLocks/>
            </p:cNvPicPr>
            <p:nvPr>
              <p:custDataLst>
                <p:tags r:id="rId17"/>
              </p:custDataLst>
            </p:nvPr>
          </p:nvPicPr>
          <p:blipFill>
            <a:blip r:embed="rId19" cstate="print"/>
            <a:stretch>
              <a:fillRect/>
            </a:stretch>
          </p:blipFill>
          <p:spPr>
            <a:xfrm>
              <a:off x="609600" y="2159000"/>
              <a:ext cx="685800" cy="685800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>
            <p:custDataLst>
              <p:tags r:id="rId4"/>
            </p:custDataLst>
          </p:nvPr>
        </p:nvGrpSpPr>
        <p:grpSpPr>
          <a:xfrm>
            <a:off x="609600" y="2667000"/>
            <a:ext cx="8077200" cy="685800"/>
            <a:chOff x="609600" y="3073400"/>
            <a:chExt cx="8077200" cy="685800"/>
          </a:xfrm>
        </p:grpSpPr>
        <p:sp>
          <p:nvSpPr>
            <p:cNvPr id="6" name="TextBox 5"/>
            <p:cNvSpPr txBox="1"/>
            <p:nvPr>
              <p:custDataLst>
                <p:tags r:id="rId14"/>
              </p:custDataLst>
            </p:nvPr>
          </p:nvSpPr>
          <p:spPr>
            <a:xfrm>
              <a:off x="1447800" y="30861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dirty="0">
                  <a:latin typeface="+mj-lt"/>
                </a:rPr>
                <a:t>0.70</a:t>
              </a:r>
            </a:p>
          </p:txBody>
        </p:sp>
        <p:pic>
          <p:nvPicPr>
            <p:cNvPr id="7" name="Picture 6" descr="answer-b.png"/>
            <p:cNvPicPr>
              <a:picLocks/>
            </p:cNvPicPr>
            <p:nvPr>
              <p:custDataLst>
                <p:tags r:id="rId15"/>
              </p:custDataLst>
            </p:nvPr>
          </p:nvPicPr>
          <p:blipFill>
            <a:blip r:embed="rId20" cstate="print"/>
            <a:stretch>
              <a:fillRect/>
            </a:stretch>
          </p:blipFill>
          <p:spPr>
            <a:xfrm>
              <a:off x="609600" y="3073400"/>
              <a:ext cx="685800" cy="685800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>
            <p:custDataLst>
              <p:tags r:id="rId5"/>
            </p:custDataLst>
          </p:nvPr>
        </p:nvGrpSpPr>
        <p:grpSpPr>
          <a:xfrm>
            <a:off x="609600" y="3581400"/>
            <a:ext cx="8077200" cy="685800"/>
            <a:chOff x="609600" y="3987800"/>
            <a:chExt cx="8077200" cy="685800"/>
          </a:xfrm>
        </p:grpSpPr>
        <p:sp>
          <p:nvSpPr>
            <p:cNvPr id="9" name="TextBox 8"/>
            <p:cNvSpPr txBox="1"/>
            <p:nvPr>
              <p:custDataLst>
                <p:tags r:id="rId12"/>
              </p:custDataLst>
            </p:nvPr>
          </p:nvSpPr>
          <p:spPr>
            <a:xfrm>
              <a:off x="1447800" y="40005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dirty="0">
                  <a:latin typeface="+mj-lt"/>
                </a:rPr>
                <a:t>11.2</a:t>
              </a:r>
            </a:p>
          </p:txBody>
        </p:sp>
        <p:pic>
          <p:nvPicPr>
            <p:cNvPr id="10" name="Picture 9" descr="answer-c.png"/>
            <p:cNvPicPr>
              <a:picLocks/>
            </p:cNvPicPr>
            <p:nvPr>
              <p:custDataLst>
                <p:tags r:id="rId13"/>
              </p:custDataLst>
            </p:nvPr>
          </p:nvPicPr>
          <p:blipFill>
            <a:blip r:embed="rId21" cstate="print"/>
            <a:stretch>
              <a:fillRect/>
            </a:stretch>
          </p:blipFill>
          <p:spPr>
            <a:xfrm>
              <a:off x="609600" y="3987800"/>
              <a:ext cx="685800" cy="685800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>
            <p:custDataLst>
              <p:tags r:id="rId6"/>
            </p:custDataLst>
          </p:nvPr>
        </p:nvGrpSpPr>
        <p:grpSpPr>
          <a:xfrm>
            <a:off x="609600" y="4495800"/>
            <a:ext cx="8077200" cy="685800"/>
            <a:chOff x="609600" y="4902200"/>
            <a:chExt cx="8077200" cy="685800"/>
          </a:xfrm>
        </p:grpSpPr>
        <p:sp>
          <p:nvSpPr>
            <p:cNvPr id="12" name="TextBox 11"/>
            <p:cNvSpPr txBox="1"/>
            <p:nvPr>
              <p:custDataLst>
                <p:tags r:id="rId10"/>
              </p:custDataLst>
            </p:nvPr>
          </p:nvSpPr>
          <p:spPr>
            <a:xfrm>
              <a:off x="1447800" y="49149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dirty="0">
                  <a:latin typeface="+mj-lt"/>
                </a:rPr>
                <a:t>3.14</a:t>
              </a:r>
            </a:p>
          </p:txBody>
        </p:sp>
        <p:pic>
          <p:nvPicPr>
            <p:cNvPr id="13" name="Picture 12" descr="answer-d.png"/>
            <p:cNvPicPr>
              <a:picLocks/>
            </p:cNvPicPr>
            <p:nvPr>
              <p:custDataLst>
                <p:tags r:id="rId11"/>
              </p:custDataLst>
            </p:nvPr>
          </p:nvPicPr>
          <p:blipFill>
            <a:blip r:embed="rId22" cstate="print"/>
            <a:stretch>
              <a:fillRect/>
            </a:stretch>
          </p:blipFill>
          <p:spPr>
            <a:xfrm>
              <a:off x="609600" y="4902200"/>
              <a:ext cx="685800" cy="685800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>
            <p:custDataLst>
              <p:tags r:id="rId7"/>
            </p:custDataLst>
          </p:nvPr>
        </p:nvGrpSpPr>
        <p:grpSpPr>
          <a:xfrm>
            <a:off x="609600" y="5410200"/>
            <a:ext cx="8077200" cy="685800"/>
            <a:chOff x="609600" y="5816600"/>
            <a:chExt cx="8077200" cy="685800"/>
          </a:xfrm>
        </p:grpSpPr>
        <p:sp>
          <p:nvSpPr>
            <p:cNvPr id="15" name="TextBox 14"/>
            <p:cNvSpPr txBox="1"/>
            <p:nvPr>
              <p:custDataLst>
                <p:tags r:id="rId8"/>
              </p:custDataLst>
            </p:nvPr>
          </p:nvSpPr>
          <p:spPr>
            <a:xfrm>
              <a:off x="1447800" y="58293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dirty="0">
                  <a:latin typeface="+mj-lt"/>
                </a:rPr>
                <a:t>none of these</a:t>
              </a:r>
            </a:p>
          </p:txBody>
        </p:sp>
        <p:pic>
          <p:nvPicPr>
            <p:cNvPr id="16" name="Picture 15" descr="answer-e.png"/>
            <p:cNvPicPr>
              <a:picLocks/>
            </p:cNvPicPr>
            <p:nvPr>
              <p:custDataLst>
                <p:tags r:id="rId9"/>
              </p:custDataLst>
            </p:nvPr>
          </p:nvPicPr>
          <p:blipFill>
            <a:blip r:embed="rId23" cstate="print"/>
            <a:stretch>
              <a:fillRect/>
            </a:stretch>
          </p:blipFill>
          <p:spPr>
            <a:xfrm>
              <a:off x="609600" y="5816600"/>
              <a:ext cx="685800" cy="685800"/>
            </a:xfrm>
            <a:prstGeom prst="rect">
              <a:avLst/>
            </a:prstGeom>
          </p:spPr>
        </p:pic>
      </p:grpSp>
      <p:sp>
        <p:nvSpPr>
          <p:cNvPr id="20" name="Frame 19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5334000" y="2453977"/>
                <a:ext cx="5887959" cy="7847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4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𝑯</m:t>
                              </m:r>
                            </m:e>
                            <m:sup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  <m:r>
                        <a:rPr lang="en-US" sz="4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4400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400" i="1">
                          <a:latin typeface="Cambria Math" panose="02040503050406030204" pitchFamily="18" charset="0"/>
                        </a:rPr>
                        <m:t>𝟒𝟒</m:t>
                      </m:r>
                      <m:sSup>
                        <m:sSup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US" sz="4400" i="1">
                          <a:latin typeface="Cambria Math" panose="02040503050406030204" pitchFamily="18" charset="0"/>
                        </a:rPr>
                        <m:t>𝑴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2453977"/>
                <a:ext cx="5887959" cy="784767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4615919" y="3515023"/>
                <a:ext cx="7324120" cy="7847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𝒑𝑯</m:t>
                      </m:r>
                      <m:r>
                        <a:rPr lang="en-US" sz="4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𝒍𝒐𝒈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4400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4400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400" i="1">
                          <a:latin typeface="Cambria Math" panose="02040503050406030204" pitchFamily="18" charset="0"/>
                        </a:rPr>
                        <m:t>𝟒𝟒</m:t>
                      </m:r>
                      <m:sSup>
                        <m:sSup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US" sz="4400" i="1">
                          <a:latin typeface="Cambria Math" panose="02040503050406030204" pitchFamily="18" charset="0"/>
                        </a:rPr>
                        <m:t>𝑴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5919" y="3515023"/>
                <a:ext cx="7324120" cy="784767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6686677" y="4733379"/>
                <a:ext cx="3182603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𝒑𝑯</m:t>
                      </m:r>
                      <m:r>
                        <a:rPr lang="en-US" sz="4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𝟖𝟒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6677" y="4733379"/>
                <a:ext cx="3182603" cy="769441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3446912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33516" y="228600"/>
            <a:ext cx="11272684" cy="762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4400" u="sng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Another way to do these calculations!</a:t>
            </a: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1524001" y="2893727"/>
            <a:ext cx="18473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0555" y="1447800"/>
            <a:ext cx="1112520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Henderson-Hasselbalch Equation</a:t>
            </a:r>
          </a:p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helpful shortcut equation to find </a:t>
            </a:r>
            <a:b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pH or pOH of a buffered solution. </a:t>
            </a:r>
          </a:p>
          <a:p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could also do ICE Tables </a:t>
            </a:r>
            <a:b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those can be really </a:t>
            </a:r>
            <a:b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consuming. </a:t>
            </a:r>
          </a:p>
          <a:p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 descr="Cartoon Donkey Smile and Happy Stock Vector - Illustration of creature,  amusing: 71208279">
            <a:extLst>
              <a:ext uri="{FF2B5EF4-FFF2-40B4-BE49-F238E27FC236}">
                <a16:creationId xmlns:a16="http://schemas.microsoft.com/office/drawing/2014/main" id="{679B4345-A249-5E8F-C6D1-65E25777BF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1" y="3581400"/>
            <a:ext cx="2485938" cy="2904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C114413-B21F-7034-2CD7-6FFBDAE1B784}"/>
              </a:ext>
            </a:extLst>
          </p:cNvPr>
          <p:cNvSpPr txBox="1"/>
          <p:nvPr/>
        </p:nvSpPr>
        <p:spPr>
          <a:xfrm>
            <a:off x="7249478" y="3429000"/>
            <a:ext cx="1840445" cy="646986"/>
          </a:xfrm>
          <a:prstGeom prst="wedgeRoundRectCallout">
            <a:avLst>
              <a:gd name="adj1" fmla="val 41906"/>
              <a:gd name="adj2" fmla="val 96250"/>
              <a:gd name="adj3" fmla="val 16667"/>
            </a:avLst>
          </a:prstGeom>
          <a:noFill/>
          <a:ln w="38100">
            <a:solidFill>
              <a:srgbClr val="0000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He-Ha!</a:t>
            </a:r>
          </a:p>
        </p:txBody>
      </p:sp>
    </p:spTree>
    <p:extLst>
      <p:ext uri="{BB962C8B-B14F-4D97-AF65-F5344CB8AC3E}">
        <p14:creationId xmlns:p14="http://schemas.microsoft.com/office/powerpoint/2010/main" val="28054366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33516" y="228600"/>
            <a:ext cx="9601200" cy="762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4400" u="sng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Henderson-Hasselbalch Equation</a:t>
            </a: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1524001" y="2893727"/>
            <a:ext cx="18473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762000" y="1494727"/>
                <a:ext cx="5281061" cy="12448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𝒑𝑯</m:t>
                      </m:r>
                      <m:r>
                        <a:rPr lang="en-US" sz="36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𝒑𝑲𝒂</m:t>
                      </m:r>
                      <m:r>
                        <a:rPr lang="en-US" sz="36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𝒍𝒐𝒈</m:t>
                      </m:r>
                      <m:d>
                        <m:dPr>
                          <m:ctrlPr>
                            <a:rPr lang="en-US" sz="36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6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36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[</m:t>
                                  </m:r>
                                  <m:r>
                                    <a:rPr lang="en-US" sz="36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𝑨</m:t>
                                  </m:r>
                                </m:e>
                                <m:sup>
                                  <m:r>
                                    <a:rPr lang="en-US" sz="36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  <m:r>
                                <a:rPr lang="en-US" sz="36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num>
                            <m:den>
                              <m:r>
                                <a:rPr lang="en-US" sz="3600" b="1" i="1" smtClean="0">
                                  <a:solidFill>
                                    <a:srgbClr val="FF3300"/>
                                  </a:solidFill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sz="36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𝑯𝑨</m:t>
                              </m:r>
                              <m:r>
                                <a:rPr lang="en-US" sz="36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36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1494727"/>
                <a:ext cx="5281061" cy="124482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029325" y="1494727"/>
                <a:ext cx="4938018" cy="12448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𝒑𝑲𝒂</m:t>
                      </m:r>
                      <m:r>
                        <a:rPr lang="en-US" sz="36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𝒍𝒐𝒈</m:t>
                      </m:r>
                      <m:d>
                        <m:dPr>
                          <m:ctrlPr>
                            <a:rPr lang="en-US" sz="36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6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6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sz="36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𝑩𝒂𝒔𝒆</m:t>
                              </m:r>
                              <m:r>
                                <a:rPr lang="en-US" sz="36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num>
                            <m:den>
                              <m:r>
                                <a:rPr lang="en-US" sz="36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sz="36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𝑨𝒄𝒊𝒅</m:t>
                              </m:r>
                              <m:r>
                                <a:rPr lang="en-US" sz="36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36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9325" y="1494727"/>
                <a:ext cx="4938018" cy="124482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33516" y="3242219"/>
                <a:ext cx="5904565" cy="12448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𝒑𝑶𝑯</m:t>
                      </m:r>
                      <m:r>
                        <a:rPr lang="en-US" sz="36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𝒑𝑲𝒃</m:t>
                      </m:r>
                      <m:r>
                        <a:rPr lang="en-US" sz="36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𝒍𝒐𝒈</m:t>
                      </m:r>
                      <m:d>
                        <m:dPr>
                          <m:ctrlPr>
                            <a:rPr lang="en-US" sz="36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6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36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[</m:t>
                                  </m:r>
                                  <m:r>
                                    <a:rPr lang="en-US" sz="36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𝑩𝑯</m:t>
                                  </m:r>
                                </m:e>
                                <m:sup>
                                  <m:r>
                                    <a:rPr lang="en-US" sz="36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  <m:r>
                                <a:rPr lang="en-US" sz="36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num>
                            <m:den>
                              <m:r>
                                <a:rPr lang="en-US" sz="36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sz="36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  <m:r>
                                <a:rPr lang="en-US" sz="36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36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516" y="3242219"/>
                <a:ext cx="5904565" cy="124482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058822" y="3223863"/>
                <a:ext cx="4931606" cy="12448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𝒑𝑲𝒃</m:t>
                      </m:r>
                      <m:r>
                        <a:rPr lang="en-US" sz="36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𝒍𝒐𝒈</m:t>
                      </m:r>
                      <m:d>
                        <m:dPr>
                          <m:ctrlPr>
                            <a:rPr lang="en-US" sz="36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6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6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sz="36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𝑨𝒄𝒊𝒅</m:t>
                              </m:r>
                              <m:r>
                                <a:rPr lang="en-US" sz="36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num>
                            <m:den>
                              <m:r>
                                <a:rPr lang="en-US" sz="36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sz="36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𝑩𝒂𝒔𝒆</m:t>
                              </m:r>
                              <m:r>
                                <a:rPr lang="en-US" sz="36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36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8822" y="3223863"/>
                <a:ext cx="4931606" cy="124482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533400" y="5916350"/>
            <a:ext cx="1112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acids or bases may be conjugates from the salt!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" y="4800600"/>
            <a:ext cx="25461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pKa</a:t>
            </a:r>
            <a:r>
              <a:rPr lang="en-US" sz="2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-log(</a:t>
            </a:r>
            <a:r>
              <a:rPr lang="en-US" sz="24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</a:t>
            </a:r>
            <a:r>
              <a:rPr lang="en-US" sz="2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n-US" sz="24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pKb</a:t>
            </a:r>
            <a:r>
              <a:rPr lang="en-US" sz="2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-log(Kb)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155796" y="4952999"/>
            <a:ext cx="33658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 like pH = -log[H</a:t>
            </a:r>
            <a:r>
              <a:rPr lang="en-US" sz="2400" b="0" i="1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2400" b="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</a:p>
        </p:txBody>
      </p:sp>
      <p:pic>
        <p:nvPicPr>
          <p:cNvPr id="5" name="Picture 4" descr="A cartoon of a glue bottle&#10;&#10;Description automatically generated with low confidence">
            <a:extLst>
              <a:ext uri="{FF2B5EF4-FFF2-40B4-BE49-F238E27FC236}">
                <a16:creationId xmlns:a16="http://schemas.microsoft.com/office/drawing/2014/main" id="{EEECED5F-97EB-A8A6-4839-04EF9DB3F86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68953">
            <a:off x="10889897" y="257135"/>
            <a:ext cx="662764" cy="13299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/>
      <p:bldP spid="3" grpId="0"/>
      <p:bldP spid="4" grpId="0"/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33516" y="228600"/>
            <a:ext cx="9601200" cy="762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4400" u="sng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Henderson-Hasselbalch Equation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EC21C55-849E-ABC7-4933-2B422727D9CB}"/>
              </a:ext>
            </a:extLst>
          </p:cNvPr>
          <p:cNvSpPr/>
          <p:nvPr/>
        </p:nvSpPr>
        <p:spPr bwMode="auto">
          <a:xfrm>
            <a:off x="609600" y="1339092"/>
            <a:ext cx="5449222" cy="1554635"/>
          </a:xfrm>
          <a:prstGeom prst="rect">
            <a:avLst/>
          </a:prstGeom>
          <a:solidFill>
            <a:schemeClr val="bg1">
              <a:lumMod val="20000"/>
              <a:lumOff val="80000"/>
              <a:alpha val="7098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1524001" y="2893727"/>
            <a:ext cx="18473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762000" y="1494727"/>
                <a:ext cx="5281061" cy="12448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𝒑𝑯</m:t>
                      </m:r>
                      <m:r>
                        <a:rPr lang="en-US" sz="36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𝒑𝑲𝒂</m:t>
                      </m:r>
                      <m:r>
                        <a:rPr lang="en-US" sz="36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𝒍𝒐𝒈</m:t>
                      </m:r>
                      <m:d>
                        <m:dPr>
                          <m:ctrlPr>
                            <a:rPr lang="en-US" sz="36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6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36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[</m:t>
                                  </m:r>
                                  <m:r>
                                    <a:rPr lang="en-US" sz="36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𝑨</m:t>
                                  </m:r>
                                </m:e>
                                <m:sup>
                                  <m:r>
                                    <a:rPr lang="en-US" sz="36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  <m:r>
                                <a:rPr lang="en-US" sz="36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num>
                            <m:den>
                              <m:r>
                                <a:rPr lang="en-US" sz="3600" b="1" i="1" smtClean="0">
                                  <a:solidFill>
                                    <a:srgbClr val="FF3300"/>
                                  </a:solidFill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sz="36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𝑯𝑨</m:t>
                              </m:r>
                              <m:r>
                                <a:rPr lang="en-US" sz="36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36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1494727"/>
                <a:ext cx="5281061" cy="124482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029325" y="1494727"/>
                <a:ext cx="4938018" cy="12448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𝒑𝑲𝒂</m:t>
                      </m:r>
                      <m:r>
                        <a:rPr lang="en-US" sz="36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𝒍𝒐𝒈</m:t>
                      </m:r>
                      <m:d>
                        <m:dPr>
                          <m:ctrlPr>
                            <a:rPr lang="en-US" sz="36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6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6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sz="36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𝑩𝒂𝒔𝒆</m:t>
                              </m:r>
                              <m:r>
                                <a:rPr lang="en-US" sz="36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num>
                            <m:den>
                              <m:r>
                                <a:rPr lang="en-US" sz="36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sz="36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𝑨𝒄𝒊𝒅</m:t>
                              </m:r>
                              <m:r>
                                <a:rPr lang="en-US" sz="36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36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9325" y="1494727"/>
                <a:ext cx="4938018" cy="124482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33516" y="3242219"/>
                <a:ext cx="5904565" cy="12448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𝒑𝑶𝑯</m:t>
                      </m:r>
                      <m:r>
                        <a:rPr lang="en-US" sz="36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𝒑𝑲𝒃</m:t>
                      </m:r>
                      <m:r>
                        <a:rPr lang="en-US" sz="36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𝒍𝒐𝒈</m:t>
                      </m:r>
                      <m:d>
                        <m:dPr>
                          <m:ctrlPr>
                            <a:rPr lang="en-US" sz="36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6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36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[</m:t>
                                  </m:r>
                                  <m:r>
                                    <a:rPr lang="en-US" sz="36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𝑩𝑯</m:t>
                                  </m:r>
                                </m:e>
                                <m:sup>
                                  <m:r>
                                    <a:rPr lang="en-US" sz="36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  <m:r>
                                <a:rPr lang="en-US" sz="36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num>
                            <m:den>
                              <m:r>
                                <a:rPr lang="en-US" sz="36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sz="36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  <m:r>
                                <a:rPr lang="en-US" sz="36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36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516" y="3242219"/>
                <a:ext cx="5904565" cy="124482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058822" y="3223863"/>
                <a:ext cx="4931606" cy="12448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𝒑𝑲𝒃</m:t>
                      </m:r>
                      <m:r>
                        <a:rPr lang="en-US" sz="36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𝒍𝒐𝒈</m:t>
                      </m:r>
                      <m:d>
                        <m:dPr>
                          <m:ctrlPr>
                            <a:rPr lang="en-US" sz="36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6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6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sz="36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𝑨𝒄𝒊𝒅</m:t>
                              </m:r>
                              <m:r>
                                <a:rPr lang="en-US" sz="36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num>
                            <m:den>
                              <m:r>
                                <a:rPr lang="en-US" sz="36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sz="36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𝑩𝒂𝒔𝒆</m:t>
                              </m:r>
                              <m:r>
                                <a:rPr lang="en-US" sz="36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36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8822" y="3223863"/>
                <a:ext cx="4931606" cy="124482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533400" y="5916350"/>
            <a:ext cx="1112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acids or bases may be conjugates from the salt!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" y="4800600"/>
            <a:ext cx="25461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pKa</a:t>
            </a:r>
            <a:r>
              <a:rPr lang="en-US" sz="2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-log(</a:t>
            </a:r>
            <a:r>
              <a:rPr lang="en-US" sz="24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</a:t>
            </a:r>
            <a:r>
              <a:rPr lang="en-US" sz="2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n-US" sz="24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pKb</a:t>
            </a:r>
            <a:r>
              <a:rPr lang="en-US" sz="2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-log(Kb)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155796" y="4952999"/>
            <a:ext cx="33658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 like pH = -log[H</a:t>
            </a:r>
            <a:r>
              <a:rPr lang="en-US" sz="2400" b="0" i="1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2400" b="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4820658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33516" y="228600"/>
            <a:ext cx="9601200" cy="762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4400" u="sng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Careful!</a:t>
            </a: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1524001" y="2893727"/>
            <a:ext cx="18473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762000" y="1494727"/>
                <a:ext cx="5281061" cy="12448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𝒑𝑯</m:t>
                      </m:r>
                      <m:r>
                        <a:rPr lang="en-US" sz="36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𝒑𝑲𝒂</m:t>
                      </m:r>
                      <m:r>
                        <a:rPr lang="en-US" sz="36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𝒍𝒐𝒈</m:t>
                      </m:r>
                      <m:d>
                        <m:dPr>
                          <m:ctrlPr>
                            <a:rPr lang="en-US" sz="36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6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36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[</m:t>
                                  </m:r>
                                  <m:r>
                                    <a:rPr lang="en-US" sz="36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𝑨</m:t>
                                  </m:r>
                                </m:e>
                                <m:sup>
                                  <m:r>
                                    <a:rPr lang="en-US" sz="36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  <m:r>
                                <a:rPr lang="en-US" sz="36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num>
                            <m:den>
                              <m:r>
                                <a:rPr lang="en-US" sz="36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sz="36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𝑯𝑨</m:t>
                              </m:r>
                              <m:r>
                                <a:rPr lang="en-US" sz="36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36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1494727"/>
                <a:ext cx="5281061" cy="124482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029325" y="1494727"/>
                <a:ext cx="4938018" cy="12448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𝒑𝑲𝒂</m:t>
                      </m:r>
                      <m:r>
                        <a:rPr lang="en-US" sz="36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𝒍𝒐𝒈</m:t>
                      </m:r>
                      <m:d>
                        <m:dPr>
                          <m:ctrlPr>
                            <a:rPr lang="en-US" sz="36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6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6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sz="36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𝑩𝒂𝒔𝒆</m:t>
                              </m:r>
                              <m:r>
                                <a:rPr lang="en-US" sz="36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num>
                            <m:den>
                              <m:r>
                                <a:rPr lang="en-US" sz="36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sz="36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𝑨𝒄𝒊𝒅</m:t>
                              </m:r>
                              <m:r>
                                <a:rPr lang="en-US" sz="36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36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9325" y="1494727"/>
                <a:ext cx="4938018" cy="124482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04800" y="3223863"/>
                <a:ext cx="5904565" cy="12448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𝒑𝑶𝑯</m:t>
                      </m:r>
                      <m:r>
                        <a:rPr lang="en-US" sz="36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𝒑𝑲𝒃</m:t>
                      </m:r>
                      <m:r>
                        <a:rPr lang="en-US" sz="36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𝒍𝒐𝒈</m:t>
                      </m:r>
                      <m:d>
                        <m:dPr>
                          <m:ctrlPr>
                            <a:rPr lang="en-US" sz="36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6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36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[</m:t>
                                  </m:r>
                                  <m:r>
                                    <a:rPr lang="en-US" sz="36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𝑩𝑯</m:t>
                                  </m:r>
                                </m:e>
                                <m:sup>
                                  <m:r>
                                    <a:rPr lang="en-US" sz="36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  <m:r>
                                <a:rPr lang="en-US" sz="36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num>
                            <m:den>
                              <m:r>
                                <a:rPr lang="en-US" sz="36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sz="36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  <m:r>
                                <a:rPr lang="en-US" sz="36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36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3223863"/>
                <a:ext cx="5904565" cy="124482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058822" y="3223863"/>
                <a:ext cx="4931606" cy="12448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𝒑𝑲𝒃</m:t>
                      </m:r>
                      <m:r>
                        <a:rPr lang="en-US" sz="36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𝒍𝒐𝒈</m:t>
                      </m:r>
                      <m:d>
                        <m:dPr>
                          <m:ctrlPr>
                            <a:rPr lang="en-US" sz="36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6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6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sz="36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𝑨𝒄𝒊𝒅</m:t>
                              </m:r>
                              <m:r>
                                <a:rPr lang="en-US" sz="36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num>
                            <m:den>
                              <m:r>
                                <a:rPr lang="en-US" sz="36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sz="36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𝑩𝒂𝒔𝒆</m:t>
                              </m:r>
                              <m:r>
                                <a:rPr lang="en-US" sz="36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36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8822" y="3223863"/>
                <a:ext cx="4931606" cy="124482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533400" y="4831140"/>
            <a:ext cx="11125200" cy="15696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People get these backwards all the time! </a:t>
            </a:r>
          </a:p>
          <a:p>
            <a:pPr algn="ctr"/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want 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then ACID goes on the BOTTOM. </a:t>
            </a:r>
          </a:p>
          <a:p>
            <a:pPr algn="ctr"/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want 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pOH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then BASE goes on the BOTTOM </a:t>
            </a:r>
          </a:p>
        </p:txBody>
      </p:sp>
    </p:spTree>
    <p:extLst>
      <p:ext uri="{BB962C8B-B14F-4D97-AF65-F5344CB8AC3E}">
        <p14:creationId xmlns:p14="http://schemas.microsoft.com/office/powerpoint/2010/main" val="2546180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33516" y="228600"/>
            <a:ext cx="9601200" cy="762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4400" u="sng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Other ways to think about He-Ha</a:t>
            </a: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1524001" y="2893727"/>
            <a:ext cx="18473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48867" y="1864920"/>
                <a:ext cx="10988328" cy="16844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𝒑𝑯</m:t>
                      </m:r>
                      <m:r>
                        <a:rPr lang="en-US" sz="3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𝒑𝑲𝒂</m:t>
                      </m:r>
                      <m:r>
                        <a:rPr lang="en-US" sz="3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𝒍𝒐𝒈</m:t>
                      </m:r>
                      <m:d>
                        <m:dPr>
                          <m:ctrlPr>
                            <a:rPr lang="en-US" sz="3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4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4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sz="34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𝒔𝒂𝒍𝒕</m:t>
                              </m:r>
                              <m:r>
                                <a:rPr lang="en-US" sz="34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num>
                            <m:den>
                              <m:r>
                                <a:rPr lang="en-US" sz="34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sz="3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𝑨𝒄𝒊𝒅</m:t>
                              </m:r>
                              <m:r>
                                <a:rPr lang="en-US" sz="34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den>
                          </m:f>
                        </m:e>
                      </m:d>
                      <m:r>
                        <a:rPr lang="en-US" sz="3400" b="1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𝒑𝑲</m:t>
                      </m:r>
                      <m:r>
                        <a:rPr lang="en-US" sz="3400" i="1" baseline="-25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𝒍𝒐𝒈</m:t>
                      </m:r>
                      <m:d>
                        <m:dPr>
                          <m:ctrlPr>
                            <a:rPr lang="en-US" sz="3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eqArr>
                                <m:eqArrPr>
                                  <m:ctrlPr>
                                    <a:rPr lang="en-US" sz="34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sz="3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𝑠𝑎𝑙𝑡</m:t>
                                  </m:r>
                                </m:e>
                                <m:e>
                                  <m:r>
                                    <a:rPr lang="en-US" sz="3400" b="1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[</m:t>
                                  </m:r>
                                  <m:r>
                                    <a:rPr lang="en-US" sz="34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𝒄𝒐𝒏𝒋</m:t>
                                  </m:r>
                                  <m:r>
                                    <a:rPr lang="en-US" sz="34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. </m:t>
                                  </m:r>
                                  <m:r>
                                    <a:rPr lang="en-US" sz="34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𝑩𝒂𝒔𝒆</m:t>
                                  </m:r>
                                  <m:r>
                                    <a:rPr lang="en-US" sz="3400" b="1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]</m:t>
                                  </m:r>
                                </m:e>
                              </m:eqArr>
                            </m:num>
                            <m:den>
                              <m:r>
                                <a:rPr lang="en-US" sz="3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sz="3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𝑨𝒄𝒊𝒅</m:t>
                              </m:r>
                              <m:r>
                                <a:rPr lang="en-US" sz="3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34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867" y="1864920"/>
                <a:ext cx="10988328" cy="168443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33516" y="4522805"/>
                <a:ext cx="11384270" cy="16844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𝒑𝑶𝑯</m:t>
                      </m:r>
                      <m:r>
                        <a:rPr lang="en-US" sz="3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𝒑𝑲𝒃</m:t>
                      </m:r>
                      <m:r>
                        <a:rPr lang="en-US" sz="3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𝒍𝒐𝒈</m:t>
                      </m:r>
                      <m:d>
                        <m:dPr>
                          <m:ctrlPr>
                            <a:rPr lang="en-US" sz="3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4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4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sz="3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𝒔𝒂𝒍𝒕</m:t>
                              </m:r>
                              <m:r>
                                <a:rPr lang="en-US" sz="34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num>
                            <m:den>
                              <m:r>
                                <a:rPr lang="en-US" sz="34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sz="34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𝑩𝒂𝒔𝒆</m:t>
                              </m:r>
                              <m:r>
                                <a:rPr lang="en-US" sz="34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den>
                          </m:f>
                        </m:e>
                      </m:d>
                      <m:r>
                        <a:rPr lang="en-US"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𝒑𝑲𝒃</m:t>
                      </m:r>
                      <m:r>
                        <a:rPr lang="en-US"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𝒍𝒐𝒈</m:t>
                      </m:r>
                      <m:d>
                        <m:dPr>
                          <m:ctrlPr>
                            <a:rPr lang="en-US" sz="3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eqArr>
                                <m:eqArrPr>
                                  <m:ctrlPr>
                                    <a:rPr lang="en-US" sz="3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sz="3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𝑠𝑎𝑙𝑡</m:t>
                                  </m:r>
                                </m:e>
                                <m:e>
                                  <m:r>
                                    <a:rPr lang="en-US" sz="3400" b="1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[</m:t>
                                  </m:r>
                                  <m:r>
                                    <a:rPr lang="en-US" sz="34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𝒄𝒐𝒏𝒋</m:t>
                                  </m:r>
                                  <m:r>
                                    <a:rPr lang="en-US" sz="34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. </m:t>
                                  </m:r>
                                  <m:r>
                                    <a:rPr lang="en-US" sz="34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𝑨𝒄𝒊𝒅</m:t>
                                  </m:r>
                                  <m:r>
                                    <a:rPr lang="en-US" sz="3400" b="1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]</m:t>
                                  </m:r>
                                </m:e>
                              </m:eqArr>
                            </m:num>
                            <m:den>
                              <m:r>
                                <a:rPr lang="en-US" sz="3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sz="34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𝑩𝒂𝒔𝒆</m:t>
                              </m:r>
                              <m:r>
                                <a:rPr lang="en-US" sz="3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34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516" y="4522805"/>
                <a:ext cx="11384270" cy="168443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318887" y="1511330"/>
            <a:ext cx="63730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Acid with a buffer: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8867" y="4384904"/>
            <a:ext cx="63730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 with a buffer:</a:t>
            </a:r>
          </a:p>
        </p:txBody>
      </p:sp>
      <p:pic>
        <p:nvPicPr>
          <p:cNvPr id="2" name="Picture 1" descr="A cartoon of a glue bottle&#10;&#10;Description automatically generated with low confidence">
            <a:extLst>
              <a:ext uri="{FF2B5EF4-FFF2-40B4-BE49-F238E27FC236}">
                <a16:creationId xmlns:a16="http://schemas.microsoft.com/office/drawing/2014/main" id="{10B59256-458F-37A2-5EF2-F6874BE1271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68953">
            <a:off x="10889897" y="257135"/>
            <a:ext cx="662764" cy="1329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214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33516" y="228600"/>
            <a:ext cx="9601200" cy="762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4400" u="sng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Careful!</a:t>
            </a: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1524001" y="2893727"/>
            <a:ext cx="18473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8867" y="1166031"/>
            <a:ext cx="63730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Check your formulas!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3400" y="4831140"/>
            <a:ext cx="11125200" cy="10772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on the lookout for salts that have a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van’t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Hoff factor of more than 2...is your [salt] the same as your [ion]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909478" y="2214214"/>
            <a:ext cx="63730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1.00 M  MgCl</a:t>
            </a:r>
            <a:r>
              <a:rPr lang="en-US" sz="4400" baseline="-25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9478" y="3068495"/>
            <a:ext cx="63730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2.00</a:t>
            </a:r>
            <a:r>
              <a:rPr lang="en-US" sz="4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 Cl</a:t>
            </a:r>
            <a:r>
              <a:rPr lang="en-US" sz="4400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536646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>
            <p:custDataLst>
              <p:tags r:id="rId2"/>
            </p:custDataLst>
          </p:nvPr>
        </p:nvSpPr>
        <p:spPr>
          <a:xfrm>
            <a:off x="228600" y="389496"/>
            <a:ext cx="11430000" cy="863600"/>
          </a:xfrm>
          <a:prstGeom prst="rect">
            <a:avLst/>
          </a:prstGeom>
          <a:noFill/>
        </p:spPr>
        <p:txBody>
          <a:bodyPr vert="horz" rtlCol="0" anchor="ctr" anchorCtr="1">
            <a:noAutofit/>
          </a:bodyPr>
          <a:lstStyle/>
          <a:p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Calculate the [H</a:t>
            </a:r>
            <a:r>
              <a:rPr lang="en-US" sz="3600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 in a solution that is 0.10 M in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NaF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0.20 M in HF. (</a:t>
            </a:r>
            <a:r>
              <a:rPr lang="en-US" sz="36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3600" baseline="-25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7.2 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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sz="3600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-4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grpSp>
        <p:nvGrpSpPr>
          <p:cNvPr id="5" name="Group 4"/>
          <p:cNvGrpSpPr/>
          <p:nvPr>
            <p:custDataLst>
              <p:tags r:id="rId3"/>
            </p:custDataLst>
          </p:nvPr>
        </p:nvGrpSpPr>
        <p:grpSpPr>
          <a:xfrm>
            <a:off x="533400" y="1828800"/>
            <a:ext cx="8077200" cy="685800"/>
            <a:chOff x="609600" y="2159000"/>
            <a:chExt cx="8077200" cy="685800"/>
          </a:xfrm>
        </p:grpSpPr>
        <p:sp>
          <p:nvSpPr>
            <p:cNvPr id="3" name="TextBox 2"/>
            <p:cNvSpPr txBox="1"/>
            <p:nvPr>
              <p:custDataLst>
                <p:tags r:id="rId16"/>
              </p:custDataLst>
            </p:nvPr>
          </p:nvSpPr>
          <p:spPr>
            <a:xfrm>
              <a:off x="1447800" y="21717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7.2E</a:t>
              </a:r>
              <a:r>
                <a:rPr lang="en-US" baseline="300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-4 </a:t>
              </a:r>
              <a:r>
                <a:rPr lang="en-US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</a:t>
              </a:r>
            </a:p>
          </p:txBody>
        </p:sp>
        <p:pic>
          <p:nvPicPr>
            <p:cNvPr id="4" name="Picture 3" descr="answer-a.png"/>
            <p:cNvPicPr>
              <a:picLocks/>
            </p:cNvPicPr>
            <p:nvPr>
              <p:custDataLst>
                <p:tags r:id="rId17"/>
              </p:custDataLst>
            </p:nvPr>
          </p:nvPicPr>
          <p:blipFill>
            <a:blip r:embed="rId19" cstate="print"/>
            <a:stretch>
              <a:fillRect/>
            </a:stretch>
          </p:blipFill>
          <p:spPr>
            <a:xfrm>
              <a:off x="609600" y="2159000"/>
              <a:ext cx="685800" cy="685800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>
            <p:custDataLst>
              <p:tags r:id="rId4"/>
            </p:custDataLst>
          </p:nvPr>
        </p:nvGrpSpPr>
        <p:grpSpPr>
          <a:xfrm>
            <a:off x="533400" y="2743200"/>
            <a:ext cx="8077200" cy="685800"/>
            <a:chOff x="609600" y="3073400"/>
            <a:chExt cx="8077200" cy="685800"/>
          </a:xfrm>
        </p:grpSpPr>
        <p:sp>
          <p:nvSpPr>
            <p:cNvPr id="6" name="TextBox 5"/>
            <p:cNvSpPr txBox="1"/>
            <p:nvPr>
              <p:custDataLst>
                <p:tags r:id="rId14"/>
              </p:custDataLst>
            </p:nvPr>
          </p:nvSpPr>
          <p:spPr>
            <a:xfrm>
              <a:off x="1447800" y="30861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2.0 M</a:t>
              </a:r>
            </a:p>
          </p:txBody>
        </p:sp>
        <p:pic>
          <p:nvPicPr>
            <p:cNvPr id="7" name="Picture 6" descr="answer-b.png"/>
            <p:cNvPicPr>
              <a:picLocks/>
            </p:cNvPicPr>
            <p:nvPr>
              <p:custDataLst>
                <p:tags r:id="rId15"/>
              </p:custDataLst>
            </p:nvPr>
          </p:nvPicPr>
          <p:blipFill>
            <a:blip r:embed="rId20" cstate="print"/>
            <a:stretch>
              <a:fillRect/>
            </a:stretch>
          </p:blipFill>
          <p:spPr>
            <a:xfrm>
              <a:off x="609600" y="3073400"/>
              <a:ext cx="685800" cy="685800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>
            <p:custDataLst>
              <p:tags r:id="rId5"/>
            </p:custDataLst>
          </p:nvPr>
        </p:nvGrpSpPr>
        <p:grpSpPr>
          <a:xfrm>
            <a:off x="533400" y="3657600"/>
            <a:ext cx="8077200" cy="685800"/>
            <a:chOff x="609600" y="3987800"/>
            <a:chExt cx="8077200" cy="685800"/>
          </a:xfrm>
        </p:grpSpPr>
        <p:sp>
          <p:nvSpPr>
            <p:cNvPr id="9" name="TextBox 8"/>
            <p:cNvSpPr txBox="1"/>
            <p:nvPr>
              <p:custDataLst>
                <p:tags r:id="rId12"/>
              </p:custDataLst>
            </p:nvPr>
          </p:nvSpPr>
          <p:spPr>
            <a:xfrm>
              <a:off x="1447800" y="40005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1.4E</a:t>
              </a:r>
              <a:r>
                <a:rPr lang="en-US" baseline="300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-3 </a:t>
              </a:r>
              <a:r>
                <a:rPr lang="en-US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</a:t>
              </a:r>
            </a:p>
          </p:txBody>
        </p:sp>
        <p:pic>
          <p:nvPicPr>
            <p:cNvPr id="10" name="Picture 9" descr="answer-c.png"/>
            <p:cNvPicPr>
              <a:picLocks/>
            </p:cNvPicPr>
            <p:nvPr>
              <p:custDataLst>
                <p:tags r:id="rId13"/>
              </p:custDataLst>
            </p:nvPr>
          </p:nvPicPr>
          <p:blipFill>
            <a:blip r:embed="rId21" cstate="print"/>
            <a:stretch>
              <a:fillRect/>
            </a:stretch>
          </p:blipFill>
          <p:spPr>
            <a:xfrm>
              <a:off x="609600" y="3987800"/>
              <a:ext cx="685800" cy="685800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>
            <p:custDataLst>
              <p:tags r:id="rId6"/>
            </p:custDataLst>
          </p:nvPr>
        </p:nvGrpSpPr>
        <p:grpSpPr>
          <a:xfrm>
            <a:off x="533400" y="4572000"/>
            <a:ext cx="8077200" cy="685800"/>
            <a:chOff x="609600" y="4902200"/>
            <a:chExt cx="8077200" cy="685800"/>
          </a:xfrm>
        </p:grpSpPr>
        <p:sp>
          <p:nvSpPr>
            <p:cNvPr id="12" name="TextBox 11"/>
            <p:cNvSpPr txBox="1"/>
            <p:nvPr>
              <p:custDataLst>
                <p:tags r:id="rId10"/>
              </p:custDataLst>
            </p:nvPr>
          </p:nvSpPr>
          <p:spPr>
            <a:xfrm>
              <a:off x="1447800" y="49149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0.20 M</a:t>
              </a:r>
            </a:p>
          </p:txBody>
        </p:sp>
        <p:pic>
          <p:nvPicPr>
            <p:cNvPr id="13" name="Picture 12" descr="answer-d.png"/>
            <p:cNvPicPr>
              <a:picLocks/>
            </p:cNvPicPr>
            <p:nvPr>
              <p:custDataLst>
                <p:tags r:id="rId11"/>
              </p:custDataLst>
            </p:nvPr>
          </p:nvPicPr>
          <p:blipFill>
            <a:blip r:embed="rId22" cstate="print"/>
            <a:stretch>
              <a:fillRect/>
            </a:stretch>
          </p:blipFill>
          <p:spPr>
            <a:xfrm>
              <a:off x="609600" y="4902200"/>
              <a:ext cx="685800" cy="685800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>
            <p:custDataLst>
              <p:tags r:id="rId7"/>
            </p:custDataLst>
          </p:nvPr>
        </p:nvGrpSpPr>
        <p:grpSpPr>
          <a:xfrm>
            <a:off x="533400" y="5486400"/>
            <a:ext cx="8077200" cy="685800"/>
            <a:chOff x="609600" y="5816600"/>
            <a:chExt cx="8077200" cy="685800"/>
          </a:xfrm>
        </p:grpSpPr>
        <p:sp>
          <p:nvSpPr>
            <p:cNvPr id="15" name="TextBox 14"/>
            <p:cNvSpPr txBox="1"/>
            <p:nvPr>
              <p:custDataLst>
                <p:tags r:id="rId8"/>
              </p:custDataLst>
            </p:nvPr>
          </p:nvSpPr>
          <p:spPr>
            <a:xfrm>
              <a:off x="1447800" y="58293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none of these</a:t>
              </a:r>
            </a:p>
          </p:txBody>
        </p:sp>
        <p:pic>
          <p:nvPicPr>
            <p:cNvPr id="16" name="Picture 15" descr="answer-e.png"/>
            <p:cNvPicPr>
              <a:picLocks/>
            </p:cNvPicPr>
            <p:nvPr>
              <p:custDataLst>
                <p:tags r:id="rId9"/>
              </p:custDataLst>
            </p:nvPr>
          </p:nvPicPr>
          <p:blipFill>
            <a:blip r:embed="rId23" cstate="print"/>
            <a:stretch>
              <a:fillRect/>
            </a:stretch>
          </p:blipFill>
          <p:spPr>
            <a:xfrm>
              <a:off x="609600" y="5816600"/>
              <a:ext cx="685800" cy="685800"/>
            </a:xfrm>
            <a:prstGeom prst="rect">
              <a:avLst/>
            </a:prstGeom>
          </p:spPr>
        </p:pic>
      </p:grpSp>
      <p:sp>
        <p:nvSpPr>
          <p:cNvPr id="20" name="Frame 19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187988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2F3784D-B381-CEBE-2928-5F19E13954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B74B0148-2D5F-DEB3-F6AD-454CC0A7CBC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96008" y="304800"/>
            <a:ext cx="7772400" cy="6858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4000" u="sng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Buffered Solutions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EAAA962A-4BFE-2567-3E25-7FC3AC80B4EF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296008" y="914400"/>
            <a:ext cx="11743592" cy="4114800"/>
          </a:xfrm>
        </p:spPr>
        <p:txBody>
          <a:bodyPr/>
          <a:lstStyle/>
          <a:p>
            <a:pPr eaLnBrk="1" hangingPunct="1"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endParaRPr lang="en-US" sz="24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Clr>
                <a:srgbClr val="000000"/>
              </a:buClr>
              <a:buNone/>
              <a:defRPr/>
            </a:pPr>
            <a:r>
              <a:rPr lang="en-US" sz="320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Buffer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- A solution that resists a change in pH when either hydroxide ions </a:t>
            </a:r>
            <a:r>
              <a:rPr lang="en-US" sz="3200" u="sng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protons are added. </a:t>
            </a:r>
          </a:p>
          <a:p>
            <a:pPr marL="0" indent="0" eaLnBrk="1" hangingPunct="1">
              <a:buClr>
                <a:srgbClr val="000000"/>
              </a:buClr>
              <a:buNone/>
              <a:defRPr/>
            </a:pPr>
            <a:endParaRPr lang="en-US" sz="32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Clr>
                <a:srgbClr val="000000"/>
              </a:buClr>
              <a:buNone/>
              <a:defRPr/>
            </a:pPr>
            <a:r>
              <a:rPr lang="en-US" sz="320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Buffered solutions contain:</a:t>
            </a:r>
          </a:p>
          <a:p>
            <a:pPr lvl="1" eaLnBrk="1" hangingPunct="1"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weak acid and some extra conjugate A</a:t>
            </a:r>
            <a:r>
              <a:rPr lang="en-US" sz="320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  <a:p>
            <a:pPr lvl="1" eaLnBrk="1" hangingPunct="1"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weak base and some extra conjugate BH</a:t>
            </a:r>
            <a:r>
              <a:rPr lang="en-US" sz="320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  <a:p>
            <a:pPr lvl="1" eaLnBrk="1" hangingPunct="1"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endParaRPr lang="en-US" sz="32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endParaRPr lang="en-US" sz="32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D1069099-85F0-986D-BEDC-2A33BE365D9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8124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>
            <p:custDataLst>
              <p:tags r:id="rId2"/>
            </p:custDataLst>
          </p:nvPr>
        </p:nvSpPr>
        <p:spPr>
          <a:xfrm>
            <a:off x="228600" y="389496"/>
            <a:ext cx="11430000" cy="863600"/>
          </a:xfrm>
          <a:prstGeom prst="rect">
            <a:avLst/>
          </a:prstGeom>
          <a:noFill/>
        </p:spPr>
        <p:txBody>
          <a:bodyPr vert="horz" rtlCol="0" anchor="ctr" anchorCtr="1">
            <a:noAutofit/>
          </a:bodyPr>
          <a:lstStyle/>
          <a:p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Calculate the [H</a:t>
            </a:r>
            <a:r>
              <a:rPr lang="en-US" sz="3600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 in a solution that is 0.10 M in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NaF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0.20 M in HF. (</a:t>
            </a:r>
            <a:r>
              <a:rPr lang="en-US" sz="36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3600" baseline="-25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7.2 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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sz="3600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-4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grpSp>
        <p:nvGrpSpPr>
          <p:cNvPr id="5" name="Group 4"/>
          <p:cNvGrpSpPr/>
          <p:nvPr>
            <p:custDataLst>
              <p:tags r:id="rId3"/>
            </p:custDataLst>
          </p:nvPr>
        </p:nvGrpSpPr>
        <p:grpSpPr>
          <a:xfrm>
            <a:off x="533400" y="1828800"/>
            <a:ext cx="8077200" cy="685800"/>
            <a:chOff x="609600" y="2159000"/>
            <a:chExt cx="8077200" cy="685800"/>
          </a:xfrm>
        </p:grpSpPr>
        <p:sp>
          <p:nvSpPr>
            <p:cNvPr id="3" name="TextBox 2"/>
            <p:cNvSpPr txBox="1"/>
            <p:nvPr>
              <p:custDataLst>
                <p:tags r:id="rId16"/>
              </p:custDataLst>
            </p:nvPr>
          </p:nvSpPr>
          <p:spPr>
            <a:xfrm>
              <a:off x="1447800" y="21717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7.2E</a:t>
              </a:r>
              <a:r>
                <a:rPr lang="en-US" baseline="300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-4 </a:t>
              </a:r>
              <a:r>
                <a:rPr lang="en-US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</a:t>
              </a:r>
            </a:p>
          </p:txBody>
        </p:sp>
        <p:pic>
          <p:nvPicPr>
            <p:cNvPr id="4" name="Picture 3" descr="answer-a.png"/>
            <p:cNvPicPr>
              <a:picLocks/>
            </p:cNvPicPr>
            <p:nvPr>
              <p:custDataLst>
                <p:tags r:id="rId17"/>
              </p:custDataLst>
            </p:nvPr>
          </p:nvPicPr>
          <p:blipFill>
            <a:blip r:embed="rId19" cstate="print"/>
            <a:stretch>
              <a:fillRect/>
            </a:stretch>
          </p:blipFill>
          <p:spPr>
            <a:xfrm>
              <a:off x="609600" y="2159000"/>
              <a:ext cx="685800" cy="685800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>
            <p:custDataLst>
              <p:tags r:id="rId4"/>
            </p:custDataLst>
          </p:nvPr>
        </p:nvGrpSpPr>
        <p:grpSpPr>
          <a:xfrm>
            <a:off x="533400" y="2743200"/>
            <a:ext cx="8077200" cy="685800"/>
            <a:chOff x="609600" y="3073400"/>
            <a:chExt cx="8077200" cy="685800"/>
          </a:xfrm>
        </p:grpSpPr>
        <p:sp>
          <p:nvSpPr>
            <p:cNvPr id="6" name="TextBox 5"/>
            <p:cNvSpPr txBox="1"/>
            <p:nvPr>
              <p:custDataLst>
                <p:tags r:id="rId14"/>
              </p:custDataLst>
            </p:nvPr>
          </p:nvSpPr>
          <p:spPr>
            <a:xfrm>
              <a:off x="1447800" y="30861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2.0 M</a:t>
              </a:r>
            </a:p>
          </p:txBody>
        </p:sp>
        <p:pic>
          <p:nvPicPr>
            <p:cNvPr id="7" name="Picture 6" descr="answer-b.png"/>
            <p:cNvPicPr>
              <a:picLocks/>
            </p:cNvPicPr>
            <p:nvPr>
              <p:custDataLst>
                <p:tags r:id="rId15"/>
              </p:custDataLst>
            </p:nvPr>
          </p:nvPicPr>
          <p:blipFill>
            <a:blip r:embed="rId20" cstate="print"/>
            <a:stretch>
              <a:fillRect/>
            </a:stretch>
          </p:blipFill>
          <p:spPr>
            <a:xfrm>
              <a:off x="609600" y="3073400"/>
              <a:ext cx="685800" cy="685800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>
            <p:custDataLst>
              <p:tags r:id="rId5"/>
            </p:custDataLst>
          </p:nvPr>
        </p:nvGrpSpPr>
        <p:grpSpPr>
          <a:xfrm>
            <a:off x="533400" y="3657600"/>
            <a:ext cx="8077200" cy="685800"/>
            <a:chOff x="609600" y="3987800"/>
            <a:chExt cx="8077200" cy="685800"/>
          </a:xfrm>
        </p:grpSpPr>
        <p:sp>
          <p:nvSpPr>
            <p:cNvPr id="9" name="TextBox 8"/>
            <p:cNvSpPr txBox="1"/>
            <p:nvPr>
              <p:custDataLst>
                <p:tags r:id="rId12"/>
              </p:custDataLst>
            </p:nvPr>
          </p:nvSpPr>
          <p:spPr>
            <a:xfrm>
              <a:off x="1447800" y="40005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1.4E</a:t>
              </a:r>
              <a:r>
                <a:rPr lang="en-US" baseline="300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-3 </a:t>
              </a:r>
              <a:r>
                <a:rPr lang="en-US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</a:t>
              </a:r>
            </a:p>
          </p:txBody>
        </p:sp>
        <p:pic>
          <p:nvPicPr>
            <p:cNvPr id="10" name="Picture 9" descr="answer-c.png"/>
            <p:cNvPicPr>
              <a:picLocks/>
            </p:cNvPicPr>
            <p:nvPr>
              <p:custDataLst>
                <p:tags r:id="rId13"/>
              </p:custDataLst>
            </p:nvPr>
          </p:nvPicPr>
          <p:blipFill>
            <a:blip r:embed="rId21" cstate="print"/>
            <a:stretch>
              <a:fillRect/>
            </a:stretch>
          </p:blipFill>
          <p:spPr>
            <a:xfrm>
              <a:off x="609600" y="3987800"/>
              <a:ext cx="685800" cy="685800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>
            <p:custDataLst>
              <p:tags r:id="rId6"/>
            </p:custDataLst>
          </p:nvPr>
        </p:nvGrpSpPr>
        <p:grpSpPr>
          <a:xfrm>
            <a:off x="533400" y="4572000"/>
            <a:ext cx="8077200" cy="685800"/>
            <a:chOff x="609600" y="4902200"/>
            <a:chExt cx="8077200" cy="685800"/>
          </a:xfrm>
        </p:grpSpPr>
        <p:sp>
          <p:nvSpPr>
            <p:cNvPr id="12" name="TextBox 11"/>
            <p:cNvSpPr txBox="1"/>
            <p:nvPr>
              <p:custDataLst>
                <p:tags r:id="rId10"/>
              </p:custDataLst>
            </p:nvPr>
          </p:nvSpPr>
          <p:spPr>
            <a:xfrm>
              <a:off x="1447800" y="49149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0.20 M</a:t>
              </a:r>
            </a:p>
          </p:txBody>
        </p:sp>
        <p:pic>
          <p:nvPicPr>
            <p:cNvPr id="13" name="Picture 12" descr="answer-d.png"/>
            <p:cNvPicPr>
              <a:picLocks/>
            </p:cNvPicPr>
            <p:nvPr>
              <p:custDataLst>
                <p:tags r:id="rId11"/>
              </p:custDataLst>
            </p:nvPr>
          </p:nvPicPr>
          <p:blipFill>
            <a:blip r:embed="rId22" cstate="print"/>
            <a:stretch>
              <a:fillRect/>
            </a:stretch>
          </p:blipFill>
          <p:spPr>
            <a:xfrm>
              <a:off x="609600" y="4902200"/>
              <a:ext cx="685800" cy="685800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>
            <p:custDataLst>
              <p:tags r:id="rId7"/>
            </p:custDataLst>
          </p:nvPr>
        </p:nvGrpSpPr>
        <p:grpSpPr>
          <a:xfrm>
            <a:off x="533400" y="5486400"/>
            <a:ext cx="8077200" cy="685800"/>
            <a:chOff x="609600" y="5816600"/>
            <a:chExt cx="8077200" cy="685800"/>
          </a:xfrm>
        </p:grpSpPr>
        <p:sp>
          <p:nvSpPr>
            <p:cNvPr id="15" name="TextBox 14"/>
            <p:cNvSpPr txBox="1"/>
            <p:nvPr>
              <p:custDataLst>
                <p:tags r:id="rId8"/>
              </p:custDataLst>
            </p:nvPr>
          </p:nvSpPr>
          <p:spPr>
            <a:xfrm>
              <a:off x="1447800" y="58293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none of these</a:t>
              </a:r>
            </a:p>
          </p:txBody>
        </p:sp>
        <p:pic>
          <p:nvPicPr>
            <p:cNvPr id="16" name="Picture 15" descr="answer-e.png"/>
            <p:cNvPicPr>
              <a:picLocks/>
            </p:cNvPicPr>
            <p:nvPr>
              <p:custDataLst>
                <p:tags r:id="rId9"/>
              </p:custDataLst>
            </p:nvPr>
          </p:nvPicPr>
          <p:blipFill>
            <a:blip r:embed="rId23" cstate="print"/>
            <a:stretch>
              <a:fillRect/>
            </a:stretch>
          </p:blipFill>
          <p:spPr>
            <a:xfrm>
              <a:off x="609600" y="5816600"/>
              <a:ext cx="685800" cy="685800"/>
            </a:xfrm>
            <a:prstGeom prst="rect">
              <a:avLst/>
            </a:prstGeom>
          </p:spPr>
        </p:pic>
      </p:grpSp>
      <p:sp>
        <p:nvSpPr>
          <p:cNvPr id="20" name="Frame 19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267200" y="2006600"/>
            <a:ext cx="7620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Acid solution with a salt added.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HF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acid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salt</a:t>
            </a:r>
          </a:p>
          <a:p>
            <a:endParaRPr lang="en-US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salt has the conjugate base of the acid.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2800" baseline="30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A4BAC9D-6261-9846-946C-305481ACC04F}"/>
                  </a:ext>
                </a:extLst>
              </p:cNvPr>
              <p:cNvSpPr txBox="1"/>
              <p:nvPr/>
            </p:nvSpPr>
            <p:spPr>
              <a:xfrm>
                <a:off x="4724400" y="4924093"/>
                <a:ext cx="6934200" cy="102733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𝒑𝑯</m:t>
                      </m:r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𝒑𝑲𝒂</m:t>
                      </m:r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𝑳𝒐𝒈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𝒄𝒐𝒏𝒋</m:t>
                          </m:r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. </m:t>
                          </m:r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𝑩𝒂𝒔𝒆</m:t>
                          </m:r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𝑺𝒂𝒍𝒕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𝑨𝒄𝒊𝒅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den>
                      </m:f>
                    </m:oMath>
                  </m:oMathPara>
                </a14:m>
                <a:endParaRPr lang="en-US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A4BAC9D-6261-9846-946C-305481ACC0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0" y="4924093"/>
                <a:ext cx="6934200" cy="1027333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261229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>
            <p:custDataLst>
              <p:tags r:id="rId2"/>
            </p:custDataLst>
          </p:nvPr>
        </p:nvSpPr>
        <p:spPr>
          <a:xfrm>
            <a:off x="228600" y="389496"/>
            <a:ext cx="11430000" cy="863600"/>
          </a:xfrm>
          <a:prstGeom prst="rect">
            <a:avLst/>
          </a:prstGeom>
          <a:noFill/>
        </p:spPr>
        <p:txBody>
          <a:bodyPr vert="horz" rtlCol="0" anchor="ctr" anchorCtr="1">
            <a:noAutofit/>
          </a:bodyPr>
          <a:lstStyle/>
          <a:p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Calculate the [H</a:t>
            </a:r>
            <a:r>
              <a:rPr lang="en-US" sz="3600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 in a solution that is </a:t>
            </a: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0.10 M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3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0.20 M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HF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(</a:t>
            </a:r>
            <a:r>
              <a:rPr lang="en-US" sz="36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3600" baseline="-25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7.2 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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sz="3600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-4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grpSp>
        <p:nvGrpSpPr>
          <p:cNvPr id="5" name="Group 4"/>
          <p:cNvGrpSpPr/>
          <p:nvPr>
            <p:custDataLst>
              <p:tags r:id="rId3"/>
            </p:custDataLst>
          </p:nvPr>
        </p:nvGrpSpPr>
        <p:grpSpPr>
          <a:xfrm>
            <a:off x="533400" y="1828800"/>
            <a:ext cx="8077200" cy="685800"/>
            <a:chOff x="609600" y="2159000"/>
            <a:chExt cx="8077200" cy="685800"/>
          </a:xfrm>
        </p:grpSpPr>
        <p:sp>
          <p:nvSpPr>
            <p:cNvPr id="3" name="TextBox 2"/>
            <p:cNvSpPr txBox="1"/>
            <p:nvPr>
              <p:custDataLst>
                <p:tags r:id="rId16"/>
              </p:custDataLst>
            </p:nvPr>
          </p:nvSpPr>
          <p:spPr>
            <a:xfrm>
              <a:off x="1447800" y="21717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7.2E</a:t>
              </a:r>
              <a:r>
                <a:rPr lang="en-US" baseline="300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-4 </a:t>
              </a:r>
              <a:r>
                <a:rPr lang="en-US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</a:t>
              </a:r>
            </a:p>
          </p:txBody>
        </p:sp>
        <p:pic>
          <p:nvPicPr>
            <p:cNvPr id="4" name="Picture 3" descr="answer-a.png"/>
            <p:cNvPicPr>
              <a:picLocks/>
            </p:cNvPicPr>
            <p:nvPr>
              <p:custDataLst>
                <p:tags r:id="rId17"/>
              </p:custDataLst>
            </p:nvPr>
          </p:nvPicPr>
          <p:blipFill>
            <a:blip r:embed="rId19" cstate="print"/>
            <a:stretch>
              <a:fillRect/>
            </a:stretch>
          </p:blipFill>
          <p:spPr>
            <a:xfrm>
              <a:off x="609600" y="2159000"/>
              <a:ext cx="685800" cy="685800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>
            <p:custDataLst>
              <p:tags r:id="rId4"/>
            </p:custDataLst>
          </p:nvPr>
        </p:nvGrpSpPr>
        <p:grpSpPr>
          <a:xfrm>
            <a:off x="533400" y="2743200"/>
            <a:ext cx="8077200" cy="685800"/>
            <a:chOff x="609600" y="3073400"/>
            <a:chExt cx="8077200" cy="685800"/>
          </a:xfrm>
        </p:grpSpPr>
        <p:sp>
          <p:nvSpPr>
            <p:cNvPr id="6" name="TextBox 5"/>
            <p:cNvSpPr txBox="1"/>
            <p:nvPr>
              <p:custDataLst>
                <p:tags r:id="rId14"/>
              </p:custDataLst>
            </p:nvPr>
          </p:nvSpPr>
          <p:spPr>
            <a:xfrm>
              <a:off x="1447800" y="30861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2.0 M</a:t>
              </a:r>
            </a:p>
          </p:txBody>
        </p:sp>
        <p:pic>
          <p:nvPicPr>
            <p:cNvPr id="7" name="Picture 6" descr="answer-b.png"/>
            <p:cNvPicPr>
              <a:picLocks/>
            </p:cNvPicPr>
            <p:nvPr>
              <p:custDataLst>
                <p:tags r:id="rId15"/>
              </p:custDataLst>
            </p:nvPr>
          </p:nvPicPr>
          <p:blipFill>
            <a:blip r:embed="rId20" cstate="print"/>
            <a:stretch>
              <a:fillRect/>
            </a:stretch>
          </p:blipFill>
          <p:spPr>
            <a:xfrm>
              <a:off x="609600" y="3073400"/>
              <a:ext cx="685800" cy="685800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>
            <p:custDataLst>
              <p:tags r:id="rId5"/>
            </p:custDataLst>
          </p:nvPr>
        </p:nvGrpSpPr>
        <p:grpSpPr>
          <a:xfrm>
            <a:off x="533400" y="3657600"/>
            <a:ext cx="8077200" cy="685800"/>
            <a:chOff x="609600" y="3987800"/>
            <a:chExt cx="8077200" cy="685800"/>
          </a:xfrm>
        </p:grpSpPr>
        <p:sp>
          <p:nvSpPr>
            <p:cNvPr id="9" name="TextBox 8"/>
            <p:cNvSpPr txBox="1"/>
            <p:nvPr>
              <p:custDataLst>
                <p:tags r:id="rId12"/>
              </p:custDataLst>
            </p:nvPr>
          </p:nvSpPr>
          <p:spPr>
            <a:xfrm>
              <a:off x="1447800" y="40005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1.4E</a:t>
              </a:r>
              <a:r>
                <a:rPr lang="en-US" baseline="300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-3 </a:t>
              </a:r>
              <a:r>
                <a:rPr lang="en-US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</a:t>
              </a:r>
            </a:p>
          </p:txBody>
        </p:sp>
        <p:pic>
          <p:nvPicPr>
            <p:cNvPr id="10" name="Picture 9" descr="answer-c.png"/>
            <p:cNvPicPr>
              <a:picLocks/>
            </p:cNvPicPr>
            <p:nvPr>
              <p:custDataLst>
                <p:tags r:id="rId13"/>
              </p:custDataLst>
            </p:nvPr>
          </p:nvPicPr>
          <p:blipFill>
            <a:blip r:embed="rId21" cstate="print"/>
            <a:stretch>
              <a:fillRect/>
            </a:stretch>
          </p:blipFill>
          <p:spPr>
            <a:xfrm>
              <a:off x="609600" y="3987800"/>
              <a:ext cx="685800" cy="685800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>
            <p:custDataLst>
              <p:tags r:id="rId6"/>
            </p:custDataLst>
          </p:nvPr>
        </p:nvGrpSpPr>
        <p:grpSpPr>
          <a:xfrm>
            <a:off x="533400" y="4572000"/>
            <a:ext cx="8077200" cy="685800"/>
            <a:chOff x="609600" y="4902200"/>
            <a:chExt cx="8077200" cy="685800"/>
          </a:xfrm>
        </p:grpSpPr>
        <p:sp>
          <p:nvSpPr>
            <p:cNvPr id="12" name="TextBox 11"/>
            <p:cNvSpPr txBox="1"/>
            <p:nvPr>
              <p:custDataLst>
                <p:tags r:id="rId10"/>
              </p:custDataLst>
            </p:nvPr>
          </p:nvSpPr>
          <p:spPr>
            <a:xfrm>
              <a:off x="1447800" y="49149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0.20 M</a:t>
              </a:r>
            </a:p>
          </p:txBody>
        </p:sp>
        <p:pic>
          <p:nvPicPr>
            <p:cNvPr id="13" name="Picture 12" descr="answer-d.png"/>
            <p:cNvPicPr>
              <a:picLocks/>
            </p:cNvPicPr>
            <p:nvPr>
              <p:custDataLst>
                <p:tags r:id="rId11"/>
              </p:custDataLst>
            </p:nvPr>
          </p:nvPicPr>
          <p:blipFill>
            <a:blip r:embed="rId22" cstate="print"/>
            <a:stretch>
              <a:fillRect/>
            </a:stretch>
          </p:blipFill>
          <p:spPr>
            <a:xfrm>
              <a:off x="609600" y="4902200"/>
              <a:ext cx="685800" cy="685800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>
            <p:custDataLst>
              <p:tags r:id="rId7"/>
            </p:custDataLst>
          </p:nvPr>
        </p:nvGrpSpPr>
        <p:grpSpPr>
          <a:xfrm>
            <a:off x="533400" y="5486400"/>
            <a:ext cx="8077200" cy="685800"/>
            <a:chOff x="609600" y="5816600"/>
            <a:chExt cx="8077200" cy="685800"/>
          </a:xfrm>
        </p:grpSpPr>
        <p:sp>
          <p:nvSpPr>
            <p:cNvPr id="15" name="TextBox 14"/>
            <p:cNvSpPr txBox="1"/>
            <p:nvPr>
              <p:custDataLst>
                <p:tags r:id="rId8"/>
              </p:custDataLst>
            </p:nvPr>
          </p:nvSpPr>
          <p:spPr>
            <a:xfrm>
              <a:off x="1447800" y="58293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none of these</a:t>
              </a:r>
            </a:p>
          </p:txBody>
        </p:sp>
        <p:pic>
          <p:nvPicPr>
            <p:cNvPr id="16" name="Picture 15" descr="answer-e.png"/>
            <p:cNvPicPr>
              <a:picLocks/>
            </p:cNvPicPr>
            <p:nvPr>
              <p:custDataLst>
                <p:tags r:id="rId9"/>
              </p:custDataLst>
            </p:nvPr>
          </p:nvPicPr>
          <p:blipFill>
            <a:blip r:embed="rId23" cstate="print"/>
            <a:stretch>
              <a:fillRect/>
            </a:stretch>
          </p:blipFill>
          <p:spPr>
            <a:xfrm>
              <a:off x="609600" y="5816600"/>
              <a:ext cx="685800" cy="685800"/>
            </a:xfrm>
            <a:prstGeom prst="rect">
              <a:avLst/>
            </a:prstGeom>
          </p:spPr>
        </p:pic>
      </p:grpSp>
      <p:sp>
        <p:nvSpPr>
          <p:cNvPr id="20" name="Frame 19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A4BAC9D-6261-9846-946C-305481ACC04F}"/>
                  </a:ext>
                </a:extLst>
              </p:cNvPr>
              <p:cNvSpPr txBox="1"/>
              <p:nvPr/>
            </p:nvSpPr>
            <p:spPr>
              <a:xfrm>
                <a:off x="4991100" y="1828800"/>
                <a:ext cx="6781800" cy="409849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𝒑𝑯</m:t>
                      </m:r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𝒑𝑲𝒂</m:t>
                      </m:r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𝑳𝒐𝒈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𝒄𝒐𝒏𝒋</m:t>
                              </m:r>
                              <m:r>
                                <a:rPr lang="en-US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. </m:t>
                              </m:r>
                              <m:r>
                                <a:rPr lang="en-US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𝑩𝒂𝒔𝒆</m:t>
                              </m:r>
                              <m:r>
                                <a:rPr lang="en-US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𝒔𝒂𝒍𝒕</m:t>
                              </m:r>
                            </m:e>
                          </m:d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𝑨𝒄𝒊𝒅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den>
                      </m:f>
                    </m:oMath>
                  </m:oMathPara>
                </a14:m>
                <a:endParaRPr lang="en-US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endParaRPr lang="en-US" sz="280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𝒑𝑯</m:t>
                      </m:r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𝒍𝒐𝒈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sSup>
                            <m:sSupPr>
                              <m:ctrlP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𝑬</m:t>
                              </m:r>
                            </m:e>
                            <m:sup>
                              <m: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sup>
                          </m:sSup>
                        </m:e>
                      </m:d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𝒍𝒐𝒈</m:t>
                      </m:r>
                      <m:f>
                        <m:fPr>
                          <m:ctrlP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sz="28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sz="28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28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𝑴</m:t>
                              </m:r>
                            </m:e>
                          </m:d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sz="28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sz="28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28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𝑴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280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endParaRPr lang="en-US" sz="280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𝟖𝟒</m:t>
                      </m:r>
                    </m:oMath>
                  </m:oMathPara>
                </a14:m>
                <a:endParaRPr lang="en-US" sz="280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endParaRPr lang="en-US" sz="280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r>
                  <a:rPr lang="en-US" sz="28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[H</a:t>
                </a:r>
                <a:r>
                  <a:rPr lang="en-US" sz="2800" baseline="300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  <a:r>
                  <a:rPr lang="en-US" sz="28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] = 10</a:t>
                </a:r>
                <a:r>
                  <a:rPr lang="en-US" sz="2800" baseline="300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-pH</a:t>
                </a:r>
                <a:r>
                  <a:rPr lang="en-US" sz="28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10</a:t>
                </a:r>
                <a:r>
                  <a:rPr lang="en-US" sz="2800" baseline="300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-2.84</a:t>
                </a:r>
                <a:r>
                  <a:rPr lang="en-US" sz="28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330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2800" i="1">
                        <a:solidFill>
                          <a:srgbClr val="FF33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800" i="1">
                        <a:solidFill>
                          <a:srgbClr val="FF3300"/>
                        </a:solidFill>
                        <a:latin typeface="Cambria Math" panose="02040503050406030204" pitchFamily="18" charset="0"/>
                      </a:rPr>
                      <m:t>𝟎𝟎𝟏𝟒𝟒</m:t>
                    </m:r>
                    <m:r>
                      <a:rPr lang="en-US" sz="2800" i="1">
                        <a:solidFill>
                          <a:srgbClr val="FF3300"/>
                        </a:solidFill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endParaRPr lang="en-US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A4BAC9D-6261-9846-946C-305481ACC0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1100" y="1828800"/>
                <a:ext cx="6781800" cy="4098494"/>
              </a:xfrm>
              <a:prstGeom prst="rect">
                <a:avLst/>
              </a:prstGeom>
              <a:blipFill>
                <a:blip r:embed="rId24"/>
                <a:stretch>
                  <a:fillRect l="-3237" b="-40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267565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>
            <p:custDataLst>
              <p:tags r:id="rId2"/>
            </p:custDataLst>
          </p:nvPr>
        </p:nvSpPr>
        <p:spPr>
          <a:xfrm>
            <a:off x="228600" y="389496"/>
            <a:ext cx="11430000" cy="863600"/>
          </a:xfrm>
          <a:prstGeom prst="rect">
            <a:avLst/>
          </a:prstGeom>
          <a:noFill/>
        </p:spPr>
        <p:txBody>
          <a:bodyPr vert="horz" rtlCol="0" anchor="ctr" anchorCtr="1">
            <a:noAutofit/>
          </a:bodyPr>
          <a:lstStyle/>
          <a:p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Calculate the [H</a:t>
            </a:r>
            <a:r>
              <a:rPr lang="en-US" sz="3600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 in a solution that is </a:t>
            </a: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0.10 M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3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0.20 M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HF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(</a:t>
            </a:r>
            <a:r>
              <a:rPr lang="en-US" sz="36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3600" baseline="-25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7.2 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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sz="3600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-4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grpSp>
        <p:nvGrpSpPr>
          <p:cNvPr id="5" name="Group 4"/>
          <p:cNvGrpSpPr/>
          <p:nvPr>
            <p:custDataLst>
              <p:tags r:id="rId3"/>
            </p:custDataLst>
          </p:nvPr>
        </p:nvGrpSpPr>
        <p:grpSpPr>
          <a:xfrm>
            <a:off x="533400" y="1828800"/>
            <a:ext cx="8077200" cy="685800"/>
            <a:chOff x="609600" y="2159000"/>
            <a:chExt cx="8077200" cy="685800"/>
          </a:xfrm>
        </p:grpSpPr>
        <p:sp>
          <p:nvSpPr>
            <p:cNvPr id="3" name="TextBox 2"/>
            <p:cNvSpPr txBox="1"/>
            <p:nvPr>
              <p:custDataLst>
                <p:tags r:id="rId16"/>
              </p:custDataLst>
            </p:nvPr>
          </p:nvSpPr>
          <p:spPr>
            <a:xfrm>
              <a:off x="1447800" y="21717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7.2E</a:t>
              </a:r>
              <a:r>
                <a:rPr lang="en-US" baseline="300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-4 </a:t>
              </a:r>
              <a:r>
                <a:rPr lang="en-US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</a:t>
              </a:r>
            </a:p>
          </p:txBody>
        </p:sp>
        <p:pic>
          <p:nvPicPr>
            <p:cNvPr id="4" name="Picture 3" descr="answer-a.png"/>
            <p:cNvPicPr>
              <a:picLocks/>
            </p:cNvPicPr>
            <p:nvPr>
              <p:custDataLst>
                <p:tags r:id="rId17"/>
              </p:custDataLst>
            </p:nvPr>
          </p:nvPicPr>
          <p:blipFill>
            <a:blip r:embed="rId19" cstate="print"/>
            <a:stretch>
              <a:fillRect/>
            </a:stretch>
          </p:blipFill>
          <p:spPr>
            <a:xfrm>
              <a:off x="609600" y="2159000"/>
              <a:ext cx="685800" cy="685800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>
            <p:custDataLst>
              <p:tags r:id="rId4"/>
            </p:custDataLst>
          </p:nvPr>
        </p:nvGrpSpPr>
        <p:grpSpPr>
          <a:xfrm>
            <a:off x="533400" y="2743200"/>
            <a:ext cx="8077200" cy="685800"/>
            <a:chOff x="609600" y="3073400"/>
            <a:chExt cx="8077200" cy="685800"/>
          </a:xfrm>
        </p:grpSpPr>
        <p:sp>
          <p:nvSpPr>
            <p:cNvPr id="6" name="TextBox 5"/>
            <p:cNvSpPr txBox="1"/>
            <p:nvPr>
              <p:custDataLst>
                <p:tags r:id="rId14"/>
              </p:custDataLst>
            </p:nvPr>
          </p:nvSpPr>
          <p:spPr>
            <a:xfrm>
              <a:off x="1447800" y="30861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2.0 M</a:t>
              </a:r>
            </a:p>
          </p:txBody>
        </p:sp>
        <p:pic>
          <p:nvPicPr>
            <p:cNvPr id="7" name="Picture 6" descr="answer-b.png"/>
            <p:cNvPicPr>
              <a:picLocks/>
            </p:cNvPicPr>
            <p:nvPr>
              <p:custDataLst>
                <p:tags r:id="rId15"/>
              </p:custDataLst>
            </p:nvPr>
          </p:nvPicPr>
          <p:blipFill>
            <a:blip r:embed="rId20" cstate="print"/>
            <a:stretch>
              <a:fillRect/>
            </a:stretch>
          </p:blipFill>
          <p:spPr>
            <a:xfrm>
              <a:off x="609600" y="3073400"/>
              <a:ext cx="685800" cy="685800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>
            <p:custDataLst>
              <p:tags r:id="rId5"/>
            </p:custDataLst>
          </p:nvPr>
        </p:nvGrpSpPr>
        <p:grpSpPr>
          <a:xfrm>
            <a:off x="533400" y="3657600"/>
            <a:ext cx="8077200" cy="685800"/>
            <a:chOff x="609600" y="3987800"/>
            <a:chExt cx="8077200" cy="685800"/>
          </a:xfrm>
        </p:grpSpPr>
        <p:sp>
          <p:nvSpPr>
            <p:cNvPr id="9" name="TextBox 8"/>
            <p:cNvSpPr txBox="1"/>
            <p:nvPr>
              <p:custDataLst>
                <p:tags r:id="rId12"/>
              </p:custDataLst>
            </p:nvPr>
          </p:nvSpPr>
          <p:spPr>
            <a:xfrm>
              <a:off x="1447800" y="40005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sz="4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1.4E</a:t>
              </a:r>
              <a:r>
                <a:rPr lang="en-US" sz="4400" baseline="30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-3 </a:t>
              </a:r>
              <a:r>
                <a:rPr lang="en-US" sz="4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</a:t>
              </a:r>
            </a:p>
          </p:txBody>
        </p:sp>
        <p:pic>
          <p:nvPicPr>
            <p:cNvPr id="10" name="Picture 9" descr="answer-c.png"/>
            <p:cNvPicPr>
              <a:picLocks/>
            </p:cNvPicPr>
            <p:nvPr>
              <p:custDataLst>
                <p:tags r:id="rId13"/>
              </p:custDataLst>
            </p:nvPr>
          </p:nvPicPr>
          <p:blipFill>
            <a:blip r:embed="rId21" cstate="print"/>
            <a:stretch>
              <a:fillRect/>
            </a:stretch>
          </p:blipFill>
          <p:spPr>
            <a:xfrm>
              <a:off x="609600" y="3987800"/>
              <a:ext cx="685800" cy="685800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>
            <p:custDataLst>
              <p:tags r:id="rId6"/>
            </p:custDataLst>
          </p:nvPr>
        </p:nvGrpSpPr>
        <p:grpSpPr>
          <a:xfrm>
            <a:off x="533400" y="4572000"/>
            <a:ext cx="8077200" cy="685800"/>
            <a:chOff x="609600" y="4902200"/>
            <a:chExt cx="8077200" cy="685800"/>
          </a:xfrm>
        </p:grpSpPr>
        <p:sp>
          <p:nvSpPr>
            <p:cNvPr id="12" name="TextBox 11"/>
            <p:cNvSpPr txBox="1"/>
            <p:nvPr>
              <p:custDataLst>
                <p:tags r:id="rId10"/>
              </p:custDataLst>
            </p:nvPr>
          </p:nvSpPr>
          <p:spPr>
            <a:xfrm>
              <a:off x="1447800" y="49149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0.20 M</a:t>
              </a:r>
            </a:p>
          </p:txBody>
        </p:sp>
        <p:pic>
          <p:nvPicPr>
            <p:cNvPr id="13" name="Picture 12" descr="answer-d.png"/>
            <p:cNvPicPr>
              <a:picLocks/>
            </p:cNvPicPr>
            <p:nvPr>
              <p:custDataLst>
                <p:tags r:id="rId11"/>
              </p:custDataLst>
            </p:nvPr>
          </p:nvPicPr>
          <p:blipFill>
            <a:blip r:embed="rId22" cstate="print"/>
            <a:stretch>
              <a:fillRect/>
            </a:stretch>
          </p:blipFill>
          <p:spPr>
            <a:xfrm>
              <a:off x="609600" y="4902200"/>
              <a:ext cx="685800" cy="685800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>
            <p:custDataLst>
              <p:tags r:id="rId7"/>
            </p:custDataLst>
          </p:nvPr>
        </p:nvGrpSpPr>
        <p:grpSpPr>
          <a:xfrm>
            <a:off x="533400" y="5486400"/>
            <a:ext cx="8077200" cy="685800"/>
            <a:chOff x="609600" y="5816600"/>
            <a:chExt cx="8077200" cy="685800"/>
          </a:xfrm>
        </p:grpSpPr>
        <p:sp>
          <p:nvSpPr>
            <p:cNvPr id="15" name="TextBox 14"/>
            <p:cNvSpPr txBox="1"/>
            <p:nvPr>
              <p:custDataLst>
                <p:tags r:id="rId8"/>
              </p:custDataLst>
            </p:nvPr>
          </p:nvSpPr>
          <p:spPr>
            <a:xfrm>
              <a:off x="1447800" y="58293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none of these</a:t>
              </a:r>
            </a:p>
          </p:txBody>
        </p:sp>
        <p:pic>
          <p:nvPicPr>
            <p:cNvPr id="16" name="Picture 15" descr="answer-e.png"/>
            <p:cNvPicPr>
              <a:picLocks/>
            </p:cNvPicPr>
            <p:nvPr>
              <p:custDataLst>
                <p:tags r:id="rId9"/>
              </p:custDataLst>
            </p:nvPr>
          </p:nvPicPr>
          <p:blipFill>
            <a:blip r:embed="rId23" cstate="print"/>
            <a:stretch>
              <a:fillRect/>
            </a:stretch>
          </p:blipFill>
          <p:spPr>
            <a:xfrm>
              <a:off x="609600" y="5816600"/>
              <a:ext cx="685800" cy="685800"/>
            </a:xfrm>
            <a:prstGeom prst="rect">
              <a:avLst/>
            </a:prstGeom>
          </p:spPr>
        </p:pic>
      </p:grpSp>
      <p:sp>
        <p:nvSpPr>
          <p:cNvPr id="20" name="Frame 19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A4BAC9D-6261-9846-946C-305481ACC04F}"/>
                  </a:ext>
                </a:extLst>
              </p:cNvPr>
              <p:cNvSpPr txBox="1"/>
              <p:nvPr/>
            </p:nvSpPr>
            <p:spPr>
              <a:xfrm>
                <a:off x="4963618" y="1828800"/>
                <a:ext cx="6629400" cy="408060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𝒑𝑯</m:t>
                      </m:r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𝒑𝑲𝒂</m:t>
                      </m:r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𝑳𝒐𝒈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𝒄𝒐𝒏𝒋</m:t>
                          </m:r>
                          <m: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 </m:t>
                          </m:r>
                          <m:r>
                            <a:rPr lang="en-US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𝑩𝒂𝒔𝒆</m:t>
                          </m:r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𝒔𝒂𝒍𝒕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𝑨𝒄𝒊𝒅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den>
                      </m:f>
                    </m:oMath>
                  </m:oMathPara>
                </a14:m>
                <a:endParaRPr lang="en-US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endParaRPr lang="en-US" sz="280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𝒑𝑯</m:t>
                      </m:r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𝒍𝒐𝒈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sSup>
                            <m:sSupPr>
                              <m:ctrlP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𝑬</m:t>
                              </m:r>
                            </m:e>
                            <m:sup>
                              <m: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sup>
                          </m:sSup>
                        </m:e>
                      </m:d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𝒍𝒐𝒈</m:t>
                      </m:r>
                      <m:f>
                        <m:fPr>
                          <m:ctrlP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sz="28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sz="28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28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𝑴</m:t>
                              </m:r>
                            </m:e>
                          </m:d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sz="28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sz="28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28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𝑴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280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endParaRPr lang="en-US" sz="280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𝟖𝟒</m:t>
                      </m:r>
                    </m:oMath>
                  </m:oMathPara>
                </a14:m>
                <a:endParaRPr lang="en-US" sz="280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endParaRPr lang="en-US" sz="280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r>
                  <a:rPr lang="en-US" sz="28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[H</a:t>
                </a:r>
                <a:r>
                  <a:rPr lang="en-US" sz="2800" baseline="300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  <a:r>
                  <a:rPr lang="en-US" sz="28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] = 10</a:t>
                </a:r>
                <a:r>
                  <a:rPr lang="en-US" sz="2800" baseline="300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-pH</a:t>
                </a:r>
                <a:r>
                  <a:rPr lang="en-US" sz="28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10</a:t>
                </a:r>
                <a:r>
                  <a:rPr lang="en-US" sz="2800" baseline="300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-2.84</a:t>
                </a:r>
                <a:r>
                  <a:rPr lang="en-US" sz="28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2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𝟎𝟎𝟏𝟒𝟒</m:t>
                    </m:r>
                    <m:r>
                      <a:rPr lang="en-US" sz="2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A4BAC9D-6261-9846-946C-305481ACC0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3618" y="1828800"/>
                <a:ext cx="6629400" cy="4080604"/>
              </a:xfrm>
              <a:prstGeom prst="rect">
                <a:avLst/>
              </a:prstGeom>
              <a:blipFill>
                <a:blip r:embed="rId24"/>
                <a:stretch>
                  <a:fillRect l="-3217" b="-4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1114588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626806" y="283172"/>
            <a:ext cx="7221794" cy="7620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304800" y="990600"/>
            <a:ext cx="685800" cy="56388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228600" y="190500"/>
            <a:ext cx="90678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9pPr>
          </a:lstStyle>
          <a:p>
            <a:pPr algn="l" eaLnBrk="1" hangingPunct="1">
              <a:defRPr/>
            </a:pPr>
            <a:r>
              <a:rPr lang="en-US" sz="4400" u="sng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Adding Acid or Base to a Buffer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24D94015-41FC-0910-61D5-9C97A7D291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914400"/>
            <a:ext cx="1143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endParaRPr lang="en-US" sz="2400" kern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Clr>
                <a:srgbClr val="000000"/>
              </a:buClr>
              <a:buFontTx/>
              <a:buNone/>
              <a:defRPr/>
            </a:pPr>
            <a:r>
              <a:rPr lang="en-US" sz="3200" kern="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Buffer</a:t>
            </a:r>
            <a:r>
              <a:rPr lang="en-US" sz="32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- A solution that resists a change in pH when either hydroxide ions </a:t>
            </a:r>
            <a:r>
              <a:rPr lang="en-US" sz="3200" u="sng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en-US" sz="32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protons are added. </a:t>
            </a:r>
          </a:p>
          <a:p>
            <a:pPr marL="0" indent="0" eaLnBrk="1" hangingPunct="1">
              <a:buClr>
                <a:srgbClr val="000000"/>
              </a:buClr>
              <a:buFontTx/>
              <a:buNone/>
              <a:defRPr/>
            </a:pPr>
            <a:endParaRPr lang="en-US" sz="3200" kern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Clr>
                <a:srgbClr val="000000"/>
              </a:buClr>
              <a:buFontTx/>
              <a:buNone/>
              <a:defRPr/>
            </a:pPr>
            <a:r>
              <a:rPr lang="en-US" sz="3200" kern="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That means...</a:t>
            </a:r>
          </a:p>
          <a:p>
            <a:pPr lvl="1" eaLnBrk="1" hangingPunct="1"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sz="32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If I add acid (H</a:t>
            </a:r>
            <a:r>
              <a:rPr lang="en-US" sz="3200" kern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32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 something in the buffer </a:t>
            </a:r>
            <a:br>
              <a:rPr lang="en-US" sz="32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will react with the H</a:t>
            </a:r>
            <a:r>
              <a:rPr lang="en-US" sz="3200" kern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32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to use it up!</a:t>
            </a:r>
          </a:p>
          <a:p>
            <a:pPr lvl="1" eaLnBrk="1" hangingPunct="1"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sz="32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If I add base (OH</a:t>
            </a:r>
            <a:r>
              <a:rPr lang="en-US" sz="3200" kern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32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 something in the buffer </a:t>
            </a:r>
            <a:br>
              <a:rPr lang="en-US" sz="32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will react with the OH</a:t>
            </a:r>
            <a:r>
              <a:rPr lang="en-US" sz="3200" kern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32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to use it up!</a:t>
            </a:r>
          </a:p>
          <a:p>
            <a:pPr lvl="1" eaLnBrk="1" hangingPunct="1"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endParaRPr lang="en-US" sz="3200" kern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endParaRPr lang="en-US" sz="3200" kern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303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AF4B5BF-7C0C-327A-AC85-0AFF372ADA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id="{8D739466-3594-5041-27F2-A19B6D96A0A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E4AE0A8-A204-F3B1-4A0D-1C01263A0015}"/>
              </a:ext>
            </a:extLst>
          </p:cNvPr>
          <p:cNvSpPr/>
          <p:nvPr/>
        </p:nvSpPr>
        <p:spPr bwMode="auto">
          <a:xfrm>
            <a:off x="626806" y="283172"/>
            <a:ext cx="7221794" cy="7620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03822DF-E3DB-8138-08A6-2F9B2B38BF32}"/>
              </a:ext>
            </a:extLst>
          </p:cNvPr>
          <p:cNvSpPr/>
          <p:nvPr/>
        </p:nvSpPr>
        <p:spPr bwMode="auto">
          <a:xfrm>
            <a:off x="304800" y="990600"/>
            <a:ext cx="685800" cy="56388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45ECB5C3-5CE2-1E67-D841-5604FCC42C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90500"/>
            <a:ext cx="77724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9pPr>
          </a:lstStyle>
          <a:p>
            <a:pPr algn="l" eaLnBrk="1" hangingPunct="1">
              <a:defRPr/>
            </a:pPr>
            <a:r>
              <a:rPr lang="en-US" sz="4400" u="sng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ACID BUFFER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5FB1EC-F3B3-740D-FEC1-895121546C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790" y="1427395"/>
            <a:ext cx="10312419" cy="4003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6876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1EA5DF6-8E3F-9450-9FF7-B317DF030E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id="{A6EC992E-1F6A-C65B-BB0C-7E2FCF183F9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C6A2E2B-BBC4-8B9D-F174-13EAD31BE0AD}"/>
              </a:ext>
            </a:extLst>
          </p:cNvPr>
          <p:cNvSpPr/>
          <p:nvPr/>
        </p:nvSpPr>
        <p:spPr bwMode="auto">
          <a:xfrm>
            <a:off x="626806" y="283172"/>
            <a:ext cx="7221794" cy="7620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054EFB0-7CF0-335D-165C-840965255547}"/>
              </a:ext>
            </a:extLst>
          </p:cNvPr>
          <p:cNvSpPr/>
          <p:nvPr/>
        </p:nvSpPr>
        <p:spPr bwMode="auto">
          <a:xfrm>
            <a:off x="304800" y="990600"/>
            <a:ext cx="685800" cy="56388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23FBD110-0B2E-F3DC-7FA1-F2EC60BE97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90500"/>
            <a:ext cx="77724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9pPr>
          </a:lstStyle>
          <a:p>
            <a:pPr algn="l" eaLnBrk="1" hangingPunct="1">
              <a:defRPr/>
            </a:pPr>
            <a:r>
              <a:rPr lang="en-US" sz="4400" u="sng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ACID BUFFER</a:t>
            </a:r>
            <a:r>
              <a:rPr lang="en-US" sz="44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– Add H</a:t>
            </a:r>
            <a:r>
              <a:rPr lang="en-US" sz="4400" kern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en-US" sz="4400" u="sng" kern="0" baseline="300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0D3382-C7A9-5145-5CF0-3A70AA4A43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6840" y="1280437"/>
            <a:ext cx="9418320" cy="5018759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E013FE8-CBFD-0A2B-C381-34B9ACC9B49A}"/>
              </a:ext>
            </a:extLst>
          </p:cNvPr>
          <p:cNvSpPr/>
          <p:nvPr/>
        </p:nvSpPr>
        <p:spPr bwMode="auto">
          <a:xfrm>
            <a:off x="7010400" y="1828800"/>
            <a:ext cx="3794760" cy="4114800"/>
          </a:xfrm>
          <a:prstGeom prst="roundRect">
            <a:avLst/>
          </a:prstGeom>
          <a:solidFill>
            <a:schemeClr val="tx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3800" b="1" i="0" u="none" strike="noStrike" cap="none" normalizeH="0" baseline="0" dirty="0">
                <a:ln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510129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D3537CC-2BAA-A471-0924-D49D256CCE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id="{093EBB84-D378-770F-663E-F7F1E9F7BE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DA124DC-F151-E1A1-B76C-B0A3C4B82719}"/>
              </a:ext>
            </a:extLst>
          </p:cNvPr>
          <p:cNvSpPr/>
          <p:nvPr/>
        </p:nvSpPr>
        <p:spPr bwMode="auto">
          <a:xfrm>
            <a:off x="626806" y="283172"/>
            <a:ext cx="7221794" cy="7620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780B8E0-E9D6-42AA-5E86-49528892BC9A}"/>
              </a:ext>
            </a:extLst>
          </p:cNvPr>
          <p:cNvSpPr/>
          <p:nvPr/>
        </p:nvSpPr>
        <p:spPr bwMode="auto">
          <a:xfrm>
            <a:off x="304800" y="990600"/>
            <a:ext cx="685800" cy="56388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A713ACC3-36F4-A4FB-E8F1-2058FB5093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90500"/>
            <a:ext cx="77724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9pPr>
          </a:lstStyle>
          <a:p>
            <a:pPr algn="l" eaLnBrk="1" hangingPunct="1">
              <a:defRPr/>
            </a:pPr>
            <a:r>
              <a:rPr lang="en-US" sz="4400" u="sng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ACID BUFFER</a:t>
            </a:r>
            <a:r>
              <a:rPr lang="en-US" sz="44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– Add H</a:t>
            </a:r>
            <a:r>
              <a:rPr lang="en-US" sz="4400" kern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en-US" sz="4400" u="sng" kern="0" baseline="300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DE7D26-FC91-DD35-EE81-D32AF3E52C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6840" y="1280437"/>
            <a:ext cx="9418320" cy="5018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0366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C837322-2088-9D81-0094-E238750629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id="{5ABCBA8A-10E4-64B7-625F-CCCF9B8C245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F27360D-420A-D0E1-5891-83CEB37F2A47}"/>
              </a:ext>
            </a:extLst>
          </p:cNvPr>
          <p:cNvSpPr/>
          <p:nvPr/>
        </p:nvSpPr>
        <p:spPr bwMode="auto">
          <a:xfrm>
            <a:off x="626806" y="283172"/>
            <a:ext cx="7221794" cy="7620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EF9AA2-60D5-6834-ABF2-038EF737FF5F}"/>
              </a:ext>
            </a:extLst>
          </p:cNvPr>
          <p:cNvSpPr/>
          <p:nvPr/>
        </p:nvSpPr>
        <p:spPr bwMode="auto">
          <a:xfrm>
            <a:off x="304800" y="990600"/>
            <a:ext cx="685800" cy="56388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A6E992C8-7832-497A-C44F-049E0CDA21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90500"/>
            <a:ext cx="77724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9pPr>
          </a:lstStyle>
          <a:p>
            <a:pPr algn="l" eaLnBrk="1" hangingPunct="1">
              <a:defRPr/>
            </a:pPr>
            <a:r>
              <a:rPr lang="en-US" sz="4400" u="sng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ACID BUFFER</a:t>
            </a:r>
            <a:r>
              <a:rPr lang="en-US" sz="44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– Add OH</a:t>
            </a:r>
            <a:r>
              <a:rPr lang="en-US" sz="4400" kern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en-US" sz="4400" u="sng" kern="0" baseline="300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BAAFFF-0E48-81BE-42E8-3E4AE18D45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6840" y="1152252"/>
            <a:ext cx="9418320" cy="5108523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8F24143-821D-2810-5BC6-FADB490E12BC}"/>
              </a:ext>
            </a:extLst>
          </p:cNvPr>
          <p:cNvSpPr/>
          <p:nvPr/>
        </p:nvSpPr>
        <p:spPr bwMode="auto">
          <a:xfrm>
            <a:off x="7010400" y="1676400"/>
            <a:ext cx="3794760" cy="4114800"/>
          </a:xfrm>
          <a:prstGeom prst="roundRect">
            <a:avLst/>
          </a:prstGeom>
          <a:solidFill>
            <a:schemeClr val="tx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3800" b="1" i="0" u="none" strike="noStrike" cap="none" normalizeH="0" baseline="0" dirty="0">
                <a:ln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8833042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C6EAF62-9AA7-07E2-CE33-ACE9D37BC3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id="{9A5332A4-82A8-1F6E-8ACF-40992574C32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65BBD73-B6CE-9343-F541-073B8D8FA4F5}"/>
              </a:ext>
            </a:extLst>
          </p:cNvPr>
          <p:cNvSpPr/>
          <p:nvPr/>
        </p:nvSpPr>
        <p:spPr bwMode="auto">
          <a:xfrm>
            <a:off x="626806" y="283172"/>
            <a:ext cx="7221794" cy="7620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669FC83-C778-0A5B-ECE6-932BDF71DF44}"/>
              </a:ext>
            </a:extLst>
          </p:cNvPr>
          <p:cNvSpPr/>
          <p:nvPr/>
        </p:nvSpPr>
        <p:spPr bwMode="auto">
          <a:xfrm>
            <a:off x="304800" y="990600"/>
            <a:ext cx="685800" cy="56388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2ECF371C-6101-831C-0BA9-D8259E74CC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90500"/>
            <a:ext cx="77724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9pPr>
          </a:lstStyle>
          <a:p>
            <a:pPr algn="l" eaLnBrk="1" hangingPunct="1">
              <a:defRPr/>
            </a:pPr>
            <a:r>
              <a:rPr lang="en-US" sz="4400" u="sng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ACID BUFFER</a:t>
            </a:r>
            <a:r>
              <a:rPr lang="en-US" sz="44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– Add OH</a:t>
            </a:r>
            <a:r>
              <a:rPr lang="en-US" sz="4400" kern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en-US" sz="4400" u="sng" kern="0" baseline="300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19BB61-3B79-EC0D-8E21-4744E50FE6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6840" y="1152252"/>
            <a:ext cx="9418320" cy="5108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0568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DBEB2F3-E8D4-7CAA-3985-0EF841845E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id="{CE97FE75-0397-957E-F6AC-7F98B66EF16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ED3D76D-9EF2-DF84-B48C-5BFBBDA7C93F}"/>
              </a:ext>
            </a:extLst>
          </p:cNvPr>
          <p:cNvSpPr/>
          <p:nvPr/>
        </p:nvSpPr>
        <p:spPr bwMode="auto">
          <a:xfrm>
            <a:off x="626806" y="283172"/>
            <a:ext cx="7221794" cy="7620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76D6F4-D83D-4CD9-340C-27C36675BDA2}"/>
              </a:ext>
            </a:extLst>
          </p:cNvPr>
          <p:cNvSpPr/>
          <p:nvPr/>
        </p:nvSpPr>
        <p:spPr bwMode="auto">
          <a:xfrm>
            <a:off x="304800" y="990600"/>
            <a:ext cx="685800" cy="56388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5D43C6E2-2260-2566-267F-7D5A4284D1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90500"/>
            <a:ext cx="77724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9pPr>
          </a:lstStyle>
          <a:p>
            <a:pPr algn="l" eaLnBrk="1" hangingPunct="1">
              <a:defRPr/>
            </a:pPr>
            <a:r>
              <a:rPr lang="en-US" sz="4400" u="sng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BASE BUFFER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2FA48CA-F777-0496-7E07-2F2A17F98A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4237" y="1537092"/>
            <a:ext cx="9803526" cy="3783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7325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96008" y="304800"/>
            <a:ext cx="7772400" cy="6858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4000" u="sng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Buffered Solutions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96008" y="914400"/>
            <a:ext cx="11743592" cy="4114800"/>
          </a:xfrm>
        </p:spPr>
        <p:txBody>
          <a:bodyPr/>
          <a:lstStyle/>
          <a:p>
            <a:pPr eaLnBrk="1" hangingPunct="1"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endParaRPr lang="en-US" sz="24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eaLnBrk="1" hangingPunct="1">
              <a:buClr>
                <a:srgbClr val="000000"/>
              </a:buClr>
              <a:buNone/>
              <a:defRPr/>
            </a:pPr>
            <a:r>
              <a:rPr lang="en-US" sz="4000" dirty="0">
                <a:solidFill>
                  <a:srgbClr val="00B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How do you make/form a buffer?</a:t>
            </a:r>
          </a:p>
          <a:p>
            <a:pPr marL="0" indent="0" algn="ctr" eaLnBrk="1" hangingPunct="1">
              <a:buClr>
                <a:srgbClr val="000000"/>
              </a:buClr>
              <a:buNone/>
              <a:defRPr/>
            </a:pPr>
            <a:endParaRPr lang="en-US" sz="4000" dirty="0">
              <a:solidFill>
                <a:srgbClr val="00B05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Clr>
                <a:srgbClr val="000000"/>
              </a:buClr>
              <a:buNone/>
              <a:defRPr/>
            </a:pPr>
            <a:endParaRPr lang="en-US" sz="32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Clr>
                <a:srgbClr val="000000"/>
              </a:buClr>
              <a:buNone/>
              <a:defRPr/>
            </a:pPr>
            <a:r>
              <a:rPr lang="en-US" sz="320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Buffered solutions contain either:</a:t>
            </a:r>
          </a:p>
          <a:p>
            <a:pPr lvl="1" eaLnBrk="1" hangingPunct="1"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weak acid and its “matching” salt </a:t>
            </a:r>
            <a:r>
              <a:rPr lang="en-US" b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(A</a:t>
            </a:r>
            <a:r>
              <a:rPr lang="en-US" b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b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 salt)</a:t>
            </a:r>
          </a:p>
          <a:p>
            <a:pPr lvl="1" eaLnBrk="1" hangingPunct="1"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weak base and its “matching” salt </a:t>
            </a:r>
            <a:r>
              <a:rPr lang="en-US" b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(BH</a:t>
            </a:r>
            <a:r>
              <a:rPr lang="en-US" b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b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in salt)</a:t>
            </a:r>
          </a:p>
          <a:p>
            <a:pPr lvl="1" eaLnBrk="1" hangingPunct="1"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weak acid and </a:t>
            </a:r>
            <a:r>
              <a:rPr lang="en-US" sz="3200" i="1" u="sng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smaller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amount of a strong base</a:t>
            </a:r>
          </a:p>
          <a:p>
            <a:pPr lvl="1" eaLnBrk="1" hangingPunct="1"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weak base and </a:t>
            </a:r>
            <a:r>
              <a:rPr lang="en-US" sz="3200" i="1" u="sng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smaller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amount of strong acid</a:t>
            </a:r>
          </a:p>
          <a:p>
            <a:pPr lvl="1" eaLnBrk="1" hangingPunct="1"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endParaRPr lang="en-US" sz="32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endParaRPr lang="en-US" sz="32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0E7CD0E-BAB9-525F-F774-1F12167EAD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id="{DD8F98F3-E87D-E2CD-ABD5-7FA855DCF10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B91879D-80DF-4ABB-98A7-B1B15531E120}"/>
              </a:ext>
            </a:extLst>
          </p:cNvPr>
          <p:cNvSpPr/>
          <p:nvPr/>
        </p:nvSpPr>
        <p:spPr bwMode="auto">
          <a:xfrm>
            <a:off x="626806" y="283172"/>
            <a:ext cx="7221794" cy="7620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B875E77-4B4D-2702-F5B2-2403C8A02F0F}"/>
              </a:ext>
            </a:extLst>
          </p:cNvPr>
          <p:cNvSpPr/>
          <p:nvPr/>
        </p:nvSpPr>
        <p:spPr bwMode="auto">
          <a:xfrm>
            <a:off x="304800" y="990600"/>
            <a:ext cx="685800" cy="56388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CF25870F-FCFD-3A34-11A9-1CB1192264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90500"/>
            <a:ext cx="77724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9pPr>
          </a:lstStyle>
          <a:p>
            <a:pPr algn="l" eaLnBrk="1" hangingPunct="1">
              <a:defRPr/>
            </a:pPr>
            <a:r>
              <a:rPr lang="en-US" sz="4400" u="sng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BASE BUFFER</a:t>
            </a:r>
            <a:r>
              <a:rPr lang="en-US" sz="44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– Add H</a:t>
            </a:r>
            <a:r>
              <a:rPr lang="en-US" sz="4400" kern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en-US" sz="4400" u="sng" kern="0" baseline="300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8496D5-86B7-9D57-F86A-B78A3C55B1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8280" y="1152955"/>
            <a:ext cx="9418320" cy="5107118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F37B612-A436-7312-4D61-E08444CC54D6}"/>
              </a:ext>
            </a:extLst>
          </p:cNvPr>
          <p:cNvSpPr/>
          <p:nvPr/>
        </p:nvSpPr>
        <p:spPr bwMode="auto">
          <a:xfrm>
            <a:off x="7010400" y="1828800"/>
            <a:ext cx="3794760" cy="4114800"/>
          </a:xfrm>
          <a:prstGeom prst="roundRect">
            <a:avLst/>
          </a:prstGeom>
          <a:solidFill>
            <a:schemeClr val="tx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3800" b="1" i="0" u="none" strike="noStrike" cap="none" normalizeH="0" baseline="0" dirty="0">
                <a:ln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1194569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F0561EB-A0B3-8206-19BF-B723A3416F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id="{71880A29-36C3-A7AC-E5C2-12B5799DB9C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7E03575-3F98-6339-CFB5-6C62D2BA8A41}"/>
              </a:ext>
            </a:extLst>
          </p:cNvPr>
          <p:cNvSpPr/>
          <p:nvPr/>
        </p:nvSpPr>
        <p:spPr bwMode="auto">
          <a:xfrm>
            <a:off x="626806" y="283172"/>
            <a:ext cx="7221794" cy="7620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7DB539-BA2E-A9F8-28BC-0711220CA652}"/>
              </a:ext>
            </a:extLst>
          </p:cNvPr>
          <p:cNvSpPr/>
          <p:nvPr/>
        </p:nvSpPr>
        <p:spPr bwMode="auto">
          <a:xfrm>
            <a:off x="304800" y="990600"/>
            <a:ext cx="685800" cy="56388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35399764-637E-3E17-255B-DEA9E9AF00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90500"/>
            <a:ext cx="77724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9pPr>
          </a:lstStyle>
          <a:p>
            <a:pPr algn="l" eaLnBrk="1" hangingPunct="1">
              <a:defRPr/>
            </a:pPr>
            <a:r>
              <a:rPr lang="en-US" sz="4400" u="sng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BASE BUFFER</a:t>
            </a:r>
            <a:r>
              <a:rPr lang="en-US" sz="44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– Add H</a:t>
            </a:r>
            <a:r>
              <a:rPr lang="en-US" sz="4400" kern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en-US" sz="4400" u="sng" kern="0" baseline="300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E1A46C-5A41-110F-AE5B-F7D95486DF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8280" y="1152955"/>
            <a:ext cx="9418320" cy="5107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97800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DF13EB9-447D-5216-CA5A-66EF425FEF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id="{938047F7-E989-9CB5-E062-1FA87297A65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E735DE6-018D-D565-415A-7FDE565B867C}"/>
              </a:ext>
            </a:extLst>
          </p:cNvPr>
          <p:cNvSpPr/>
          <p:nvPr/>
        </p:nvSpPr>
        <p:spPr bwMode="auto">
          <a:xfrm>
            <a:off x="626806" y="283172"/>
            <a:ext cx="7221794" cy="7620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0EC615C-757D-B7BA-6A5E-089553F2CB83}"/>
              </a:ext>
            </a:extLst>
          </p:cNvPr>
          <p:cNvSpPr/>
          <p:nvPr/>
        </p:nvSpPr>
        <p:spPr bwMode="auto">
          <a:xfrm>
            <a:off x="304800" y="990600"/>
            <a:ext cx="685800" cy="56388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E2215244-34B7-3DE6-41F0-E562AB9F51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90500"/>
            <a:ext cx="77724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9pPr>
          </a:lstStyle>
          <a:p>
            <a:pPr algn="l" eaLnBrk="1" hangingPunct="1">
              <a:defRPr/>
            </a:pPr>
            <a:r>
              <a:rPr lang="en-US" sz="4400" u="sng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BASE BUFFER</a:t>
            </a:r>
            <a:r>
              <a:rPr lang="en-US" sz="44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– Add OH</a:t>
            </a:r>
            <a:r>
              <a:rPr lang="en-US" sz="4400" kern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en-US" sz="4400" u="sng" kern="0" baseline="300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CDAC28B-F9B8-B812-CA39-964EDD47A2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1934" y="1143919"/>
            <a:ext cx="9418320" cy="4942123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C911E38-377D-FD4B-9A03-E35C06071FE4}"/>
              </a:ext>
            </a:extLst>
          </p:cNvPr>
          <p:cNvSpPr/>
          <p:nvPr/>
        </p:nvSpPr>
        <p:spPr bwMode="auto">
          <a:xfrm>
            <a:off x="7010400" y="1676400"/>
            <a:ext cx="3794760" cy="4114800"/>
          </a:xfrm>
          <a:prstGeom prst="roundRect">
            <a:avLst/>
          </a:prstGeom>
          <a:solidFill>
            <a:schemeClr val="tx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3800" b="1" i="0" u="none" strike="noStrike" cap="none" normalizeH="0" baseline="0" dirty="0">
                <a:ln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4332345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BC407E8-46ED-DB59-22BC-C2E7FD1051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id="{D865D8F8-9A36-47F7-9816-7CC4705601D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A407BC6-DEBF-A57E-F230-150B89830B78}"/>
              </a:ext>
            </a:extLst>
          </p:cNvPr>
          <p:cNvSpPr/>
          <p:nvPr/>
        </p:nvSpPr>
        <p:spPr bwMode="auto">
          <a:xfrm>
            <a:off x="626806" y="283172"/>
            <a:ext cx="7221794" cy="7620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8BB4985-069B-EB6E-91C4-BAEBA0DAD226}"/>
              </a:ext>
            </a:extLst>
          </p:cNvPr>
          <p:cNvSpPr/>
          <p:nvPr/>
        </p:nvSpPr>
        <p:spPr bwMode="auto">
          <a:xfrm>
            <a:off x="304800" y="990600"/>
            <a:ext cx="685800" cy="56388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CAD7706E-06B6-1B7A-01AA-C0E5D6D532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90500"/>
            <a:ext cx="77724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9pPr>
          </a:lstStyle>
          <a:p>
            <a:pPr algn="l" eaLnBrk="1" hangingPunct="1">
              <a:defRPr/>
            </a:pPr>
            <a:r>
              <a:rPr lang="en-US" sz="4400" u="sng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BASE BUFFER</a:t>
            </a:r>
            <a:r>
              <a:rPr lang="en-US" sz="44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– Add OH</a:t>
            </a:r>
            <a:r>
              <a:rPr lang="en-US" sz="4400" kern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en-US" sz="4400" u="sng" kern="0" baseline="300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71C08CA-04EF-3916-CF75-8681E528CF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1934" y="1143919"/>
            <a:ext cx="9418320" cy="4942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28252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626806" y="283172"/>
            <a:ext cx="7221794" cy="7620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304800" y="990600"/>
            <a:ext cx="685800" cy="56388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228600" y="190500"/>
            <a:ext cx="77724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9pPr>
          </a:lstStyle>
          <a:p>
            <a:pPr algn="l" eaLnBrk="1" hangingPunct="1">
              <a:defRPr/>
            </a:pPr>
            <a:r>
              <a:rPr lang="en-US" sz="4400" u="sng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Buffer Capacity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55F6A04-CE46-67D2-51F9-0F38286183DE}"/>
              </a:ext>
            </a:extLst>
          </p:cNvPr>
          <p:cNvSpPr txBox="1"/>
          <p:nvPr/>
        </p:nvSpPr>
        <p:spPr>
          <a:xfrm>
            <a:off x="457200" y="1190178"/>
            <a:ext cx="1103153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degree to which a solution resists change in pH when adding acid/base is called the 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buffer capacity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keep the </a:t>
            </a:r>
            <a:r>
              <a:rPr lang="en-US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RATIO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salt to acid the same </a:t>
            </a:r>
          </a:p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increase the </a:t>
            </a:r>
            <a:r>
              <a:rPr lang="en-US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QUANTITIES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each, </a:t>
            </a:r>
          </a:p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pH will stay the same but you have a greater buffer capacity – you can add more acid/base before the pH starts to change</a:t>
            </a:r>
          </a:p>
          <a:p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0733810-6D78-8393-B104-4B204D70D268}"/>
                  </a:ext>
                </a:extLst>
              </p:cNvPr>
              <p:cNvSpPr txBox="1"/>
              <p:nvPr/>
            </p:nvSpPr>
            <p:spPr>
              <a:xfrm>
                <a:off x="4492224" y="5121531"/>
                <a:ext cx="4883773" cy="10504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𝒑𝑯</m:t>
                      </m:r>
                      <m:r>
                        <a:rPr lang="en-US" sz="36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𝒑𝑲𝒂</m:t>
                      </m:r>
                      <m:r>
                        <a:rPr lang="en-US" sz="36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𝒍𝒐𝒈</m:t>
                      </m:r>
                      <m:d>
                        <m:dPr>
                          <m:ctrlPr>
                            <a:rPr lang="en-US" sz="36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6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36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𝑨</m:t>
                                  </m:r>
                                </m:e>
                                <m:sup>
                                  <m:r>
                                    <a:rPr lang="en-US" sz="36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36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𝑯𝑨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36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0733810-6D78-8393-B104-4B204D70D2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2224" y="5121531"/>
                <a:ext cx="4883773" cy="105041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9450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626806" y="283172"/>
            <a:ext cx="7221794" cy="7620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304800" y="990600"/>
            <a:ext cx="685800" cy="56388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228600" y="190500"/>
            <a:ext cx="77724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9pPr>
          </a:lstStyle>
          <a:p>
            <a:pPr algn="l" eaLnBrk="1" hangingPunct="1">
              <a:defRPr/>
            </a:pPr>
            <a:r>
              <a:rPr lang="en-US" sz="4400" u="sng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Buffer Capacity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0E18777-7436-9440-E437-042DE236E706}"/>
                  </a:ext>
                </a:extLst>
              </p:cNvPr>
              <p:cNvSpPr txBox="1"/>
              <p:nvPr/>
            </p:nvSpPr>
            <p:spPr>
              <a:xfrm>
                <a:off x="9377564" y="1631117"/>
                <a:ext cx="1061188" cy="10273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sSup>
                            <m:sSupPr>
                              <m:ctrlPr>
                                <a:rPr lang="en-US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  <m:sup>
                              <m:r>
                                <a:rPr lang="en-US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𝑯𝑨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0E18777-7436-9440-E437-042DE236E7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7564" y="1631117"/>
                <a:ext cx="1061188" cy="102733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9C1DF8D3-E027-A741-43BF-FA30E722360C}"/>
              </a:ext>
            </a:extLst>
          </p:cNvPr>
          <p:cNvSpPr txBox="1"/>
          <p:nvPr/>
        </p:nvSpPr>
        <p:spPr>
          <a:xfrm>
            <a:off x="580102" y="974641"/>
            <a:ext cx="113070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 solutions are made with the same type of acid and same type of salt. Which has a higher buffer capacity?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2FCE106-ACEE-A5AE-78C5-FD66BB519CCE}"/>
              </a:ext>
            </a:extLst>
          </p:cNvPr>
          <p:cNvSpPr/>
          <p:nvPr/>
        </p:nvSpPr>
        <p:spPr bwMode="auto">
          <a:xfrm>
            <a:off x="3191956" y="2209800"/>
            <a:ext cx="1828800" cy="175800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C6B4662-0EAE-3A85-4A4D-BCA9566BE5F8}"/>
                  </a:ext>
                </a:extLst>
              </p:cNvPr>
              <p:cNvSpPr txBox="1"/>
              <p:nvPr/>
            </p:nvSpPr>
            <p:spPr>
              <a:xfrm>
                <a:off x="1219200" y="2537720"/>
                <a:ext cx="1355628" cy="10273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𝟎𝟓</m:t>
                          </m:r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C6B4662-0EAE-3A85-4A4D-BCA9566BE5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2537720"/>
                <a:ext cx="1355628" cy="102733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EA19B43-E158-521C-BBC3-76FE6444FA1A}"/>
                  </a:ext>
                </a:extLst>
              </p:cNvPr>
              <p:cNvSpPr txBox="1"/>
              <p:nvPr/>
            </p:nvSpPr>
            <p:spPr>
              <a:xfrm>
                <a:off x="3458070" y="2548262"/>
                <a:ext cx="1355628" cy="10273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𝟐𝟎</m:t>
                          </m:r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𝟒𝟎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EA19B43-E158-521C-BBC3-76FE6444FA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8070" y="2548262"/>
                <a:ext cx="1355628" cy="102733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74482031-DD96-E8CE-E14D-C458CAB66EF6}"/>
              </a:ext>
            </a:extLst>
          </p:cNvPr>
          <p:cNvSpPr txBox="1"/>
          <p:nvPr/>
        </p:nvSpPr>
        <p:spPr>
          <a:xfrm>
            <a:off x="608068" y="4276635"/>
            <a:ext cx="108793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 the pH of the buffered solution be the same or different if these were made with the same acid and the same salt? Why?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EEBDEE1-398A-AB46-84DD-85207B3B6C9A}"/>
              </a:ext>
            </a:extLst>
          </p:cNvPr>
          <p:cNvSpPr txBox="1"/>
          <p:nvPr/>
        </p:nvSpPr>
        <p:spPr>
          <a:xfrm>
            <a:off x="580103" y="5328791"/>
            <a:ext cx="103652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same </a:t>
            </a:r>
            <a:r>
              <a:rPr lang="en-US" sz="2800" b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pH.</a:t>
            </a:r>
            <a:r>
              <a:rPr lang="en-US" sz="28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en-US" sz="2800" b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pKa</a:t>
            </a:r>
            <a:r>
              <a:rPr lang="en-US" sz="28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will be the same and the ratio of the salt to acid is the same. So, no change in pH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67EBD21-10EC-E270-A815-A93FC8744243}"/>
              </a:ext>
            </a:extLst>
          </p:cNvPr>
          <p:cNvSpPr txBox="1"/>
          <p:nvPr/>
        </p:nvSpPr>
        <p:spPr>
          <a:xfrm>
            <a:off x="5356503" y="1968311"/>
            <a:ext cx="42041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 buffer capacity if you want it to work best for </a:t>
            </a:r>
            <a:r>
              <a:rPr lang="en-US" sz="2400" u="sng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BOTH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adding acid OR base, the “best” buffer </a:t>
            </a:r>
            <a:b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would be a 1:1 ratio of salt to acid (or base)</a:t>
            </a:r>
          </a:p>
        </p:txBody>
      </p:sp>
    </p:spTree>
    <p:extLst>
      <p:ext uri="{BB962C8B-B14F-4D97-AF65-F5344CB8AC3E}">
        <p14:creationId xmlns:p14="http://schemas.microsoft.com/office/powerpoint/2010/main" val="3110963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 animBg="1"/>
      <p:bldP spid="7" grpId="0"/>
      <p:bldP spid="9" grpId="0"/>
      <p:bldP spid="11" grpId="0"/>
      <p:bldP spid="13" grpId="0"/>
      <p:bldP spid="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D796113-4E79-0824-A7E0-E494F78BC2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id="{91C898E8-31B2-5875-7421-A2A86CB775D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CED74B2-88D2-B93A-A8FB-3E59EB416073}"/>
              </a:ext>
            </a:extLst>
          </p:cNvPr>
          <p:cNvSpPr/>
          <p:nvPr/>
        </p:nvSpPr>
        <p:spPr bwMode="auto">
          <a:xfrm>
            <a:off x="626806" y="283172"/>
            <a:ext cx="7221794" cy="7620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8B48BB3-9403-8BCA-F578-41338225EAFD}"/>
              </a:ext>
            </a:extLst>
          </p:cNvPr>
          <p:cNvSpPr/>
          <p:nvPr/>
        </p:nvSpPr>
        <p:spPr bwMode="auto">
          <a:xfrm>
            <a:off x="304800" y="990600"/>
            <a:ext cx="685800" cy="56388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9F6C7424-0DA5-104C-518F-2A87975F61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90500"/>
            <a:ext cx="77724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9pPr>
          </a:lstStyle>
          <a:p>
            <a:pPr algn="l" eaLnBrk="1" hangingPunct="1">
              <a:defRPr/>
            </a:pPr>
            <a:r>
              <a:rPr lang="en-US" sz="4400" u="sng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Buffer Capacity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9C6978B-4912-458C-BFF6-B7B35F4CD7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09" t="4366" r="3357" b="57190"/>
          <a:stretch/>
        </p:blipFill>
        <p:spPr>
          <a:xfrm>
            <a:off x="389509" y="1447801"/>
            <a:ext cx="11345291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23318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626806" y="283172"/>
            <a:ext cx="7221794" cy="7620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304800" y="990600"/>
            <a:ext cx="685800" cy="56388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228600" y="190500"/>
            <a:ext cx="77724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9pPr>
          </a:lstStyle>
          <a:p>
            <a:pPr algn="l" eaLnBrk="1" hangingPunct="1">
              <a:defRPr/>
            </a:pPr>
            <a:r>
              <a:rPr lang="en-US" sz="4400" u="sng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Buffer Capacity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7AE842-DEB9-CB14-1702-A5B60E48C0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92" t="54978" r="4292" b="2867"/>
          <a:stretch/>
        </p:blipFill>
        <p:spPr>
          <a:xfrm>
            <a:off x="626806" y="1226695"/>
            <a:ext cx="10902464" cy="4615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45997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7F4318-638C-DF69-BFC4-AD32A2FAFC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457200"/>
            <a:ext cx="10527409" cy="5943600"/>
          </a:xfrm>
          <a:prstGeom prst="rect">
            <a:avLst/>
          </a:prstGeom>
        </p:spPr>
      </p:pic>
      <p:pic>
        <p:nvPicPr>
          <p:cNvPr id="2" name="Picture 1" descr="A cartoon of a glue bottle&#10;&#10;Description automatically generated with low confidence">
            <a:extLst>
              <a:ext uri="{FF2B5EF4-FFF2-40B4-BE49-F238E27FC236}">
                <a16:creationId xmlns:a16="http://schemas.microsoft.com/office/drawing/2014/main" id="{AE202716-D609-B1EA-4E8B-8F06EF1352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68953">
            <a:off x="10889897" y="257135"/>
            <a:ext cx="662764" cy="1329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66885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33516" y="228600"/>
            <a:ext cx="9601200" cy="762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4400" u="sng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Suggestions…</a:t>
            </a: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8866" y="1166031"/>
            <a:ext cx="1153833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Repetition to build muscle memory is more important than ever with buffer problems. </a:t>
            </a:r>
          </a:p>
          <a:p>
            <a:pPr lvl="1"/>
            <a:r>
              <a:rPr lang="en-US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Commit to eating, sleeping, and doing buffer problems for a few weeks. Your time/efforts will build muscle memory!</a:t>
            </a:r>
          </a:p>
          <a:p>
            <a:pPr lvl="1"/>
            <a:endParaRPr lang="en-US" b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you are in a play you have periods of higher time commitment as you get closer to the play. Must practice!</a:t>
            </a:r>
          </a:p>
          <a:p>
            <a:pPr lvl="1"/>
            <a:endParaRPr lang="en-US" b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you have a big game coming up you have periods of higher time commitment. Must practice!</a:t>
            </a:r>
          </a:p>
          <a:p>
            <a:pPr lvl="1"/>
            <a:endParaRPr lang="en-US" b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4345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96008" y="304800"/>
            <a:ext cx="7772400" cy="6858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4000" u="sng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Buffered Solutions</a:t>
            </a: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DD2B2A-9E53-4294-7185-347873D068A4}"/>
              </a:ext>
            </a:extLst>
          </p:cNvPr>
          <p:cNvSpPr txBox="1"/>
          <p:nvPr/>
        </p:nvSpPr>
        <p:spPr>
          <a:xfrm>
            <a:off x="9258300" y="2087380"/>
            <a:ext cx="255270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defRPr/>
            </a:pPr>
            <a:r>
              <a:rPr lang="en-US" sz="2000" i="1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Because those end up with leftover weak A/B and forming some conjugate ions </a:t>
            </a:r>
            <a:br>
              <a:rPr lang="en-US" sz="2000" i="1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i="1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(so you don’t need to add a salt)!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E41CF02-EFA4-8A57-9659-D961464CB30A}"/>
              </a:ext>
            </a:extLst>
          </p:cNvPr>
          <p:cNvCxnSpPr>
            <a:cxnSpLocks/>
          </p:cNvCxnSpPr>
          <p:nvPr/>
        </p:nvCxnSpPr>
        <p:spPr bwMode="auto">
          <a:xfrm flipH="1">
            <a:off x="10553700" y="4325219"/>
            <a:ext cx="114300" cy="589681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" name="Rectangle 3">
            <a:extLst>
              <a:ext uri="{FF2B5EF4-FFF2-40B4-BE49-F238E27FC236}">
                <a16:creationId xmlns:a16="http://schemas.microsoft.com/office/drawing/2014/main" id="{3E7DD3A8-4086-AA13-F018-6BAFB8CE24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008" y="914400"/>
            <a:ext cx="1174359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endParaRPr lang="en-US" sz="2400" kern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eaLnBrk="1" hangingPunct="1">
              <a:buClr>
                <a:srgbClr val="000000"/>
              </a:buClr>
              <a:buFontTx/>
              <a:buNone/>
              <a:defRPr/>
            </a:pPr>
            <a:r>
              <a:rPr lang="en-US" sz="4000" kern="0" dirty="0">
                <a:solidFill>
                  <a:srgbClr val="00B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How do you make/form a buffer?</a:t>
            </a:r>
          </a:p>
          <a:p>
            <a:pPr marL="0" indent="0" algn="ctr" eaLnBrk="1" hangingPunct="1">
              <a:buClr>
                <a:srgbClr val="000000"/>
              </a:buClr>
              <a:buFontTx/>
              <a:buNone/>
              <a:defRPr/>
            </a:pPr>
            <a:endParaRPr lang="en-US" sz="4000" kern="0" dirty="0">
              <a:solidFill>
                <a:srgbClr val="00B05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Clr>
                <a:srgbClr val="000000"/>
              </a:buClr>
              <a:buFontTx/>
              <a:buNone/>
              <a:defRPr/>
            </a:pPr>
            <a:endParaRPr lang="en-US" sz="3200" kern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Clr>
                <a:srgbClr val="000000"/>
              </a:buClr>
              <a:buFontTx/>
              <a:buNone/>
              <a:defRPr/>
            </a:pPr>
            <a:r>
              <a:rPr lang="en-US" sz="3200" kern="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Buffered solutions contain either:</a:t>
            </a:r>
          </a:p>
          <a:p>
            <a:pPr lvl="1" eaLnBrk="1" hangingPunct="1"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sz="32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weak acid and its “matching” salt </a:t>
            </a:r>
            <a:r>
              <a:rPr lang="en-US" b="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(A</a:t>
            </a:r>
            <a:r>
              <a:rPr lang="en-US" b="0" kern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b="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 salt)</a:t>
            </a:r>
          </a:p>
          <a:p>
            <a:pPr lvl="1" eaLnBrk="1" hangingPunct="1"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sz="32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weak base and its “matching” salt </a:t>
            </a:r>
            <a:r>
              <a:rPr lang="en-US" b="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(BH</a:t>
            </a:r>
            <a:r>
              <a:rPr lang="en-US" b="0" kern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b="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in salt)</a:t>
            </a:r>
          </a:p>
          <a:p>
            <a:pPr lvl="1" eaLnBrk="1" hangingPunct="1"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sz="3200" kern="0" dirty="0">
                <a:solidFill>
                  <a:srgbClr val="00B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weak acid and </a:t>
            </a:r>
            <a:r>
              <a:rPr lang="en-US" sz="3200" i="1" u="sng" kern="0" dirty="0">
                <a:solidFill>
                  <a:srgbClr val="00B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smaller</a:t>
            </a:r>
            <a:r>
              <a:rPr lang="en-US" sz="3200" kern="0" dirty="0">
                <a:solidFill>
                  <a:srgbClr val="00B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amount of a strong base</a:t>
            </a:r>
          </a:p>
          <a:p>
            <a:pPr lvl="1" eaLnBrk="1" hangingPunct="1"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sz="3200" kern="0" dirty="0">
                <a:solidFill>
                  <a:srgbClr val="00B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weak base and </a:t>
            </a:r>
            <a:r>
              <a:rPr lang="en-US" sz="3200" i="1" u="sng" kern="0" dirty="0">
                <a:solidFill>
                  <a:srgbClr val="00B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smaller</a:t>
            </a:r>
            <a:r>
              <a:rPr lang="en-US" sz="3200" kern="0" dirty="0">
                <a:solidFill>
                  <a:srgbClr val="00B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amount of strong acid</a:t>
            </a:r>
          </a:p>
          <a:p>
            <a:pPr lvl="1" eaLnBrk="1" hangingPunct="1"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endParaRPr lang="en-US" sz="3200" kern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endParaRPr lang="en-US" sz="3200" kern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6013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33516" y="228600"/>
            <a:ext cx="9601200" cy="762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4400" u="sng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Suggestions…</a:t>
            </a: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8866" y="1166031"/>
            <a:ext cx="1153833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 your preferred method. They all have pros and cons.  </a:t>
            </a:r>
          </a:p>
          <a:p>
            <a:r>
              <a:rPr lang="en-US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Ice tables</a:t>
            </a:r>
          </a:p>
          <a:p>
            <a:r>
              <a:rPr lang="en-US" b="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</a:t>
            </a:r>
            <a:r>
              <a:rPr lang="en-US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familiar            </a:t>
            </a:r>
            <a:r>
              <a:rPr lang="en-US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</a:t>
            </a:r>
            <a:r>
              <a:rPr lang="en-US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takes forever, lots of steps</a:t>
            </a:r>
            <a:br>
              <a:rPr lang="en-US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800" b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He-Ha</a:t>
            </a:r>
          </a:p>
          <a:p>
            <a:r>
              <a:rPr lang="en-US" b="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</a:t>
            </a:r>
            <a:r>
              <a:rPr lang="en-US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fast, on the      </a:t>
            </a:r>
            <a:r>
              <a:rPr lang="en-US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</a:t>
            </a:r>
            <a:r>
              <a:rPr lang="en-US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Have to recognize to use it, </a:t>
            </a:r>
            <a:br>
              <a:rPr lang="en-US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AP eq. sheet               not always solving for pH </a:t>
            </a:r>
            <a:br>
              <a:rPr lang="en-US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800" b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Rearranging Law of Mass Action</a:t>
            </a:r>
          </a:p>
          <a:p>
            <a:r>
              <a:rPr lang="en-US" b="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</a:t>
            </a:r>
            <a:r>
              <a:rPr lang="en-US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simple             </a:t>
            </a:r>
            <a:r>
              <a:rPr lang="en-US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</a:t>
            </a:r>
            <a:r>
              <a:rPr lang="en-US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Have to recognize to use it,</a:t>
            </a:r>
            <a:br>
              <a:rPr lang="en-US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extra step to get to pH or pOH</a:t>
            </a:r>
            <a:endParaRPr lang="en-US" b="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9216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33516" y="228600"/>
            <a:ext cx="9601200" cy="762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4400" u="sng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Suggestions…</a:t>
            </a: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8866" y="1166031"/>
            <a:ext cx="1153833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sure to practice ALL methods once in a while. </a:t>
            </a:r>
          </a:p>
          <a:p>
            <a:pPr lvl="1"/>
            <a:r>
              <a:rPr lang="en-US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never know which info they will give you…</a:t>
            </a:r>
          </a:p>
          <a:p>
            <a:pPr lvl="1"/>
            <a:r>
              <a:rPr lang="en-US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want to be able to solve any variety of problems!</a:t>
            </a:r>
          </a:p>
          <a:p>
            <a:endParaRPr lang="en-US" b="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it is fine if I used one method on a key and you used another method. No big deal. </a:t>
            </a:r>
          </a:p>
          <a:p>
            <a:pPr lvl="1"/>
            <a:r>
              <a:rPr lang="en-US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 make sure you are careful about rounding issues. </a:t>
            </a:r>
          </a:p>
          <a:p>
            <a:pPr lvl="1"/>
            <a:endParaRPr lang="en-US" b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b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153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33516" y="228600"/>
            <a:ext cx="9601200" cy="762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4400" u="sng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Suggestions…</a:t>
            </a: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093967"/>
            <a:ext cx="1153833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sure to practice ALL methods once in a while. </a:t>
            </a:r>
          </a:p>
          <a:p>
            <a:pPr lvl="1"/>
            <a:r>
              <a:rPr lang="en-US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never know which info they will give you…</a:t>
            </a:r>
          </a:p>
          <a:p>
            <a:pPr lvl="1"/>
            <a:r>
              <a:rPr lang="en-US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want to be able to solve any variety of problems!</a:t>
            </a:r>
          </a:p>
          <a:p>
            <a:endParaRPr lang="en-US" b="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it is fine if I used one method on a key and you used another method. No big deal. </a:t>
            </a:r>
          </a:p>
          <a:p>
            <a:pPr lvl="1"/>
            <a:r>
              <a:rPr lang="en-US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 make sure you are careful about rounding issues. </a:t>
            </a:r>
          </a:p>
          <a:p>
            <a:pPr lvl="1"/>
            <a:r>
              <a:rPr lang="en-US" b="0" i="1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  <a:r>
              <a:rPr lang="en-US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Some people like to always use the pH version of He-Ha instead of pOH version when dealing with a base, so they just need to convert </a:t>
            </a:r>
            <a:r>
              <a:rPr lang="en-US" b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b="0" baseline="-25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into K</a:t>
            </a:r>
            <a:r>
              <a:rPr lang="en-US" b="0" baseline="-25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be careful of where you put your base and conjugate acid. </a:t>
            </a:r>
            <a:endParaRPr lang="en-US" b="0" baseline="-25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028954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33516" y="228600"/>
            <a:ext cx="9601200" cy="762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4400" u="sng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Suggestions…</a:t>
            </a: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8866" y="1166031"/>
            <a:ext cx="1153833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 can get long, hard, and overwhelming</a:t>
            </a:r>
          </a:p>
          <a:p>
            <a:pPr lvl="1"/>
            <a:r>
              <a:rPr lang="en-US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Skip it and come back if you need to!</a:t>
            </a:r>
          </a:p>
          <a:p>
            <a:pPr lvl="1"/>
            <a:endParaRPr lang="en-US" b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b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Sometimes you need to do stoichiometry first!</a:t>
            </a:r>
          </a:p>
          <a:p>
            <a:pPr lvl="1"/>
            <a:r>
              <a:rPr lang="en-US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Keep track of when you are using moles versus concentration!</a:t>
            </a:r>
          </a:p>
          <a:p>
            <a:pPr lvl="1"/>
            <a:endParaRPr lang="en-US" b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b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035144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33516" y="228600"/>
            <a:ext cx="9601200" cy="762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4400" u="sng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Example with Stoichiometry</a:t>
            </a: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8866" y="1166031"/>
            <a:ext cx="1153833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things react – use </a:t>
            </a:r>
            <a:r>
              <a:rPr lang="en-US" b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stoich</a:t>
            </a:r>
            <a:r>
              <a:rPr lang="en-US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see what is made and what is left over. Write the chemical reaction out if you need to!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b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“Mole tables” can be helpful. Sometimes called BCA tables or “Stoichiometry tables.” Just a way of organizing your numbers. </a:t>
            </a:r>
            <a:r>
              <a:rPr lang="en-US" b="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LABEL if a mole table, do NOT call it an ICE table!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b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sure you go BACK to [   ] values for He-Ha or Law of Mass Action type calculations! BE CAREFUL!</a:t>
            </a:r>
          </a:p>
        </p:txBody>
      </p:sp>
    </p:spTree>
    <p:extLst>
      <p:ext uri="{BB962C8B-B14F-4D97-AF65-F5344CB8AC3E}">
        <p14:creationId xmlns:p14="http://schemas.microsoft.com/office/powerpoint/2010/main" val="277309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33516" y="228600"/>
            <a:ext cx="9601200" cy="762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4400" u="sng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Example with Stoichiometry</a:t>
            </a: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8866" y="1166031"/>
            <a:ext cx="115383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(a) </a:t>
            </a:r>
            <a:r>
              <a:rPr lang="en-US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Calculate the pH of a 0.500 L buffer solution composed of 0.700 M formic acid (HCOOH , Ka = 1.77 x 10</a:t>
            </a:r>
            <a:r>
              <a:rPr lang="en-US" b="0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-4</a:t>
            </a:r>
            <a:r>
              <a:rPr lang="en-US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and 0.500 M sodium </a:t>
            </a:r>
            <a:r>
              <a:rPr lang="en-US" b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formate</a:t>
            </a:r>
            <a:r>
              <a:rPr lang="en-US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b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NaCOOH</a:t>
            </a:r>
            <a:r>
              <a:rPr lang="en-US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A33F7BB-2580-5544-74DE-71BA0DF07209}"/>
                  </a:ext>
                </a:extLst>
              </p:cNvPr>
              <p:cNvSpPr txBox="1"/>
              <p:nvPr/>
            </p:nvSpPr>
            <p:spPr>
              <a:xfrm>
                <a:off x="838200" y="2911122"/>
                <a:ext cx="9753600" cy="33111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𝒑𝑯</m:t>
                      </m:r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𝒑𝑲𝒂</m:t>
                      </m:r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𝑳𝒐𝒈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𝒄𝒐𝒏𝒋</m:t>
                          </m:r>
                          <m: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 </m:t>
                          </m:r>
                          <m:r>
                            <a:rPr lang="en-US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𝑩𝒂𝒔𝒆</m:t>
                          </m:r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𝒔𝒂𝒍𝒕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𝑨𝒄𝒊𝒅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den>
                      </m:f>
                    </m:oMath>
                  </m:oMathPara>
                </a14:m>
                <a:endParaRPr lang="en-US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endParaRPr lang="en-US" sz="280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𝒑𝑯</m:t>
                      </m:r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𝒍𝒐𝒈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𝟕𝟕</m:t>
                          </m:r>
                          <m:r>
                            <a:rPr lang="en-US" sz="2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2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𝟏𝟎</m:t>
                              </m:r>
                            </m:e>
                            <m:sup>
                              <m:r>
                                <a:rPr lang="en-US" sz="2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sup>
                          </m:sSup>
                        </m:e>
                      </m:d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𝒍𝒐𝒈</m:t>
                      </m:r>
                      <m:f>
                        <m:fPr>
                          <m:ctrlP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sz="28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𝟓𝟎𝟎</m:t>
                              </m:r>
                              <m:r>
                                <a:rPr lang="en-US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8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𝑴</m:t>
                              </m:r>
                            </m:e>
                          </m:d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sz="28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𝟕𝟎𝟎</m:t>
                              </m:r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8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𝑴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280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endParaRPr lang="en-US" sz="280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28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8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𝟔𝟏</m:t>
                      </m:r>
                    </m:oMath>
                  </m:oMathPara>
                </a14:m>
                <a:endParaRPr lang="en-US" sz="280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A33F7BB-2580-5544-74DE-71BA0DF072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911122"/>
                <a:ext cx="9753600" cy="331116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6981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33516" y="228600"/>
            <a:ext cx="9601200" cy="762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4400" u="sng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Example with Stoichiometry</a:t>
            </a: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8866" y="1166031"/>
            <a:ext cx="1153833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(a) </a:t>
            </a:r>
            <a:r>
              <a:rPr lang="en-US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Calculate the pH of a 0.500 L buffer solution composed of 0.700 M formic acid (HCOOH , Ka = 1.77 x 10</a:t>
            </a:r>
            <a:r>
              <a:rPr lang="en-US" b="0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-4</a:t>
            </a:r>
            <a:r>
              <a:rPr lang="en-US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and 0.500 M sodium </a:t>
            </a:r>
            <a:r>
              <a:rPr lang="en-US" b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formate</a:t>
            </a:r>
            <a:r>
              <a:rPr lang="en-US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b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NaCOOH</a:t>
            </a:r>
            <a:r>
              <a:rPr lang="en-US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   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3.61</a:t>
            </a:r>
          </a:p>
          <a:p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(b) </a:t>
            </a:r>
            <a:r>
              <a:rPr lang="en-US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Calculate the pH after adding 60.0 mL of </a:t>
            </a:r>
            <a:br>
              <a:rPr lang="en-US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a 1.00 M NaOH solution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0879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33516" y="228600"/>
            <a:ext cx="9601200" cy="762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4400" u="sng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Example with Stoichiometry</a:t>
            </a: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8866" y="1166031"/>
            <a:ext cx="1153833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(a) </a:t>
            </a:r>
            <a:r>
              <a:rPr lang="en-US" sz="28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Calculate the pH of a 0.500 L buffer solution composed of 0.700 M formic acid (HCOOH , Ka = 1.77 x 10</a:t>
            </a:r>
            <a:r>
              <a:rPr lang="en-US" sz="2800" b="0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-4</a:t>
            </a:r>
            <a:r>
              <a:rPr lang="en-US" sz="28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and 0.500 M sodium </a:t>
            </a:r>
            <a:r>
              <a:rPr lang="en-US" sz="2800" b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formate</a:t>
            </a:r>
            <a:r>
              <a:rPr lang="en-US" sz="28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800" b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NaCOOH</a:t>
            </a:r>
            <a:r>
              <a:rPr lang="en-US" sz="28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   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3.61</a:t>
            </a:r>
          </a:p>
          <a:p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(b) </a:t>
            </a:r>
            <a:r>
              <a:rPr lang="en-US" sz="28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Calculate the pH after adding 60.0 mL of a 1.00 M NaOH solution</a:t>
            </a:r>
            <a:endParaRPr lang="en-US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3E8F21F-263E-6FD1-295E-EEAE9A428A58}"/>
              </a:ext>
            </a:extLst>
          </p:cNvPr>
          <p:cNvSpPr txBox="1"/>
          <p:nvPr/>
        </p:nvSpPr>
        <p:spPr>
          <a:xfrm>
            <a:off x="1673942" y="3339524"/>
            <a:ext cx="88441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HCOOH + NaOH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  H</a:t>
            </a:r>
            <a:r>
              <a:rPr lang="en-US" baseline="-25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2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O  +  Na</a:t>
            </a:r>
            <a:r>
              <a:rPr lang="en-US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+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  +  COOH</a:t>
            </a:r>
            <a:r>
              <a:rPr lang="en-US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-</a:t>
            </a:r>
            <a:endParaRPr lang="en-US" baseline="30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01C90F-DDBC-51C8-F3B8-609BB027B329}"/>
              </a:ext>
            </a:extLst>
          </p:cNvPr>
          <p:cNvSpPr txBox="1"/>
          <p:nvPr/>
        </p:nvSpPr>
        <p:spPr>
          <a:xfrm>
            <a:off x="1828800" y="3855556"/>
            <a:ext cx="1295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Weak</a:t>
            </a:r>
          </a:p>
          <a:p>
            <a:pPr algn="ctr"/>
            <a:r>
              <a:rPr lang="en-US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Acid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E0C712-5B4A-07EA-88D0-1372F541D132}"/>
              </a:ext>
            </a:extLst>
          </p:cNvPr>
          <p:cNvSpPr txBox="1"/>
          <p:nvPr/>
        </p:nvSpPr>
        <p:spPr>
          <a:xfrm>
            <a:off x="3733800" y="3842738"/>
            <a:ext cx="14943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Strong</a:t>
            </a:r>
          </a:p>
          <a:p>
            <a:pPr algn="ctr"/>
            <a:r>
              <a:rPr lang="en-US" b="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E62C06-2C85-A755-C17A-77D06546A4B4}"/>
              </a:ext>
            </a:extLst>
          </p:cNvPr>
          <p:cNvSpPr txBox="1"/>
          <p:nvPr/>
        </p:nvSpPr>
        <p:spPr>
          <a:xfrm>
            <a:off x="6781800" y="3785481"/>
            <a:ext cx="14943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Weak Conj.</a:t>
            </a:r>
          </a:p>
          <a:p>
            <a:pPr algn="ctr"/>
            <a:r>
              <a:rPr lang="en-US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Acid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24F111-4B1D-B755-6679-44EF221C9369}"/>
              </a:ext>
            </a:extLst>
          </p:cNvPr>
          <p:cNvSpPr txBox="1"/>
          <p:nvPr/>
        </p:nvSpPr>
        <p:spPr>
          <a:xfrm>
            <a:off x="8581297" y="3785481"/>
            <a:ext cx="14943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Conj. Base SALT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CDBEA4E-C13E-16D5-4C64-F07B7B63F7DF}"/>
              </a:ext>
            </a:extLst>
          </p:cNvPr>
          <p:cNvSpPr/>
          <p:nvPr/>
        </p:nvSpPr>
        <p:spPr bwMode="auto">
          <a:xfrm>
            <a:off x="1219200" y="2981913"/>
            <a:ext cx="2514600" cy="2373228"/>
          </a:xfrm>
          <a:prstGeom prst="ellipse">
            <a:avLst/>
          </a:prstGeom>
          <a:noFill/>
          <a:ln w="76200" cap="flat" cmpd="sng" algn="ctr">
            <a:solidFill>
              <a:srgbClr val="00B05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8764A29-3564-6DAA-7400-1791A1F3A918}"/>
              </a:ext>
            </a:extLst>
          </p:cNvPr>
          <p:cNvSpPr/>
          <p:nvPr/>
        </p:nvSpPr>
        <p:spPr bwMode="auto">
          <a:xfrm>
            <a:off x="8158316" y="3072519"/>
            <a:ext cx="2514600" cy="2373228"/>
          </a:xfrm>
          <a:prstGeom prst="ellipse">
            <a:avLst/>
          </a:prstGeom>
          <a:noFill/>
          <a:ln w="76200" cap="flat" cmpd="sng" algn="ctr">
            <a:solidFill>
              <a:srgbClr val="00B05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C9523D5-02E3-F407-6C16-F0FF59C4DED0}"/>
              </a:ext>
            </a:extLst>
          </p:cNvPr>
          <p:cNvSpPr txBox="1"/>
          <p:nvPr/>
        </p:nvSpPr>
        <p:spPr>
          <a:xfrm>
            <a:off x="1695975" y="5828751"/>
            <a:ext cx="88441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Weak Acid + corresponding Salt = BUFFER!</a:t>
            </a:r>
          </a:p>
        </p:txBody>
      </p:sp>
    </p:spTree>
    <p:extLst>
      <p:ext uri="{BB962C8B-B14F-4D97-AF65-F5344CB8AC3E}">
        <p14:creationId xmlns:p14="http://schemas.microsoft.com/office/powerpoint/2010/main" val="1732378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 animBg="1"/>
      <p:bldP spid="10" grpId="0" animBg="1"/>
      <p:bldP spid="11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33516" y="228600"/>
            <a:ext cx="9601200" cy="762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4400" u="sng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Example with Stoichiometry</a:t>
            </a: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8866" y="1166031"/>
            <a:ext cx="1153833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(a) </a:t>
            </a:r>
            <a:r>
              <a:rPr lang="en-US" sz="28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Calculate the pH of a 0.500 L buffer solution composed of 0.700 M formic acid (HCOOH , Ka = 1.77 x 10</a:t>
            </a:r>
            <a:r>
              <a:rPr lang="en-US" sz="2800" b="0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-4</a:t>
            </a:r>
            <a:r>
              <a:rPr lang="en-US" sz="28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and 0.500 M sodium </a:t>
            </a:r>
            <a:r>
              <a:rPr lang="en-US" sz="2800" b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formate</a:t>
            </a:r>
            <a:r>
              <a:rPr lang="en-US" sz="28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800" b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NaCOOH</a:t>
            </a:r>
            <a:r>
              <a:rPr lang="en-US" sz="28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   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3.61</a:t>
            </a:r>
          </a:p>
          <a:p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(b) </a:t>
            </a:r>
            <a:r>
              <a:rPr lang="en-US" sz="28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Calculate the pH after adding 60.0 mL of a 1.00 M NaOH solution</a:t>
            </a:r>
            <a:endParaRPr lang="en-US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3E8F21F-263E-6FD1-295E-EEAE9A428A58}"/>
              </a:ext>
            </a:extLst>
          </p:cNvPr>
          <p:cNvSpPr txBox="1"/>
          <p:nvPr/>
        </p:nvSpPr>
        <p:spPr>
          <a:xfrm>
            <a:off x="1673942" y="3339524"/>
            <a:ext cx="88441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HCOOH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en-US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NaOH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  </a:t>
            </a:r>
            <a:r>
              <a:rPr lang="en-US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H</a:t>
            </a:r>
            <a:r>
              <a:rPr lang="en-US" b="0" baseline="-25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2</a:t>
            </a:r>
            <a:r>
              <a:rPr lang="en-US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O  +  Na</a:t>
            </a:r>
            <a:r>
              <a:rPr lang="en-US" b="0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+</a:t>
            </a:r>
            <a:r>
              <a:rPr lang="en-US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 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+  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COOH</a:t>
            </a:r>
            <a:r>
              <a:rPr lang="en-US" baseline="30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-</a:t>
            </a:r>
            <a:endParaRPr lang="en-US" baseline="30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01C90F-DDBC-51C8-F3B8-609BB027B329}"/>
              </a:ext>
            </a:extLst>
          </p:cNvPr>
          <p:cNvSpPr txBox="1"/>
          <p:nvPr/>
        </p:nvSpPr>
        <p:spPr>
          <a:xfrm>
            <a:off x="800100" y="4614751"/>
            <a:ext cx="10591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for some stoichiometry to figure out how many moles of everything we have to start with </a:t>
            </a:r>
          </a:p>
        </p:txBody>
      </p:sp>
    </p:spTree>
    <p:extLst>
      <p:ext uri="{BB962C8B-B14F-4D97-AF65-F5344CB8AC3E}">
        <p14:creationId xmlns:p14="http://schemas.microsoft.com/office/powerpoint/2010/main" val="172996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33516" y="228600"/>
            <a:ext cx="9601200" cy="762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4400" u="sng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Example with Stoichiometry</a:t>
            </a: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8866" y="1166031"/>
            <a:ext cx="1153833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(a) </a:t>
            </a:r>
            <a:r>
              <a:rPr lang="en-US" sz="28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Calculate the pH of a 0.500 L buffer solution composed of 0.700 M formic acid (HCOOH , Ka = 1.77 x 10</a:t>
            </a:r>
            <a:r>
              <a:rPr lang="en-US" sz="2800" b="0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-4</a:t>
            </a:r>
            <a:r>
              <a:rPr lang="en-US" sz="28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and 0.500 M sodium </a:t>
            </a:r>
            <a:r>
              <a:rPr lang="en-US" sz="2800" b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formate</a:t>
            </a:r>
            <a:r>
              <a:rPr lang="en-US" sz="28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800" b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NaCOOH</a:t>
            </a:r>
            <a:r>
              <a:rPr lang="en-US" sz="28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   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3.61</a:t>
            </a:r>
          </a:p>
          <a:p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(b) </a:t>
            </a:r>
            <a:r>
              <a:rPr lang="en-US" sz="28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Calculate the pH after adding 60.0 mL of a 1.00 M NaOH solution</a:t>
            </a:r>
            <a:endParaRPr lang="en-US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3E8F21F-263E-6FD1-295E-EEAE9A428A58}"/>
              </a:ext>
            </a:extLst>
          </p:cNvPr>
          <p:cNvSpPr txBox="1"/>
          <p:nvPr/>
        </p:nvSpPr>
        <p:spPr>
          <a:xfrm>
            <a:off x="1673942" y="3339524"/>
            <a:ext cx="88441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HCOOH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en-US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NaOH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  </a:t>
            </a:r>
            <a:r>
              <a:rPr lang="en-US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H</a:t>
            </a:r>
            <a:r>
              <a:rPr lang="en-US" b="0" baseline="-25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2</a:t>
            </a:r>
            <a:r>
              <a:rPr lang="en-US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O  +  Na</a:t>
            </a:r>
            <a:r>
              <a:rPr lang="en-US" b="0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+</a:t>
            </a:r>
            <a:r>
              <a:rPr lang="en-US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 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+  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COOH</a:t>
            </a:r>
            <a:r>
              <a:rPr lang="en-US" baseline="30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-</a:t>
            </a:r>
            <a:endParaRPr lang="en-US" baseline="30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D5684863-216A-3199-54E5-D7D948137B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4228570"/>
              </p:ext>
            </p:extLst>
          </p:nvPr>
        </p:nvGraphicFramePr>
        <p:xfrm>
          <a:off x="348866" y="4046039"/>
          <a:ext cx="7377634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92502">
                  <a:extLst>
                    <a:ext uri="{9D8B030D-6E8A-4147-A177-3AD203B41FA5}">
                      <a16:colId xmlns:a16="http://schemas.microsoft.com/office/drawing/2014/main" val="3128734861"/>
                    </a:ext>
                  </a:extLst>
                </a:gridCol>
                <a:gridCol w="1705695">
                  <a:extLst>
                    <a:ext uri="{9D8B030D-6E8A-4147-A177-3AD203B41FA5}">
                      <a16:colId xmlns:a16="http://schemas.microsoft.com/office/drawing/2014/main" val="3996521535"/>
                    </a:ext>
                  </a:extLst>
                </a:gridCol>
                <a:gridCol w="3179437">
                  <a:extLst>
                    <a:ext uri="{9D8B030D-6E8A-4147-A177-3AD203B41FA5}">
                      <a16:colId xmlns:a16="http://schemas.microsoft.com/office/drawing/2014/main" val="29363493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0.500 L HCOOH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0.700 mol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 0.350 mol HCOOH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73592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L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 start with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1235795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600F925-542B-ED52-9F02-CB9835F9DC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1144447"/>
              </p:ext>
            </p:extLst>
          </p:nvPr>
        </p:nvGraphicFramePr>
        <p:xfrm>
          <a:off x="348866" y="5181600"/>
          <a:ext cx="7094592" cy="1280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92502">
                  <a:extLst>
                    <a:ext uri="{9D8B030D-6E8A-4147-A177-3AD203B41FA5}">
                      <a16:colId xmlns:a16="http://schemas.microsoft.com/office/drawing/2014/main" val="3128734861"/>
                    </a:ext>
                  </a:extLst>
                </a:gridCol>
                <a:gridCol w="1606868">
                  <a:extLst>
                    <a:ext uri="{9D8B030D-6E8A-4147-A177-3AD203B41FA5}">
                      <a16:colId xmlns:a16="http://schemas.microsoft.com/office/drawing/2014/main" val="3996521535"/>
                    </a:ext>
                  </a:extLst>
                </a:gridCol>
                <a:gridCol w="2995222">
                  <a:extLst>
                    <a:ext uri="{9D8B030D-6E8A-4147-A177-3AD203B41FA5}">
                      <a16:colId xmlns:a16="http://schemas.microsoft.com/office/drawing/2014/main" val="29363493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4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0.500 L COOH</a:t>
                      </a:r>
                      <a:r>
                        <a:rPr lang="en-US" sz="2400" baseline="30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4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0.500 mol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 0.250 mol COOH</a:t>
                      </a:r>
                      <a:r>
                        <a:rPr lang="en-US" sz="2400" b="1" baseline="3000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br>
                        <a:rPr lang="en-US" sz="2400" b="1" baseline="3000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2400" b="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(and also mol Na</a:t>
                      </a:r>
                      <a:r>
                        <a:rPr lang="en-US" sz="2400" b="0" baseline="30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r>
                        <a:rPr lang="en-US" sz="2400" b="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73592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L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salt to start with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1235795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4151AE10-0A49-D390-9697-C4A22F1899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639594"/>
              </p:ext>
            </p:extLst>
          </p:nvPr>
        </p:nvGraphicFramePr>
        <p:xfrm>
          <a:off x="8307967" y="4281910"/>
          <a:ext cx="3455862" cy="1981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55915">
                  <a:extLst>
                    <a:ext uri="{9D8B030D-6E8A-4147-A177-3AD203B41FA5}">
                      <a16:colId xmlns:a16="http://schemas.microsoft.com/office/drawing/2014/main" val="3128734861"/>
                    </a:ext>
                  </a:extLst>
                </a:gridCol>
                <a:gridCol w="1599947">
                  <a:extLst>
                    <a:ext uri="{9D8B030D-6E8A-4147-A177-3AD203B41FA5}">
                      <a16:colId xmlns:a16="http://schemas.microsoft.com/office/drawing/2014/main" val="39965215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0.060 L OH</a:t>
                      </a:r>
                      <a:r>
                        <a:rPr lang="en-US" sz="2400" baseline="30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mol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73592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L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1235795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rgbClr val="FFC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 0.060 mol OH</a:t>
                      </a:r>
                      <a:r>
                        <a:rPr lang="en-US" sz="2400" b="1" baseline="30000" dirty="0">
                          <a:solidFill>
                            <a:srgbClr val="FFC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br>
                        <a:rPr lang="en-US" sz="2400" baseline="30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24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added</a:t>
                      </a:r>
                      <a:endParaRPr lang="en-US" sz="2400" baseline="300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US" sz="2400" baseline="300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baseline="300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21665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41590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17582"/>
            <a:ext cx="8229600" cy="5334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b="1" u="sng" dirty="0"/>
              <a:t>Acid/Salt Buffering Pairs</a:t>
            </a:r>
          </a:p>
        </p:txBody>
      </p:sp>
      <p:graphicFrame>
        <p:nvGraphicFramePr>
          <p:cNvPr id="37987" name="Group 9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7929304"/>
              </p:ext>
            </p:extLst>
          </p:nvPr>
        </p:nvGraphicFramePr>
        <p:xfrm>
          <a:off x="1257300" y="2514600"/>
          <a:ext cx="9525000" cy="3901440"/>
        </p:xfrm>
        <a:graphic>
          <a:graphicData uri="http://schemas.openxmlformats.org/drawingml/2006/table">
            <a:tbl>
              <a:tblPr/>
              <a:tblGrid>
                <a:gridCol w="1790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22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720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Weak </a:t>
                      </a:r>
                      <a:b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</a:b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Acid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F3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Formula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of the acid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F3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Example of a </a:t>
                      </a:r>
                      <a:b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</a:b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salt of the weak acid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F3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 Hydrofluoric 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HF 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K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F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 – Potassium fluoride</a:t>
                      </a:r>
                      <a:r>
                        <a:rPr kumimoji="0" lang="en-US" sz="20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 Formic 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 HCOOH 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K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HCOO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 – Potassium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formate</a:t>
                      </a:r>
                      <a:r>
                        <a:rPr kumimoji="0" lang="en-US" sz="20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 Benzoic 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 C</a:t>
                      </a:r>
                      <a:r>
                        <a:rPr kumimoji="0" lang="en-US" sz="2000" b="1" i="0" u="none" strike="noStrike" cap="none" normalizeH="0" baseline="-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6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H</a:t>
                      </a:r>
                      <a:r>
                        <a:rPr kumimoji="0" lang="en-US" sz="2000" b="1" i="0" u="none" strike="noStrike" cap="none" normalizeH="0" baseline="-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5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COOH 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Na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C</a:t>
                      </a:r>
                      <a:r>
                        <a:rPr kumimoji="0" lang="en-US" sz="2000" b="1" i="0" u="none" strike="noStrike" cap="none" normalizeH="0" baseline="-3000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6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H</a:t>
                      </a:r>
                      <a:r>
                        <a:rPr kumimoji="0" lang="en-US" sz="2000" b="1" i="0" u="none" strike="noStrike" cap="none" normalizeH="0" baseline="-3000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5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COO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 – Sodium benzoate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 Acetic 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 CH</a:t>
                      </a:r>
                      <a:r>
                        <a:rPr kumimoji="0" lang="en-US" sz="2000" b="1" i="0" u="none" strike="noStrike" cap="none" normalizeH="0" baseline="-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3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COOH 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Na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H</a:t>
                      </a:r>
                      <a:r>
                        <a:rPr kumimoji="0" lang="en-US" sz="2000" b="1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3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COO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 – Sodium acetate</a:t>
                      </a:r>
                      <a:r>
                        <a:rPr kumimoji="0" lang="en-US" sz="20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 Carbonic 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 H</a:t>
                      </a:r>
                      <a:r>
                        <a:rPr kumimoji="0" lang="en-US" sz="2000" b="1" i="0" u="none" strike="noStrike" cap="none" normalizeH="0" baseline="-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2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CO</a:t>
                      </a:r>
                      <a:r>
                        <a:rPr kumimoji="0" lang="en-US" sz="2000" b="1" i="0" u="none" strike="noStrike" cap="none" normalizeH="0" baseline="-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3 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(HHCO</a:t>
                      </a:r>
                      <a:r>
                        <a:rPr kumimoji="0" lang="en-US" sz="20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3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) 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Na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HCO</a:t>
                      </a:r>
                      <a:r>
                        <a:rPr kumimoji="0" lang="en-US" sz="2000" b="1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3</a:t>
                      </a:r>
                      <a:r>
                        <a:rPr kumimoji="0" lang="en-US" sz="20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- Sodium bicarbonate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 Propanoic 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 HC</a:t>
                      </a:r>
                      <a:r>
                        <a:rPr kumimoji="0" lang="en-US" sz="20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3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H</a:t>
                      </a:r>
                      <a:r>
                        <a:rPr kumimoji="0" lang="en-US" sz="20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5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O</a:t>
                      </a:r>
                      <a:r>
                        <a:rPr kumimoji="0" lang="en-US" sz="20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2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Na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C</a:t>
                      </a:r>
                      <a:r>
                        <a:rPr kumimoji="0" lang="en-US" sz="2000" b="1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3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H</a:t>
                      </a:r>
                      <a:r>
                        <a:rPr kumimoji="0" lang="en-US" sz="2000" b="1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5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O</a:t>
                      </a:r>
                      <a:r>
                        <a:rPr kumimoji="0" lang="en-US" sz="2000" b="1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2</a:t>
                      </a:r>
                      <a:r>
                        <a:rPr kumimoji="0" lang="en-US" sz="20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- Sodium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propanoate</a:t>
                      </a:r>
                      <a:endParaRPr kumimoji="0" lang="en-US" sz="2000" b="0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 Hydrocyanic 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 HCN 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K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CN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- potassium cyanide</a:t>
                      </a:r>
                      <a:r>
                        <a:rPr kumimoji="0" lang="en-US" sz="20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7988" name="Text Box 100"/>
          <p:cNvSpPr txBox="1">
            <a:spLocks noChangeArrowheads="1"/>
          </p:cNvSpPr>
          <p:nvPr/>
        </p:nvSpPr>
        <p:spPr bwMode="auto">
          <a:xfrm>
            <a:off x="304800" y="979887"/>
            <a:ext cx="11430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latin typeface="+mj-lt"/>
              </a:rPr>
              <a:t>The salt will contain the </a:t>
            </a:r>
            <a:r>
              <a:rPr lang="en-US" dirty="0">
                <a:solidFill>
                  <a:srgbClr val="00B050"/>
                </a:solidFill>
                <a:latin typeface="+mj-lt"/>
              </a:rPr>
              <a:t>anion of the acid</a:t>
            </a:r>
            <a:r>
              <a:rPr lang="en-US" dirty="0">
                <a:latin typeface="+mj-lt"/>
              </a:rPr>
              <a:t>, </a:t>
            </a:r>
            <a:r>
              <a:rPr lang="en-US" dirty="0">
                <a:solidFill>
                  <a:srgbClr val="00B050"/>
                </a:solidFill>
                <a:latin typeface="+mj-lt"/>
              </a:rPr>
              <a:t>A</a:t>
            </a:r>
            <a:r>
              <a:rPr lang="en-US" baseline="30000" dirty="0">
                <a:solidFill>
                  <a:srgbClr val="00B050"/>
                </a:solidFill>
                <a:latin typeface="+mj-lt"/>
              </a:rPr>
              <a:t>-</a:t>
            </a:r>
            <a:r>
              <a:rPr lang="en-US" dirty="0">
                <a:latin typeface="+mj-lt"/>
              </a:rPr>
              <a:t> </a:t>
            </a:r>
            <a:br>
              <a:rPr lang="en-US" dirty="0">
                <a:latin typeface="+mj-lt"/>
              </a:rPr>
            </a:br>
            <a:r>
              <a:rPr lang="en-US" dirty="0">
                <a:latin typeface="+mj-lt"/>
              </a:rPr>
              <a:t>and the cation of a strong base (</a:t>
            </a:r>
            <a:r>
              <a:rPr lang="en-US" dirty="0">
                <a:solidFill>
                  <a:srgbClr val="FFC000"/>
                </a:solidFill>
                <a:latin typeface="+mj-lt"/>
              </a:rPr>
              <a:t>Na</a:t>
            </a:r>
            <a:r>
              <a:rPr lang="en-US" dirty="0">
                <a:latin typeface="+mj-lt"/>
              </a:rPr>
              <a:t>OH, </a:t>
            </a:r>
            <a:r>
              <a:rPr lang="en-US" dirty="0">
                <a:solidFill>
                  <a:srgbClr val="FFC000"/>
                </a:solidFill>
                <a:latin typeface="+mj-lt"/>
              </a:rPr>
              <a:t>K</a:t>
            </a:r>
            <a:r>
              <a:rPr lang="en-US" dirty="0">
                <a:latin typeface="+mj-lt"/>
              </a:rPr>
              <a:t>OH)</a:t>
            </a: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" name="Picture 1" descr="A cartoon of a glue bottle&#10;&#10;Description automatically generated with low confidence">
            <a:extLst>
              <a:ext uri="{FF2B5EF4-FFF2-40B4-BE49-F238E27FC236}">
                <a16:creationId xmlns:a16="http://schemas.microsoft.com/office/drawing/2014/main" id="{0CF1CE21-1D83-8121-9D9C-39BBC27A93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68953">
            <a:off x="10889897" y="257135"/>
            <a:ext cx="662764" cy="1329993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33516" y="228600"/>
            <a:ext cx="9601200" cy="762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4400" u="sng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Example with Stoichiometry</a:t>
            </a: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8866" y="1166031"/>
            <a:ext cx="1153833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(a) </a:t>
            </a:r>
            <a:r>
              <a:rPr lang="en-US" sz="28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Calculate the pH of a 0.500 L buffer solution composed of 0.700 M formic acid (HCOOH , Ka = 1.77 x 10</a:t>
            </a:r>
            <a:r>
              <a:rPr lang="en-US" sz="2800" b="0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-4</a:t>
            </a:r>
            <a:r>
              <a:rPr lang="en-US" sz="28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and 0.500 M sodium </a:t>
            </a:r>
            <a:r>
              <a:rPr lang="en-US" sz="2800" b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formate</a:t>
            </a:r>
            <a:r>
              <a:rPr lang="en-US" sz="28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800" b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NaCOOH</a:t>
            </a:r>
            <a:r>
              <a:rPr lang="en-US" sz="28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   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3.61</a:t>
            </a:r>
          </a:p>
          <a:p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(b) </a:t>
            </a:r>
            <a:r>
              <a:rPr lang="en-US" sz="28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Calculate the pH after adding 60.0 mL of a 1.00 M NaOH solution</a:t>
            </a:r>
            <a:endParaRPr lang="en-US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3E8F21F-263E-6FD1-295E-EEAE9A428A58}"/>
              </a:ext>
            </a:extLst>
          </p:cNvPr>
          <p:cNvSpPr txBox="1"/>
          <p:nvPr/>
        </p:nvSpPr>
        <p:spPr>
          <a:xfrm>
            <a:off x="1673942" y="3339524"/>
            <a:ext cx="88441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HCOOH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en-US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NaOH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  </a:t>
            </a:r>
            <a:r>
              <a:rPr lang="en-US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H</a:t>
            </a:r>
            <a:r>
              <a:rPr lang="en-US" b="0" baseline="-25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2</a:t>
            </a:r>
            <a:r>
              <a:rPr lang="en-US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O  +  Na</a:t>
            </a:r>
            <a:r>
              <a:rPr lang="en-US" b="0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+</a:t>
            </a:r>
            <a:r>
              <a:rPr lang="en-US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 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+  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COOH</a:t>
            </a:r>
            <a:r>
              <a:rPr lang="en-US" baseline="30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-</a:t>
            </a:r>
            <a:endParaRPr lang="en-US" baseline="30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tar: 16 Points 12">
            <a:extLst>
              <a:ext uri="{FF2B5EF4-FFF2-40B4-BE49-F238E27FC236}">
                <a16:creationId xmlns:a16="http://schemas.microsoft.com/office/drawing/2014/main" id="{4643B21B-E72B-9823-F6FF-D88CD60361B2}"/>
              </a:ext>
            </a:extLst>
          </p:cNvPr>
          <p:cNvSpPr/>
          <p:nvPr/>
        </p:nvSpPr>
        <p:spPr bwMode="auto">
          <a:xfrm>
            <a:off x="328410" y="2946111"/>
            <a:ext cx="1295400" cy="1371600"/>
          </a:xfrm>
          <a:prstGeom prst="star16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 table!</a:t>
            </a:r>
          </a:p>
        </p:txBody>
      </p:sp>
      <p:graphicFrame>
        <p:nvGraphicFramePr>
          <p:cNvPr id="4" name="Table 12">
            <a:extLst>
              <a:ext uri="{FF2B5EF4-FFF2-40B4-BE49-F238E27FC236}">
                <a16:creationId xmlns:a16="http://schemas.microsoft.com/office/drawing/2014/main" id="{90F4E89B-CFDE-6C2F-B329-312D1F7A72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6643896"/>
              </p:ext>
            </p:extLst>
          </p:nvPr>
        </p:nvGraphicFramePr>
        <p:xfrm>
          <a:off x="1524000" y="4137489"/>
          <a:ext cx="9021129" cy="51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81200">
                  <a:extLst>
                    <a:ext uri="{9D8B030D-6E8A-4147-A177-3AD203B41FA5}">
                      <a16:colId xmlns:a16="http://schemas.microsoft.com/office/drawing/2014/main" val="2390837726"/>
                    </a:ext>
                  </a:extLst>
                </a:gridCol>
                <a:gridCol w="1848486">
                  <a:extLst>
                    <a:ext uri="{9D8B030D-6E8A-4147-A177-3AD203B41FA5}">
                      <a16:colId xmlns:a16="http://schemas.microsoft.com/office/drawing/2014/main" val="1777527013"/>
                    </a:ext>
                  </a:extLst>
                </a:gridCol>
                <a:gridCol w="1351914">
                  <a:extLst>
                    <a:ext uri="{9D8B030D-6E8A-4147-A177-3AD203B41FA5}">
                      <a16:colId xmlns:a16="http://schemas.microsoft.com/office/drawing/2014/main" val="2918781545"/>
                    </a:ext>
                  </a:extLst>
                </a:gridCol>
                <a:gridCol w="1914843">
                  <a:extLst>
                    <a:ext uri="{9D8B030D-6E8A-4147-A177-3AD203B41FA5}">
                      <a16:colId xmlns:a16="http://schemas.microsoft.com/office/drawing/2014/main" val="157500320"/>
                    </a:ext>
                  </a:extLst>
                </a:gridCol>
                <a:gridCol w="1924686">
                  <a:extLst>
                    <a:ext uri="{9D8B030D-6E8A-4147-A177-3AD203B41FA5}">
                      <a16:colId xmlns:a16="http://schemas.microsoft.com/office/drawing/2014/main" val="28224813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0000"/>
                          </a:solidFill>
                        </a:rPr>
                        <a:t>0.350 mol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0000"/>
                          </a:solidFill>
                        </a:rPr>
                        <a:t>0.060 mol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000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0000"/>
                          </a:solidFill>
                        </a:rPr>
                        <a:t>0.250 mol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0000"/>
                          </a:solidFill>
                        </a:rPr>
                        <a:t>0.250 mol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95074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071385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33516" y="228600"/>
            <a:ext cx="9601200" cy="762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4400" u="sng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Example with Stoichiometry</a:t>
            </a: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8866" y="1166031"/>
            <a:ext cx="1153833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(a) </a:t>
            </a:r>
            <a:r>
              <a:rPr lang="en-US" sz="28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Calculate the pH of a 0.500 L buffer solution composed of 0.700 M formic acid (HCOOH , Ka = 1.77 x 10</a:t>
            </a:r>
            <a:r>
              <a:rPr lang="en-US" sz="2800" b="0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-4</a:t>
            </a:r>
            <a:r>
              <a:rPr lang="en-US" sz="28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and 0.500 M sodium </a:t>
            </a:r>
            <a:r>
              <a:rPr lang="en-US" sz="2800" b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formate</a:t>
            </a:r>
            <a:r>
              <a:rPr lang="en-US" sz="28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800" b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NaCOOH</a:t>
            </a:r>
            <a:r>
              <a:rPr lang="en-US" sz="28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   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3.61</a:t>
            </a:r>
          </a:p>
          <a:p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(b) </a:t>
            </a:r>
            <a:r>
              <a:rPr lang="en-US" sz="28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Calculate the pH after adding 60.0 mL of a 1.00 M NaOH solution</a:t>
            </a:r>
            <a:endParaRPr lang="en-US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3E8F21F-263E-6FD1-295E-EEAE9A428A58}"/>
              </a:ext>
            </a:extLst>
          </p:cNvPr>
          <p:cNvSpPr txBox="1"/>
          <p:nvPr/>
        </p:nvSpPr>
        <p:spPr>
          <a:xfrm>
            <a:off x="1673942" y="3339524"/>
            <a:ext cx="88441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HCOOH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en-US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NaOH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  </a:t>
            </a:r>
            <a:r>
              <a:rPr lang="en-US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H</a:t>
            </a:r>
            <a:r>
              <a:rPr lang="en-US" b="0" baseline="-25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2</a:t>
            </a:r>
            <a:r>
              <a:rPr lang="en-US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O  +  Na</a:t>
            </a:r>
            <a:r>
              <a:rPr lang="en-US" b="0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+</a:t>
            </a:r>
            <a:r>
              <a:rPr lang="en-US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 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+  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COOH</a:t>
            </a:r>
            <a:r>
              <a:rPr lang="en-US" baseline="30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-</a:t>
            </a:r>
            <a:endParaRPr lang="en-US" baseline="30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tar: 16 Points 3">
            <a:extLst>
              <a:ext uri="{FF2B5EF4-FFF2-40B4-BE49-F238E27FC236}">
                <a16:creationId xmlns:a16="http://schemas.microsoft.com/office/drawing/2014/main" id="{3FAD4600-EE32-2B45-187B-106F02227EC4}"/>
              </a:ext>
            </a:extLst>
          </p:cNvPr>
          <p:cNvSpPr/>
          <p:nvPr/>
        </p:nvSpPr>
        <p:spPr bwMode="auto">
          <a:xfrm>
            <a:off x="328410" y="2946111"/>
            <a:ext cx="1295400" cy="1371600"/>
          </a:xfrm>
          <a:prstGeom prst="star16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 table!</a:t>
            </a:r>
          </a:p>
        </p:txBody>
      </p:sp>
      <p:graphicFrame>
        <p:nvGraphicFramePr>
          <p:cNvPr id="5" name="Table 12">
            <a:extLst>
              <a:ext uri="{FF2B5EF4-FFF2-40B4-BE49-F238E27FC236}">
                <a16:creationId xmlns:a16="http://schemas.microsoft.com/office/drawing/2014/main" id="{185B0FB1-C530-9C76-41FB-131CBBEC91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6297485"/>
              </p:ext>
            </p:extLst>
          </p:nvPr>
        </p:nvGraphicFramePr>
        <p:xfrm>
          <a:off x="1524000" y="4137489"/>
          <a:ext cx="9021129" cy="1036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81200">
                  <a:extLst>
                    <a:ext uri="{9D8B030D-6E8A-4147-A177-3AD203B41FA5}">
                      <a16:colId xmlns:a16="http://schemas.microsoft.com/office/drawing/2014/main" val="2390837726"/>
                    </a:ext>
                  </a:extLst>
                </a:gridCol>
                <a:gridCol w="1848486">
                  <a:extLst>
                    <a:ext uri="{9D8B030D-6E8A-4147-A177-3AD203B41FA5}">
                      <a16:colId xmlns:a16="http://schemas.microsoft.com/office/drawing/2014/main" val="1777527013"/>
                    </a:ext>
                  </a:extLst>
                </a:gridCol>
                <a:gridCol w="1351914">
                  <a:extLst>
                    <a:ext uri="{9D8B030D-6E8A-4147-A177-3AD203B41FA5}">
                      <a16:colId xmlns:a16="http://schemas.microsoft.com/office/drawing/2014/main" val="2918781545"/>
                    </a:ext>
                  </a:extLst>
                </a:gridCol>
                <a:gridCol w="1914843">
                  <a:extLst>
                    <a:ext uri="{9D8B030D-6E8A-4147-A177-3AD203B41FA5}">
                      <a16:colId xmlns:a16="http://schemas.microsoft.com/office/drawing/2014/main" val="157500320"/>
                    </a:ext>
                  </a:extLst>
                </a:gridCol>
                <a:gridCol w="1924686">
                  <a:extLst>
                    <a:ext uri="{9D8B030D-6E8A-4147-A177-3AD203B41FA5}">
                      <a16:colId xmlns:a16="http://schemas.microsoft.com/office/drawing/2014/main" val="28224813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0000"/>
                          </a:solidFill>
                        </a:rPr>
                        <a:t>0.350 mol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0000"/>
                          </a:solidFill>
                        </a:rPr>
                        <a:t>0.060 mol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000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0000"/>
                          </a:solidFill>
                        </a:rPr>
                        <a:t>0.250 mol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0000"/>
                          </a:solidFill>
                        </a:rPr>
                        <a:t>0.250 mol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95074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0000"/>
                          </a:solidFill>
                        </a:rPr>
                        <a:t>-0.060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0000"/>
                          </a:solidFill>
                        </a:rPr>
                        <a:t>-0.060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0000"/>
                          </a:solidFill>
                        </a:rPr>
                        <a:t>+0.060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0000"/>
                          </a:solidFill>
                        </a:rPr>
                        <a:t>+0.060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0000"/>
                          </a:solidFill>
                        </a:rPr>
                        <a:t>+0.060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42721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991716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33516" y="228600"/>
            <a:ext cx="9601200" cy="762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4400" u="sng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Example with Stoichiometry</a:t>
            </a: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8866" y="1166031"/>
            <a:ext cx="1153833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(a) </a:t>
            </a:r>
            <a:r>
              <a:rPr lang="en-US" sz="28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Calculate the pH of a 0.500 L buffer solution composed of 0.700 M formic acid (HCOOH , Ka = 1.77 x 10</a:t>
            </a:r>
            <a:r>
              <a:rPr lang="en-US" sz="2800" b="0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-4</a:t>
            </a:r>
            <a:r>
              <a:rPr lang="en-US" sz="28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and 0.500 M sodium </a:t>
            </a:r>
            <a:r>
              <a:rPr lang="en-US" sz="2800" b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formate</a:t>
            </a:r>
            <a:r>
              <a:rPr lang="en-US" sz="28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800" b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NaCOOH</a:t>
            </a:r>
            <a:r>
              <a:rPr lang="en-US" sz="28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   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3.61</a:t>
            </a:r>
          </a:p>
          <a:p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(b) </a:t>
            </a:r>
            <a:r>
              <a:rPr lang="en-US" sz="28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Calculate the pH after adding 60.0 mL of a 1.00 M NaOH solution</a:t>
            </a:r>
            <a:endParaRPr lang="en-US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3E8F21F-263E-6FD1-295E-EEAE9A428A58}"/>
              </a:ext>
            </a:extLst>
          </p:cNvPr>
          <p:cNvSpPr txBox="1"/>
          <p:nvPr/>
        </p:nvSpPr>
        <p:spPr>
          <a:xfrm>
            <a:off x="1673942" y="3339524"/>
            <a:ext cx="88441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HCOOH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en-US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NaOH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  </a:t>
            </a:r>
            <a:r>
              <a:rPr lang="en-US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H</a:t>
            </a:r>
            <a:r>
              <a:rPr lang="en-US" b="0" baseline="-25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2</a:t>
            </a:r>
            <a:r>
              <a:rPr lang="en-US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O  +  Na</a:t>
            </a:r>
            <a:r>
              <a:rPr lang="en-US" b="0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+</a:t>
            </a:r>
            <a:r>
              <a:rPr lang="en-US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 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+  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COOH</a:t>
            </a:r>
            <a:r>
              <a:rPr lang="en-US" baseline="30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-</a:t>
            </a:r>
            <a:endParaRPr lang="en-US" baseline="30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Table 12">
            <a:extLst>
              <a:ext uri="{FF2B5EF4-FFF2-40B4-BE49-F238E27FC236}">
                <a16:creationId xmlns:a16="http://schemas.microsoft.com/office/drawing/2014/main" id="{D60E4B62-D1A7-FD49-F37C-C304D75E98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4157943"/>
              </p:ext>
            </p:extLst>
          </p:nvPr>
        </p:nvGraphicFramePr>
        <p:xfrm>
          <a:off x="1524000" y="4137489"/>
          <a:ext cx="9021129" cy="1554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81200">
                  <a:extLst>
                    <a:ext uri="{9D8B030D-6E8A-4147-A177-3AD203B41FA5}">
                      <a16:colId xmlns:a16="http://schemas.microsoft.com/office/drawing/2014/main" val="2390837726"/>
                    </a:ext>
                  </a:extLst>
                </a:gridCol>
                <a:gridCol w="1848486">
                  <a:extLst>
                    <a:ext uri="{9D8B030D-6E8A-4147-A177-3AD203B41FA5}">
                      <a16:colId xmlns:a16="http://schemas.microsoft.com/office/drawing/2014/main" val="1777527013"/>
                    </a:ext>
                  </a:extLst>
                </a:gridCol>
                <a:gridCol w="1351914">
                  <a:extLst>
                    <a:ext uri="{9D8B030D-6E8A-4147-A177-3AD203B41FA5}">
                      <a16:colId xmlns:a16="http://schemas.microsoft.com/office/drawing/2014/main" val="2918781545"/>
                    </a:ext>
                  </a:extLst>
                </a:gridCol>
                <a:gridCol w="1914843">
                  <a:extLst>
                    <a:ext uri="{9D8B030D-6E8A-4147-A177-3AD203B41FA5}">
                      <a16:colId xmlns:a16="http://schemas.microsoft.com/office/drawing/2014/main" val="157500320"/>
                    </a:ext>
                  </a:extLst>
                </a:gridCol>
                <a:gridCol w="1924686">
                  <a:extLst>
                    <a:ext uri="{9D8B030D-6E8A-4147-A177-3AD203B41FA5}">
                      <a16:colId xmlns:a16="http://schemas.microsoft.com/office/drawing/2014/main" val="28224813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0000"/>
                          </a:solidFill>
                        </a:rPr>
                        <a:t>0.350 mol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0000"/>
                          </a:solidFill>
                        </a:rPr>
                        <a:t>0.060 mol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000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0000"/>
                          </a:solidFill>
                        </a:rPr>
                        <a:t>0.250 mol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0000"/>
                          </a:solidFill>
                        </a:rPr>
                        <a:t>0.250 mol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95074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0000"/>
                          </a:solidFill>
                        </a:rPr>
                        <a:t>-0.060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0000"/>
                          </a:solidFill>
                        </a:rPr>
                        <a:t>-0.060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0000"/>
                          </a:solidFill>
                        </a:rPr>
                        <a:t>+0.060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0000"/>
                          </a:solidFill>
                        </a:rPr>
                        <a:t>+0.060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0000"/>
                          </a:solidFill>
                        </a:rPr>
                        <a:t>+0.060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42721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0000"/>
                          </a:solidFill>
                        </a:rPr>
                        <a:t>0.290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000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0000"/>
                          </a:solidFill>
                        </a:rPr>
                        <a:t>0.060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0000"/>
                          </a:solidFill>
                        </a:rPr>
                        <a:t>0.310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0000"/>
                          </a:solidFill>
                        </a:rPr>
                        <a:t>0.310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3313929"/>
                  </a:ext>
                </a:extLst>
              </a:tr>
            </a:tbl>
          </a:graphicData>
        </a:graphic>
      </p:graphicFrame>
      <p:sp>
        <p:nvSpPr>
          <p:cNvPr id="4" name="Star: 16 Points 3">
            <a:extLst>
              <a:ext uri="{FF2B5EF4-FFF2-40B4-BE49-F238E27FC236}">
                <a16:creationId xmlns:a16="http://schemas.microsoft.com/office/drawing/2014/main" id="{6F3FD06D-B071-6C96-0680-2D37E1B5D8F9}"/>
              </a:ext>
            </a:extLst>
          </p:cNvPr>
          <p:cNvSpPr/>
          <p:nvPr/>
        </p:nvSpPr>
        <p:spPr bwMode="auto">
          <a:xfrm>
            <a:off x="328410" y="2946111"/>
            <a:ext cx="1295400" cy="1371600"/>
          </a:xfrm>
          <a:prstGeom prst="star16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 table!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BF480C-7BCA-BE46-C452-7BD0D2E1C82E}"/>
              </a:ext>
            </a:extLst>
          </p:cNvPr>
          <p:cNvSpPr txBox="1"/>
          <p:nvPr/>
        </p:nvSpPr>
        <p:spPr>
          <a:xfrm>
            <a:off x="685800" y="5943600"/>
            <a:ext cx="1089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 TO [  ] FOR THE HE-HA CALCULATIONS!</a:t>
            </a:r>
          </a:p>
        </p:txBody>
      </p:sp>
    </p:spTree>
    <p:extLst>
      <p:ext uri="{BB962C8B-B14F-4D97-AF65-F5344CB8AC3E}">
        <p14:creationId xmlns:p14="http://schemas.microsoft.com/office/powerpoint/2010/main" val="2259089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33516" y="228600"/>
            <a:ext cx="9601200" cy="762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4400" u="sng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Example with Stoichiometry</a:t>
            </a: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3E8F21F-263E-6FD1-295E-EEAE9A428A58}"/>
              </a:ext>
            </a:extLst>
          </p:cNvPr>
          <p:cNvSpPr txBox="1"/>
          <p:nvPr/>
        </p:nvSpPr>
        <p:spPr>
          <a:xfrm>
            <a:off x="1603111" y="1416097"/>
            <a:ext cx="88441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HCOOH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en-US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NaOH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  </a:t>
            </a:r>
            <a:r>
              <a:rPr lang="en-US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H</a:t>
            </a:r>
            <a:r>
              <a:rPr lang="en-US" b="0" baseline="-25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2</a:t>
            </a:r>
            <a:r>
              <a:rPr lang="en-US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O  +  Na</a:t>
            </a:r>
            <a:r>
              <a:rPr lang="en-US" b="0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+</a:t>
            </a:r>
            <a:r>
              <a:rPr lang="en-US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 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+  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COOH</a:t>
            </a:r>
            <a:r>
              <a:rPr lang="en-US" baseline="30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-</a:t>
            </a:r>
            <a:endParaRPr lang="en-US" baseline="30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tar: 16 Points 3">
            <a:extLst>
              <a:ext uri="{FF2B5EF4-FFF2-40B4-BE49-F238E27FC236}">
                <a16:creationId xmlns:a16="http://schemas.microsoft.com/office/drawing/2014/main" id="{6F3FD06D-B071-6C96-0680-2D37E1B5D8F9}"/>
              </a:ext>
            </a:extLst>
          </p:cNvPr>
          <p:cNvSpPr/>
          <p:nvPr/>
        </p:nvSpPr>
        <p:spPr bwMode="auto">
          <a:xfrm>
            <a:off x="257579" y="1022684"/>
            <a:ext cx="1295400" cy="1371600"/>
          </a:xfrm>
          <a:prstGeom prst="star16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 table!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F892225-A370-1CDE-DA49-5921DCC03028}"/>
                  </a:ext>
                </a:extLst>
              </p:cNvPr>
              <p:cNvSpPr txBox="1"/>
              <p:nvPr/>
            </p:nvSpPr>
            <p:spPr>
              <a:xfrm>
                <a:off x="686608" y="3111455"/>
                <a:ext cx="10677121" cy="33111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𝒑𝑯</m:t>
                      </m:r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𝒑𝑲𝒂</m:t>
                      </m:r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𝑳𝒐𝒈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𝒄𝒐𝒏𝒋</m:t>
                          </m:r>
                          <m: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 </m:t>
                          </m:r>
                          <m:r>
                            <a:rPr lang="en-US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𝑩𝒂𝒔𝒆</m:t>
                          </m:r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𝒔𝒂𝒍𝒕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𝑨𝒄𝒊𝒅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den>
                      </m:f>
                    </m:oMath>
                  </m:oMathPara>
                </a14:m>
                <a:endParaRPr lang="en-US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endParaRPr lang="en-US" sz="280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𝒑𝑯</m:t>
                      </m:r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𝒍𝒐𝒈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𝟕𝟕</m:t>
                          </m:r>
                          <m:r>
                            <a:rPr lang="en-US" sz="2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2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𝟏𝟎</m:t>
                              </m:r>
                            </m:e>
                            <m:sup>
                              <m:r>
                                <a:rPr lang="en-US" sz="2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sup>
                          </m:sSup>
                        </m:e>
                      </m:d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𝒍𝒐𝒈</m:t>
                      </m:r>
                      <m:f>
                        <m:fPr>
                          <m:ctrlP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𝟑𝟏𝟎</m:t>
                              </m:r>
                              <m:r>
                                <a:rPr lang="en-US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𝒎𝒐𝒍</m:t>
                              </m:r>
                              <m:r>
                                <a:rPr lang="en-US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/(</m:t>
                              </m:r>
                              <m:r>
                                <a:rPr lang="en-US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𝟓𝟎𝟎</m:t>
                              </m:r>
                              <m:r>
                                <a:rPr lang="en-US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𝑳</m:t>
                              </m:r>
                              <m:r>
                                <a:rPr lang="en-US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𝟎𝟔𝟎</m:t>
                              </m:r>
                              <m:r>
                                <a:rPr lang="en-US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𝑳</m:t>
                              </m:r>
                            </m:e>
                          </m:d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𝟐𝟗𝟎</m:t>
                              </m:r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𝒎𝒐𝒍</m:t>
                              </m:r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/(</m:t>
                              </m:r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𝟓𝟎𝟎</m:t>
                              </m:r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𝑳</m:t>
                              </m:r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𝟎𝟔𝟎</m:t>
                              </m:r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𝑳</m:t>
                              </m:r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280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endParaRPr lang="en-US" sz="280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r>
                  <a:rPr lang="en-US" sz="2800" dirty="0">
                    <a:solidFill>
                      <a:srgbClr val="000000"/>
                    </a:solidFill>
                  </a:rPr>
                  <a:t>    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28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8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𝟕𝟖</m:t>
                    </m:r>
                  </m:oMath>
                </a14:m>
                <a:endParaRPr lang="en-US" sz="280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F892225-A370-1CDE-DA49-5921DCC030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608" y="3111455"/>
                <a:ext cx="10677121" cy="331116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tar: 16 Points 7">
            <a:extLst>
              <a:ext uri="{FF2B5EF4-FFF2-40B4-BE49-F238E27FC236}">
                <a16:creationId xmlns:a16="http://schemas.microsoft.com/office/drawing/2014/main" id="{197684B3-87A5-E1CE-10BA-405ABA7640FD}"/>
              </a:ext>
            </a:extLst>
          </p:cNvPr>
          <p:cNvSpPr/>
          <p:nvPr/>
        </p:nvSpPr>
        <p:spPr bwMode="auto">
          <a:xfrm>
            <a:off x="457200" y="3239805"/>
            <a:ext cx="1371600" cy="1431758"/>
          </a:xfrm>
          <a:prstGeom prst="star16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 to [  ] 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C57FB6C-50D6-8B24-831F-621166095FB6}"/>
              </a:ext>
            </a:extLst>
          </p:cNvPr>
          <p:cNvSpPr txBox="1"/>
          <p:nvPr/>
        </p:nvSpPr>
        <p:spPr>
          <a:xfrm>
            <a:off x="9834716" y="2853265"/>
            <a:ext cx="19880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Yes, I know the volumes cancel out... but the eq. is a [  ] equation!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7C3DD6-D1B3-6214-F12E-44E50CCDCE1C}"/>
              </a:ext>
            </a:extLst>
          </p:cNvPr>
          <p:cNvSpPr txBox="1"/>
          <p:nvPr/>
        </p:nvSpPr>
        <p:spPr>
          <a:xfrm>
            <a:off x="6376496" y="5789728"/>
            <a:ext cx="57050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solution volume!!! Your volume changed as you added the NaOH!</a:t>
            </a:r>
          </a:p>
        </p:txBody>
      </p:sp>
      <p:graphicFrame>
        <p:nvGraphicFramePr>
          <p:cNvPr id="5" name="Table 12">
            <a:extLst>
              <a:ext uri="{FF2B5EF4-FFF2-40B4-BE49-F238E27FC236}">
                <a16:creationId xmlns:a16="http://schemas.microsoft.com/office/drawing/2014/main" id="{BCCBF4BB-F65C-642D-860C-4D8991E3ED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1951867"/>
              </p:ext>
            </p:extLst>
          </p:nvPr>
        </p:nvGraphicFramePr>
        <p:xfrm>
          <a:off x="1426098" y="2039805"/>
          <a:ext cx="9021129" cy="51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81200">
                  <a:extLst>
                    <a:ext uri="{9D8B030D-6E8A-4147-A177-3AD203B41FA5}">
                      <a16:colId xmlns:a16="http://schemas.microsoft.com/office/drawing/2014/main" val="2390837726"/>
                    </a:ext>
                  </a:extLst>
                </a:gridCol>
                <a:gridCol w="1848486">
                  <a:extLst>
                    <a:ext uri="{9D8B030D-6E8A-4147-A177-3AD203B41FA5}">
                      <a16:colId xmlns:a16="http://schemas.microsoft.com/office/drawing/2014/main" val="1777527013"/>
                    </a:ext>
                  </a:extLst>
                </a:gridCol>
                <a:gridCol w="1351914">
                  <a:extLst>
                    <a:ext uri="{9D8B030D-6E8A-4147-A177-3AD203B41FA5}">
                      <a16:colId xmlns:a16="http://schemas.microsoft.com/office/drawing/2014/main" val="2918781545"/>
                    </a:ext>
                  </a:extLst>
                </a:gridCol>
                <a:gridCol w="1914843">
                  <a:extLst>
                    <a:ext uri="{9D8B030D-6E8A-4147-A177-3AD203B41FA5}">
                      <a16:colId xmlns:a16="http://schemas.microsoft.com/office/drawing/2014/main" val="157500320"/>
                    </a:ext>
                  </a:extLst>
                </a:gridCol>
                <a:gridCol w="1924686">
                  <a:extLst>
                    <a:ext uri="{9D8B030D-6E8A-4147-A177-3AD203B41FA5}">
                      <a16:colId xmlns:a16="http://schemas.microsoft.com/office/drawing/2014/main" val="28224813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0000"/>
                          </a:solidFill>
                        </a:rPr>
                        <a:t>0.290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000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0000"/>
                          </a:solidFill>
                        </a:rPr>
                        <a:t>0.060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0000"/>
                          </a:solidFill>
                        </a:rPr>
                        <a:t>0.310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0000"/>
                          </a:solidFill>
                        </a:rPr>
                        <a:t>0.310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33139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5087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33516" y="76200"/>
            <a:ext cx="11653684" cy="16002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Crash Course Video </a:t>
            </a:r>
            <a:br>
              <a:rPr lang="en-US" sz="4400" u="sng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Buffers, the Acid Rain Slayer</a:t>
            </a: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3E8F21F-263E-6FD1-295E-EEAE9A428A58}"/>
              </a:ext>
            </a:extLst>
          </p:cNvPr>
          <p:cNvSpPr txBox="1"/>
          <p:nvPr/>
        </p:nvSpPr>
        <p:spPr>
          <a:xfrm>
            <a:off x="233516" y="1531729"/>
            <a:ext cx="111964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https://youtu.be/8Fdt5WnYn1k?si=gaA6JxbNHhhIN-Nt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baseline="30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9081A01F-BB86-D3B9-9B90-B0F5A400EC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516" y="2722392"/>
            <a:ext cx="11653684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9pPr>
          </a:lstStyle>
          <a:p>
            <a:pPr algn="l" eaLnBrk="1" hangingPunct="1">
              <a:defRPr/>
            </a:pPr>
            <a:r>
              <a:rPr lang="en-US" sz="44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Bozeman Science Video </a:t>
            </a:r>
            <a:br>
              <a:rPr lang="en-US" sz="4400" u="sng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b="0" i="1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pH and Buffers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063FCED-9368-0099-6CCE-5746C41AFB4E}"/>
              </a:ext>
            </a:extLst>
          </p:cNvPr>
          <p:cNvSpPr txBox="1"/>
          <p:nvPr/>
        </p:nvSpPr>
        <p:spPr>
          <a:xfrm>
            <a:off x="233516" y="3754840"/>
            <a:ext cx="111964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https://youtu.be/rIvEvwViJGk?si=CrPu5FtV0xLr8Amu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baseline="30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CF3BC806-D2BA-3F1C-40AC-8DBFD4CFA2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516" y="4944605"/>
            <a:ext cx="11653684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9pPr>
          </a:lstStyle>
          <a:p>
            <a:pPr algn="l" eaLnBrk="1" hangingPunct="1">
              <a:defRPr/>
            </a:pPr>
            <a:r>
              <a:rPr lang="en-US" sz="44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Professor Dave Video  </a:t>
            </a:r>
            <a:br>
              <a:rPr lang="en-US" sz="4400" u="sng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b="0" i="1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Acid-Base Equilibria and Buffer Solutions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EED3DCA-59DE-57D0-665E-AEEDFD36310E}"/>
              </a:ext>
            </a:extLst>
          </p:cNvPr>
          <p:cNvSpPr txBox="1"/>
          <p:nvPr/>
        </p:nvSpPr>
        <p:spPr>
          <a:xfrm>
            <a:off x="233516" y="5977053"/>
            <a:ext cx="111964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https://youtu.be/jdmHjFp_35I?si=jncpa2ZIOWpPH72Z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baseline="30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283668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ame 9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4EA07D-2759-33C5-6531-532D9A1592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671" y="609600"/>
            <a:ext cx="11180658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84072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8022D8-83AB-0779-ADC4-1A135101DD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ame 9">
            <a:extLst>
              <a:ext uri="{FF2B5EF4-FFF2-40B4-BE49-F238E27FC236}">
                <a16:creationId xmlns:a16="http://schemas.microsoft.com/office/drawing/2014/main" id="{473CC04B-26B9-4F53-B755-9301293976B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A1C390-9D38-26F5-FA17-10F823EF91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479160"/>
            <a:ext cx="10134600" cy="5899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00856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9B5C7A-EE10-4C13-DFEA-01CB92778D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ame 9">
            <a:extLst>
              <a:ext uri="{FF2B5EF4-FFF2-40B4-BE49-F238E27FC236}">
                <a16:creationId xmlns:a16="http://schemas.microsoft.com/office/drawing/2014/main" id="{918FDAB9-19CD-9C14-C658-56A42B76A61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4F84BC-66D6-2ED2-353E-F075CDB9D8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2288" y="609600"/>
            <a:ext cx="9947423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52863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7A556C-D471-973F-4927-D116818B73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1F360710-5494-9392-A07F-10AC3FCCBD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304801"/>
            <a:ext cx="7772400" cy="838200"/>
          </a:xfrm>
        </p:spPr>
        <p:txBody>
          <a:bodyPr/>
          <a:lstStyle/>
          <a:p>
            <a:pPr algn="l"/>
            <a:r>
              <a:rPr lang="en-US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YouTube Link to Presentation </a:t>
            </a:r>
          </a:p>
        </p:txBody>
      </p:sp>
      <p:sp>
        <p:nvSpPr>
          <p:cNvPr id="11269" name="Text Box 5">
            <a:extLst>
              <a:ext uri="{FF2B5EF4-FFF2-40B4-BE49-F238E27FC236}">
                <a16:creationId xmlns:a16="http://schemas.microsoft.com/office/drawing/2014/main" id="{CAAE4121-AEEA-79B6-54F0-8ADFBA13D4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712" y="1295400"/>
            <a:ext cx="96145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https://youtu.be/1c8eybhSmck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Frame 9">
            <a:extLst>
              <a:ext uri="{FF2B5EF4-FFF2-40B4-BE49-F238E27FC236}">
                <a16:creationId xmlns:a16="http://schemas.microsoft.com/office/drawing/2014/main" id="{BB47FF63-5EAA-255E-7AFC-C80AC089A20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51837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82575"/>
            <a:ext cx="8229600" cy="5334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b="1" u="sng" dirty="0"/>
              <a:t>Base/Salt Buffering Pairs</a:t>
            </a:r>
          </a:p>
        </p:txBody>
      </p:sp>
      <p:sp>
        <p:nvSpPr>
          <p:cNvPr id="38953" name="Text Box 41"/>
          <p:cNvSpPr txBox="1">
            <a:spLocks noChangeArrowheads="1"/>
          </p:cNvSpPr>
          <p:nvPr/>
        </p:nvSpPr>
        <p:spPr bwMode="auto">
          <a:xfrm>
            <a:off x="304800" y="1001712"/>
            <a:ext cx="117348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latin typeface="+mj-lt"/>
              </a:rPr>
              <a:t>The salt will contain the </a:t>
            </a:r>
            <a:r>
              <a:rPr lang="en-US" dirty="0">
                <a:solidFill>
                  <a:srgbClr val="00B050"/>
                </a:solidFill>
                <a:latin typeface="+mj-lt"/>
              </a:rPr>
              <a:t>cation of the base, BH</a:t>
            </a:r>
            <a:r>
              <a:rPr lang="en-US" baseline="30000" dirty="0">
                <a:solidFill>
                  <a:srgbClr val="00B050"/>
                </a:solidFill>
                <a:latin typeface="+mj-lt"/>
              </a:rPr>
              <a:t>+</a:t>
            </a:r>
            <a:r>
              <a:rPr lang="en-US" dirty="0">
                <a:solidFill>
                  <a:srgbClr val="00B050"/>
                </a:solidFill>
                <a:latin typeface="+mj-lt"/>
              </a:rPr>
              <a:t> </a:t>
            </a:r>
            <a:br>
              <a:rPr lang="en-US" dirty="0">
                <a:solidFill>
                  <a:srgbClr val="00B050"/>
                </a:solidFill>
                <a:latin typeface="+mj-lt"/>
              </a:rPr>
            </a:br>
            <a:r>
              <a:rPr lang="en-US" dirty="0">
                <a:latin typeface="+mj-lt"/>
              </a:rPr>
              <a:t>(base</a:t>
            </a:r>
            <a:r>
              <a:rPr lang="en-US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dirty="0">
                <a:latin typeface="+mj-lt"/>
              </a:rPr>
              <a:t>plus an extra hydrogen), and the </a:t>
            </a:r>
            <a:br>
              <a:rPr lang="en-US" dirty="0">
                <a:latin typeface="+mj-lt"/>
              </a:rPr>
            </a:br>
            <a:r>
              <a:rPr lang="en-US" dirty="0">
                <a:latin typeface="+mj-lt"/>
              </a:rPr>
              <a:t>anion of a strong acid (H</a:t>
            </a:r>
            <a:r>
              <a:rPr lang="en-US" dirty="0">
                <a:solidFill>
                  <a:srgbClr val="FFC000"/>
                </a:solidFill>
                <a:latin typeface="+mj-lt"/>
              </a:rPr>
              <a:t>Cl</a:t>
            </a:r>
            <a:r>
              <a:rPr lang="en-US" dirty="0">
                <a:solidFill>
                  <a:srgbClr val="FF0000"/>
                </a:solidFill>
                <a:latin typeface="+mj-lt"/>
              </a:rPr>
              <a:t>, </a:t>
            </a:r>
            <a:r>
              <a:rPr lang="en-US" dirty="0">
                <a:latin typeface="+mj-lt"/>
              </a:rPr>
              <a:t>H</a:t>
            </a:r>
            <a:r>
              <a:rPr lang="en-US" dirty="0">
                <a:solidFill>
                  <a:srgbClr val="FFC000"/>
                </a:solidFill>
                <a:latin typeface="+mj-lt"/>
              </a:rPr>
              <a:t>NO</a:t>
            </a:r>
            <a:r>
              <a:rPr lang="en-US" baseline="-25000" dirty="0">
                <a:solidFill>
                  <a:srgbClr val="FFC000"/>
                </a:solidFill>
                <a:latin typeface="+mj-lt"/>
              </a:rPr>
              <a:t>3</a:t>
            </a:r>
            <a:r>
              <a:rPr lang="en-US" dirty="0">
                <a:latin typeface="+mj-lt"/>
              </a:rPr>
              <a:t>)</a:t>
            </a:r>
          </a:p>
        </p:txBody>
      </p:sp>
      <p:graphicFrame>
        <p:nvGraphicFramePr>
          <p:cNvPr id="39035" name="Group 1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3572774"/>
              </p:ext>
            </p:extLst>
          </p:nvPr>
        </p:nvGraphicFramePr>
        <p:xfrm>
          <a:off x="609598" y="2542967"/>
          <a:ext cx="10210801" cy="3169920"/>
        </p:xfrm>
        <a:graphic>
          <a:graphicData uri="http://schemas.openxmlformats.org/drawingml/2006/table">
            <a:tbl>
              <a:tblPr/>
              <a:tblGrid>
                <a:gridCol w="17757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69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99684">
                  <a:extLst>
                    <a:ext uri="{9D8B030D-6E8A-4147-A177-3AD203B41FA5}">
                      <a16:colId xmlns:a16="http://schemas.microsoft.com/office/drawing/2014/main" val="4105417425"/>
                    </a:ext>
                  </a:extLst>
                </a:gridCol>
                <a:gridCol w="48283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Weak</a:t>
                      </a:r>
                      <a:b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</a:b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Base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F3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Formula of the base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F3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Formula of the cation of the base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F3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Example of a </a:t>
                      </a:r>
                      <a:b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</a:b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salt of the weak acid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F3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Ammonia 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 NH</a:t>
                      </a:r>
                      <a:r>
                        <a:rPr kumimoji="0" lang="en-US" sz="20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3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 NH</a:t>
                      </a:r>
                      <a:r>
                        <a:rPr kumimoji="0" lang="en-US" sz="2000" b="1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4 </a:t>
                      </a:r>
                      <a:r>
                        <a:rPr kumimoji="0" lang="en-US" sz="20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+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NH</a:t>
                      </a:r>
                      <a:r>
                        <a:rPr kumimoji="0" lang="en-US" sz="2000" b="1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4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Cl</a:t>
                      </a:r>
                      <a:r>
                        <a:rPr kumimoji="0" lang="en-US" sz="20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- ammonium chloride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 Methylamine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 CH</a:t>
                      </a:r>
                      <a:r>
                        <a:rPr kumimoji="0" lang="en-US" sz="20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3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NH</a:t>
                      </a:r>
                      <a:r>
                        <a:rPr kumimoji="0" lang="en-US" sz="20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2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 CH</a:t>
                      </a:r>
                      <a:r>
                        <a:rPr kumimoji="0" lang="en-US" sz="2000" b="1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3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NH</a:t>
                      </a:r>
                      <a:r>
                        <a:rPr kumimoji="0" lang="en-US" sz="2000" b="1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3 </a:t>
                      </a:r>
                      <a:r>
                        <a:rPr kumimoji="0" lang="en-US" sz="2000" b="1" i="0" u="none" strike="noStrike" kern="1200" cap="none" normalizeH="0" baseline="3000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+</a:t>
                      </a:r>
                      <a:endParaRPr kumimoji="0" lang="en-US" sz="2000" b="1" i="0" u="none" strike="noStrike" cap="none" normalizeH="0" baseline="-2500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+mj-lt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CH</a:t>
                      </a:r>
                      <a:r>
                        <a:rPr kumimoji="0" lang="en-US" sz="2000" b="1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3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NH</a:t>
                      </a:r>
                      <a:r>
                        <a:rPr kumimoji="0" lang="en-US" sz="2000" b="1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3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Cl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– methylammonium chloride</a:t>
                      </a:r>
                      <a:endParaRPr kumimoji="0" lang="en-US" sz="2000" b="0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 Ethylamine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 C</a:t>
                      </a:r>
                      <a:r>
                        <a:rPr kumimoji="0" lang="en-US" sz="20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2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H</a:t>
                      </a:r>
                      <a:r>
                        <a:rPr kumimoji="0" lang="en-US" sz="20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5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NH</a:t>
                      </a:r>
                      <a:r>
                        <a:rPr kumimoji="0" lang="en-US" sz="20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2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 C</a:t>
                      </a:r>
                      <a:r>
                        <a:rPr kumimoji="0" lang="en-US" sz="2000" b="1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2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H</a:t>
                      </a:r>
                      <a:r>
                        <a:rPr kumimoji="0" lang="en-US" sz="2000" b="1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5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NH</a:t>
                      </a:r>
                      <a:r>
                        <a:rPr kumimoji="0" lang="en-US" sz="2000" b="1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3</a:t>
                      </a:r>
                      <a:r>
                        <a:rPr kumimoji="0" lang="en-US" sz="2000" b="1" i="0" u="none" strike="noStrike" kern="1200" cap="none" normalizeH="0" baseline="3000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+</a:t>
                      </a:r>
                      <a:endParaRPr kumimoji="0" lang="en-US" sz="2000" b="1" i="0" u="none" strike="noStrike" cap="none" normalizeH="0" baseline="-2500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+mj-lt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C</a:t>
                      </a:r>
                      <a:r>
                        <a:rPr kumimoji="0" lang="en-US" sz="2000" b="1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2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H</a:t>
                      </a:r>
                      <a:r>
                        <a:rPr kumimoji="0" lang="en-US" sz="2000" b="1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5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NH</a:t>
                      </a:r>
                      <a:r>
                        <a:rPr kumimoji="0" lang="en-US" sz="2000" b="1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3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NO</a:t>
                      </a:r>
                      <a:r>
                        <a:rPr kumimoji="0" lang="en-US" sz="2000" b="1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3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 - </a:t>
                      </a:r>
                      <a:r>
                        <a:rPr kumimoji="0" lang="en-US" sz="20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ethylammonium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 nitrate</a:t>
                      </a:r>
                      <a:endParaRPr kumimoji="0" lang="en-US" sz="2000" b="0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 Aniline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 C</a:t>
                      </a:r>
                      <a:r>
                        <a:rPr kumimoji="0" lang="en-US" sz="2000" b="1" i="0" u="none" strike="noStrike" cap="none" normalizeH="0" baseline="-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6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H</a:t>
                      </a:r>
                      <a:r>
                        <a:rPr kumimoji="0" lang="en-US" sz="2000" b="1" i="0" u="none" strike="noStrike" cap="none" normalizeH="0" baseline="-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5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NH</a:t>
                      </a:r>
                      <a:r>
                        <a:rPr kumimoji="0" lang="en-US" sz="20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2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 C</a:t>
                      </a:r>
                      <a:r>
                        <a:rPr kumimoji="0" lang="en-US" sz="2000" b="1" i="0" u="none" strike="noStrike" cap="none" normalizeH="0" baseline="-3000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6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H</a:t>
                      </a:r>
                      <a:r>
                        <a:rPr kumimoji="0" lang="en-US" sz="2000" b="1" i="0" u="none" strike="noStrike" cap="none" normalizeH="0" baseline="-3000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5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NH</a:t>
                      </a:r>
                      <a:r>
                        <a:rPr kumimoji="0" lang="en-US" sz="2000" b="1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3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r>
                        <a:rPr kumimoji="0" lang="en-US" sz="2000" b="1" i="0" u="none" strike="noStrike" kern="1200" cap="none" normalizeH="0" baseline="3000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+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+mj-lt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C</a:t>
                      </a:r>
                      <a:r>
                        <a:rPr kumimoji="0" lang="en-US" sz="2000" b="1" i="0" u="none" strike="noStrike" cap="none" normalizeH="0" baseline="-3000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6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H</a:t>
                      </a:r>
                      <a:r>
                        <a:rPr kumimoji="0" lang="en-US" sz="2000" b="1" i="0" u="none" strike="noStrike" cap="none" normalizeH="0" baseline="-3000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5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NH</a:t>
                      </a:r>
                      <a:r>
                        <a:rPr kumimoji="0" lang="en-US" sz="2000" b="1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3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Cl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– aniline hydrochloride</a:t>
                      </a:r>
                      <a:endParaRPr kumimoji="0" lang="en-US" sz="2000" b="0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 Pyridine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 C</a:t>
                      </a:r>
                      <a:r>
                        <a:rPr kumimoji="0" lang="en-US" sz="2000" b="1" i="0" u="none" strike="noStrike" cap="none" normalizeH="0" baseline="-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5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H</a:t>
                      </a:r>
                      <a:r>
                        <a:rPr kumimoji="0" lang="en-US" sz="2000" b="1" i="0" u="none" strike="noStrike" cap="none" normalizeH="0" baseline="-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5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N 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 C</a:t>
                      </a:r>
                      <a:r>
                        <a:rPr kumimoji="0" lang="en-US" sz="2000" b="1" i="0" u="none" strike="noStrike" cap="none" normalizeH="0" baseline="-3000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5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H</a:t>
                      </a:r>
                      <a:r>
                        <a:rPr kumimoji="0" lang="en-US" sz="2000" b="1" i="0" u="none" strike="noStrike" cap="none" normalizeH="0" baseline="-3000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5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NH </a:t>
                      </a:r>
                      <a:r>
                        <a:rPr kumimoji="0" lang="en-US" sz="2000" b="1" i="0" u="none" strike="noStrike" kern="1200" cap="none" normalizeH="0" baseline="3000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+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+mj-lt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 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C</a:t>
                      </a:r>
                      <a:r>
                        <a:rPr kumimoji="0" lang="en-US" sz="2000" b="1" i="0" u="none" strike="noStrike" cap="none" normalizeH="0" baseline="-3000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5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H</a:t>
                      </a:r>
                      <a:r>
                        <a:rPr kumimoji="0" lang="en-US" sz="2000" b="1" i="0" u="none" strike="noStrike" cap="none" normalizeH="0" baseline="-3000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5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NH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Cl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– pyridine hydrochloride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" name="Picture 1" descr="A cartoon of a glue bottle&#10;&#10;Description automatically generated with low confidence">
            <a:extLst>
              <a:ext uri="{FF2B5EF4-FFF2-40B4-BE49-F238E27FC236}">
                <a16:creationId xmlns:a16="http://schemas.microsoft.com/office/drawing/2014/main" id="{1A130FD7-F3AE-D9C0-2821-F2ED4F266D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68953">
            <a:off x="10889897" y="198152"/>
            <a:ext cx="662764" cy="132999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4583228"/>
              </p:ext>
            </p:extLst>
          </p:nvPr>
        </p:nvGraphicFramePr>
        <p:xfrm>
          <a:off x="2681197" y="904876"/>
          <a:ext cx="6829606" cy="56418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7667625" imgH="6181750" progId="Excel.Sheet.8">
                  <p:embed/>
                </p:oleObj>
              </mc:Choice>
              <mc:Fallback>
                <p:oleObj name="Chart" r:id="rId2" imgW="7667625" imgH="6181750" progId="Excel.Sheet.8">
                  <p:embed/>
                  <p:pic>
                    <p:nvPicPr>
                      <p:cNvPr id="0" name="Object 6"/>
                      <p:cNvPicPr>
                        <a:picLocks noRot="1"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1197" y="904876"/>
                        <a:ext cx="6829606" cy="56418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1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42876"/>
            <a:ext cx="10058400" cy="762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4400" u="sng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Titration of an Unbuffered Solution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6172200" y="2133600"/>
            <a:ext cx="31242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A solution that is </a:t>
            </a:r>
          </a:p>
          <a:p>
            <a:r>
              <a:rPr lang="en-US" sz="2400" dirty="0">
                <a:solidFill>
                  <a:srgbClr val="000000"/>
                </a:solidFill>
              </a:rPr>
              <a:t>0.10 M </a:t>
            </a:r>
            <a:r>
              <a:rPr lang="en-US" sz="2400" dirty="0">
                <a:solidFill>
                  <a:srgbClr val="FF0000"/>
                </a:solidFill>
              </a:rPr>
              <a:t>CH</a:t>
            </a:r>
            <a:r>
              <a:rPr lang="en-US" sz="2400" baseline="-25000" dirty="0">
                <a:solidFill>
                  <a:srgbClr val="FF0000"/>
                </a:solidFill>
              </a:rPr>
              <a:t>3</a:t>
            </a:r>
            <a:r>
              <a:rPr lang="en-US" sz="2400" dirty="0">
                <a:solidFill>
                  <a:srgbClr val="FF0000"/>
                </a:solidFill>
              </a:rPr>
              <a:t>COOH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</a:p>
          <a:p>
            <a:r>
              <a:rPr lang="en-US" sz="2400" dirty="0">
                <a:solidFill>
                  <a:srgbClr val="000000"/>
                </a:solidFill>
              </a:rPr>
              <a:t>is titrated with </a:t>
            </a:r>
          </a:p>
          <a:p>
            <a:r>
              <a:rPr lang="en-US" sz="2400" dirty="0">
                <a:solidFill>
                  <a:srgbClr val="000000"/>
                </a:solidFill>
              </a:rPr>
              <a:t>0.10 M </a:t>
            </a:r>
            <a:r>
              <a:rPr lang="en-US" sz="2400" dirty="0" err="1">
                <a:solidFill>
                  <a:srgbClr val="000000"/>
                </a:solidFill>
              </a:rPr>
              <a:t>NaOH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" name="Picture 1" descr="A cartoon of a glue bottle&#10;&#10;Description automatically generated with low confidence">
            <a:extLst>
              <a:ext uri="{FF2B5EF4-FFF2-40B4-BE49-F238E27FC236}">
                <a16:creationId xmlns:a16="http://schemas.microsoft.com/office/drawing/2014/main" id="{72B203AB-9753-86C0-4FB7-ADA4443AB6D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68953">
            <a:off x="10889897" y="257135"/>
            <a:ext cx="662764" cy="132999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0901095"/>
              </p:ext>
            </p:extLst>
          </p:nvPr>
        </p:nvGraphicFramePr>
        <p:xfrm>
          <a:off x="2598901" y="961103"/>
          <a:ext cx="6994198" cy="56388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7667625" imgH="6181750" progId="Excel.Sheet.8">
                  <p:embed/>
                </p:oleObj>
              </mc:Choice>
              <mc:Fallback>
                <p:oleObj name="Chart" r:id="rId2" imgW="7667625" imgH="6181750" progId="Excel.Shee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8901" y="961103"/>
                        <a:ext cx="6994198" cy="56388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839200" cy="6858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4400" u="sng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Titration of a Buffered Solution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6248400" y="2057400"/>
            <a:ext cx="28194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A solution that is </a:t>
            </a:r>
          </a:p>
          <a:p>
            <a:r>
              <a:rPr lang="en-US" sz="2400" dirty="0">
                <a:solidFill>
                  <a:srgbClr val="000000"/>
                </a:solidFill>
              </a:rPr>
              <a:t>0.10 M </a:t>
            </a:r>
            <a:r>
              <a:rPr lang="en-US" sz="2400" dirty="0">
                <a:solidFill>
                  <a:srgbClr val="FF0000"/>
                </a:solidFill>
              </a:rPr>
              <a:t>CH</a:t>
            </a:r>
            <a:r>
              <a:rPr lang="en-US" sz="2400" baseline="-25000" dirty="0">
                <a:solidFill>
                  <a:srgbClr val="FF0000"/>
                </a:solidFill>
              </a:rPr>
              <a:t>3</a:t>
            </a:r>
            <a:r>
              <a:rPr lang="en-US" sz="2400" dirty="0">
                <a:solidFill>
                  <a:srgbClr val="FF0000"/>
                </a:solidFill>
              </a:rPr>
              <a:t>COOH</a:t>
            </a:r>
            <a:r>
              <a:rPr lang="en-US" sz="2400" dirty="0">
                <a:solidFill>
                  <a:srgbClr val="000000"/>
                </a:solidFill>
              </a:rPr>
              <a:t> and </a:t>
            </a:r>
          </a:p>
          <a:p>
            <a:r>
              <a:rPr lang="en-US" sz="2400" dirty="0">
                <a:solidFill>
                  <a:srgbClr val="000000"/>
                </a:solidFill>
              </a:rPr>
              <a:t>0.10 M </a:t>
            </a:r>
            <a:r>
              <a:rPr lang="en-US" sz="2400" dirty="0">
                <a:solidFill>
                  <a:srgbClr val="0070C0"/>
                </a:solidFill>
              </a:rPr>
              <a:t>Na</a:t>
            </a:r>
            <a:r>
              <a:rPr lang="en-US" sz="2400" dirty="0">
                <a:solidFill>
                  <a:srgbClr val="FF0000"/>
                </a:solidFill>
              </a:rPr>
              <a:t>CH</a:t>
            </a:r>
            <a:r>
              <a:rPr lang="en-US" sz="2400" baseline="-25000" dirty="0">
                <a:solidFill>
                  <a:srgbClr val="FF0000"/>
                </a:solidFill>
              </a:rPr>
              <a:t>3</a:t>
            </a:r>
            <a:r>
              <a:rPr lang="en-US" sz="2400" dirty="0">
                <a:solidFill>
                  <a:srgbClr val="FF0000"/>
                </a:solidFill>
              </a:rPr>
              <a:t>COO</a:t>
            </a:r>
            <a:r>
              <a:rPr lang="en-US" sz="2400" dirty="0">
                <a:solidFill>
                  <a:srgbClr val="000000"/>
                </a:solidFill>
              </a:rPr>
              <a:t> is titrated with </a:t>
            </a:r>
          </a:p>
          <a:p>
            <a:r>
              <a:rPr lang="en-US" sz="2400" dirty="0">
                <a:solidFill>
                  <a:srgbClr val="000000"/>
                </a:solidFill>
              </a:rPr>
              <a:t>0.10 M </a:t>
            </a:r>
            <a:r>
              <a:rPr lang="en-US" sz="2400" dirty="0" err="1">
                <a:solidFill>
                  <a:srgbClr val="000000"/>
                </a:solidFill>
              </a:rPr>
              <a:t>NaOH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753600" y="1890966"/>
            <a:ext cx="2133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 you notice about the shape of the curve?</a:t>
            </a:r>
          </a:p>
        </p:txBody>
      </p:sp>
      <p:pic>
        <p:nvPicPr>
          <p:cNvPr id="3" name="Picture 2" descr="A cartoon of a glue bottle&#10;&#10;Description automatically generated with low confidence">
            <a:extLst>
              <a:ext uri="{FF2B5EF4-FFF2-40B4-BE49-F238E27FC236}">
                <a16:creationId xmlns:a16="http://schemas.microsoft.com/office/drawing/2014/main" id="{72F77D45-A84F-1432-529B-34481C5599B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68953">
            <a:off x="10889897" y="257135"/>
            <a:ext cx="662764" cy="1329993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UESTION TYPE" val="ABCDE"/>
  <p:tag name="CORRECT ANSWER" val="C"/>
  <p:tag name="QUESTION WEIGHT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D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A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UESTION TYPE" val="ABCDE"/>
  <p:tag name="CORRECT ANSWER" val="C"/>
  <p:tag name="QUESTION WEIGHT" val="1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UESTION TEXTBOX" val="QUESTION TEXTBOX"/>
  <p:tag name="QUESTION TEXT" val="Question Text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A"/>
  <p:tag name="CORRECT ANSWER" val="NO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B"/>
  <p:tag name="CORRECT ANSWER" val="NO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C"/>
  <p:tag name="CORRECT ANSWER" val="YES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D"/>
  <p:tag name="CORRECT ANSWER" val="NO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E"/>
  <p:tag name="CORRECT ANSWER" val="NO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D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C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B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A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C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UESTION TYPE" val="ABCDE"/>
  <p:tag name="CORRECT ANSWER" val="C"/>
  <p:tag name="QUESTION WEIGHT" val="1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UESTION TEXTBOX" val="QUESTION TEXTBOX"/>
  <p:tag name="QUESTION TEXT" val="Question Text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A"/>
  <p:tag name="CORRECT ANSWER" val="NO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B"/>
  <p:tag name="CORRECT ANSWER" val="NO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C"/>
  <p:tag name="CORRECT ANSWER" val="YES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D"/>
  <p:tag name="CORRECT ANSWER" val="NO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E"/>
  <p:tag name="CORRECT ANSWER" val="NO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E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D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C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B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A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UESTION TYPE" val="ABCDE"/>
  <p:tag name="CORRECT ANSWER" val="C"/>
  <p:tag name="QUESTION WEIGHT" val="1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UESTION TEXTBOX" val="QUESTION TEXTBOX"/>
  <p:tag name="QUESTION TEXT" val="Question Text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A"/>
  <p:tag name="CORRECT ANSWER" val="NO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B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B"/>
  <p:tag name="CORRECT ANSWER" val="NO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C"/>
  <p:tag name="CORRECT ANSWER" val="YES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D"/>
  <p:tag name="CORRECT ANSWER" val="NO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E"/>
  <p:tag name="CORRECT ANSWER" val="NO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E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D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C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B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A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UESTION TYPE" val="ABCDE"/>
  <p:tag name="CORRECT ANSWER" val="C"/>
  <p:tag name="QUESTION WEIGHT" val="1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UESTION TEXTBOX" val="QUESTION TEXTBOX"/>
  <p:tag name="QUESTION TEXT" val="Question Text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A"/>
  <p:tag name="CORRECT ANSWER" val="NO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B"/>
  <p:tag name="CORRECT ANSWER" val="NO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C"/>
  <p:tag name="CORRECT ANSWER" val="YES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D"/>
  <p:tag name="CORRECT ANSWER" val="NO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A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E"/>
  <p:tag name="CORRECT ANSWER" val="NO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E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D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C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B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A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UESTION TYPE" val="ABCDE"/>
  <p:tag name="CORRECT ANSWER" val="C"/>
  <p:tag name="QUESTION WEIGHT" val="1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UESTION TEXTBOX" val="QUESTION TEXTBOX"/>
  <p:tag name="QUESTION TEXT" val="Question Text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A"/>
  <p:tag name="CORRECT ANSWER" val="NO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B"/>
  <p:tag name="CORRECT ANSWER" val="NO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C"/>
  <p:tag name="CORRECT ANSWER" val="YES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D"/>
  <p:tag name="CORRECT ANSWER" val="NO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E"/>
  <p:tag name="CORRECT ANSWER" val="NO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E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UESTION TYPE" val="ABCDE"/>
  <p:tag name="CORRECT ANSWER" val="C"/>
  <p:tag name="QUESTION WEIGHT" val="1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D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C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B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A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UESTION TYPE" val="ABCDE"/>
  <p:tag name="CORRECT ANSWER" val="C"/>
  <p:tag name="QUESTION WEIGHT" val="1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UESTION TEXTBOX" val="QUESTION TEXTBOX"/>
  <p:tag name="QUESTION TEXT" val="Question Text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UESTION TEXTBOX" val="QUESTION TEXTBOX"/>
  <p:tag name="QUESTION TEXT" val="Question Text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A"/>
  <p:tag name="CORRECT ANSWER" val="NO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B"/>
  <p:tag name="CORRECT ANSWER" val="NO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C"/>
  <p:tag name="CORRECT ANSWER" val="YES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D"/>
  <p:tag name="CORRECT ANSWER" val="NO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E"/>
  <p:tag name="CORRECT ANSWER" val="NO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E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D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C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UESTION TEXTBOX" val="QUESTION TEXTBOX"/>
  <p:tag name="QUESTION TEXT" val="Question Text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A"/>
  <p:tag name="CORRECT ANSWER" val="NO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B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A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UESTION TYPE" val="ABCDE"/>
  <p:tag name="CORRECT ANSWER" val="C"/>
  <p:tag name="QUESTION WEIGHT" val="1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UESTION TEXTBOX" val="QUESTION TEXTBOX"/>
  <p:tag name="QUESTION TEXT" val="Question Text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A"/>
  <p:tag name="CORRECT ANSWER" val="NO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B"/>
  <p:tag name="CORRECT ANSWER" val="NO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C"/>
  <p:tag name="CORRECT ANSWER" val="YES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B"/>
  <p:tag name="CORRECT ANSWER" val="NO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D"/>
  <p:tag name="CORRECT ANSWER" val="NO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E"/>
  <p:tag name="CORRECT ANSWER" val="NO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E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D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C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B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C"/>
  <p:tag name="CORRECT ANSWER" val="YES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A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UESTION TYPE" val="ABCDE"/>
  <p:tag name="CORRECT ANSWER" val="C"/>
  <p:tag name="QUESTION WEIGHT" val="1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UESTION TEXTBOX" val="QUESTION TEXTBOX"/>
  <p:tag name="QUESTION TEXT" val="Question Text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A"/>
  <p:tag name="CORRECT ANSWER" val="NO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B"/>
  <p:tag name="CORRECT ANSWER" val="NO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C"/>
  <p:tag name="CORRECT ANSWER" val="YES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D"/>
  <p:tag name="CORRECT ANSWER" val="NO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E"/>
  <p:tag name="CORRECT ANSWER" val="NO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D"/>
  <p:tag name="CORRECT ANSWER" val="NO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D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C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B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A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E"/>
  <p:tag name="CORRECT ANSWER" val="NO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D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C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A"/>
  <p:tag name="CORRECT ANSWER" val="NO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B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A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UESTION TYPE" val="ABCDE"/>
  <p:tag name="CORRECT ANSWER" val="C"/>
  <p:tag name="QUESTION WEIGHT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UESTION TEXTBOX" val="QUESTION TEXTBOX"/>
  <p:tag name="QUESTION TEXT" val="Question Text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A"/>
  <p:tag name="CORRECT ANSWER" val="NO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B"/>
  <p:tag name="CORRECT ANSWER" val="NO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C"/>
  <p:tag name="CORRECT ANSWER" val="YES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B"/>
  <p:tag name="CORRECT ANSWER" val="NO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D"/>
  <p:tag name="CORRECT ANSWER" val="NO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E"/>
  <p:tag name="CORRECT ANSWER" val="NO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D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C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B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C"/>
  <p:tag name="CORRECT ANSWER" val="YES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A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UESTION TYPE" val="ABCDE"/>
  <p:tag name="CORRECT ANSWER" val="C"/>
  <p:tag name="QUESTION WEIGHT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UESTION TEXTBOX" val="QUESTION TEXTBOX"/>
  <p:tag name="QUESTION TEXT" val="Question Text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A"/>
  <p:tag name="CORRECT ANSWER" val="NO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B"/>
  <p:tag name="CORRECT ANSWER" val="NO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C"/>
  <p:tag name="CORRECT ANSWER" val="YES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D"/>
  <p:tag name="CORRECT ANSWER" val="NO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E"/>
  <p:tag name="CORRECT ANSWER" val="NO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D"/>
  <p:tag name="CORRECT ANSWER" val="NO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D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C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B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A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UESTION TYPE" val="ABCDE"/>
  <p:tag name="CORRECT ANSWER" val="C"/>
  <p:tag name="QUESTION WEIGHT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E"/>
  <p:tag name="CORRECT ANSWER" val="NO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UESTION TEXTBOX" val="QUESTION TEXTBOX"/>
  <p:tag name="QUESTION TEXT" val="Question Text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A"/>
  <p:tag name="CORRECT ANSWER" val="NO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B"/>
  <p:tag name="CORRECT ANSWER" val="NO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C"/>
  <p:tag name="CORRECT ANSWER" val="YES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D"/>
  <p:tag name="CORRECT ANSWER" val="NO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E"/>
  <p:tag name="CORRECT ANSWER" val="NO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D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C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B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A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UESTION TYPE" val="ABCDE"/>
  <p:tag name="CORRECT ANSWER" val="C"/>
  <p:tag name="QUESTION WEIGHT" val="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UESTION TEXTBOX" val="QUESTION TEXTBOX"/>
  <p:tag name="QUESTION TEXT" val="Question Text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A"/>
  <p:tag name="CORRECT ANSWER" val="NO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B"/>
  <p:tag name="CORRECT ANSWER" val="NO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C"/>
  <p:tag name="CORRECT ANSWER" val="YES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D"/>
  <p:tag name="CORRECT ANSWER" val="NO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E"/>
  <p:tag name="CORRECT ANSWER" val="NO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D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C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B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hemistry">
  <a:themeElements>
    <a:clrScheme name="chemistry 8">
      <a:dk1>
        <a:srgbClr val="808080"/>
      </a:dk1>
      <a:lt1>
        <a:srgbClr val="FFFFFF"/>
      </a:lt1>
      <a:dk2>
        <a:srgbClr val="3366FF"/>
      </a:dk2>
      <a:lt2>
        <a:srgbClr val="FFFFFF"/>
      </a:lt2>
      <a:accent1>
        <a:srgbClr val="FFFF00"/>
      </a:accent1>
      <a:accent2>
        <a:srgbClr val="3333CC"/>
      </a:accent2>
      <a:accent3>
        <a:srgbClr val="ADB8FF"/>
      </a:accent3>
      <a:accent4>
        <a:srgbClr val="DADADA"/>
      </a:accent4>
      <a:accent5>
        <a:srgbClr val="FFFFAA"/>
      </a:accent5>
      <a:accent6>
        <a:srgbClr val="2D2DB9"/>
      </a:accent6>
      <a:hlink>
        <a:srgbClr val="CCCCFF"/>
      </a:hlink>
      <a:folHlink>
        <a:srgbClr val="B2B2B2"/>
      </a:folHlink>
    </a:clrScheme>
    <a:fontScheme name="chemistry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itchFamily="66" charset="0"/>
          </a:defRPr>
        </a:defPPr>
      </a:lstStyle>
    </a:lnDef>
  </a:objectDefaults>
  <a:extraClrSchemeLst>
    <a:extraClrScheme>
      <a:clrScheme name="chemistry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emistry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emistry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emistry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emistry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emistry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emistry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emistry 8">
        <a:dk1>
          <a:srgbClr val="808080"/>
        </a:dk1>
        <a:lt1>
          <a:srgbClr val="FFFFFF"/>
        </a:lt1>
        <a:dk2>
          <a:srgbClr val="3366FF"/>
        </a:dk2>
        <a:lt2>
          <a:srgbClr val="FFFFFF"/>
        </a:lt2>
        <a:accent1>
          <a:srgbClr val="FFFF00"/>
        </a:accent1>
        <a:accent2>
          <a:srgbClr val="3333CC"/>
        </a:accent2>
        <a:accent3>
          <a:srgbClr val="ADB8FF"/>
        </a:accent3>
        <a:accent4>
          <a:srgbClr val="DADADA"/>
        </a:accent4>
        <a:accent5>
          <a:srgbClr val="FFFFA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4757</TotalTime>
  <Words>3359</Words>
  <Application>Microsoft Office PowerPoint</Application>
  <PresentationFormat>Widescreen</PresentationFormat>
  <Paragraphs>531</Paragraphs>
  <Slides>68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68</vt:i4>
      </vt:variant>
    </vt:vector>
  </HeadingPairs>
  <TitlesOfParts>
    <vt:vector size="78" baseType="lpstr">
      <vt:lpstr>Arial</vt:lpstr>
      <vt:lpstr>Cambria Math</vt:lpstr>
      <vt:lpstr>Comic Sans MS</vt:lpstr>
      <vt:lpstr>Impact</vt:lpstr>
      <vt:lpstr>Default Design</vt:lpstr>
      <vt:lpstr>chemistry</vt:lpstr>
      <vt:lpstr>1_Default Design</vt:lpstr>
      <vt:lpstr>2_Default Design</vt:lpstr>
      <vt:lpstr>Chart</vt:lpstr>
      <vt:lpstr>Worksheet</vt:lpstr>
      <vt:lpstr>N39 – Acid Base</vt:lpstr>
      <vt:lpstr>N39 – Acid Base</vt:lpstr>
      <vt:lpstr>Buffered Solutions</vt:lpstr>
      <vt:lpstr>Buffered Solutions</vt:lpstr>
      <vt:lpstr>Buffered Solutions</vt:lpstr>
      <vt:lpstr>Acid/Salt Buffering Pairs</vt:lpstr>
      <vt:lpstr>Base/Salt Buffering Pairs</vt:lpstr>
      <vt:lpstr>Titration of an Unbuffered Solution</vt:lpstr>
      <vt:lpstr>Titration of a Buffered Solution</vt:lpstr>
      <vt:lpstr>PowerPoint Presentation</vt:lpstr>
      <vt:lpstr>PowerPoint Presentation</vt:lpstr>
      <vt:lpstr>One way of doing these calculations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Another way to do these calculations!</vt:lpstr>
      <vt:lpstr>Henderson-Hasselbalch Equation</vt:lpstr>
      <vt:lpstr>Henderson-Hasselbalch Equation</vt:lpstr>
      <vt:lpstr>Careful!</vt:lpstr>
      <vt:lpstr>Other ways to think about He-Ha</vt:lpstr>
      <vt:lpstr>Careful!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Suggestions…</vt:lpstr>
      <vt:lpstr>Suggestions…</vt:lpstr>
      <vt:lpstr>Suggestions…</vt:lpstr>
      <vt:lpstr>Suggestions…</vt:lpstr>
      <vt:lpstr>Suggestions…</vt:lpstr>
      <vt:lpstr>Example with Stoichiometry</vt:lpstr>
      <vt:lpstr>Example with Stoichiometry</vt:lpstr>
      <vt:lpstr>Example with Stoichiometry</vt:lpstr>
      <vt:lpstr>Example with Stoichiometry</vt:lpstr>
      <vt:lpstr>Example with Stoichiometry</vt:lpstr>
      <vt:lpstr>Example with Stoichiometry</vt:lpstr>
      <vt:lpstr>Example with Stoichiometry</vt:lpstr>
      <vt:lpstr>Example with Stoichiometry</vt:lpstr>
      <vt:lpstr>Example with Stoichiometry</vt:lpstr>
      <vt:lpstr>Example with Stoichiometry</vt:lpstr>
      <vt:lpstr>Crash Course Video  Buffers, the Acid Rain Slayer</vt:lpstr>
      <vt:lpstr>PowerPoint Presentation</vt:lpstr>
      <vt:lpstr>PowerPoint Presentation</vt:lpstr>
      <vt:lpstr>PowerPoint Presentation</vt:lpstr>
      <vt:lpstr>YouTube Link to Presentation </vt:lpstr>
    </vt:vector>
  </TitlesOfParts>
  <Company>Independent Web 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Andrew Allan</dc:creator>
  <cp:lastModifiedBy>Farmer, Stephanie [DH]</cp:lastModifiedBy>
  <cp:revision>153</cp:revision>
  <cp:lastPrinted>2019-03-25T14:07:27Z</cp:lastPrinted>
  <dcterms:created xsi:type="dcterms:W3CDTF">2006-06-21T23:08:22Z</dcterms:created>
  <dcterms:modified xsi:type="dcterms:W3CDTF">2025-04-01T20:09:56Z</dcterms:modified>
</cp:coreProperties>
</file>