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86" r:id="rId3"/>
    <p:sldMasterId id="2147483698" r:id="rId4"/>
  </p:sldMasterIdLst>
  <p:sldIdLst>
    <p:sldId id="300" r:id="rId5"/>
    <p:sldId id="294" r:id="rId6"/>
    <p:sldId id="295" r:id="rId7"/>
    <p:sldId id="257" r:id="rId8"/>
    <p:sldId id="296" r:id="rId9"/>
    <p:sldId id="276" r:id="rId10"/>
    <p:sldId id="277" r:id="rId11"/>
    <p:sldId id="297" r:id="rId12"/>
    <p:sldId id="278" r:id="rId13"/>
    <p:sldId id="288" r:id="rId14"/>
    <p:sldId id="298" r:id="rId15"/>
    <p:sldId id="308" r:id="rId16"/>
    <p:sldId id="309" r:id="rId17"/>
    <p:sldId id="310" r:id="rId18"/>
    <p:sldId id="260" r:id="rId19"/>
    <p:sldId id="279" r:id="rId20"/>
    <p:sldId id="280" r:id="rId21"/>
    <p:sldId id="281" r:id="rId22"/>
    <p:sldId id="282" r:id="rId23"/>
    <p:sldId id="292" r:id="rId24"/>
    <p:sldId id="293" r:id="rId25"/>
    <p:sldId id="299" r:id="rId26"/>
    <p:sldId id="307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DDDDDD"/>
    <a:srgbClr val="C0C0C0"/>
    <a:srgbClr val="4D4D4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3"/>
    <p:restoredTop sz="93692"/>
  </p:normalViewPr>
  <p:slideViewPr>
    <p:cSldViewPr>
      <p:cViewPr varScale="1">
        <p:scale>
          <a:sx n="62" d="100"/>
          <a:sy n="62" d="100"/>
        </p:scale>
        <p:origin x="94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2E755-29EE-4322-9B6E-3AD4FAB0E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1545-CE52-41AD-B844-118B5F7D5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073B-6F31-4C4B-8D91-E3A5FE6FA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683E4-9811-48B5-8234-8867F0C88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5985" y="274639"/>
            <a:ext cx="27707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113184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1108710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1108710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757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46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394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294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6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2365C-DC2B-4FFA-B5F0-68004A7BB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807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879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995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676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942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3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8890-12A7-4222-AA43-7705274FFB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429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8933-17FD-4694-985C-96F7EC70A6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389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520DB-C263-4470-91FC-1A02DABCE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593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EB0CD-17CB-4714-8A3E-73DD0EF18F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6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A3F5-C580-4510-9D7F-9A6992796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EC43-CE97-488E-9CDD-944B7014A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09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ABB28-0C51-42B5-B7CC-4213A4858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143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C0661-BA02-47FF-A69F-7AA0EE5AA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118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ECDE9-1902-488F-A068-B3CAD63187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04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BB71F-2E24-44FF-89FC-D4090B2D0F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257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0DE7-9C2A-4666-8ACB-89437A3735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49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A0CD-506D-4F52-8EF2-F07656AE4F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740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D1CD671-DC85-4A6B-9029-E55F7985C6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DFE0-A163-4FE0-80A3-A1FAB5F2D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8D601-CCF8-4030-8689-FDAE519C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4DA15-65AC-443E-A2D7-80FBF2E3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86DD-9C12-4F3C-A1E5-CBEACF9E1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2C69-6BFC-4EEC-B4B7-9982FC3F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fld id="{C06DE68B-917E-455A-826B-F7547422D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9"/>
            <a:ext cx="11087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5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8132FA7-EFFC-4DD1-B627-5582E20DC4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WIR91gx-ac" TargetMode="Externa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.xml"/><Relationship Id="rId21" Type="http://schemas.openxmlformats.org/officeDocument/2006/relationships/image" Target="../media/image5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7.png"/><Relationship Id="rId10" Type="http://schemas.openxmlformats.org/officeDocument/2006/relationships/tags" Target="../tags/tag10.xml"/><Relationship Id="rId19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0.png"/><Relationship Id="rId3" Type="http://schemas.openxmlformats.org/officeDocument/2006/relationships/tags" Target="../tags/tag20.xml"/><Relationship Id="rId21" Type="http://schemas.openxmlformats.org/officeDocument/2006/relationships/image" Target="../media/image5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5" Type="http://schemas.openxmlformats.org/officeDocument/2006/relationships/image" Target="../media/image9.png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4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8.png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7.png"/><Relationship Id="rId10" Type="http://schemas.openxmlformats.org/officeDocument/2006/relationships/tags" Target="../tags/tag27.xml"/><Relationship Id="rId19" Type="http://schemas.openxmlformats.org/officeDocument/2006/relationships/image" Target="../media/image3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6.png"/><Relationship Id="rId27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4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WIR91gx-ac" TargetMode="Externa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N40 – Acid Base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85800" y="3124200"/>
            <a:ext cx="108965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66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</a:t>
            </a:r>
            <a:endParaRPr kumimoji="0" lang="en-US" sz="6600" b="1" i="0" u="none" strike="noStrike" kern="120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606F67-6A80-26DF-4874-061BF1C4A516}"/>
              </a:ext>
            </a:extLst>
          </p:cNvPr>
          <p:cNvSpPr txBox="1"/>
          <p:nvPr/>
        </p:nvSpPr>
        <p:spPr>
          <a:xfrm>
            <a:off x="381000" y="6073170"/>
            <a:ext cx="97391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b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https://youtu.be/LWIR91gx-ac</a:t>
            </a:r>
            <a:r>
              <a:rPr lang="en-US" sz="2400" b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67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8458200" cy="10922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dirty="0">
                <a:latin typeface="+mn-lt"/>
              </a:rPr>
              <a:t>The molar solubility of PbI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is 1.50 </a:t>
            </a:r>
            <a:r>
              <a:rPr lang="en-US" dirty="0">
                <a:latin typeface="+mn-lt"/>
                <a:sym typeface="Symbol"/>
              </a:rPr>
              <a:t></a:t>
            </a:r>
            <a:r>
              <a:rPr lang="en-US" dirty="0">
                <a:latin typeface="+mn-lt"/>
              </a:rPr>
              <a:t> 10</a:t>
            </a:r>
            <a:r>
              <a:rPr lang="en-US" baseline="30000" dirty="0">
                <a:latin typeface="+mn-lt"/>
              </a:rPr>
              <a:t>-3 </a:t>
            </a:r>
            <a:r>
              <a:rPr lang="en-US" dirty="0">
                <a:latin typeface="+mn-lt"/>
              </a:rPr>
              <a:t>M. </a:t>
            </a:r>
          </a:p>
          <a:p>
            <a:r>
              <a:rPr lang="en-US" dirty="0">
                <a:latin typeface="+mn-lt"/>
              </a:rPr>
              <a:t>Calculate the value of </a:t>
            </a:r>
            <a:r>
              <a:rPr lang="en-US" i="1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for PbI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85800" y="1651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3.38E</a:t>
              </a:r>
              <a:r>
                <a:rPr lang="en-US" baseline="30000" dirty="0">
                  <a:latin typeface="+mn-lt"/>
                </a:rPr>
                <a:t>-9</a:t>
              </a:r>
              <a:endParaRPr lang="en-US" dirty="0">
                <a:latin typeface="+mn-lt"/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85800" y="2565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4.50E</a:t>
              </a:r>
              <a:r>
                <a:rPr lang="en-US" baseline="30000" dirty="0">
                  <a:latin typeface="+mn-lt"/>
                </a:rPr>
                <a:t>-6</a:t>
              </a:r>
              <a:endParaRPr lang="en-US" dirty="0">
                <a:latin typeface="+mn-lt"/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85800" y="3479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>
                  <a:latin typeface="+mn-lt"/>
                </a:rPr>
                <a:t>1.35E</a:t>
              </a:r>
              <a:r>
                <a:rPr lang="en-US" baseline="30000">
                  <a:latin typeface="+mn-lt"/>
                </a:rPr>
                <a:t>-8</a:t>
              </a:r>
              <a:endParaRPr lang="en-US" dirty="0">
                <a:latin typeface="+mn-lt"/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85800" y="4394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1.50E</a:t>
              </a:r>
              <a:r>
                <a:rPr lang="en-US" baseline="30000" dirty="0">
                  <a:latin typeface="+mn-lt"/>
                </a:rPr>
                <a:t>-3</a:t>
              </a:r>
              <a:endParaRPr lang="en-US" dirty="0">
                <a:latin typeface="+mn-lt"/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85800" y="5308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8458200" cy="10922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dirty="0">
                <a:latin typeface="+mn-lt"/>
              </a:rPr>
              <a:t>The molar solubility of PbI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is 1.50 </a:t>
            </a:r>
            <a:r>
              <a:rPr lang="en-US" dirty="0">
                <a:latin typeface="+mn-lt"/>
                <a:sym typeface="Symbol"/>
              </a:rPr>
              <a:t></a:t>
            </a:r>
            <a:r>
              <a:rPr lang="en-US" dirty="0">
                <a:latin typeface="+mn-lt"/>
              </a:rPr>
              <a:t> 10</a:t>
            </a:r>
            <a:r>
              <a:rPr lang="en-US" baseline="30000" dirty="0">
                <a:latin typeface="+mn-lt"/>
              </a:rPr>
              <a:t>-3 </a:t>
            </a:r>
            <a:r>
              <a:rPr lang="en-US" dirty="0">
                <a:latin typeface="+mn-lt"/>
              </a:rPr>
              <a:t>M. </a:t>
            </a:r>
          </a:p>
          <a:p>
            <a:r>
              <a:rPr lang="en-US" dirty="0">
                <a:latin typeface="+mn-lt"/>
              </a:rPr>
              <a:t>Calculate the value of </a:t>
            </a:r>
            <a:r>
              <a:rPr lang="en-US" i="1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for PbI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85800" y="1651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3.38E</a:t>
              </a:r>
              <a:r>
                <a:rPr lang="en-US" baseline="30000" dirty="0">
                  <a:latin typeface="+mn-lt"/>
                </a:rPr>
                <a:t>-9</a:t>
              </a:r>
              <a:endParaRPr lang="en-US" dirty="0">
                <a:latin typeface="+mn-lt"/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85800" y="2565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4.50E</a:t>
              </a:r>
              <a:r>
                <a:rPr lang="en-US" baseline="30000" dirty="0">
                  <a:latin typeface="+mn-lt"/>
                </a:rPr>
                <a:t>-6</a:t>
              </a:r>
              <a:endParaRPr lang="en-US" dirty="0">
                <a:latin typeface="+mn-lt"/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85800" y="3479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+mn-lt"/>
                </a:rPr>
                <a:t>1.35E</a:t>
              </a:r>
              <a:r>
                <a:rPr lang="en-US" sz="6000" baseline="30000" dirty="0">
                  <a:solidFill>
                    <a:srgbClr val="FF0000"/>
                  </a:solidFill>
                  <a:latin typeface="+mn-lt"/>
                </a:rPr>
                <a:t>-8</a:t>
              </a:r>
              <a:endParaRPr lang="en-US" sz="6000" dirty="0">
                <a:solidFill>
                  <a:srgbClr val="FF0000"/>
                </a:solidFill>
                <a:latin typeface="+mn-lt"/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85800" y="4394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1.50E</a:t>
              </a:r>
              <a:r>
                <a:rPr lang="en-US" baseline="30000" dirty="0">
                  <a:latin typeface="+mn-lt"/>
                </a:rPr>
                <a:t>-3</a:t>
              </a:r>
              <a:endParaRPr lang="en-US" dirty="0">
                <a:latin typeface="+mn-lt"/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85800" y="5308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442915"/>
              </p:ext>
            </p:extLst>
          </p:nvPr>
        </p:nvGraphicFramePr>
        <p:xfrm>
          <a:off x="4572000" y="1770380"/>
          <a:ext cx="713739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222751388"/>
                    </a:ext>
                  </a:extLst>
                </a:gridCol>
                <a:gridCol w="2015066">
                  <a:extLst>
                    <a:ext uri="{9D8B030D-6E8A-4147-A177-3AD203B41FA5}">
                      <a16:colId xmlns:a16="http://schemas.microsoft.com/office/drawing/2014/main" val="1667234117"/>
                    </a:ext>
                  </a:extLst>
                </a:gridCol>
                <a:gridCol w="2379133">
                  <a:extLst>
                    <a:ext uri="{9D8B030D-6E8A-4147-A177-3AD203B41FA5}">
                      <a16:colId xmlns:a16="http://schemas.microsoft.com/office/drawing/2014/main" val="16687191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PbI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2  (s)           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Pb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</a:rPr>
                        <a:t>2+  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aseline="-25000" dirty="0" err="1">
                          <a:solidFill>
                            <a:schemeClr val="tx1"/>
                          </a:solidFill>
                        </a:rPr>
                        <a:t>aq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        2I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</a:rPr>
                        <a:t>-    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aseline="-25000" dirty="0" err="1">
                          <a:solidFill>
                            <a:schemeClr val="tx1"/>
                          </a:solidFill>
                        </a:rPr>
                        <a:t>aq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9547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04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+ 2s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7111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83364" y="4272815"/>
                <a:ext cx="7010400" cy="4810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b="1" i="1" baseline="-25000" smtClean="0">
                          <a:latin typeface="Cambria Math" panose="02040503050406030204" pitchFamily="18" charset="0"/>
                        </a:rPr>
                        <m:t>𝒔𝒑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b="1" i="1" baseline="30000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364" y="4272815"/>
                <a:ext cx="7010400" cy="481094"/>
              </a:xfrm>
              <a:prstGeom prst="rect">
                <a:avLst/>
              </a:prstGeom>
              <a:blipFill>
                <a:blip r:embed="rId24"/>
                <a:stretch>
                  <a:fillRect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44887" y="3551045"/>
                <a:ext cx="2809872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b="1" i="1" baseline="-25000" smtClean="0">
                          <a:latin typeface="Cambria Math" panose="02040503050406030204" pitchFamily="18" charset="0"/>
                        </a:rPr>
                        <m:t>𝒔𝒑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887" y="3551045"/>
                <a:ext cx="2809872" cy="503599"/>
              </a:xfrm>
              <a:prstGeom prst="rect">
                <a:avLst/>
              </a:prstGeom>
              <a:blipFill>
                <a:blip r:embed="rId2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90146" y="5766967"/>
                <a:ext cx="348582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b="1" i="1" baseline="-2500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𝒔𝒑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𝟑𝟓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n-US" baseline="30000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146" y="5766967"/>
                <a:ext cx="3485826" cy="503599"/>
              </a:xfrm>
              <a:prstGeom prst="rect">
                <a:avLst/>
              </a:prstGeom>
              <a:blipFill>
                <a:blip r:embed="rId26"/>
                <a:stretch>
                  <a:fillRect b="-12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33900" y="4906309"/>
                <a:ext cx="7010400" cy="5558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b="1" i="1" baseline="-25000" smtClean="0">
                          <a:latin typeface="Cambria Math" panose="02040503050406030204" pitchFamily="18" charset="0"/>
                        </a:rPr>
                        <m:t>𝒔𝒑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×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en-US" b="1" i="1" baseline="30000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0" y="4906309"/>
                <a:ext cx="7010400" cy="555858"/>
              </a:xfrm>
              <a:prstGeom prst="rect">
                <a:avLst/>
              </a:prstGeom>
              <a:blipFill>
                <a:blip r:embed="rId27"/>
                <a:stretch>
                  <a:fillRect b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2185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9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Will Something Precipitate?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71500" y="1308102"/>
            <a:ext cx="113919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Have to check Q versus K !</a:t>
            </a:r>
          </a:p>
          <a:p>
            <a:endParaRPr lang="en-US" dirty="0">
              <a:solidFill>
                <a:srgbClr val="0070C0"/>
              </a:solidFill>
              <a:latin typeface="+mn-lt"/>
            </a:endParaRPr>
          </a:p>
          <a:p>
            <a:r>
              <a:rPr lang="en-US" dirty="0">
                <a:latin typeface="+mn-lt"/>
              </a:rPr>
              <a:t>If Q &lt; K then no precipitate yet! </a:t>
            </a:r>
          </a:p>
          <a:p>
            <a:r>
              <a:rPr lang="en-US" dirty="0">
                <a:latin typeface="+mn-lt"/>
              </a:rPr>
              <a:t>All ions are dissociated still. 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As soon as Q &gt; </a:t>
            </a:r>
            <a:r>
              <a:rPr lang="en-US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you will have a precipitate!</a:t>
            </a:r>
          </a:p>
          <a:p>
            <a:r>
              <a:rPr lang="en-US" dirty="0">
                <a:latin typeface="+mn-lt"/>
              </a:rPr>
              <a:t>The maximum amount will be dissociated,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but the leftover will “crash out” as a solid precipitate.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54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20557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Qualitatively describing how adding something changes solubility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3498" y="1926742"/>
            <a:ext cx="335030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Another Salt:</a:t>
            </a:r>
          </a:p>
          <a:p>
            <a:r>
              <a:rPr lang="en-US" dirty="0">
                <a:latin typeface="+mn-lt"/>
              </a:rPr>
              <a:t>Look to see if the dissociated ions are in common</a:t>
            </a:r>
          </a:p>
          <a:p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5F0365-E556-6B8D-041C-3E9E2F463B3D}"/>
              </a:ext>
            </a:extLst>
          </p:cNvPr>
          <p:cNvSpPr txBox="1"/>
          <p:nvPr/>
        </p:nvSpPr>
        <p:spPr>
          <a:xfrm>
            <a:off x="3810000" y="1904096"/>
            <a:ext cx="3182131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u="sng" dirty="0">
                <a:latin typeface="+mn-lt"/>
              </a:rPr>
              <a:t>BaCl</a:t>
            </a:r>
            <a:r>
              <a:rPr lang="en-US" sz="2800" u="sng" baseline="-25000" dirty="0">
                <a:latin typeface="+mn-lt"/>
              </a:rPr>
              <a:t>2</a:t>
            </a:r>
            <a:r>
              <a:rPr lang="en-US" sz="2800" u="sng" dirty="0">
                <a:latin typeface="+mn-lt"/>
              </a:rPr>
              <a:t> + NaCl</a:t>
            </a:r>
            <a:endParaRPr lang="en-US" sz="2800" u="sng" baseline="-25000" dirty="0">
              <a:latin typeface="+mn-lt"/>
            </a:endParaRPr>
          </a:p>
          <a:p>
            <a:pPr algn="ctr"/>
            <a:r>
              <a:rPr lang="en-US" sz="2800" dirty="0">
                <a:latin typeface="+mn-lt"/>
              </a:rPr>
              <a:t>Ba</a:t>
            </a:r>
            <a:r>
              <a:rPr lang="en-US" sz="2800" baseline="30000" dirty="0">
                <a:latin typeface="+mn-lt"/>
              </a:rPr>
              <a:t>2+</a:t>
            </a:r>
            <a:r>
              <a:rPr lang="en-US" sz="2800" dirty="0">
                <a:latin typeface="+mn-lt"/>
              </a:rPr>
              <a:t> 2Cl</a:t>
            </a:r>
            <a:r>
              <a:rPr lang="en-US" sz="2800" baseline="30000" dirty="0">
                <a:latin typeface="+mn-lt"/>
              </a:rPr>
              <a:t>-</a:t>
            </a:r>
            <a:r>
              <a:rPr lang="en-US" sz="2800" dirty="0">
                <a:latin typeface="+mn-lt"/>
              </a:rPr>
              <a:t> Na</a:t>
            </a:r>
            <a:r>
              <a:rPr lang="en-US" sz="2800" baseline="30000" dirty="0">
                <a:latin typeface="+mn-lt"/>
              </a:rPr>
              <a:t>+</a:t>
            </a:r>
            <a:r>
              <a:rPr lang="en-US" sz="2800" dirty="0">
                <a:latin typeface="+mn-lt"/>
              </a:rPr>
              <a:t> Cl</a:t>
            </a:r>
            <a:r>
              <a:rPr lang="en-US" sz="2800" baseline="30000" dirty="0">
                <a:latin typeface="+mn-lt"/>
              </a:rPr>
              <a:t>-</a:t>
            </a:r>
          </a:p>
          <a:p>
            <a:pPr algn="ctr"/>
            <a:endParaRPr lang="en-US" sz="2800" dirty="0">
              <a:latin typeface="+mn-lt"/>
            </a:endParaRPr>
          </a:p>
          <a:p>
            <a:pPr algn="ctr"/>
            <a:r>
              <a:rPr lang="en-US" sz="2800" dirty="0">
                <a:latin typeface="+mn-lt"/>
              </a:rPr>
              <a:t>Cl</a:t>
            </a:r>
            <a:r>
              <a:rPr lang="en-US" sz="2800" baseline="30000" dirty="0">
                <a:latin typeface="+mn-lt"/>
              </a:rPr>
              <a:t>-</a:t>
            </a:r>
            <a:r>
              <a:rPr lang="en-US" sz="2800" dirty="0">
                <a:latin typeface="+mn-lt"/>
              </a:rPr>
              <a:t> is in common with BaCl2, so it will decrease the solubility.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09B608-1FA7-B8EF-E4A1-F06DA995F128}"/>
              </a:ext>
            </a:extLst>
          </p:cNvPr>
          <p:cNvSpPr txBox="1"/>
          <p:nvPr/>
        </p:nvSpPr>
        <p:spPr>
          <a:xfrm>
            <a:off x="7215266" y="1873508"/>
            <a:ext cx="4252834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u="sng" dirty="0">
                <a:latin typeface="+mn-lt"/>
              </a:rPr>
              <a:t>BaCl</a:t>
            </a:r>
            <a:r>
              <a:rPr lang="en-US" sz="2800" u="sng" baseline="-25000" dirty="0">
                <a:latin typeface="+mn-lt"/>
              </a:rPr>
              <a:t>2</a:t>
            </a:r>
            <a:r>
              <a:rPr lang="en-US" sz="2800" u="sng" dirty="0">
                <a:latin typeface="+mn-lt"/>
              </a:rPr>
              <a:t> + </a:t>
            </a:r>
            <a:r>
              <a:rPr lang="en-US" sz="2800" u="sng" dirty="0" err="1">
                <a:latin typeface="+mn-lt"/>
              </a:rPr>
              <a:t>NaF</a:t>
            </a:r>
            <a:endParaRPr lang="en-US" sz="2800" u="sng" dirty="0">
              <a:latin typeface="+mn-lt"/>
            </a:endParaRPr>
          </a:p>
          <a:p>
            <a:pPr algn="ctr"/>
            <a:r>
              <a:rPr lang="en-US" sz="2800" dirty="0">
                <a:latin typeface="+mn-lt"/>
              </a:rPr>
              <a:t>Ba</a:t>
            </a:r>
            <a:r>
              <a:rPr lang="en-US" sz="2800" baseline="30000" dirty="0">
                <a:latin typeface="+mn-lt"/>
              </a:rPr>
              <a:t>2+</a:t>
            </a:r>
            <a:r>
              <a:rPr lang="en-US" sz="2800" dirty="0">
                <a:latin typeface="+mn-lt"/>
              </a:rPr>
              <a:t> 2Cl</a:t>
            </a:r>
            <a:r>
              <a:rPr lang="en-US" sz="2800" baseline="30000" dirty="0">
                <a:latin typeface="+mn-lt"/>
              </a:rPr>
              <a:t>-</a:t>
            </a:r>
            <a:r>
              <a:rPr lang="en-US" sz="2800" dirty="0">
                <a:latin typeface="+mn-lt"/>
              </a:rPr>
              <a:t> Na</a:t>
            </a:r>
            <a:r>
              <a:rPr lang="en-US" sz="2800" baseline="30000" dirty="0">
                <a:latin typeface="+mn-lt"/>
              </a:rPr>
              <a:t>+</a:t>
            </a:r>
            <a:r>
              <a:rPr lang="en-US" sz="2800" dirty="0">
                <a:latin typeface="+mn-lt"/>
              </a:rPr>
              <a:t> F</a:t>
            </a:r>
            <a:r>
              <a:rPr lang="en-US" sz="2800" baseline="30000" dirty="0">
                <a:latin typeface="+mn-lt"/>
              </a:rPr>
              <a:t>-</a:t>
            </a:r>
          </a:p>
          <a:p>
            <a:pPr algn="ctr"/>
            <a:endParaRPr lang="en-US" sz="2800" dirty="0">
              <a:latin typeface="+mn-lt"/>
            </a:endParaRPr>
          </a:p>
          <a:p>
            <a:pPr lvl="0" algn="ctr"/>
            <a:r>
              <a:rPr lang="en-US" sz="2800" dirty="0">
                <a:solidFill>
                  <a:srgbClr val="000000"/>
                </a:solidFill>
                <a:latin typeface="Arial"/>
              </a:rPr>
              <a:t>F</a:t>
            </a:r>
            <a:r>
              <a:rPr lang="en-US" sz="2800" baseline="30000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is NOT in common with BaCl</a:t>
            </a:r>
            <a:r>
              <a:rPr lang="en-US" sz="2800" baseline="-25000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so it will not change the solubility. </a:t>
            </a:r>
          </a:p>
        </p:txBody>
      </p:sp>
    </p:spTree>
    <p:extLst>
      <p:ext uri="{BB962C8B-B14F-4D97-AF65-F5344CB8AC3E}">
        <p14:creationId xmlns:p14="http://schemas.microsoft.com/office/powerpoint/2010/main" val="270223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20557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Qualitatively describing how adding something changes solubility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3498" y="1926742"/>
            <a:ext cx="335030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Adding an Acid:</a:t>
            </a:r>
          </a:p>
          <a:p>
            <a:r>
              <a:rPr lang="en-US" dirty="0">
                <a:latin typeface="+mn-lt"/>
              </a:rPr>
              <a:t>Look to see if the dissociated ions will react with one of the ions from the salt. </a:t>
            </a:r>
          </a:p>
          <a:p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5F0365-E556-6B8D-041C-3E9E2F463B3D}"/>
              </a:ext>
            </a:extLst>
          </p:cNvPr>
          <p:cNvSpPr txBox="1"/>
          <p:nvPr/>
        </p:nvSpPr>
        <p:spPr>
          <a:xfrm>
            <a:off x="3810000" y="1904096"/>
            <a:ext cx="3182131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u="sng" dirty="0">
                <a:latin typeface="+mn-lt"/>
              </a:rPr>
              <a:t>BaCl</a:t>
            </a:r>
            <a:r>
              <a:rPr lang="en-US" sz="2800" u="sng" baseline="-25000" dirty="0">
                <a:latin typeface="+mn-lt"/>
              </a:rPr>
              <a:t>2</a:t>
            </a:r>
            <a:r>
              <a:rPr lang="en-US" sz="2800" u="sng" dirty="0">
                <a:latin typeface="+mn-lt"/>
              </a:rPr>
              <a:t> + HNO</a:t>
            </a:r>
            <a:r>
              <a:rPr lang="en-US" sz="2800" u="sng" baseline="-25000" dirty="0">
                <a:latin typeface="+mn-lt"/>
              </a:rPr>
              <a:t>3</a:t>
            </a:r>
          </a:p>
          <a:p>
            <a:pPr algn="ctr"/>
            <a:r>
              <a:rPr lang="en-US" sz="2800" dirty="0">
                <a:latin typeface="+mn-lt"/>
              </a:rPr>
              <a:t>Ba</a:t>
            </a:r>
            <a:r>
              <a:rPr lang="en-US" sz="2800" baseline="30000" dirty="0">
                <a:latin typeface="+mn-lt"/>
              </a:rPr>
              <a:t>2+</a:t>
            </a:r>
            <a:r>
              <a:rPr lang="en-US" sz="2800" dirty="0">
                <a:latin typeface="+mn-lt"/>
              </a:rPr>
              <a:t> 2Cl</a:t>
            </a:r>
            <a:r>
              <a:rPr lang="en-US" sz="2800" baseline="30000" dirty="0">
                <a:latin typeface="+mn-lt"/>
              </a:rPr>
              <a:t>-</a:t>
            </a:r>
            <a:r>
              <a:rPr lang="en-US" sz="2800" dirty="0">
                <a:latin typeface="+mn-lt"/>
              </a:rPr>
              <a:t> H</a:t>
            </a:r>
            <a:r>
              <a:rPr lang="en-US" sz="2800" baseline="30000" dirty="0">
                <a:latin typeface="+mn-lt"/>
              </a:rPr>
              <a:t>+</a:t>
            </a:r>
            <a:r>
              <a:rPr lang="en-US" sz="2800" dirty="0">
                <a:latin typeface="+mn-lt"/>
              </a:rPr>
              <a:t> NO</a:t>
            </a:r>
            <a:r>
              <a:rPr lang="en-US" sz="2800" baseline="-25000" dirty="0">
                <a:latin typeface="+mn-lt"/>
              </a:rPr>
              <a:t>3</a:t>
            </a:r>
            <a:r>
              <a:rPr lang="en-US" sz="2800" baseline="30000" dirty="0">
                <a:latin typeface="+mn-lt"/>
              </a:rPr>
              <a:t>-</a:t>
            </a:r>
          </a:p>
          <a:p>
            <a:pPr algn="ctr"/>
            <a:endParaRPr lang="en-US" sz="2800" dirty="0">
              <a:latin typeface="+mn-lt"/>
            </a:endParaRPr>
          </a:p>
          <a:p>
            <a:pPr algn="ctr"/>
            <a:r>
              <a:rPr lang="en-US" sz="2800" dirty="0">
                <a:latin typeface="+mn-lt"/>
              </a:rPr>
              <a:t>H</a:t>
            </a:r>
            <a:r>
              <a:rPr lang="en-US" sz="2800" baseline="30000" dirty="0">
                <a:latin typeface="+mn-lt"/>
              </a:rPr>
              <a:t>+</a:t>
            </a:r>
            <a:r>
              <a:rPr lang="en-US" sz="2800" dirty="0">
                <a:latin typeface="+mn-lt"/>
              </a:rPr>
              <a:t> and Cl</a:t>
            </a:r>
            <a:r>
              <a:rPr lang="en-US" sz="2800" baseline="30000" dirty="0">
                <a:latin typeface="+mn-lt"/>
              </a:rPr>
              <a:t>-</a:t>
            </a:r>
            <a:r>
              <a:rPr lang="en-US" sz="2800" dirty="0">
                <a:latin typeface="+mn-lt"/>
              </a:rPr>
              <a:t> make a strong acid which stays dissociated. Doesn’t affect the solubility of BaCl</a:t>
            </a:r>
            <a:r>
              <a:rPr lang="en-US" sz="2800" baseline="-25000" dirty="0">
                <a:latin typeface="+mn-lt"/>
              </a:rPr>
              <a:t>2</a:t>
            </a:r>
            <a:r>
              <a:rPr lang="en-US" sz="2800" dirty="0">
                <a:latin typeface="+mn-lt"/>
              </a:rPr>
              <a:t>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09B608-1FA7-B8EF-E4A1-F06DA995F128}"/>
              </a:ext>
            </a:extLst>
          </p:cNvPr>
          <p:cNvSpPr txBox="1"/>
          <p:nvPr/>
        </p:nvSpPr>
        <p:spPr>
          <a:xfrm>
            <a:off x="7215266" y="1873508"/>
            <a:ext cx="4252834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u="sng" dirty="0">
                <a:latin typeface="+mn-lt"/>
              </a:rPr>
              <a:t>CaF</a:t>
            </a:r>
            <a:r>
              <a:rPr lang="en-US" sz="2800" u="sng" baseline="-25000" dirty="0">
                <a:latin typeface="+mn-lt"/>
              </a:rPr>
              <a:t>2</a:t>
            </a:r>
            <a:r>
              <a:rPr lang="en-US" sz="2800" u="sng" dirty="0">
                <a:latin typeface="+mn-lt"/>
              </a:rPr>
              <a:t> + HNO</a:t>
            </a:r>
            <a:r>
              <a:rPr lang="en-US" sz="2800" u="sng" baseline="-25000" dirty="0">
                <a:latin typeface="+mn-lt"/>
              </a:rPr>
              <a:t>3</a:t>
            </a:r>
          </a:p>
          <a:p>
            <a:pPr algn="ctr"/>
            <a:r>
              <a:rPr lang="en-US" sz="2800" dirty="0">
                <a:latin typeface="+mn-lt"/>
              </a:rPr>
              <a:t>Ca</a:t>
            </a:r>
            <a:r>
              <a:rPr lang="en-US" sz="2800" baseline="30000" dirty="0">
                <a:latin typeface="+mn-lt"/>
              </a:rPr>
              <a:t>2+</a:t>
            </a:r>
            <a:r>
              <a:rPr lang="en-US" sz="2800" dirty="0">
                <a:latin typeface="+mn-lt"/>
              </a:rPr>
              <a:t> 2F</a:t>
            </a:r>
            <a:r>
              <a:rPr lang="en-US" sz="2800" baseline="30000" dirty="0">
                <a:latin typeface="+mn-lt"/>
              </a:rPr>
              <a:t>-</a:t>
            </a:r>
            <a:r>
              <a:rPr lang="en-US" sz="2800" dirty="0">
                <a:latin typeface="+mn-lt"/>
              </a:rPr>
              <a:t> H</a:t>
            </a:r>
            <a:r>
              <a:rPr lang="en-US" sz="2800" baseline="30000" dirty="0">
                <a:latin typeface="+mn-lt"/>
              </a:rPr>
              <a:t>+</a:t>
            </a:r>
            <a:r>
              <a:rPr lang="en-US" sz="2800" dirty="0">
                <a:latin typeface="+mn-lt"/>
              </a:rPr>
              <a:t> NO</a:t>
            </a:r>
            <a:r>
              <a:rPr lang="en-US" sz="2800" baseline="-25000" dirty="0">
                <a:latin typeface="+mn-lt"/>
              </a:rPr>
              <a:t>3</a:t>
            </a:r>
            <a:r>
              <a:rPr lang="en-US" sz="2800" baseline="30000" dirty="0">
                <a:latin typeface="+mn-lt"/>
              </a:rPr>
              <a:t>-</a:t>
            </a:r>
          </a:p>
          <a:p>
            <a:pPr algn="ctr"/>
            <a:endParaRPr lang="en-US" sz="2800" dirty="0">
              <a:latin typeface="+mn-lt"/>
            </a:endParaRPr>
          </a:p>
          <a:p>
            <a:pPr algn="ctr"/>
            <a:r>
              <a:rPr lang="en-US" sz="2800" dirty="0">
                <a:latin typeface="+mn-lt"/>
              </a:rPr>
              <a:t>H</a:t>
            </a:r>
            <a:r>
              <a:rPr lang="en-US" sz="2800" baseline="30000" dirty="0">
                <a:latin typeface="+mn-lt"/>
              </a:rPr>
              <a:t>+</a:t>
            </a:r>
            <a:r>
              <a:rPr lang="en-US" sz="2800" dirty="0">
                <a:latin typeface="+mn-lt"/>
              </a:rPr>
              <a:t> and F</a:t>
            </a:r>
            <a:r>
              <a:rPr lang="en-US" sz="2800" baseline="30000" dirty="0">
                <a:latin typeface="+mn-lt"/>
              </a:rPr>
              <a:t>-</a:t>
            </a:r>
            <a:r>
              <a:rPr lang="en-US" sz="2800" dirty="0">
                <a:latin typeface="+mn-lt"/>
              </a:rPr>
              <a:t> make a weak acid which doesn’t dissociate fully! Removes F- ions from solution. Increases the solubility of CaF2, trying to replace F- ions </a:t>
            </a:r>
          </a:p>
        </p:txBody>
      </p:sp>
    </p:spTree>
    <p:extLst>
      <p:ext uri="{BB962C8B-B14F-4D97-AF65-F5344CB8AC3E}">
        <p14:creationId xmlns:p14="http://schemas.microsoft.com/office/powerpoint/2010/main" val="95972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4" descr="preci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343400" y="505618"/>
            <a:ext cx="7543800" cy="584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5618"/>
            <a:ext cx="5562600" cy="792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/>
              <a:t>Precipitation and Qualitative Analysis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BA0B4B-0C36-3B6C-7AF0-36B903FEC182}"/>
              </a:ext>
            </a:extLst>
          </p:cNvPr>
          <p:cNvSpPr txBox="1"/>
          <p:nvPr/>
        </p:nvSpPr>
        <p:spPr>
          <a:xfrm>
            <a:off x="1295400" y="1775917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0000"/>
                </a:solidFill>
                <a:latin typeface="+mj-lt"/>
              </a:rPr>
              <a:t>Not in the class anymore!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9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FYI - Complex Ions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71500" y="1308102"/>
            <a:ext cx="94345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Complex ion </a:t>
            </a:r>
            <a:r>
              <a:rPr lang="en-US" dirty="0">
                <a:latin typeface="+mn-lt"/>
              </a:rPr>
              <a:t>- a charged species composed of: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231901" y="2029402"/>
            <a:ext cx="52187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 A metallic cation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257300" y="2712027"/>
            <a:ext cx="10248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2. Ligands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1500" y="4636969"/>
            <a:ext cx="1074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Ligand </a:t>
            </a:r>
            <a:r>
              <a:rPr lang="en-US" dirty="0">
                <a:latin typeface="+mn-lt"/>
              </a:rPr>
              <a:t>– Lewis bases that have a lone electron pair that can form a covalent bond with an empty orbital belonging to the metallic 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274638"/>
            <a:ext cx="11582400" cy="9445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NH</a:t>
            </a:r>
            <a:r>
              <a:rPr lang="en-US" sz="4400" u="sng" baseline="-25000" dirty="0">
                <a:solidFill>
                  <a:schemeClr val="tx1"/>
                </a:solidFill>
                <a:effectLst/>
                <a:latin typeface="+mn-lt"/>
              </a:rPr>
              <a:t>3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, CN</a:t>
            </a:r>
            <a:r>
              <a:rPr lang="en-US" sz="4400" u="sng" baseline="30000" dirty="0">
                <a:solidFill>
                  <a:schemeClr val="tx1"/>
                </a:solidFill>
                <a:effectLst/>
                <a:latin typeface="+mn-lt"/>
              </a:rPr>
              <a:t>-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, and H</a:t>
            </a:r>
            <a:r>
              <a:rPr lang="en-US" sz="4400" u="sng" baseline="-25000" dirty="0">
                <a:solidFill>
                  <a:schemeClr val="tx1"/>
                </a:solidFill>
                <a:effectLst/>
                <a:latin typeface="+mn-lt"/>
              </a:rPr>
              <a:t>2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O are Common Ligands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7168273"/>
              </p:ext>
            </p:extLst>
          </p:nvPr>
        </p:nvGraphicFramePr>
        <p:xfrm>
          <a:off x="9512207" y="2466183"/>
          <a:ext cx="1911350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2" imgW="545760" imgH="624960" progId="">
                  <p:embed/>
                </p:oleObj>
              </mc:Choice>
              <mc:Fallback>
                <p:oleObj name="ChemSketch" r:id="rId2" imgW="545760" imgH="624960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2207" y="2466183"/>
                        <a:ext cx="1911350" cy="218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89571950"/>
              </p:ext>
            </p:extLst>
          </p:nvPr>
        </p:nvGraphicFramePr>
        <p:xfrm>
          <a:off x="730346" y="2310606"/>
          <a:ext cx="2681287" cy="223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4" imgW="774360" imgH="646200" progId="">
                  <p:embed/>
                </p:oleObj>
              </mc:Choice>
              <mc:Fallback>
                <p:oleObj name="ChemSketch" r:id="rId4" imgW="774360" imgH="646200" progId="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346" y="2310606"/>
                        <a:ext cx="2681287" cy="223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008191870"/>
              </p:ext>
            </p:extLst>
          </p:nvPr>
        </p:nvGraphicFramePr>
        <p:xfrm>
          <a:off x="4572000" y="2441575"/>
          <a:ext cx="2778125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6" imgW="780120" imgH="448200" progId="">
                  <p:embed/>
                </p:oleObj>
              </mc:Choice>
              <mc:Fallback>
                <p:oleObj name="ChemSketch" r:id="rId6" imgW="780120" imgH="448200" progId="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41575"/>
                        <a:ext cx="2778125" cy="159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572000" y="2944019"/>
            <a:ext cx="539749" cy="5818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6949" y="2468940"/>
            <a:ext cx="3638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0" dirty="0">
                <a:latin typeface="Bodoni MT" panose="02070603080606020203" pitchFamily="18" charset="0"/>
              </a:rPr>
              <a:t>[       ]</a:t>
            </a:r>
            <a:r>
              <a:rPr lang="en-US" sz="9600" b="0" baseline="30000" dirty="0">
                <a:latin typeface="Bodoni MT" panose="02070603080606020203" pitchFamily="18" charset="0"/>
              </a:rPr>
              <a:t>-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99" y="5181600"/>
            <a:ext cx="11430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+mn-lt"/>
              </a:rPr>
              <a:t>*NOTE* </a:t>
            </a:r>
            <a:r>
              <a:rPr lang="en-US" sz="2800" b="0" dirty="0">
                <a:latin typeface="+mn-lt"/>
              </a:rPr>
              <a:t>A lot of Lewis acids/bases act as ligands. They are often involved in solubility problems, which is why we tend to put </a:t>
            </a:r>
            <a:r>
              <a:rPr lang="en-US" sz="2800" b="0" dirty="0" err="1">
                <a:latin typeface="+mn-lt"/>
              </a:rPr>
              <a:t>Ksp</a:t>
            </a:r>
            <a:r>
              <a:rPr lang="en-US" sz="2800" b="0" dirty="0">
                <a:latin typeface="+mn-lt"/>
              </a:rPr>
              <a:t> in the Acid Base chapter and not always Equilibrium chapter.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96852"/>
            <a:ext cx="11087100" cy="8334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Coordination Number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030290"/>
            <a:ext cx="112395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lang="en-US" dirty="0">
                <a:solidFill>
                  <a:srgbClr val="0070C0"/>
                </a:solidFill>
                <a:latin typeface="+mn-lt"/>
              </a:rPr>
              <a:t>Coordination number </a:t>
            </a:r>
            <a:endParaRPr lang="en-US" dirty="0">
              <a:latin typeface="+mn-lt"/>
            </a:endParaRPr>
          </a:p>
          <a:p>
            <a:pPr>
              <a:buClr>
                <a:srgbClr val="FF3300"/>
              </a:buClr>
            </a:pPr>
            <a:r>
              <a:rPr lang="en-US" dirty="0">
                <a:latin typeface="+mn-lt"/>
              </a:rPr>
              <a:t>The number of ligands attached to the cation</a:t>
            </a:r>
          </a:p>
          <a:p>
            <a:pPr marL="91440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 2, 4, and 6 are the most common coordination numbers</a:t>
            </a:r>
          </a:p>
        </p:txBody>
      </p:sp>
      <p:graphicFrame>
        <p:nvGraphicFramePr>
          <p:cNvPr id="35844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430427"/>
              </p:ext>
            </p:extLst>
          </p:nvPr>
        </p:nvGraphicFramePr>
        <p:xfrm>
          <a:off x="1600200" y="3049588"/>
          <a:ext cx="8644256" cy="2381251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Coordination #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Example(s)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CoCl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2-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Cu(NH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Co(H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     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Ni(NH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0644" y="207963"/>
            <a:ext cx="11087100" cy="742949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Complex Ions and Solubility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579689" y="1520826"/>
            <a:ext cx="8872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AgCl(s) </a:t>
            </a:r>
            <a:r>
              <a:rPr lang="en-US" sz="2800">
                <a:sym typeface="Wingdings 3" pitchFamily="18" charset="2"/>
              </a:rPr>
              <a:t> Ag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+ Cl</a:t>
            </a:r>
            <a:r>
              <a:rPr lang="en-US" sz="2800" baseline="30000">
                <a:sym typeface="Wingdings 3" pitchFamily="18" charset="2"/>
              </a:rPr>
              <a:t>-</a:t>
            </a:r>
            <a:r>
              <a:rPr lang="en-US" sz="2800">
                <a:sym typeface="Wingdings 3" pitchFamily="18" charset="2"/>
              </a:rPr>
              <a:t>		 K</a:t>
            </a:r>
            <a:r>
              <a:rPr lang="en-US" sz="2800" baseline="-25000">
                <a:sym typeface="Wingdings 3" pitchFamily="18" charset="2"/>
              </a:rPr>
              <a:t>sp</a:t>
            </a:r>
            <a:r>
              <a:rPr lang="en-US" sz="2800">
                <a:sym typeface="Wingdings 3" pitchFamily="18" charset="2"/>
              </a:rPr>
              <a:t> = 1.6 x 10</a:t>
            </a:r>
            <a:r>
              <a:rPr lang="en-US" sz="2800" baseline="30000">
                <a:sym typeface="Wingdings 3" pitchFamily="18" charset="2"/>
              </a:rPr>
              <a:t>-10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2151063"/>
            <a:ext cx="841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</a:t>
            </a:r>
            <a:r>
              <a:rPr lang="en-US" sz="2800" baseline="30000"/>
              <a:t>+</a:t>
            </a:r>
            <a:r>
              <a:rPr lang="en-US" sz="2800"/>
              <a:t> + 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	     K</a:t>
            </a:r>
            <a:r>
              <a:rPr lang="en-US" sz="2800" baseline="-25000">
                <a:sym typeface="Wingdings 3" pitchFamily="18" charset="2"/>
              </a:rPr>
              <a:t>1</a:t>
            </a:r>
            <a:r>
              <a:rPr lang="en-US" sz="2800">
                <a:sym typeface="Wingdings 3" pitchFamily="18" charset="2"/>
              </a:rPr>
              <a:t> = 2.1 x 10</a:t>
            </a:r>
            <a:r>
              <a:rPr lang="en-US" sz="2800" baseline="30000">
                <a:sym typeface="Wingdings 3" pitchFamily="18" charset="2"/>
              </a:rPr>
              <a:t>3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524000" y="284003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Ag(NH</a:t>
            </a:r>
            <a:r>
              <a:rPr lang="en-US" sz="2800" baseline="-25000"/>
              <a:t>3</a:t>
            </a:r>
            <a:r>
              <a:rPr lang="en-US" sz="2800"/>
              <a:t>)</a:t>
            </a:r>
            <a:r>
              <a:rPr lang="en-US" sz="2800" baseline="30000"/>
              <a:t>+</a:t>
            </a:r>
            <a:r>
              <a:rPr lang="en-US" sz="2800"/>
              <a:t> 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	   K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>
                <a:sym typeface="Wingdings 3" pitchFamily="18" charset="2"/>
              </a:rPr>
              <a:t> = 8.2 x 10</a:t>
            </a:r>
            <a:r>
              <a:rPr lang="en-US" sz="2800" baseline="30000">
                <a:sym typeface="Wingdings 3" pitchFamily="18" charset="2"/>
              </a:rPr>
              <a:t>3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1800225" y="3556000"/>
            <a:ext cx="838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2178051" y="2265363"/>
            <a:ext cx="696913" cy="3476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V="1">
            <a:off x="4637088" y="1574801"/>
            <a:ext cx="696912" cy="3476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V="1">
            <a:off x="2017713" y="2932113"/>
            <a:ext cx="696912" cy="3476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5087938" y="2257426"/>
            <a:ext cx="696912" cy="3476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693863" y="3679826"/>
            <a:ext cx="5916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AgCl + 2NH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+ Cl</a:t>
            </a:r>
            <a:r>
              <a:rPr lang="en-US" sz="2800" baseline="30000">
                <a:sym typeface="Wingdings 3" pitchFamily="18" charset="2"/>
              </a:rPr>
              <a:t>-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7616825" y="3678238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K = K</a:t>
            </a:r>
            <a:r>
              <a:rPr lang="en-US" sz="2800" baseline="-25000"/>
              <a:t>sp</a:t>
            </a:r>
            <a:r>
              <a:rPr lang="en-US" sz="2800">
                <a:sym typeface="Symbol" pitchFamily="18" charset="2"/>
              </a:rPr>
              <a:t></a:t>
            </a:r>
            <a:r>
              <a:rPr lang="en-US" sz="2800"/>
              <a:t>K</a:t>
            </a:r>
            <a:r>
              <a:rPr lang="en-US" sz="2800" baseline="-25000"/>
              <a:t>1</a:t>
            </a:r>
            <a:r>
              <a:rPr lang="en-US" sz="2800">
                <a:sym typeface="Symbol" pitchFamily="18" charset="2"/>
              </a:rPr>
              <a:t></a:t>
            </a:r>
            <a:r>
              <a:rPr lang="en-US" sz="2800"/>
              <a:t>K</a:t>
            </a:r>
            <a:r>
              <a:rPr lang="en-US" sz="2800" baseline="-25000"/>
              <a:t>2</a:t>
            </a:r>
          </a:p>
        </p:txBody>
      </p:sp>
      <p:graphicFrame>
        <p:nvGraphicFramePr>
          <p:cNvPr id="36877" name="Object 1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76153"/>
              </p:ext>
            </p:extLst>
          </p:nvPr>
        </p:nvGraphicFramePr>
        <p:xfrm>
          <a:off x="2418556" y="4902994"/>
          <a:ext cx="715168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600" imgH="457200" progId="Equation.3">
                  <p:embed/>
                </p:oleObj>
              </mc:Choice>
              <mc:Fallback>
                <p:oleObj name="Equation" r:id="rId2" imgW="2082600" imgH="457200" progId="Equation.3">
                  <p:embed/>
                  <p:pic>
                    <p:nvPicPr>
                      <p:cNvPr id="0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8556" y="4902994"/>
                        <a:ext cx="715168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68" grpId="0"/>
      <p:bldP spid="36869" grpId="0"/>
      <p:bldP spid="36875" grpId="0"/>
      <p:bldP spid="368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N40 – Acid Base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B77E84-6F24-4AB5-914E-68FE5D260384}"/>
              </a:ext>
            </a:extLst>
          </p:cNvPr>
          <p:cNvSpPr txBox="1"/>
          <p:nvPr/>
        </p:nvSpPr>
        <p:spPr>
          <a:xfrm>
            <a:off x="647698" y="4908429"/>
            <a:ext cx="11277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perform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4000" b="0" i="0" u="none" strike="noStrike" kern="1200" cap="none" spc="0" normalizeH="0" baseline="-2500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calculations to determine the solubility of different salts.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F7C475-21E4-6097-5DC1-634CAF07278B}"/>
              </a:ext>
            </a:extLst>
          </p:cNvPr>
          <p:cNvSpPr txBox="1"/>
          <p:nvPr/>
        </p:nvSpPr>
        <p:spPr>
          <a:xfrm>
            <a:off x="647698" y="2992399"/>
            <a:ext cx="108965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66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</a:t>
            </a:r>
            <a:endParaRPr kumimoji="0" lang="en-US" sz="6600" b="1" i="0" u="none" strike="noStrike" kern="120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79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08848"/>
            <a:ext cx="11265733" cy="3886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C8D3BA-24AE-E143-BB43-859867698DF2}"/>
              </a:ext>
            </a:extLst>
          </p:cNvPr>
          <p:cNvSpPr txBox="1"/>
          <p:nvPr/>
        </p:nvSpPr>
        <p:spPr>
          <a:xfrm>
            <a:off x="228600" y="262980"/>
            <a:ext cx="952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Practice to Glue In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B24A8397-78E6-3FCB-52D9-0C3C31DD7D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889897" y="257135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75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3667"/>
          <a:stretch/>
        </p:blipFill>
        <p:spPr>
          <a:xfrm>
            <a:off x="426720" y="1295401"/>
            <a:ext cx="11338560" cy="4724400"/>
          </a:xfrm>
          <a:prstGeom prst="rect">
            <a:avLst/>
          </a:prstGeom>
        </p:spPr>
      </p:pic>
      <p:sp>
        <p:nvSpPr>
          <p:cNvPr id="3" name="Frame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8D3BA-24AE-E143-BB43-859867698DF2}"/>
              </a:ext>
            </a:extLst>
          </p:cNvPr>
          <p:cNvSpPr txBox="1"/>
          <p:nvPr/>
        </p:nvSpPr>
        <p:spPr>
          <a:xfrm>
            <a:off x="228600" y="262980"/>
            <a:ext cx="952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24001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8023"/>
          <a:stretch/>
        </p:blipFill>
        <p:spPr>
          <a:xfrm>
            <a:off x="451281" y="1295401"/>
            <a:ext cx="11289438" cy="3505200"/>
          </a:xfrm>
          <a:prstGeom prst="rect">
            <a:avLst/>
          </a:prstGeom>
        </p:spPr>
      </p:pic>
      <p:sp>
        <p:nvSpPr>
          <p:cNvPr id="3" name="Frame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8D3BA-24AE-E143-BB43-859867698DF2}"/>
              </a:ext>
            </a:extLst>
          </p:cNvPr>
          <p:cNvSpPr txBox="1"/>
          <p:nvPr/>
        </p:nvSpPr>
        <p:spPr>
          <a:xfrm>
            <a:off x="228600" y="262980"/>
            <a:ext cx="952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217038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1"/>
            <a:ext cx="7772400" cy="838200"/>
          </a:xfrm>
        </p:spPr>
        <p:txBody>
          <a:bodyPr/>
          <a:lstStyle/>
          <a:p>
            <a:pPr algn="l"/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YouTube Link to Presentation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2712" y="1295400"/>
            <a:ext cx="9614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https://youtu.be/LWIR91gx-ac</a:t>
            </a:r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84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Mostly Review!</a:t>
            </a:r>
            <a:endParaRPr lang="en-US" b="1" u="sng" dirty="0">
              <a:latin typeface="+mn-lt"/>
              <a:sym typeface="Symbol" pitchFamily="18" charset="2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219200"/>
            <a:ext cx="1112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Equilibrium constants and ICE Tables.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real difference is that your reactant is always a solid so it doesn’t show up in the Law of Mass Action.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But that isn’t “new” – we’ve known that forever!</a:t>
            </a:r>
          </a:p>
        </p:txBody>
      </p:sp>
    </p:spTree>
    <p:extLst>
      <p:ext uri="{BB962C8B-B14F-4D97-AF65-F5344CB8AC3E}">
        <p14:creationId xmlns:p14="http://schemas.microsoft.com/office/powerpoint/2010/main" val="33600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 err="1">
                <a:latin typeface="+mn-lt"/>
              </a:rPr>
              <a:t>K</a:t>
            </a:r>
            <a:r>
              <a:rPr lang="en-US" b="1" u="sng" baseline="-25000" dirty="0" err="1">
                <a:latin typeface="+mn-lt"/>
              </a:rPr>
              <a:t>sp</a:t>
            </a:r>
            <a:r>
              <a:rPr lang="en-US" b="1" u="sng" dirty="0">
                <a:latin typeface="+mn-lt"/>
              </a:rPr>
              <a:t> Values for Some Salts at 25</a:t>
            </a:r>
            <a:r>
              <a:rPr lang="en-US" b="1" u="sng" dirty="0">
                <a:latin typeface="+mn-lt"/>
                <a:sym typeface="Symbol" pitchFamily="18" charset="2"/>
              </a:rPr>
              <a:t>C</a:t>
            </a:r>
          </a:p>
        </p:txBody>
      </p:sp>
      <p:graphicFrame>
        <p:nvGraphicFramePr>
          <p:cNvPr id="3749" name="Group 6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77214"/>
              </p:ext>
            </p:extLst>
          </p:nvPr>
        </p:nvGraphicFramePr>
        <p:xfrm>
          <a:off x="1600200" y="1219200"/>
          <a:ext cx="4343400" cy="493776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r>
                        <a:rPr kumimoji="0" lang="en-US" sz="12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chromate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BaCrO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oxalate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CaC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CaSO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7.1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Cu(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6.9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Copper(II)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CuS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Iron(II)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4.9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Iron(II)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Iron(III)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PbBr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PbCl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3.7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3756" name="Group 6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95495"/>
              </p:ext>
            </p:extLst>
          </p:nvPr>
        </p:nvGraphicFramePr>
        <p:xfrm>
          <a:off x="6172200" y="1219200"/>
          <a:ext cx="4267200" cy="521208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r>
                        <a:rPr kumimoji="0" lang="en-US" sz="12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PbBr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PbCl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3.7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Magnesium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MgCO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Magnesium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Mg(OH)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bromate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AgBrO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AgBr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5.4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AgCl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chromate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1.1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3.2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5.6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fluoride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SrF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4.3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3.4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-7 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Zinc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ZnS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2.0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-25 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Solubility</a:t>
            </a:r>
            <a:endParaRPr lang="en-US" b="1" u="sng" dirty="0">
              <a:latin typeface="+mn-lt"/>
              <a:sym typeface="Symbol" pitchFamily="18" charset="2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219200"/>
            <a:ext cx="11125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We typically describe the solubility in how much solute can you dissolve in how much solvent.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Moles / Liter</a:t>
            </a:r>
          </a:p>
          <a:p>
            <a:r>
              <a:rPr lang="en-US" dirty="0">
                <a:latin typeface="+mj-lt"/>
              </a:rPr>
              <a:t>Grams / Liter</a:t>
            </a:r>
          </a:p>
          <a:p>
            <a:r>
              <a:rPr lang="en-US" dirty="0">
                <a:latin typeface="+mj-lt"/>
              </a:rPr>
              <a:t>Etc…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Always check what units it wants answers in!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Usually represented by “s” </a:t>
            </a:r>
          </a:p>
        </p:txBody>
      </p:sp>
    </p:spTree>
    <p:extLst>
      <p:ext uri="{BB962C8B-B14F-4D97-AF65-F5344CB8AC3E}">
        <p14:creationId xmlns:p14="http://schemas.microsoft.com/office/powerpoint/2010/main" val="267996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6" y="188631"/>
            <a:ext cx="11087100" cy="7445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Problems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69888" y="1300163"/>
            <a:ext cx="82407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For the salt </a:t>
            </a:r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 at 25</a:t>
            </a:r>
            <a:r>
              <a:rPr lang="en-US" dirty="0">
                <a:latin typeface="+mn-lt"/>
                <a:sym typeface="Symbol" pitchFamily="18" charset="2"/>
              </a:rPr>
              <a:t>C</a:t>
            </a:r>
            <a:r>
              <a:rPr lang="en-US" dirty="0">
                <a:latin typeface="+mn-lt"/>
              </a:rPr>
              <a:t>, </a:t>
            </a:r>
            <a:r>
              <a:rPr lang="en-US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= 1.5 x 10</a:t>
            </a:r>
            <a:r>
              <a:rPr lang="en-US" baseline="30000" dirty="0">
                <a:latin typeface="+mn-lt"/>
              </a:rPr>
              <a:t>-16</a:t>
            </a:r>
            <a:endParaRPr lang="en-US" dirty="0">
              <a:latin typeface="+mn-lt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935164" y="1936751"/>
            <a:ext cx="48405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(s) </a:t>
            </a:r>
            <a:r>
              <a:rPr lang="en-US" dirty="0">
                <a:latin typeface="+mn-lt"/>
                <a:sym typeface="Wingdings" pitchFamily="2" charset="2"/>
              </a:rPr>
              <a:t> Ag</a:t>
            </a:r>
            <a:r>
              <a:rPr lang="en-US" baseline="30000" dirty="0">
                <a:latin typeface="+mn-lt"/>
                <a:sym typeface="Wingdings" pitchFamily="2" charset="2"/>
              </a:rPr>
              <a:t>+</a:t>
            </a:r>
            <a:r>
              <a:rPr lang="en-US" dirty="0">
                <a:latin typeface="+mn-lt"/>
                <a:sym typeface="Wingdings" pitchFamily="2" charset="2"/>
              </a:rPr>
              <a:t>(</a:t>
            </a:r>
            <a:r>
              <a:rPr lang="en-US" dirty="0" err="1">
                <a:latin typeface="+mn-lt"/>
                <a:sym typeface="Wingdings" pitchFamily="2" charset="2"/>
              </a:rPr>
              <a:t>aq</a:t>
            </a:r>
            <a:r>
              <a:rPr lang="en-US" dirty="0">
                <a:latin typeface="+mn-lt"/>
                <a:sym typeface="Wingdings" pitchFamily="2" charset="2"/>
              </a:rPr>
              <a:t>) + I</a:t>
            </a:r>
            <a:r>
              <a:rPr lang="en-US" baseline="30000" dirty="0">
                <a:latin typeface="+mn-lt"/>
                <a:sym typeface="Wingdings" pitchFamily="2" charset="2"/>
              </a:rPr>
              <a:t>-</a:t>
            </a:r>
            <a:r>
              <a:rPr lang="en-US" dirty="0">
                <a:latin typeface="+mn-lt"/>
                <a:sym typeface="Wingdings" pitchFamily="2" charset="2"/>
              </a:rPr>
              <a:t>(</a:t>
            </a:r>
            <a:r>
              <a:rPr lang="en-US" dirty="0" err="1">
                <a:latin typeface="+mn-lt"/>
                <a:sym typeface="Wingdings" pitchFamily="2" charset="2"/>
              </a:rPr>
              <a:t>aq</a:t>
            </a:r>
            <a:r>
              <a:rPr lang="en-US" dirty="0">
                <a:latin typeface="+mn-lt"/>
                <a:sym typeface="Wingdings" pitchFamily="2" charset="2"/>
              </a:rPr>
              <a:t>)</a:t>
            </a:r>
            <a:endParaRPr lang="en-US" dirty="0">
              <a:latin typeface="+mn-lt"/>
            </a:endParaRPr>
          </a:p>
        </p:txBody>
      </p:sp>
      <p:graphicFrame>
        <p:nvGraphicFramePr>
          <p:cNvPr id="30725" name="Group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334276"/>
              </p:ext>
            </p:extLst>
          </p:nvPr>
        </p:nvGraphicFramePr>
        <p:xfrm>
          <a:off x="1779589" y="2554288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5680076" y="2562226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032251" y="2584451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967164" y="3157538"/>
            <a:ext cx="615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+x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5570539" y="3151188"/>
            <a:ext cx="615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+x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4140200" y="3751263"/>
            <a:ext cx="3962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5757863" y="3716338"/>
            <a:ext cx="3962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609600" y="4672738"/>
            <a:ext cx="4457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1.5 x 10</a:t>
            </a:r>
            <a:r>
              <a:rPr lang="en-US" baseline="30000" dirty="0">
                <a:latin typeface="+mn-lt"/>
              </a:rPr>
              <a:t>-16</a:t>
            </a:r>
            <a:r>
              <a:rPr lang="en-US" dirty="0">
                <a:latin typeface="+mn-lt"/>
              </a:rPr>
              <a:t> =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baseline="30000" dirty="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609600" y="5541393"/>
            <a:ext cx="63169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dirty="0">
                <a:latin typeface="+mn-lt"/>
              </a:rPr>
              <a:t> =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s</a:t>
            </a:r>
            <a:r>
              <a:rPr lang="en-US" dirty="0">
                <a:latin typeface="+mn-lt"/>
              </a:rPr>
              <a:t> = solubility of </a:t>
            </a:r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 in </a:t>
            </a:r>
            <a:r>
              <a:rPr lang="en-US" dirty="0" err="1">
                <a:latin typeface="+mn-lt"/>
              </a:rPr>
              <a:t>mol</a:t>
            </a:r>
            <a:r>
              <a:rPr lang="en-US" dirty="0">
                <a:latin typeface="+mn-lt"/>
              </a:rPr>
              <a:t>/L</a:t>
            </a:r>
            <a:endParaRPr lang="en-US" baseline="30000" dirty="0">
              <a:latin typeface="+mn-lt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85847" y="2246124"/>
                <a:ext cx="310790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b="1" i="1" baseline="-25000" smtClean="0">
                          <a:latin typeface="Cambria Math" panose="02040503050406030204" pitchFamily="18" charset="0"/>
                        </a:rPr>
                        <m:t>𝒔𝒑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𝑨𝒈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5847" y="2246124"/>
                <a:ext cx="3107902" cy="492443"/>
              </a:xfrm>
              <a:prstGeom prst="rect">
                <a:avLst/>
              </a:prstGeom>
              <a:blipFill>
                <a:blip r:embed="rId2"/>
                <a:stretch>
                  <a:fillRect b="-9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854542" y="2821782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1" dirty="0">
                <a:latin typeface="+mn-lt"/>
              </a:rPr>
              <a:t>Nothing on the denominator because the reactant was a solid!</a:t>
            </a:r>
          </a:p>
        </p:txBody>
      </p:sp>
      <p:sp>
        <p:nvSpPr>
          <p:cNvPr id="4" name="Rectangle 3"/>
          <p:cNvSpPr/>
          <p:nvPr/>
        </p:nvSpPr>
        <p:spPr>
          <a:xfrm>
            <a:off x="6914232" y="5552141"/>
            <a:ext cx="2678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= 1.2 x 10</a:t>
            </a:r>
            <a:r>
              <a:rPr lang="en-US" baseline="30000" dirty="0">
                <a:solidFill>
                  <a:srgbClr val="FF0000"/>
                </a:solidFill>
                <a:latin typeface="+mn-lt"/>
              </a:rPr>
              <a:t>-8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M</a:t>
            </a:r>
            <a:endParaRPr lang="en-US" baseline="30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3" grpId="0"/>
      <p:bldP spid="30744" grpId="0"/>
      <p:bldP spid="30745" grpId="0"/>
      <p:bldP spid="30746" grpId="0"/>
      <p:bldP spid="30747" grpId="0"/>
      <p:bldP spid="30748" grpId="0"/>
      <p:bldP spid="30749" grpId="0"/>
      <p:bldP spid="30750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087562" y="1300163"/>
            <a:ext cx="93424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For the salt PbCl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at 25</a:t>
            </a:r>
            <a:r>
              <a:rPr lang="en-US" dirty="0">
                <a:latin typeface="+mn-lt"/>
                <a:sym typeface="Symbol" pitchFamily="18" charset="2"/>
              </a:rPr>
              <a:t>C</a:t>
            </a:r>
            <a:r>
              <a:rPr lang="en-US" dirty="0">
                <a:latin typeface="+mn-lt"/>
              </a:rPr>
              <a:t>, </a:t>
            </a:r>
            <a:r>
              <a:rPr lang="en-US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= 1.6 x 10</a:t>
            </a:r>
            <a:r>
              <a:rPr lang="en-US" baseline="30000" dirty="0">
                <a:latin typeface="+mn-lt"/>
              </a:rPr>
              <a:t>-5</a:t>
            </a:r>
            <a:endParaRPr lang="en-US" dirty="0">
              <a:latin typeface="+mn-lt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308351" y="1922463"/>
            <a:ext cx="7551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latin typeface="+mn-lt"/>
              </a:rPr>
              <a:t>PbCl</a:t>
            </a:r>
            <a:r>
              <a:rPr lang="en-US" baseline="-25000">
                <a:latin typeface="+mn-lt"/>
              </a:rPr>
              <a:t>2</a:t>
            </a:r>
            <a:r>
              <a:rPr lang="en-US">
                <a:latin typeface="+mn-lt"/>
              </a:rPr>
              <a:t>(s) </a:t>
            </a:r>
            <a:r>
              <a:rPr lang="en-US">
                <a:latin typeface="+mn-lt"/>
                <a:sym typeface="Wingdings" pitchFamily="2" charset="2"/>
              </a:rPr>
              <a:t> Pb</a:t>
            </a:r>
            <a:r>
              <a:rPr lang="en-US" baseline="30000">
                <a:latin typeface="+mn-lt"/>
                <a:sym typeface="Wingdings" pitchFamily="2" charset="2"/>
              </a:rPr>
              <a:t>2+</a:t>
            </a:r>
            <a:r>
              <a:rPr lang="en-US">
                <a:latin typeface="+mn-lt"/>
                <a:sym typeface="Wingdings" pitchFamily="2" charset="2"/>
              </a:rPr>
              <a:t>(aq) + 2Cl</a:t>
            </a:r>
            <a:r>
              <a:rPr lang="en-US" baseline="30000">
                <a:latin typeface="+mn-lt"/>
                <a:sym typeface="Wingdings" pitchFamily="2" charset="2"/>
              </a:rPr>
              <a:t>-</a:t>
            </a:r>
            <a:r>
              <a:rPr lang="en-US">
                <a:latin typeface="+mn-lt"/>
                <a:sym typeface="Wingdings" pitchFamily="2" charset="2"/>
              </a:rPr>
              <a:t>(aq)</a:t>
            </a:r>
            <a:endParaRPr lang="en-US">
              <a:latin typeface="+mn-lt"/>
            </a:endParaRPr>
          </a:p>
        </p:txBody>
      </p:sp>
      <p:graphicFrame>
        <p:nvGraphicFramePr>
          <p:cNvPr id="31749" name="Group 5"/>
          <p:cNvGraphicFramePr>
            <a:graphicFrameLocks noGrp="1"/>
          </p:cNvGraphicFramePr>
          <p:nvPr>
            <p:ph idx="1"/>
          </p:nvPr>
        </p:nvGraphicFramePr>
        <p:xfrm>
          <a:off x="3497264" y="2554288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7397751" y="2562226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5749926" y="2584451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684839" y="3157538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+s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7288214" y="3151188"/>
            <a:ext cx="82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+2s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5857875" y="3751263"/>
            <a:ext cx="359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475539" y="3716338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2s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289300" y="4752976"/>
            <a:ext cx="6032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1.6 x 10</a:t>
            </a:r>
            <a:r>
              <a:rPr lang="en-US" baseline="30000" dirty="0">
                <a:latin typeface="+mn-lt"/>
              </a:rPr>
              <a:t>-5</a:t>
            </a:r>
            <a:r>
              <a:rPr lang="en-US" dirty="0">
                <a:latin typeface="+mn-lt"/>
              </a:rPr>
              <a:t> = 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s</a:t>
            </a:r>
            <a:r>
              <a:rPr lang="en-US" dirty="0">
                <a:latin typeface="+mn-lt"/>
              </a:rPr>
              <a:t>)(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2s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4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s</a:t>
            </a:r>
            <a:r>
              <a:rPr lang="en-US" baseline="30000" dirty="0">
                <a:latin typeface="+mn-lt"/>
              </a:rPr>
              <a:t>3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998664" y="5421313"/>
            <a:ext cx="110365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s</a:t>
            </a:r>
            <a:r>
              <a:rPr lang="en-US" dirty="0">
                <a:latin typeface="+mn-lt"/>
              </a:rPr>
              <a:t> = solubility of PbCl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in </a:t>
            </a:r>
            <a:r>
              <a:rPr lang="en-US" dirty="0" err="1">
                <a:latin typeface="+mn-lt"/>
              </a:rPr>
              <a:t>mol</a:t>
            </a:r>
            <a:r>
              <a:rPr lang="en-US" dirty="0">
                <a:latin typeface="+mn-lt"/>
              </a:rPr>
              <a:t>/L</a:t>
            </a:r>
            <a:endParaRPr lang="en-US" baseline="30000" dirty="0">
              <a:latin typeface="+mn-lt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6" y="188631"/>
            <a:ext cx="11604624" cy="7445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Problems When Not 1:1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48688" y="2821782"/>
            <a:ext cx="3030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70C0"/>
                </a:solidFill>
                <a:latin typeface="+mn-lt"/>
              </a:rPr>
              <a:t>Be careful with the stoichiometry! </a:t>
            </a:r>
          </a:p>
        </p:txBody>
      </p:sp>
      <p:sp>
        <p:nvSpPr>
          <p:cNvPr id="3" name="Rectangle 2"/>
          <p:cNvSpPr/>
          <p:nvPr/>
        </p:nvSpPr>
        <p:spPr>
          <a:xfrm>
            <a:off x="8226878" y="5411812"/>
            <a:ext cx="2678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= 1.6 x 10</a:t>
            </a:r>
            <a:r>
              <a:rPr lang="en-US" baseline="30000" dirty="0">
                <a:solidFill>
                  <a:srgbClr val="FF0000"/>
                </a:solidFill>
                <a:latin typeface="+mn-lt"/>
              </a:rPr>
              <a:t>-2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M</a:t>
            </a:r>
            <a:endParaRPr lang="en-US" baseline="30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7" grpId="0"/>
      <p:bldP spid="31768" grpId="0"/>
      <p:bldP spid="31769" grpId="0"/>
      <p:bldP spid="31770" grpId="0"/>
      <p:bldP spid="31771" grpId="0"/>
      <p:bldP spid="31772" grpId="0"/>
      <p:bldP spid="31773" grpId="0"/>
      <p:bldP spid="31774" grpId="0"/>
      <p:bldP spid="17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Common Ion Effect</a:t>
            </a:r>
            <a:endParaRPr lang="en-US" b="1" u="sng" dirty="0">
              <a:latin typeface="+mn-lt"/>
              <a:sym typeface="Symbol" pitchFamily="18" charset="2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219200"/>
            <a:ext cx="11430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happens to the solubility of a substance if one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its ions is already present in the solution?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Will the solubility increase or decrease????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 decreases!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olidFill>
                <a:srgbClr val="0070C0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/>
              </a:rPr>
              <a:t>Let’s redo this problem</a:t>
            </a:r>
            <a:br>
              <a:rPr lang="en-US" dirty="0">
                <a:latin typeface="Arial"/>
              </a:rPr>
            </a:br>
            <a:r>
              <a:rPr lang="en-US" dirty="0">
                <a:latin typeface="Arial"/>
              </a:rPr>
              <a:t>but this time let’s</a:t>
            </a:r>
            <a:br>
              <a:rPr lang="en-US" dirty="0">
                <a:latin typeface="Arial"/>
              </a:rPr>
            </a:br>
            <a:r>
              <a:rPr lang="en-US" dirty="0">
                <a:latin typeface="Arial"/>
              </a:rPr>
              <a:t>have some I- already</a:t>
            </a:r>
            <a:br>
              <a:rPr lang="en-US" dirty="0">
                <a:latin typeface="Arial"/>
              </a:rPr>
            </a:br>
            <a:r>
              <a:rPr lang="en-US" dirty="0">
                <a:latin typeface="Arial"/>
              </a:rPr>
              <a:t>in the solution.  x should end up less than 1.2 x 10</a:t>
            </a:r>
            <a:r>
              <a:rPr lang="en-US" baseline="30000" dirty="0">
                <a:latin typeface="Arial"/>
              </a:rPr>
              <a:t>-8</a:t>
            </a:r>
            <a:r>
              <a:rPr lang="en-US" dirty="0">
                <a:latin typeface="Arial"/>
              </a:rPr>
              <a:t> </a:t>
            </a:r>
            <a:r>
              <a:rPr lang="en-US" dirty="0" err="1">
                <a:latin typeface="Arial"/>
              </a:rPr>
              <a:t>mol</a:t>
            </a:r>
            <a:r>
              <a:rPr lang="en-US" dirty="0">
                <a:latin typeface="Arial"/>
              </a:rPr>
              <a:t>/L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491118" y="3614189"/>
            <a:ext cx="8240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 dirty="0">
                <a:latin typeface="+mn-lt"/>
              </a:rPr>
              <a:t>For the salt </a:t>
            </a:r>
            <a:r>
              <a:rPr lang="en-US" sz="2800" b="0" dirty="0" err="1">
                <a:latin typeface="+mn-lt"/>
              </a:rPr>
              <a:t>AgI</a:t>
            </a:r>
            <a:r>
              <a:rPr lang="en-US" sz="2800" b="0" dirty="0">
                <a:latin typeface="+mn-lt"/>
              </a:rPr>
              <a:t> at 25</a:t>
            </a:r>
            <a:r>
              <a:rPr lang="en-US" sz="2800" b="0" dirty="0">
                <a:latin typeface="+mn-lt"/>
                <a:sym typeface="Symbol" pitchFamily="18" charset="2"/>
              </a:rPr>
              <a:t>C</a:t>
            </a:r>
            <a:r>
              <a:rPr lang="en-US" sz="2800" b="0" dirty="0">
                <a:latin typeface="+mn-lt"/>
              </a:rPr>
              <a:t>, </a:t>
            </a:r>
            <a:r>
              <a:rPr lang="en-US" sz="2800" b="0" dirty="0" err="1">
                <a:latin typeface="+mn-lt"/>
              </a:rPr>
              <a:t>K</a:t>
            </a:r>
            <a:r>
              <a:rPr lang="en-US" sz="2800" b="0" baseline="-25000" dirty="0" err="1">
                <a:latin typeface="+mn-lt"/>
              </a:rPr>
              <a:t>sp</a:t>
            </a:r>
            <a:r>
              <a:rPr lang="en-US" sz="2800" b="0" dirty="0">
                <a:latin typeface="+mn-lt"/>
              </a:rPr>
              <a:t> = 1.5 x 10</a:t>
            </a:r>
            <a:r>
              <a:rPr lang="en-US" sz="2800" b="0" baseline="30000" dirty="0">
                <a:latin typeface="+mn-lt"/>
              </a:rPr>
              <a:t>-16</a:t>
            </a:r>
            <a:endParaRPr lang="en-US" sz="2800" b="0" dirty="0">
              <a:latin typeface="+mn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550140" y="4168785"/>
            <a:ext cx="41226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dirty="0" err="1">
                <a:latin typeface="+mn-lt"/>
              </a:rPr>
              <a:t>AgI</a:t>
            </a:r>
            <a:r>
              <a:rPr lang="en-US" sz="2800" b="0" dirty="0">
                <a:latin typeface="+mn-lt"/>
              </a:rPr>
              <a:t>(s) </a:t>
            </a:r>
            <a:r>
              <a:rPr lang="en-US" sz="2800" b="0" dirty="0">
                <a:latin typeface="+mn-lt"/>
                <a:sym typeface="Wingdings" pitchFamily="2" charset="2"/>
              </a:rPr>
              <a:t> Ag</a:t>
            </a:r>
            <a:r>
              <a:rPr lang="en-US" sz="2800" b="0" baseline="30000" dirty="0">
                <a:latin typeface="+mn-lt"/>
                <a:sym typeface="Wingdings" pitchFamily="2" charset="2"/>
              </a:rPr>
              <a:t>+</a:t>
            </a:r>
            <a:r>
              <a:rPr lang="en-US" sz="2800" b="0" dirty="0">
                <a:latin typeface="+mn-lt"/>
                <a:sym typeface="Wingdings" pitchFamily="2" charset="2"/>
              </a:rPr>
              <a:t>(</a:t>
            </a:r>
            <a:r>
              <a:rPr lang="en-US" sz="2800" b="0" dirty="0" err="1">
                <a:latin typeface="+mn-lt"/>
                <a:sym typeface="Wingdings" pitchFamily="2" charset="2"/>
              </a:rPr>
              <a:t>aq</a:t>
            </a:r>
            <a:r>
              <a:rPr lang="en-US" sz="2800" b="0" dirty="0">
                <a:latin typeface="+mn-lt"/>
                <a:sym typeface="Wingdings" pitchFamily="2" charset="2"/>
              </a:rPr>
              <a:t>) + I</a:t>
            </a:r>
            <a:r>
              <a:rPr lang="en-US" sz="2800" b="0" baseline="30000" dirty="0">
                <a:latin typeface="+mn-lt"/>
                <a:sym typeface="Wingdings" pitchFamily="2" charset="2"/>
              </a:rPr>
              <a:t>-</a:t>
            </a:r>
            <a:r>
              <a:rPr lang="en-US" sz="2800" b="0" dirty="0">
                <a:latin typeface="+mn-lt"/>
                <a:sym typeface="Wingdings" pitchFamily="2" charset="2"/>
              </a:rPr>
              <a:t>(</a:t>
            </a:r>
            <a:r>
              <a:rPr lang="en-US" sz="2800" b="0" dirty="0" err="1">
                <a:latin typeface="+mn-lt"/>
                <a:sym typeface="Wingdings" pitchFamily="2" charset="2"/>
              </a:rPr>
              <a:t>aq</a:t>
            </a:r>
            <a:r>
              <a:rPr lang="en-US" sz="2800" b="0" dirty="0">
                <a:latin typeface="+mn-lt"/>
                <a:sym typeface="Wingdings" pitchFamily="2" charset="2"/>
              </a:rPr>
              <a:t>)</a:t>
            </a:r>
            <a:endParaRPr lang="en-US" sz="2800" b="0" dirty="0">
              <a:latin typeface="+mn-lt"/>
            </a:endParaRP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7120565" y="4663498"/>
            <a:ext cx="4529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dirty="0">
                <a:solidFill>
                  <a:srgbClr val="0070C0"/>
                </a:solidFill>
                <a:latin typeface="+mn-lt"/>
              </a:rPr>
              <a:t>s</a:t>
            </a:r>
            <a:r>
              <a:rPr lang="en-US" sz="2800" b="0" dirty="0">
                <a:latin typeface="+mn-lt"/>
              </a:rPr>
              <a:t> = solubility of </a:t>
            </a:r>
            <a:r>
              <a:rPr lang="en-US" sz="2800" b="0" dirty="0" err="1">
                <a:latin typeface="+mn-lt"/>
              </a:rPr>
              <a:t>AgI</a:t>
            </a:r>
            <a:r>
              <a:rPr lang="en-US" sz="2800" b="0" dirty="0">
                <a:latin typeface="+mn-lt"/>
              </a:rPr>
              <a:t> in </a:t>
            </a:r>
            <a:r>
              <a:rPr lang="en-US" sz="2800" b="0" dirty="0" err="1">
                <a:latin typeface="+mn-lt"/>
              </a:rPr>
              <a:t>mol</a:t>
            </a:r>
            <a:r>
              <a:rPr lang="en-US" sz="2800" b="0" dirty="0">
                <a:latin typeface="+mn-lt"/>
              </a:rPr>
              <a:t>/L</a:t>
            </a:r>
            <a:endParaRPr lang="en-US" sz="2800" b="0" baseline="300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35510" y="5267980"/>
            <a:ext cx="2351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  <a:latin typeface="+mn-lt"/>
              </a:rPr>
              <a:t>= 1.2 x 10</a:t>
            </a:r>
            <a:r>
              <a:rPr lang="en-US" sz="2800" b="0" baseline="30000" dirty="0">
                <a:solidFill>
                  <a:srgbClr val="FF0000"/>
                </a:solidFill>
                <a:latin typeface="+mn-lt"/>
              </a:rPr>
              <a:t>-8 </a:t>
            </a:r>
            <a:r>
              <a:rPr lang="en-US" sz="2800" b="0" dirty="0">
                <a:solidFill>
                  <a:srgbClr val="FF0000"/>
                </a:solidFill>
                <a:latin typeface="+mn-lt"/>
              </a:rPr>
              <a:t>M</a:t>
            </a:r>
            <a:endParaRPr lang="en-US" sz="2800" b="0" baseline="30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502978" y="3385810"/>
            <a:ext cx="6472282" cy="24053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9062"/>
            <a:ext cx="10439401" cy="94297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with a Common 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087563" y="1282700"/>
            <a:ext cx="82407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For the salt </a:t>
            </a:r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 at 25</a:t>
            </a:r>
            <a:r>
              <a:rPr lang="en-US" dirty="0">
                <a:latin typeface="+mn-lt"/>
                <a:sym typeface="Symbol" pitchFamily="18" charset="2"/>
              </a:rPr>
              <a:t>C</a:t>
            </a:r>
            <a:r>
              <a:rPr lang="en-US" dirty="0">
                <a:latin typeface="+mn-lt"/>
              </a:rPr>
              <a:t>, </a:t>
            </a:r>
            <a:r>
              <a:rPr lang="en-US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= 1.5 x 10</a:t>
            </a:r>
            <a:r>
              <a:rPr lang="en-US" baseline="30000" dirty="0">
                <a:latin typeface="+mn-lt"/>
              </a:rPr>
              <a:t>-16</a:t>
            </a:r>
          </a:p>
          <a:p>
            <a:r>
              <a:rPr lang="en-US" dirty="0">
                <a:latin typeface="+mn-lt"/>
              </a:rPr>
              <a:t>    What is its solubility in 0.05 M </a:t>
            </a:r>
            <a:r>
              <a:rPr lang="en-US" dirty="0" err="1">
                <a:latin typeface="+mn-lt"/>
              </a:rPr>
              <a:t>NaI</a:t>
            </a:r>
            <a:r>
              <a:rPr lang="en-US" dirty="0">
                <a:latin typeface="+mn-lt"/>
              </a:rPr>
              <a:t>?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652839" y="2397126"/>
            <a:ext cx="48405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n-lt"/>
              </a:rPr>
              <a:t>AgI(s) </a:t>
            </a:r>
            <a:r>
              <a:rPr lang="en-US">
                <a:latin typeface="+mn-lt"/>
                <a:sym typeface="Wingdings" pitchFamily="2" charset="2"/>
              </a:rPr>
              <a:t> Ag</a:t>
            </a:r>
            <a:r>
              <a:rPr lang="en-US" baseline="30000">
                <a:latin typeface="+mn-lt"/>
                <a:sym typeface="Wingdings" pitchFamily="2" charset="2"/>
              </a:rPr>
              <a:t>+</a:t>
            </a:r>
            <a:r>
              <a:rPr lang="en-US">
                <a:latin typeface="+mn-lt"/>
                <a:sym typeface="Wingdings" pitchFamily="2" charset="2"/>
              </a:rPr>
              <a:t>(aq) + I</a:t>
            </a:r>
            <a:r>
              <a:rPr lang="en-US" baseline="30000">
                <a:latin typeface="+mn-lt"/>
                <a:sym typeface="Wingdings" pitchFamily="2" charset="2"/>
              </a:rPr>
              <a:t>-</a:t>
            </a:r>
            <a:r>
              <a:rPr lang="en-US">
                <a:latin typeface="+mn-lt"/>
                <a:sym typeface="Wingdings" pitchFamily="2" charset="2"/>
              </a:rPr>
              <a:t>(aq)</a:t>
            </a:r>
            <a:endParaRPr lang="en-US">
              <a:latin typeface="+mn-lt"/>
            </a:endParaRPr>
          </a:p>
        </p:txBody>
      </p:sp>
      <p:graphicFrame>
        <p:nvGraphicFramePr>
          <p:cNvPr id="32773" name="Group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070237"/>
              </p:ext>
            </p:extLst>
          </p:nvPr>
        </p:nvGraphicFramePr>
        <p:xfrm>
          <a:off x="3497264" y="3014663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183438" y="3022601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0.05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749926" y="3044826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5684839" y="3617913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+s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7330380" y="3607920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+s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5857875" y="4211638"/>
            <a:ext cx="359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51650" y="4160838"/>
            <a:ext cx="1417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0.05+s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273300" y="5111751"/>
            <a:ext cx="8064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1.5 x 10</a:t>
            </a:r>
            <a:r>
              <a:rPr lang="en-US" baseline="30000" dirty="0">
                <a:latin typeface="+mn-lt"/>
              </a:rPr>
              <a:t>-16</a:t>
            </a:r>
            <a:r>
              <a:rPr lang="en-US" dirty="0">
                <a:latin typeface="+mn-lt"/>
              </a:rPr>
              <a:t> = 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s</a:t>
            </a:r>
            <a:r>
              <a:rPr lang="en-US" dirty="0">
                <a:latin typeface="+mn-lt"/>
              </a:rPr>
              <a:t>)(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0.05+s</a:t>
            </a:r>
            <a:r>
              <a:rPr lang="en-US" dirty="0">
                <a:latin typeface="+mn-lt"/>
              </a:rPr>
              <a:t>) </a:t>
            </a:r>
            <a:r>
              <a:rPr lang="en-US" dirty="0">
                <a:latin typeface="+mn-lt"/>
                <a:sym typeface="Symbol" pitchFamily="18" charset="2"/>
              </a:rPr>
              <a:t> </a:t>
            </a:r>
            <a:r>
              <a:rPr lang="en-US" dirty="0">
                <a:latin typeface="+mn-lt"/>
              </a:rPr>
              <a:t>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s</a:t>
            </a:r>
            <a:r>
              <a:rPr lang="en-US" dirty="0">
                <a:latin typeface="+mn-lt"/>
              </a:rPr>
              <a:t>)(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0.05</a:t>
            </a:r>
            <a:r>
              <a:rPr lang="en-US" dirty="0">
                <a:latin typeface="+mn-lt"/>
              </a:rPr>
              <a:t>) 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1998664" y="5881688"/>
            <a:ext cx="5621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s</a:t>
            </a:r>
            <a:r>
              <a:rPr lang="en-US" dirty="0">
                <a:latin typeface="+mn-lt"/>
              </a:rPr>
              <a:t> = solubility of </a:t>
            </a:r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 in </a:t>
            </a:r>
            <a:r>
              <a:rPr lang="en-US" dirty="0" err="1">
                <a:latin typeface="+mn-lt"/>
              </a:rPr>
              <a:t>mol</a:t>
            </a:r>
            <a:r>
              <a:rPr lang="en-US" dirty="0">
                <a:latin typeface="+mn-lt"/>
              </a:rPr>
              <a:t>/L</a:t>
            </a:r>
            <a:endParaRPr lang="en-US" baseline="30000" dirty="0">
              <a:latin typeface="+mn-lt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78738" y="5881687"/>
            <a:ext cx="28312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= 3.0 x 10</a:t>
            </a:r>
            <a:r>
              <a:rPr lang="en-US" baseline="30000" dirty="0">
                <a:solidFill>
                  <a:srgbClr val="FF0000"/>
                </a:solidFill>
                <a:latin typeface="+mn-lt"/>
              </a:rPr>
              <a:t>-15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M</a:t>
            </a:r>
            <a:endParaRPr lang="en-US" baseline="30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6407" y="4875222"/>
            <a:ext cx="2536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1" dirty="0">
                <a:latin typeface="+mn-lt"/>
              </a:rPr>
              <a:t>5% rule!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1" grpId="0"/>
      <p:bldP spid="32792" grpId="0"/>
      <p:bldP spid="32793" grpId="0"/>
      <p:bldP spid="32794" grpId="0"/>
      <p:bldP spid="32795" grpId="0"/>
      <p:bldP spid="32796" grpId="0"/>
      <p:bldP spid="32797" grpId="0"/>
      <p:bldP spid="32798" grpId="0"/>
      <p:bldP spid="2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3399</TotalTime>
  <Words>1442</Words>
  <Application>Microsoft Office PowerPoint</Application>
  <PresentationFormat>Widescreen</PresentationFormat>
  <Paragraphs>286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8" baseType="lpstr">
      <vt:lpstr>Arial</vt:lpstr>
      <vt:lpstr>Bodoni MT</vt:lpstr>
      <vt:lpstr>Calibri</vt:lpstr>
      <vt:lpstr>Cambria Math</vt:lpstr>
      <vt:lpstr>Comic Sans MS</vt:lpstr>
      <vt:lpstr>Impact</vt:lpstr>
      <vt:lpstr>Symbol</vt:lpstr>
      <vt:lpstr>Times New Roman</vt:lpstr>
      <vt:lpstr>Wingdings 3</vt:lpstr>
      <vt:lpstr>Default Design</vt:lpstr>
      <vt:lpstr>1_Default Design</vt:lpstr>
      <vt:lpstr>2_Default Design</vt:lpstr>
      <vt:lpstr>3_Default Design</vt:lpstr>
      <vt:lpstr>ChemSketch</vt:lpstr>
      <vt:lpstr>Equation</vt:lpstr>
      <vt:lpstr>N40 – Acid Base</vt:lpstr>
      <vt:lpstr>N40 – Acid Base</vt:lpstr>
      <vt:lpstr>Mostly Review!</vt:lpstr>
      <vt:lpstr>Ksp Values for Some Salts at 25C</vt:lpstr>
      <vt:lpstr>Solubility</vt:lpstr>
      <vt:lpstr>Solving Solubility Problems</vt:lpstr>
      <vt:lpstr>Solving Solubility Problems When Not 1:1</vt:lpstr>
      <vt:lpstr>Common Ion Effect</vt:lpstr>
      <vt:lpstr>Solving Solubility with a Common Ion</vt:lpstr>
      <vt:lpstr>PowerPoint Presentation</vt:lpstr>
      <vt:lpstr>PowerPoint Presentation</vt:lpstr>
      <vt:lpstr>Will Something Precipitate?</vt:lpstr>
      <vt:lpstr>Qualitatively describing how adding something changes solubility </vt:lpstr>
      <vt:lpstr>Qualitatively describing how adding something changes solubility </vt:lpstr>
      <vt:lpstr>Precipitation and Qualitative Analysis</vt:lpstr>
      <vt:lpstr>FYI - Complex Ions</vt:lpstr>
      <vt:lpstr>NH3, CN-, and H2O are Common Ligands</vt:lpstr>
      <vt:lpstr>Coordination Number</vt:lpstr>
      <vt:lpstr>Complex Ions and Solubility</vt:lpstr>
      <vt:lpstr>PowerPoint Presentation</vt:lpstr>
      <vt:lpstr>PowerPoint Presentation</vt:lpstr>
      <vt:lpstr>PowerPoint Presentation</vt:lpstr>
      <vt:lpstr>YouTube Link to Presentation 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134</cp:revision>
  <cp:lastPrinted>2019-03-25T14:07:27Z</cp:lastPrinted>
  <dcterms:created xsi:type="dcterms:W3CDTF">2006-06-21T23:08:22Z</dcterms:created>
  <dcterms:modified xsi:type="dcterms:W3CDTF">2025-02-14T20:16:55Z</dcterms:modified>
</cp:coreProperties>
</file>