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73" r:id="rId3"/>
    <p:sldMasterId id="2147483685" r:id="rId4"/>
  </p:sldMasterIdLst>
  <p:sldIdLst>
    <p:sldId id="292" r:id="rId5"/>
    <p:sldId id="308" r:id="rId6"/>
    <p:sldId id="272" r:id="rId7"/>
    <p:sldId id="271" r:id="rId8"/>
    <p:sldId id="273" r:id="rId9"/>
    <p:sldId id="274" r:id="rId10"/>
    <p:sldId id="304" r:id="rId11"/>
    <p:sldId id="295" r:id="rId12"/>
    <p:sldId id="293" r:id="rId13"/>
    <p:sldId id="289" r:id="rId14"/>
    <p:sldId id="294" r:id="rId15"/>
    <p:sldId id="296" r:id="rId16"/>
    <p:sldId id="297" r:id="rId17"/>
    <p:sldId id="298" r:id="rId18"/>
    <p:sldId id="300" r:id="rId19"/>
    <p:sldId id="301" r:id="rId20"/>
    <p:sldId id="302" r:id="rId21"/>
    <p:sldId id="303" r:id="rId22"/>
    <p:sldId id="305" r:id="rId23"/>
    <p:sldId id="306" r:id="rId24"/>
    <p:sldId id="262" r:id="rId25"/>
    <p:sldId id="259" r:id="rId26"/>
    <p:sldId id="258" r:id="rId27"/>
    <p:sldId id="307" r:id="rId2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DDDDDD"/>
    <a:srgbClr val="C0C0C0"/>
    <a:srgbClr val="FF3300"/>
    <a:srgbClr val="4D4D4D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6"/>
    <p:restoredTop sz="94586"/>
  </p:normalViewPr>
  <p:slideViewPr>
    <p:cSldViewPr>
      <p:cViewPr varScale="1">
        <p:scale>
          <a:sx n="62" d="100"/>
          <a:sy n="62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2E755-29EE-4322-9B6E-3AD4FAB0E5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01545-CE52-41AD-B844-118B5F7D5B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7073B-6F31-4C4B-8D91-E3A5FE6FA8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683E4-9811-48B5-8234-8867F0C88A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3C0FE6-2BD4-44AA-9F48-690D5782FC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034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3C13BC-650C-4559-889B-828B581673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9954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8836BE-EE02-4C0A-820F-9398D00851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2762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8EF688-0E39-4725-B909-74499BF7B2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0492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3323A0-34C4-493C-9B56-7F832A64D4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3892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07E7C9-F5F0-469A-8D46-F4EE91BE3C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1658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3B0F1B-CAA6-41F9-8D22-41B626752A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349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2365C-DC2B-4FFA-B5F0-68004A7BB3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7B3DE-FB27-4B42-B63A-3275867E69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182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2A7997-EB3E-4F55-A9FC-EC81BE408C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4010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8AB490-D81A-4C43-9FED-9B5971947F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8671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0DAD05-7355-45D6-B231-511D022D48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8478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7E8890-12A7-4222-AA43-7705274FFB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061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988933-17FD-4694-985C-96F7EC70A6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038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A520DB-C263-4470-91FC-1A02DABCE9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376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EB0CD-17CB-4714-8A3E-73DD0EF18F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9201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99EC43-CE97-488E-9CDD-944B7014A4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5382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FABB28-0C51-42B5-B7CC-4213A4858A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586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AA3F5-C580-4510-9D7F-9A6992796F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5C0661-BA02-47FF-A69F-7AA0EE5AAC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0136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9ECDE9-1902-488F-A068-B3CAD63187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6812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BB71F-2E24-44FF-89FC-D4090B2D0F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570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1D0DE7-9C2A-4666-8ACB-89437A3735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8262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BA0CD-506D-4F52-8EF2-F07656AE4F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8385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FD1CD671-DC85-4A6B-9029-E55F7985C6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676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ADFE0-A163-4FE0-80A3-A1FAB5F2DF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8D601-CCF8-4030-8689-FDAE519C9D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4DA15-65AC-443E-A2D7-80FBF2E369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886DD-9C12-4F3C-A1E5-CBEACF9E1B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62C69-6BFC-4EEC-B4B7-9982FC3F63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effectLst/>
                <a:latin typeface="+mn-lt"/>
              </a:defRPr>
            </a:lvl1pPr>
          </a:lstStyle>
          <a:p>
            <a:pPr>
              <a:defRPr/>
            </a:pPr>
            <a:fld id="{C06DE68B-917E-455A-826B-F7547422DD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F8D16CD6-7AC9-4704-8C2D-9DAA901F63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05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08132FA7-EFFC-4DD1-B627-5582E20DC4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11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22911" y="1287851"/>
            <a:ext cx="8746177" cy="2023753"/>
          </a:xfrm>
        </p:spPr>
        <p:txBody>
          <a:bodyPr>
            <a:normAutofit/>
          </a:bodyPr>
          <a:lstStyle/>
          <a:p>
            <a:pPr algn="ctr"/>
            <a:r>
              <a:rPr lang="en-US" sz="8000" u="sng" dirty="0">
                <a:latin typeface="Impact" panose="020B0806030902050204" pitchFamily="34" charset="0"/>
              </a:rPr>
              <a:t>N40 – Acid Base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184F2E-D183-462C-AE9C-B40503E98857}"/>
              </a:ext>
            </a:extLst>
          </p:cNvPr>
          <p:cNvSpPr txBox="1"/>
          <p:nvPr/>
        </p:nvSpPr>
        <p:spPr>
          <a:xfrm>
            <a:off x="533400" y="3311604"/>
            <a:ext cx="11277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Target: I can perform titration calculations. </a:t>
            </a:r>
          </a:p>
        </p:txBody>
      </p:sp>
    </p:spTree>
    <p:extLst>
      <p:ext uri="{BB962C8B-B14F-4D97-AF65-F5344CB8AC3E}">
        <p14:creationId xmlns:p14="http://schemas.microsoft.com/office/powerpoint/2010/main" val="67770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8440"/>
            <a:ext cx="8229600" cy="639762"/>
          </a:xfrm>
        </p:spPr>
        <p:txBody>
          <a:bodyPr/>
          <a:lstStyle/>
          <a:p>
            <a:pPr algn="l"/>
            <a:r>
              <a:rPr lang="en-US" b="1" u="sng" dirty="0">
                <a:latin typeface="+mn-lt"/>
              </a:rPr>
              <a:t>Titration Calculations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2"/>
            <a:ext cx="9829800" cy="330449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DURING THE TITRATION</a:t>
            </a:r>
          </a:p>
          <a:p>
            <a:r>
              <a:rPr lang="en-US" sz="2800" dirty="0"/>
              <a:t>Add 10ml of 0.10 M </a:t>
            </a:r>
            <a:r>
              <a:rPr lang="en-US" sz="2800" dirty="0" err="1"/>
              <a:t>NaOH</a:t>
            </a:r>
            <a:endParaRPr lang="en-US" sz="2800" dirty="0"/>
          </a:p>
          <a:p>
            <a:pPr lvl="1"/>
            <a:r>
              <a:rPr lang="en-US" sz="2400" dirty="0"/>
              <a:t>Determine stoichiometry</a:t>
            </a:r>
          </a:p>
          <a:p>
            <a:pPr lvl="1"/>
            <a:r>
              <a:rPr lang="en-US" sz="2400" dirty="0"/>
              <a:t>Notice! You have a buffer now.</a:t>
            </a:r>
          </a:p>
          <a:p>
            <a:pPr lvl="2"/>
            <a:r>
              <a:rPr lang="en-US" dirty="0"/>
              <a:t>You have a conjugate base! </a:t>
            </a:r>
          </a:p>
          <a:p>
            <a:pPr lvl="2"/>
            <a:r>
              <a:rPr lang="en-US" dirty="0"/>
              <a:t>Use He-Ha eq.</a:t>
            </a:r>
          </a:p>
          <a:p>
            <a:pPr marL="457200" lvl="1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2178225"/>
              </p:ext>
            </p:extLst>
          </p:nvPr>
        </p:nvGraphicFramePr>
        <p:xfrm>
          <a:off x="6711377" y="1881522"/>
          <a:ext cx="4698365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51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09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87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34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OH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OH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  <a:sym typeface="Symbol"/>
                        </a:rPr>
                        <a:t></a:t>
                      </a:r>
                      <a:endParaRPr lang="en-US" sz="20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en-US" sz="20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O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  <a:sym typeface="Symbol"/>
                        </a:rPr>
                        <a:t></a:t>
                      </a:r>
                      <a:endParaRPr lang="en-US" sz="20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3.75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</a:rPr>
                        <a:t>mmol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mmol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2.75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mmol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mmol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1mmol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1mmol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052598" y="171834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Symbol"/>
              </a:rPr>
              <a:t></a:t>
            </a:r>
            <a:endParaRPr lang="en-US" dirty="0"/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88805" y="811991"/>
            <a:ext cx="50513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1" dirty="0">
                <a:latin typeface="+mj-lt"/>
              </a:rPr>
              <a:t>People like to use these “mole tables” – they are NOT ICE TABLES! They have moles not concentrations. </a:t>
            </a:r>
            <a:r>
              <a:rPr lang="en-US" sz="2000" i="1" dirty="0">
                <a:solidFill>
                  <a:srgbClr val="0070C0"/>
                </a:solidFill>
                <a:latin typeface="+mj-lt"/>
              </a:rPr>
              <a:t>BE CAREFUL!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81000" y="4429588"/>
            <a:ext cx="36576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1295400" y="3962400"/>
            <a:ext cx="0" cy="914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324703" y="3967923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+mj-lt"/>
              </a:rPr>
              <a:t>25 mL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90850" y="443871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+mj-lt"/>
              </a:rPr>
              <a:t>1000 mL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33500" y="3967923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+mj-lt"/>
              </a:rPr>
              <a:t>1 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89830" y="4464413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+mj-lt"/>
              </a:rPr>
              <a:t>1 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63103" y="39717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+mj-lt"/>
              </a:rPr>
              <a:t>0.15 </a:t>
            </a:r>
            <a:r>
              <a:rPr lang="en-US" sz="2400" b="0" dirty="0" err="1">
                <a:latin typeface="+mj-lt"/>
              </a:rPr>
              <a:t>mol</a:t>
            </a:r>
            <a:endParaRPr lang="en-US" sz="2400" b="0" dirty="0">
              <a:latin typeface="+mj-lt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2667000" y="3993546"/>
            <a:ext cx="0" cy="914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4229099" y="4198755"/>
            <a:ext cx="1784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+mj-lt"/>
              </a:rPr>
              <a:t>= 3.75x10</a:t>
            </a:r>
            <a:r>
              <a:rPr lang="en-US" sz="2400" b="0" baseline="30000" dirty="0">
                <a:latin typeface="+mj-lt"/>
              </a:rPr>
              <a:t>-3</a:t>
            </a:r>
            <a:r>
              <a:rPr lang="en-US" sz="2400" b="0" dirty="0">
                <a:latin typeface="+mj-lt"/>
              </a:rPr>
              <a:t> </a:t>
            </a:r>
            <a:r>
              <a:rPr lang="en-US" sz="2400" b="0" dirty="0" err="1">
                <a:latin typeface="+mj-lt"/>
              </a:rPr>
              <a:t>mol</a:t>
            </a:r>
            <a:r>
              <a:rPr lang="en-US" sz="2400" b="0" dirty="0">
                <a:latin typeface="+mj-lt"/>
              </a:rPr>
              <a:t> acid</a:t>
            </a:r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354273" y="5723412"/>
            <a:ext cx="36576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1268673" y="5257248"/>
            <a:ext cx="0" cy="914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297976" y="5262771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+mj-lt"/>
              </a:rPr>
              <a:t>10 mL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264123" y="573355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+mj-lt"/>
              </a:rPr>
              <a:t>1000 mL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06773" y="5262771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+mj-lt"/>
              </a:rPr>
              <a:t>1 L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763103" y="5759261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+mj-lt"/>
              </a:rPr>
              <a:t>1 L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736376" y="5266556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+mj-lt"/>
              </a:rPr>
              <a:t>0.10 </a:t>
            </a:r>
            <a:r>
              <a:rPr lang="en-US" sz="2400" b="0" dirty="0" err="1">
                <a:latin typeface="+mj-lt"/>
              </a:rPr>
              <a:t>mol</a:t>
            </a:r>
            <a:endParaRPr lang="en-US" sz="2400" b="0" dirty="0">
              <a:latin typeface="+mj-lt"/>
            </a:endParaRPr>
          </a:p>
        </p:txBody>
      </p:sp>
      <p:cxnSp>
        <p:nvCxnSpPr>
          <p:cNvPr id="30" name="Straight Connector 29"/>
          <p:cNvCxnSpPr/>
          <p:nvPr/>
        </p:nvCxnSpPr>
        <p:spPr bwMode="auto">
          <a:xfrm>
            <a:off x="2667000" y="5257248"/>
            <a:ext cx="0" cy="914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4202372" y="5493603"/>
            <a:ext cx="1784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+mj-lt"/>
              </a:rPr>
              <a:t>= 1.0 x10</a:t>
            </a:r>
            <a:r>
              <a:rPr lang="en-US" sz="2400" b="0" baseline="30000" dirty="0">
                <a:latin typeface="+mj-lt"/>
              </a:rPr>
              <a:t>-3</a:t>
            </a:r>
            <a:r>
              <a:rPr lang="en-US" sz="2400" b="0" dirty="0">
                <a:latin typeface="+mj-lt"/>
              </a:rPr>
              <a:t> </a:t>
            </a:r>
            <a:r>
              <a:rPr lang="en-US" sz="2400" b="0" dirty="0" err="1">
                <a:latin typeface="+mj-lt"/>
              </a:rPr>
              <a:t>mol</a:t>
            </a:r>
            <a:r>
              <a:rPr lang="en-US" sz="2400" b="0" dirty="0">
                <a:latin typeface="+mj-lt"/>
              </a:rPr>
              <a:t> base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791200" y="3182978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70C0"/>
                </a:solidFill>
                <a:latin typeface="+mj-lt"/>
              </a:rPr>
              <a:t>Have to convert to M before using He-Ha!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296006" y="3989304"/>
                <a:ext cx="5528629" cy="6800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  <m:r>
                            <a:rPr lang="en-US" sz="2000" b="1" i="1" baseline="-2500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  <m:r>
                            <a:rPr lang="en-US" sz="2000" b="1" i="1" baseline="-25000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𝑶𝑯</m:t>
                          </m:r>
                        </m:e>
                      </m:d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𝟕𝟓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𝒎𝒐𝒍</m:t>
                          </m:r>
                        </m:num>
                        <m:den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𝟎𝟐𝟓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𝟎𝟏𝟎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𝟎𝟕𝟖𝟔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6006" y="3989304"/>
                <a:ext cx="5528629" cy="6800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304374" y="4982874"/>
                <a:ext cx="5455789" cy="6800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  <m:r>
                            <a:rPr lang="en-US" sz="2000" b="1" i="1" baseline="-2500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  <m:r>
                            <a:rPr lang="en-US" sz="2000" b="1" i="1" baseline="-25000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𝑶</m:t>
                          </m:r>
                          <m:r>
                            <a:rPr lang="en-US" sz="2000" b="1" i="1" baseline="30000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e>
                      </m:d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𝟎𝟎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𝒎𝒐𝒍</m:t>
                          </m:r>
                        </m:num>
                        <m:den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𝟎𝟐𝟓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𝟎𝟏𝟎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𝟎𝟐𝟖𝟔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4374" y="4982874"/>
                <a:ext cx="5455789" cy="6800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7232956" y="5862935"/>
            <a:ext cx="3963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  <a:latin typeface="+mj-lt"/>
              </a:rPr>
              <a:t>NOW you can use He-Ha</a:t>
            </a:r>
          </a:p>
        </p:txBody>
      </p:sp>
      <p:sp>
        <p:nvSpPr>
          <p:cNvPr id="41" name="Oval 40"/>
          <p:cNvSpPr/>
          <p:nvPr/>
        </p:nvSpPr>
        <p:spPr bwMode="auto">
          <a:xfrm>
            <a:off x="11265461" y="285921"/>
            <a:ext cx="609600" cy="609600"/>
          </a:xfrm>
          <a:prstGeom prst="ellipse">
            <a:avLst/>
          </a:prstGeom>
          <a:solidFill>
            <a:srgbClr val="3366FF">
              <a:lumMod val="20000"/>
              <a:lumOff val="80000"/>
            </a:srgbClr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0" lang="en-US" sz="18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80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8" grpId="0"/>
      <p:bldP spid="15" grpId="0"/>
      <p:bldP spid="16" grpId="0"/>
      <p:bldP spid="17" grpId="0"/>
      <p:bldP spid="19" grpId="0"/>
      <p:bldP spid="20" grpId="0"/>
      <p:bldP spid="22" grpId="0"/>
      <p:bldP spid="26" grpId="0"/>
      <p:bldP spid="27" grpId="0"/>
      <p:bldP spid="28" grpId="0"/>
      <p:bldP spid="29" grpId="0"/>
      <p:bldP spid="31" grpId="0"/>
      <p:bldP spid="36" grpId="0"/>
      <p:bldP spid="38" grpId="0"/>
      <p:bldP spid="39" grpId="0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8440"/>
            <a:ext cx="8229600" cy="639762"/>
          </a:xfrm>
        </p:spPr>
        <p:txBody>
          <a:bodyPr/>
          <a:lstStyle/>
          <a:p>
            <a:pPr algn="l"/>
            <a:r>
              <a:rPr lang="en-US" b="1" u="sng" dirty="0">
                <a:latin typeface="+mn-lt"/>
              </a:rPr>
              <a:t>Titration Calculations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2"/>
            <a:ext cx="9829800" cy="330449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DURING THE TITRATION</a:t>
            </a:r>
          </a:p>
          <a:p>
            <a:r>
              <a:rPr lang="en-US" sz="2800" dirty="0"/>
              <a:t>Add 10ml of 0.10 M </a:t>
            </a:r>
            <a:r>
              <a:rPr lang="en-US" sz="2800" dirty="0" err="1"/>
              <a:t>NaOH</a:t>
            </a:r>
            <a:endParaRPr lang="en-US" sz="2800" dirty="0"/>
          </a:p>
          <a:p>
            <a:pPr lvl="1"/>
            <a:r>
              <a:rPr lang="en-US" sz="2400" dirty="0"/>
              <a:t>Determine stoichiometry</a:t>
            </a:r>
          </a:p>
          <a:p>
            <a:pPr lvl="1"/>
            <a:r>
              <a:rPr lang="en-US" sz="2400" dirty="0"/>
              <a:t>Notice! You have a buffer now.</a:t>
            </a:r>
          </a:p>
          <a:p>
            <a:pPr lvl="2"/>
            <a:r>
              <a:rPr lang="en-US" dirty="0"/>
              <a:t>You have a conjugate base! </a:t>
            </a:r>
          </a:p>
          <a:p>
            <a:pPr lvl="2"/>
            <a:r>
              <a:rPr lang="en-US" dirty="0"/>
              <a:t>Use He-Ha eq.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934200" y="3863989"/>
                <a:ext cx="3514295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𝒑𝑯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𝒑𝑲𝒂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𝒍𝒐𝒈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sSup>
                                <m:sSup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e>
                                <m:sup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num>
                            <m:den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𝑯𝑨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3863989"/>
                <a:ext cx="3514295" cy="8298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295900" y="4969804"/>
                <a:ext cx="5945987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𝒑𝑯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𝒍𝒐𝒈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</m:sSup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𝒍𝒐𝒈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𝟎𝟐𝟖𝟔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num>
                            <m:den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𝟎𝟕𝟖𝟔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5900" y="4969804"/>
                <a:ext cx="5945987" cy="8298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/>
          <p:cNvSpPr/>
          <p:nvPr/>
        </p:nvSpPr>
        <p:spPr>
          <a:xfrm>
            <a:off x="7693317" y="5873213"/>
            <a:ext cx="19960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j-lt"/>
              </a:rPr>
              <a:t>pH = 4.31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217451" y="1477694"/>
                <a:ext cx="5472524" cy="6800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  <m:r>
                            <a:rPr lang="en-US" sz="2000" b="1" i="1" baseline="-2500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  <m:r>
                            <a:rPr lang="en-US" sz="2000" b="1" i="1" baseline="-25000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𝑶𝑯</m:t>
                          </m:r>
                        </m:e>
                      </m:d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𝟕𝟓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𝒎𝒐𝒍</m:t>
                          </m:r>
                        </m:num>
                        <m:den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𝟎𝟐𝟓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𝟎𝟏𝟎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𝟎𝟕𝟖𝟔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7451" y="1477694"/>
                <a:ext cx="5472524" cy="6800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196979" y="2578237"/>
                <a:ext cx="5455789" cy="6800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  <m:r>
                            <a:rPr lang="en-US" sz="2000" b="1" i="1" baseline="-2500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  <m:r>
                            <a:rPr lang="en-US" sz="2000" b="1" i="1" baseline="-25000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𝑶</m:t>
                          </m:r>
                          <m:r>
                            <a:rPr lang="en-US" sz="2000" b="1" i="1" baseline="30000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e>
                      </m:d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𝟎𝟎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𝒎𝒐𝒍</m:t>
                          </m:r>
                        </m:num>
                        <m:den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𝟎𝟐𝟓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𝟎𝟏𝟎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𝟎𝟐𝟖𝟔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6979" y="2578237"/>
                <a:ext cx="5455789" cy="68005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/>
          <p:cNvSpPr/>
          <p:nvPr/>
        </p:nvSpPr>
        <p:spPr bwMode="auto">
          <a:xfrm>
            <a:off x="11265461" y="285921"/>
            <a:ext cx="609600" cy="609600"/>
          </a:xfrm>
          <a:prstGeom prst="ellipse">
            <a:avLst/>
          </a:prstGeom>
          <a:solidFill>
            <a:srgbClr val="3366FF">
              <a:lumMod val="20000"/>
              <a:lumOff val="80000"/>
            </a:srgbClr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0" lang="en-US" sz="18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31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5" grpId="0"/>
      <p:bldP spid="38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8440"/>
            <a:ext cx="8229600" cy="639762"/>
          </a:xfrm>
        </p:spPr>
        <p:txBody>
          <a:bodyPr/>
          <a:lstStyle/>
          <a:p>
            <a:pPr algn="l"/>
            <a:r>
              <a:rPr lang="en-US" b="1" u="sng" dirty="0">
                <a:latin typeface="+mn-lt"/>
              </a:rPr>
              <a:t>Titration Calculations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2"/>
            <a:ext cx="9829800" cy="330449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DURING THE TITRATION AGAIN</a:t>
            </a:r>
          </a:p>
          <a:p>
            <a:r>
              <a:rPr lang="en-US" sz="2800" dirty="0"/>
              <a:t>Add 25ml of 0.10 M </a:t>
            </a:r>
            <a:r>
              <a:rPr lang="en-US" sz="2800" dirty="0" err="1"/>
              <a:t>NaOH</a:t>
            </a:r>
            <a:endParaRPr lang="en-US" sz="2800" dirty="0"/>
          </a:p>
          <a:p>
            <a:pPr lvl="1"/>
            <a:r>
              <a:rPr lang="en-US" sz="2400" dirty="0"/>
              <a:t>Determine stoichiometry</a:t>
            </a:r>
          </a:p>
          <a:p>
            <a:pPr lvl="1"/>
            <a:r>
              <a:rPr lang="en-US" sz="2400" dirty="0"/>
              <a:t>Notice! You have a buffer now.</a:t>
            </a:r>
          </a:p>
          <a:p>
            <a:pPr lvl="2"/>
            <a:r>
              <a:rPr lang="en-US" dirty="0"/>
              <a:t>You have a conjugate base! </a:t>
            </a:r>
          </a:p>
          <a:p>
            <a:pPr lvl="2"/>
            <a:r>
              <a:rPr lang="en-US" dirty="0"/>
              <a:t>Use He-Ha eq.</a:t>
            </a:r>
          </a:p>
          <a:p>
            <a:pPr marL="457200" lvl="1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03494"/>
              </p:ext>
            </p:extLst>
          </p:nvPr>
        </p:nvGraphicFramePr>
        <p:xfrm>
          <a:off x="6476998" y="1881522"/>
          <a:ext cx="5398062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41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82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82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73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OH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OH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  <a:sym typeface="Symbol"/>
                        </a:rPr>
                        <a:t></a:t>
                      </a:r>
                      <a:endParaRPr lang="en-US" sz="20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en-US" sz="20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O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  <a:sym typeface="Symbol"/>
                        </a:rPr>
                        <a:t></a:t>
                      </a:r>
                      <a:endParaRPr lang="en-US" sz="20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3.75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</a:rPr>
                        <a:t>mmol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2.5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mmol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1.25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mmol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mmol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2.5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mmol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2.5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mmol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052598" y="171834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Symbol"/>
              </a:rPr>
              <a:t></a:t>
            </a:r>
            <a:endParaRPr lang="en-US" dirty="0"/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88805" y="811991"/>
            <a:ext cx="50513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1" dirty="0">
                <a:latin typeface="+mj-lt"/>
              </a:rPr>
              <a:t>People like to use these “mole tables” – they are NOT ICE TABLES! They have moles not concentrations. </a:t>
            </a:r>
            <a:r>
              <a:rPr lang="en-US" sz="2000" i="1" dirty="0">
                <a:solidFill>
                  <a:srgbClr val="0070C0"/>
                </a:solidFill>
                <a:latin typeface="+mj-lt"/>
              </a:rPr>
              <a:t>BE CAREFUL!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81000" y="4429588"/>
            <a:ext cx="36576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1295400" y="3962400"/>
            <a:ext cx="0" cy="914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324703" y="3967923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+mj-lt"/>
              </a:rPr>
              <a:t>25 mL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90850" y="443871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+mj-lt"/>
              </a:rPr>
              <a:t>1000 mL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33500" y="3967923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+mj-lt"/>
              </a:rPr>
              <a:t>1 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89830" y="4464413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+mj-lt"/>
              </a:rPr>
              <a:t>1 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63103" y="39717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+mj-lt"/>
              </a:rPr>
              <a:t>0.15 </a:t>
            </a:r>
            <a:r>
              <a:rPr lang="en-US" sz="2400" b="0" dirty="0" err="1">
                <a:latin typeface="+mj-lt"/>
              </a:rPr>
              <a:t>mol</a:t>
            </a:r>
            <a:endParaRPr lang="en-US" sz="2400" b="0" dirty="0">
              <a:latin typeface="+mj-lt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2667000" y="3993546"/>
            <a:ext cx="0" cy="914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4229099" y="4198755"/>
            <a:ext cx="1784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+mj-lt"/>
              </a:rPr>
              <a:t>= 3.75x10</a:t>
            </a:r>
            <a:r>
              <a:rPr lang="en-US" sz="2400" b="0" baseline="30000" dirty="0">
                <a:latin typeface="+mj-lt"/>
              </a:rPr>
              <a:t>-3</a:t>
            </a:r>
            <a:r>
              <a:rPr lang="en-US" sz="2400" b="0" dirty="0">
                <a:latin typeface="+mj-lt"/>
              </a:rPr>
              <a:t> </a:t>
            </a:r>
            <a:r>
              <a:rPr lang="en-US" sz="2400" b="0" dirty="0" err="1">
                <a:latin typeface="+mj-lt"/>
              </a:rPr>
              <a:t>mol</a:t>
            </a:r>
            <a:r>
              <a:rPr lang="en-US" sz="2400" b="0" dirty="0">
                <a:latin typeface="+mj-lt"/>
              </a:rPr>
              <a:t> acid</a:t>
            </a:r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354273" y="5723412"/>
            <a:ext cx="36576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1268673" y="5257248"/>
            <a:ext cx="0" cy="914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297976" y="5262771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+mj-lt"/>
              </a:rPr>
              <a:t>25 mL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264123" y="573355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+mj-lt"/>
              </a:rPr>
              <a:t>1000 mL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06773" y="5262771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+mj-lt"/>
              </a:rPr>
              <a:t>1 L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763103" y="5759261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+mj-lt"/>
              </a:rPr>
              <a:t>1 L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705099" y="5210721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+mj-lt"/>
              </a:rPr>
              <a:t>0.10 </a:t>
            </a:r>
            <a:r>
              <a:rPr lang="en-US" sz="2400" b="0" dirty="0" err="1">
                <a:latin typeface="+mj-lt"/>
              </a:rPr>
              <a:t>mol</a:t>
            </a:r>
            <a:endParaRPr lang="en-US" sz="2400" b="0" dirty="0">
              <a:latin typeface="+mj-lt"/>
            </a:endParaRPr>
          </a:p>
        </p:txBody>
      </p:sp>
      <p:cxnSp>
        <p:nvCxnSpPr>
          <p:cNvPr id="30" name="Straight Connector 29"/>
          <p:cNvCxnSpPr/>
          <p:nvPr/>
        </p:nvCxnSpPr>
        <p:spPr bwMode="auto">
          <a:xfrm>
            <a:off x="2645960" y="5306526"/>
            <a:ext cx="0" cy="914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4202372" y="5493603"/>
            <a:ext cx="1784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+mj-lt"/>
              </a:rPr>
              <a:t>= 2.5 x10</a:t>
            </a:r>
            <a:r>
              <a:rPr lang="en-US" sz="2400" b="0" baseline="30000" dirty="0">
                <a:latin typeface="+mj-lt"/>
              </a:rPr>
              <a:t>-3</a:t>
            </a:r>
            <a:r>
              <a:rPr lang="en-US" sz="2400" b="0" dirty="0">
                <a:latin typeface="+mj-lt"/>
              </a:rPr>
              <a:t> </a:t>
            </a:r>
            <a:r>
              <a:rPr lang="en-US" sz="2400" b="0" dirty="0" err="1">
                <a:latin typeface="+mj-lt"/>
              </a:rPr>
              <a:t>mol</a:t>
            </a:r>
            <a:r>
              <a:rPr lang="en-US" sz="2400" b="0" dirty="0">
                <a:latin typeface="+mj-lt"/>
              </a:rPr>
              <a:t> base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791200" y="3182978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70C0"/>
                </a:solidFill>
                <a:latin typeface="+mj-lt"/>
              </a:rPr>
              <a:t>Have to convert to M before using He-Ha!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296006" y="3989304"/>
                <a:ext cx="5374740" cy="6800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  <m:r>
                            <a:rPr lang="en-US" sz="2000" b="1" i="1" baseline="-2500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  <m:r>
                            <a:rPr lang="en-US" sz="2000" b="1" i="1" baseline="-25000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𝑶𝑯</m:t>
                          </m:r>
                        </m:e>
                      </m:d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𝟐𝟓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𝒎𝒐𝒍</m:t>
                          </m:r>
                        </m:num>
                        <m:den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𝟎𝟐𝟓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𝟎𝟐𝟓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𝟎𝟐𝟓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6006" y="3989304"/>
                <a:ext cx="5374740" cy="6800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304374" y="4982874"/>
                <a:ext cx="5301901" cy="6800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  <m:r>
                            <a:rPr lang="en-US" sz="2000" b="1" i="1" baseline="-2500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  <m:r>
                            <a:rPr lang="en-US" sz="2000" b="1" i="1" baseline="-25000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𝑶</m:t>
                          </m:r>
                          <m:r>
                            <a:rPr lang="en-US" sz="2000" b="1" i="1" baseline="30000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e>
                      </m:d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𝟎𝟎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𝒎𝒐𝒍</m:t>
                          </m:r>
                        </m:num>
                        <m:den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𝟎𝟐𝟓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𝟎𝟐𝟓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𝟎𝟓𝟎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4374" y="4982874"/>
                <a:ext cx="5301901" cy="6800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7232956" y="5862935"/>
            <a:ext cx="3963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  <a:latin typeface="+mj-lt"/>
              </a:rPr>
              <a:t>NOW you can use He-Ha</a:t>
            </a:r>
          </a:p>
        </p:txBody>
      </p:sp>
      <p:sp>
        <p:nvSpPr>
          <p:cNvPr id="41" name="Oval 40"/>
          <p:cNvSpPr/>
          <p:nvPr/>
        </p:nvSpPr>
        <p:spPr bwMode="auto">
          <a:xfrm>
            <a:off x="11265461" y="285921"/>
            <a:ext cx="609600" cy="609600"/>
          </a:xfrm>
          <a:prstGeom prst="ellipse">
            <a:avLst/>
          </a:prstGeom>
          <a:solidFill>
            <a:srgbClr val="3366FF">
              <a:lumMod val="20000"/>
              <a:lumOff val="80000"/>
            </a:srgbClr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0" lang="en-US" sz="18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81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8" grpId="0"/>
      <p:bldP spid="15" grpId="0"/>
      <p:bldP spid="16" grpId="0"/>
      <p:bldP spid="17" grpId="0"/>
      <p:bldP spid="19" grpId="0"/>
      <p:bldP spid="20" grpId="0"/>
      <p:bldP spid="22" grpId="0"/>
      <p:bldP spid="26" grpId="0"/>
      <p:bldP spid="27" grpId="0"/>
      <p:bldP spid="28" grpId="0"/>
      <p:bldP spid="29" grpId="0"/>
      <p:bldP spid="31" grpId="0"/>
      <p:bldP spid="36" grpId="0"/>
      <p:bldP spid="38" grpId="0"/>
      <p:bldP spid="39" grpId="0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8440"/>
            <a:ext cx="8229600" cy="639762"/>
          </a:xfrm>
        </p:spPr>
        <p:txBody>
          <a:bodyPr/>
          <a:lstStyle/>
          <a:p>
            <a:pPr algn="l"/>
            <a:r>
              <a:rPr lang="en-US" b="1" u="sng" dirty="0">
                <a:latin typeface="+mn-lt"/>
              </a:rPr>
              <a:t>Titration Calculations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2"/>
            <a:ext cx="9829800" cy="330449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DURING THE TITRATION AGAIN</a:t>
            </a:r>
          </a:p>
          <a:p>
            <a:r>
              <a:rPr lang="en-US" sz="2800" dirty="0"/>
              <a:t>Add 25ml of 0.10 M </a:t>
            </a:r>
            <a:r>
              <a:rPr lang="en-US" sz="2800" dirty="0" err="1"/>
              <a:t>NaOH</a:t>
            </a:r>
            <a:endParaRPr lang="en-US" sz="2800" dirty="0"/>
          </a:p>
          <a:p>
            <a:pPr lvl="1"/>
            <a:r>
              <a:rPr lang="en-US" sz="2400" dirty="0"/>
              <a:t>Determine stoichiometry</a:t>
            </a:r>
          </a:p>
          <a:p>
            <a:pPr lvl="1"/>
            <a:r>
              <a:rPr lang="en-US" sz="2400" dirty="0"/>
              <a:t>Notice! You have a buffer now.</a:t>
            </a:r>
          </a:p>
          <a:p>
            <a:pPr lvl="2"/>
            <a:r>
              <a:rPr lang="en-US" dirty="0"/>
              <a:t>You have a conjugate base! </a:t>
            </a:r>
          </a:p>
          <a:p>
            <a:pPr lvl="2"/>
            <a:r>
              <a:rPr lang="en-US" dirty="0"/>
              <a:t>Use He-Ha eq.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934200" y="3863989"/>
                <a:ext cx="3514295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𝒑𝑯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𝒑𝑲𝒂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𝒍𝒐𝒈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sSup>
                                <m:sSup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e>
                                <m:sup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num>
                            <m:den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𝑯𝑨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3863989"/>
                <a:ext cx="3514295" cy="8298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295900" y="4969804"/>
                <a:ext cx="5945987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𝒑𝑯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𝒍𝒐𝒈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</m:sSup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𝒍𝒐𝒈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𝟎𝟓𝟎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num>
                            <m:den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𝟎𝟐𝟓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5900" y="4969804"/>
                <a:ext cx="5945987" cy="8298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/>
          <p:cNvSpPr/>
          <p:nvPr/>
        </p:nvSpPr>
        <p:spPr>
          <a:xfrm>
            <a:off x="7693317" y="5873213"/>
            <a:ext cx="19960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j-lt"/>
              </a:rPr>
              <a:t>pH = 5.05</a:t>
            </a:r>
          </a:p>
        </p:txBody>
      </p:sp>
      <p:sp>
        <p:nvSpPr>
          <p:cNvPr id="34" name="Oval 33"/>
          <p:cNvSpPr/>
          <p:nvPr/>
        </p:nvSpPr>
        <p:spPr bwMode="auto">
          <a:xfrm>
            <a:off x="11265461" y="285921"/>
            <a:ext cx="609600" cy="609600"/>
          </a:xfrm>
          <a:prstGeom prst="ellipse">
            <a:avLst/>
          </a:prstGeom>
          <a:solidFill>
            <a:srgbClr val="3366FF">
              <a:lumMod val="20000"/>
              <a:lumOff val="80000"/>
            </a:srgbClr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0" lang="en-US" sz="18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296006" y="1600200"/>
                <a:ext cx="5374740" cy="6800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  <m:r>
                            <a:rPr lang="en-US" sz="2000" b="1" i="1" baseline="-2500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  <m:r>
                            <a:rPr lang="en-US" sz="2000" b="1" i="1" baseline="-25000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𝑶𝑯</m:t>
                          </m:r>
                        </m:e>
                      </m:d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𝟐𝟓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𝒎𝒐𝒍</m:t>
                          </m:r>
                        </m:num>
                        <m:den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𝟎𝟐𝟓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𝟎𝟐𝟓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𝟎𝟐𝟓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6006" y="1600200"/>
                <a:ext cx="5374740" cy="6800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304374" y="2593770"/>
                <a:ext cx="5301901" cy="6800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  <m:r>
                            <a:rPr lang="en-US" sz="2000" b="1" i="1" baseline="-2500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  <m:r>
                            <a:rPr lang="en-US" sz="2000" b="1" i="1" baseline="-25000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𝑶</m:t>
                          </m:r>
                          <m:r>
                            <a:rPr lang="en-US" sz="2000" b="1" i="1" baseline="30000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e>
                      </m:d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𝟎𝟎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𝒎𝒐𝒍</m:t>
                          </m:r>
                        </m:num>
                        <m:den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𝟎𝟐𝟓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𝟎𝟐𝟓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𝟎𝟓𝟎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4374" y="2593770"/>
                <a:ext cx="5301901" cy="68005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159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5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8440"/>
            <a:ext cx="8229600" cy="639762"/>
          </a:xfrm>
        </p:spPr>
        <p:txBody>
          <a:bodyPr/>
          <a:lstStyle/>
          <a:p>
            <a:pPr algn="l"/>
            <a:r>
              <a:rPr lang="en-US" b="1" u="sng" dirty="0">
                <a:latin typeface="+mn-lt"/>
              </a:rPr>
              <a:t>Titration Calculations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2"/>
            <a:ext cx="9829800" cy="330449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AT EQUIVALENCE POINT</a:t>
            </a:r>
          </a:p>
          <a:p>
            <a:r>
              <a:rPr lang="en-US" sz="2800" dirty="0"/>
              <a:t>Add 37.5 ml of 0.10 M </a:t>
            </a:r>
            <a:r>
              <a:rPr lang="en-US" sz="2800" dirty="0" err="1"/>
              <a:t>NaOH</a:t>
            </a:r>
            <a:endParaRPr lang="en-US" sz="2800" dirty="0"/>
          </a:p>
          <a:p>
            <a:pPr lvl="1"/>
            <a:r>
              <a:rPr lang="en-US" sz="2400" dirty="0"/>
              <a:t>Determine stoichiometry</a:t>
            </a:r>
          </a:p>
          <a:p>
            <a:pPr lvl="1"/>
            <a:r>
              <a:rPr lang="en-US" sz="2400" dirty="0"/>
              <a:t>Notice! You have NO BUFFER LEFT!</a:t>
            </a:r>
          </a:p>
          <a:p>
            <a:pPr lvl="2"/>
            <a:r>
              <a:rPr lang="en-US" dirty="0"/>
              <a:t>You have NO weak acid left!! </a:t>
            </a:r>
          </a:p>
          <a:p>
            <a:pPr marL="457200" lvl="1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1849547"/>
              </p:ext>
            </p:extLst>
          </p:nvPr>
        </p:nvGraphicFramePr>
        <p:xfrm>
          <a:off x="6476999" y="1881522"/>
          <a:ext cx="54864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9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5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OH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OH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  <a:sym typeface="Symbol"/>
                        </a:rPr>
                        <a:t></a:t>
                      </a:r>
                      <a:endParaRPr lang="en-US" sz="20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en-US" sz="20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O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  <a:sym typeface="Symbol"/>
                        </a:rPr>
                        <a:t></a:t>
                      </a:r>
                      <a:endParaRPr lang="en-US" sz="20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3.75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mmol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3.75mmol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mmol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mmol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3.75mmol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3.75mmol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052598" y="171834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Symbol"/>
              </a:rPr>
              <a:t></a:t>
            </a:r>
            <a:endParaRPr lang="en-US" dirty="0"/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88805" y="811991"/>
            <a:ext cx="50513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1" dirty="0">
                <a:latin typeface="+mj-lt"/>
              </a:rPr>
              <a:t>People like to use these “mole tables” – they are NOT ICE TABLES! They have moles not concentrations. </a:t>
            </a:r>
            <a:r>
              <a:rPr lang="en-US" sz="2000" i="1" dirty="0">
                <a:solidFill>
                  <a:srgbClr val="0070C0"/>
                </a:solidFill>
                <a:latin typeface="+mj-lt"/>
              </a:rPr>
              <a:t>BE CAREFUL!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81000" y="4429588"/>
            <a:ext cx="36576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1295400" y="3962400"/>
            <a:ext cx="0" cy="914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324703" y="3967923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+mj-lt"/>
              </a:rPr>
              <a:t>25 mL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90850" y="443871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+mj-lt"/>
              </a:rPr>
              <a:t>1000 mL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33500" y="3967923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+mj-lt"/>
              </a:rPr>
              <a:t>1 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89830" y="4464413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+mj-lt"/>
              </a:rPr>
              <a:t>1 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63103" y="39717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+mj-lt"/>
              </a:rPr>
              <a:t>0.15 </a:t>
            </a:r>
            <a:r>
              <a:rPr lang="en-US" sz="2400" b="0" dirty="0" err="1">
                <a:latin typeface="+mj-lt"/>
              </a:rPr>
              <a:t>mol</a:t>
            </a:r>
            <a:endParaRPr lang="en-US" sz="2400" b="0" dirty="0">
              <a:latin typeface="+mj-lt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2667000" y="3993546"/>
            <a:ext cx="0" cy="914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4229099" y="4198755"/>
            <a:ext cx="1784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+mj-lt"/>
              </a:rPr>
              <a:t>= 3.75x10</a:t>
            </a:r>
            <a:r>
              <a:rPr lang="en-US" sz="2400" b="0" baseline="30000" dirty="0">
                <a:latin typeface="+mj-lt"/>
              </a:rPr>
              <a:t>-3</a:t>
            </a:r>
            <a:r>
              <a:rPr lang="en-US" sz="2400" b="0" dirty="0">
                <a:latin typeface="+mj-lt"/>
              </a:rPr>
              <a:t> </a:t>
            </a:r>
            <a:r>
              <a:rPr lang="en-US" sz="2400" b="0" dirty="0" err="1">
                <a:latin typeface="+mj-lt"/>
              </a:rPr>
              <a:t>mol</a:t>
            </a:r>
            <a:r>
              <a:rPr lang="en-US" sz="2400" b="0" dirty="0">
                <a:latin typeface="+mj-lt"/>
              </a:rPr>
              <a:t> acid</a:t>
            </a:r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354273" y="5723412"/>
            <a:ext cx="36576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1268673" y="5257248"/>
            <a:ext cx="0" cy="914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255773" y="5280266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+mj-lt"/>
              </a:rPr>
              <a:t>37.5mL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264123" y="573355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+mj-lt"/>
              </a:rPr>
              <a:t>1000 mL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06773" y="5262771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+mj-lt"/>
              </a:rPr>
              <a:t>1 L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763103" y="5759261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+mj-lt"/>
              </a:rPr>
              <a:t>1 L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736376" y="5266556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+mj-lt"/>
              </a:rPr>
              <a:t>0.10 </a:t>
            </a:r>
            <a:r>
              <a:rPr lang="en-US" sz="2400" b="0" dirty="0" err="1">
                <a:latin typeface="+mj-lt"/>
              </a:rPr>
              <a:t>mol</a:t>
            </a:r>
            <a:endParaRPr lang="en-US" sz="2400" b="0" dirty="0">
              <a:latin typeface="+mj-lt"/>
            </a:endParaRPr>
          </a:p>
        </p:txBody>
      </p:sp>
      <p:cxnSp>
        <p:nvCxnSpPr>
          <p:cNvPr id="30" name="Straight Connector 29"/>
          <p:cNvCxnSpPr/>
          <p:nvPr/>
        </p:nvCxnSpPr>
        <p:spPr bwMode="auto">
          <a:xfrm>
            <a:off x="2645960" y="5306526"/>
            <a:ext cx="0" cy="914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4202371" y="5493603"/>
            <a:ext cx="1911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+mj-lt"/>
              </a:rPr>
              <a:t>= 3.75 x10</a:t>
            </a:r>
            <a:r>
              <a:rPr lang="en-US" sz="2400" b="0" baseline="30000" dirty="0">
                <a:latin typeface="+mj-lt"/>
              </a:rPr>
              <a:t>-3</a:t>
            </a:r>
            <a:r>
              <a:rPr lang="en-US" sz="2400" b="0" dirty="0">
                <a:latin typeface="+mj-lt"/>
              </a:rPr>
              <a:t> </a:t>
            </a:r>
            <a:r>
              <a:rPr lang="en-US" sz="2400" b="0" dirty="0" err="1">
                <a:latin typeface="+mj-lt"/>
              </a:rPr>
              <a:t>mol</a:t>
            </a:r>
            <a:r>
              <a:rPr lang="en-US" sz="2400" b="0" dirty="0">
                <a:latin typeface="+mj-lt"/>
              </a:rPr>
              <a:t> base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791200" y="3182978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70C0"/>
                </a:solidFill>
                <a:latin typeface="+mj-lt"/>
              </a:rPr>
              <a:t>Have to Reverse the </a:t>
            </a:r>
            <a:r>
              <a:rPr lang="en-US" sz="2400" i="1" dirty="0" err="1">
                <a:solidFill>
                  <a:srgbClr val="0070C0"/>
                </a:solidFill>
                <a:latin typeface="+mj-lt"/>
              </a:rPr>
              <a:t>Rxn</a:t>
            </a:r>
            <a:r>
              <a:rPr lang="en-US" sz="2400" i="1" dirty="0">
                <a:solidFill>
                  <a:srgbClr val="0070C0"/>
                </a:solidFill>
                <a:latin typeface="+mj-lt"/>
              </a:rPr>
              <a:t>, new ICE table!</a:t>
            </a:r>
          </a:p>
        </p:txBody>
      </p:sp>
      <p:sp>
        <p:nvSpPr>
          <p:cNvPr id="41" name="Oval 40"/>
          <p:cNvSpPr/>
          <p:nvPr/>
        </p:nvSpPr>
        <p:spPr bwMode="auto">
          <a:xfrm>
            <a:off x="11265461" y="285921"/>
            <a:ext cx="609600" cy="609600"/>
          </a:xfrm>
          <a:prstGeom prst="ellipse">
            <a:avLst/>
          </a:prstGeom>
          <a:solidFill>
            <a:srgbClr val="3366FF">
              <a:lumMod val="20000"/>
              <a:lumOff val="80000"/>
            </a:srgbClr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n-US" sz="18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95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8" grpId="0"/>
      <p:bldP spid="15" grpId="0"/>
      <p:bldP spid="16" grpId="0"/>
      <p:bldP spid="17" grpId="0"/>
      <p:bldP spid="19" grpId="0"/>
      <p:bldP spid="20" grpId="0"/>
      <p:bldP spid="22" grpId="0"/>
      <p:bldP spid="26" grpId="0"/>
      <p:bldP spid="27" grpId="0"/>
      <p:bldP spid="28" grpId="0"/>
      <p:bldP spid="29" grpId="0"/>
      <p:bldP spid="31" grpId="0"/>
      <p:bldP spid="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8440"/>
            <a:ext cx="8229600" cy="639762"/>
          </a:xfrm>
        </p:spPr>
        <p:txBody>
          <a:bodyPr/>
          <a:lstStyle/>
          <a:p>
            <a:pPr algn="l"/>
            <a:r>
              <a:rPr lang="en-US" b="1" u="sng" dirty="0">
                <a:latin typeface="+mn-lt"/>
              </a:rPr>
              <a:t>Titration Calculations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2"/>
            <a:ext cx="9829800" cy="330449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AT EQUIVALENCE POINT</a:t>
            </a:r>
          </a:p>
          <a:p>
            <a:r>
              <a:rPr lang="en-US" sz="2800" dirty="0"/>
              <a:t>Add 37.5 ml of 0.10 M </a:t>
            </a:r>
            <a:r>
              <a:rPr lang="en-US" sz="2800" dirty="0" err="1"/>
              <a:t>NaOH</a:t>
            </a:r>
            <a:endParaRPr lang="en-US" sz="2800" dirty="0"/>
          </a:p>
          <a:p>
            <a:pPr lvl="1"/>
            <a:r>
              <a:rPr lang="en-US" sz="2400" dirty="0"/>
              <a:t>Determine stoichiometry</a:t>
            </a:r>
          </a:p>
          <a:p>
            <a:pPr lvl="1"/>
            <a:r>
              <a:rPr lang="en-US" sz="2400" dirty="0"/>
              <a:t>Notice! You have NO BUFFER LEFT!</a:t>
            </a:r>
          </a:p>
          <a:p>
            <a:pPr lvl="2"/>
            <a:r>
              <a:rPr lang="en-US" dirty="0"/>
              <a:t>You have NO weak acid left!! </a:t>
            </a:r>
          </a:p>
          <a:p>
            <a:pPr marL="457200" lvl="1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1849547"/>
              </p:ext>
            </p:extLst>
          </p:nvPr>
        </p:nvGraphicFramePr>
        <p:xfrm>
          <a:off x="6476999" y="1881522"/>
          <a:ext cx="54864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9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5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OH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OH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  <a:sym typeface="Symbol"/>
                        </a:rPr>
                        <a:t></a:t>
                      </a:r>
                      <a:endParaRPr lang="en-US" sz="20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en-US" sz="20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O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  <a:sym typeface="Symbol"/>
                        </a:rPr>
                        <a:t></a:t>
                      </a:r>
                      <a:endParaRPr lang="en-US" sz="20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3.75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mmol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3.75mmol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mmol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mmol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3.75mmol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3.75mmol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052598" y="171834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Symbol"/>
              </a:rPr>
              <a:t></a:t>
            </a:r>
            <a:endParaRPr lang="en-US" dirty="0"/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88805" y="811991"/>
            <a:ext cx="50513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1" dirty="0">
                <a:latin typeface="+mj-lt"/>
              </a:rPr>
              <a:t>People like to use these “mole tables” – they are NOT ICE TABLES! They have moles not concentrations. </a:t>
            </a:r>
            <a:r>
              <a:rPr lang="en-US" sz="2000" i="1" dirty="0">
                <a:solidFill>
                  <a:srgbClr val="0070C0"/>
                </a:solidFill>
                <a:latin typeface="+mj-lt"/>
              </a:rPr>
              <a:t>BE CAREFUL!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791199" y="3312802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70C0"/>
                </a:solidFill>
                <a:latin typeface="+mj-lt"/>
              </a:rPr>
              <a:t>Have to Reverse the </a:t>
            </a:r>
            <a:r>
              <a:rPr lang="en-US" sz="2400" i="1" dirty="0" err="1">
                <a:solidFill>
                  <a:srgbClr val="0070C0"/>
                </a:solidFill>
                <a:latin typeface="+mj-lt"/>
              </a:rPr>
              <a:t>Rxn</a:t>
            </a:r>
            <a:r>
              <a:rPr lang="en-US" sz="2400" i="1" dirty="0">
                <a:solidFill>
                  <a:srgbClr val="0070C0"/>
                </a:solidFill>
                <a:latin typeface="+mj-lt"/>
              </a:rPr>
              <a:t>, new ICE table!</a:t>
            </a:r>
          </a:p>
        </p:txBody>
      </p:sp>
      <p:sp>
        <p:nvSpPr>
          <p:cNvPr id="41" name="Oval 40"/>
          <p:cNvSpPr/>
          <p:nvPr/>
        </p:nvSpPr>
        <p:spPr bwMode="auto">
          <a:xfrm>
            <a:off x="11265461" y="285921"/>
            <a:ext cx="609600" cy="609600"/>
          </a:xfrm>
          <a:prstGeom prst="ellipse">
            <a:avLst/>
          </a:prstGeom>
          <a:solidFill>
            <a:srgbClr val="3366FF">
              <a:lumMod val="20000"/>
              <a:lumOff val="80000"/>
            </a:srgbClr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n-US" sz="18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1087683"/>
              </p:ext>
            </p:extLst>
          </p:nvPr>
        </p:nvGraphicFramePr>
        <p:xfrm>
          <a:off x="6309398" y="4016181"/>
          <a:ext cx="5486400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9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5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O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en-US" sz="20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OH</a:t>
                      </a:r>
                      <a:endParaRPr lang="en-US" sz="20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OH-</a:t>
                      </a:r>
                      <a:endParaRPr lang="en-US" sz="20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0.06 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- 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+ 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+ 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4533971"/>
                  </a:ext>
                </a:extLst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8747798" y="3886417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Symbol"/>
              </a:rPr>
              <a:t>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81000" y="350331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70C0"/>
                </a:solidFill>
                <a:latin typeface="+mj-lt"/>
              </a:rPr>
              <a:t>Remember to use M in ICE Table not moles!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81000" y="4447011"/>
                <a:ext cx="5455789" cy="6800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  <m:r>
                            <a:rPr lang="en-US" sz="2000" b="1" i="1" baseline="-2500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  <m:r>
                            <a:rPr lang="en-US" sz="2000" b="1" i="1" baseline="-25000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𝑶</m:t>
                          </m:r>
                          <m:r>
                            <a:rPr lang="en-US" sz="2000" b="1" i="1" baseline="30000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e>
                      </m:d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𝟕𝟓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𝒎𝒐𝒍</m:t>
                          </m:r>
                        </m:num>
                        <m:den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𝟎𝟐𝟓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𝟎𝟑𝟕𝟓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𝟎𝟔𝟎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447011"/>
                <a:ext cx="5455789" cy="6800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430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8440"/>
            <a:ext cx="8229600" cy="639762"/>
          </a:xfrm>
        </p:spPr>
        <p:txBody>
          <a:bodyPr/>
          <a:lstStyle/>
          <a:p>
            <a:pPr algn="l"/>
            <a:r>
              <a:rPr lang="en-US" b="1" u="sng" dirty="0">
                <a:latin typeface="+mn-lt"/>
              </a:rPr>
              <a:t>Titration Calculations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2"/>
            <a:ext cx="9829800" cy="330449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AT EQUIVALENCE POINT</a:t>
            </a:r>
          </a:p>
          <a:p>
            <a:r>
              <a:rPr lang="en-US" sz="2800" dirty="0"/>
              <a:t>Add 37.5 ml of 0.10 M </a:t>
            </a:r>
            <a:r>
              <a:rPr lang="en-US" sz="2800" dirty="0" err="1"/>
              <a:t>NaOH</a:t>
            </a:r>
            <a:endParaRPr lang="en-US" sz="2800" dirty="0"/>
          </a:p>
          <a:p>
            <a:pPr lvl="1"/>
            <a:r>
              <a:rPr lang="en-US" sz="2400" dirty="0"/>
              <a:t>Determine stoichiometry</a:t>
            </a:r>
          </a:p>
          <a:p>
            <a:pPr lvl="1"/>
            <a:r>
              <a:rPr lang="en-US" sz="2400" dirty="0"/>
              <a:t>Notice! You have NO BUFFER LEFT!</a:t>
            </a:r>
          </a:p>
          <a:p>
            <a:pPr lvl="2"/>
            <a:r>
              <a:rPr lang="en-US" dirty="0"/>
              <a:t>You have NO weak acid left!! </a:t>
            </a:r>
          </a:p>
          <a:p>
            <a:pPr marL="457200" lvl="1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1849547"/>
              </p:ext>
            </p:extLst>
          </p:nvPr>
        </p:nvGraphicFramePr>
        <p:xfrm>
          <a:off x="6476999" y="1881522"/>
          <a:ext cx="54864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9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5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OH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OH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  <a:sym typeface="Symbol"/>
                        </a:rPr>
                        <a:t></a:t>
                      </a:r>
                      <a:endParaRPr lang="en-US" sz="20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en-US" sz="20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O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  <a:sym typeface="Symbol"/>
                        </a:rPr>
                        <a:t></a:t>
                      </a:r>
                      <a:endParaRPr lang="en-US" sz="20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3.75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mmol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3.75mmol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mmol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mmol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3.75mmol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3.75mmol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052598" y="171834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Symbol"/>
              </a:rPr>
              <a:t></a:t>
            </a:r>
            <a:endParaRPr lang="en-US" dirty="0"/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88805" y="811991"/>
            <a:ext cx="50513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1" dirty="0">
                <a:latin typeface="+mj-lt"/>
              </a:rPr>
              <a:t>People like to use these “mole tables” – they are NOT ICE TABLES! They have moles not concentrations. </a:t>
            </a:r>
            <a:r>
              <a:rPr lang="en-US" sz="2000" i="1" dirty="0">
                <a:solidFill>
                  <a:srgbClr val="0070C0"/>
                </a:solidFill>
                <a:latin typeface="+mj-lt"/>
              </a:rPr>
              <a:t>BE CAREFUL!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791199" y="3312802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70C0"/>
                </a:solidFill>
                <a:latin typeface="+mj-lt"/>
              </a:rPr>
              <a:t>Have to Reverse the </a:t>
            </a:r>
            <a:r>
              <a:rPr lang="en-US" sz="2400" i="1" dirty="0" err="1">
                <a:solidFill>
                  <a:srgbClr val="0070C0"/>
                </a:solidFill>
                <a:latin typeface="+mj-lt"/>
              </a:rPr>
              <a:t>Rxn</a:t>
            </a:r>
            <a:r>
              <a:rPr lang="en-US" sz="2400" i="1" dirty="0">
                <a:solidFill>
                  <a:srgbClr val="0070C0"/>
                </a:solidFill>
                <a:latin typeface="+mj-lt"/>
              </a:rPr>
              <a:t>, new ICE table!</a:t>
            </a:r>
          </a:p>
        </p:txBody>
      </p:sp>
      <p:sp>
        <p:nvSpPr>
          <p:cNvPr id="41" name="Oval 40"/>
          <p:cNvSpPr/>
          <p:nvPr/>
        </p:nvSpPr>
        <p:spPr bwMode="auto">
          <a:xfrm>
            <a:off x="11265461" y="285921"/>
            <a:ext cx="609600" cy="609600"/>
          </a:xfrm>
          <a:prstGeom prst="ellipse">
            <a:avLst/>
          </a:prstGeom>
          <a:solidFill>
            <a:srgbClr val="3366FF">
              <a:lumMod val="20000"/>
              <a:lumOff val="80000"/>
            </a:srgbClr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n-US" sz="18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1087683"/>
              </p:ext>
            </p:extLst>
          </p:nvPr>
        </p:nvGraphicFramePr>
        <p:xfrm>
          <a:off x="6309398" y="4016181"/>
          <a:ext cx="5486400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9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5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O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en-US" sz="20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OH</a:t>
                      </a:r>
                      <a:endParaRPr lang="en-US" sz="20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OH-</a:t>
                      </a:r>
                      <a:endParaRPr lang="en-US" sz="20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0.06 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- 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+ 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+ 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4533971"/>
                  </a:ext>
                </a:extLst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8747798" y="3886417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Symbol"/>
              </a:rPr>
              <a:t>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81000" y="350331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70C0"/>
                </a:solidFill>
                <a:latin typeface="+mj-lt"/>
              </a:rPr>
              <a:t>Remember to use Kb this time!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59896" y="4303826"/>
                <a:ext cx="217309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𝑲𝒘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𝑲𝒂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𝑲𝒃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896" y="4303826"/>
                <a:ext cx="2173095" cy="369332"/>
              </a:xfrm>
              <a:prstGeom prst="rect">
                <a:avLst/>
              </a:prstGeom>
              <a:blipFill>
                <a:blip r:embed="rId2"/>
                <a:stretch>
                  <a:fillRect l="-1401" r="-1401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345905" y="4143065"/>
                <a:ext cx="1434111" cy="6914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𝑲𝒃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𝑲𝒘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𝑲𝒂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5905" y="4143065"/>
                <a:ext cx="1434111" cy="6914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59896" y="5288731"/>
                <a:ext cx="4881465" cy="8206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𝑲𝒃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sSup>
                            <m:s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𝟏𝟒</m:t>
                              </m:r>
                            </m:sup>
                          </m:s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sup>
                          </m:s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𝟓𝟔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896" y="5288731"/>
                <a:ext cx="4881465" cy="8206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258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9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8440"/>
            <a:ext cx="8229600" cy="639762"/>
          </a:xfrm>
        </p:spPr>
        <p:txBody>
          <a:bodyPr/>
          <a:lstStyle/>
          <a:p>
            <a:pPr algn="l"/>
            <a:r>
              <a:rPr lang="en-US" b="1" u="sng" dirty="0">
                <a:latin typeface="+mn-lt"/>
              </a:rPr>
              <a:t>Titration Calculations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2"/>
            <a:ext cx="9829800" cy="330449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AT EQUIVALENCE POINT</a:t>
            </a:r>
          </a:p>
          <a:p>
            <a:r>
              <a:rPr lang="en-US" sz="2800" dirty="0"/>
              <a:t>Add 37.5 ml of 0.10 M </a:t>
            </a:r>
            <a:r>
              <a:rPr lang="en-US" sz="2800" dirty="0" err="1"/>
              <a:t>NaOH</a:t>
            </a:r>
            <a:endParaRPr lang="en-US" sz="2800" dirty="0"/>
          </a:p>
          <a:p>
            <a:pPr lvl="1"/>
            <a:r>
              <a:rPr lang="en-US" sz="2400" dirty="0"/>
              <a:t>Determine stoichiometry</a:t>
            </a:r>
          </a:p>
          <a:p>
            <a:pPr lvl="1"/>
            <a:r>
              <a:rPr lang="en-US" sz="2400" dirty="0"/>
              <a:t>Notice! You have NO BUFFER LEFT!</a:t>
            </a:r>
          </a:p>
          <a:p>
            <a:pPr lvl="2"/>
            <a:r>
              <a:rPr lang="en-US" dirty="0"/>
              <a:t>You have NO weak acid left!!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11265461" y="285921"/>
            <a:ext cx="609600" cy="609600"/>
          </a:xfrm>
          <a:prstGeom prst="ellipse">
            <a:avLst/>
          </a:prstGeom>
          <a:solidFill>
            <a:srgbClr val="3366FF">
              <a:lumMod val="20000"/>
              <a:lumOff val="80000"/>
            </a:srgbClr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n-US" sz="18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212620"/>
              </p:ext>
            </p:extLst>
          </p:nvPr>
        </p:nvGraphicFramePr>
        <p:xfrm>
          <a:off x="6388661" y="1179125"/>
          <a:ext cx="5486400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9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5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O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en-US" sz="20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OH</a:t>
                      </a:r>
                      <a:endParaRPr lang="en-US" sz="20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OH-</a:t>
                      </a:r>
                      <a:endParaRPr lang="en-US" sz="20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0.06 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- 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+ 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+ 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4533971"/>
                  </a:ext>
                </a:extLst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8827061" y="104936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Symbol"/>
              </a:rPr>
              <a:t>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81000" y="350331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70C0"/>
                </a:solidFill>
                <a:latin typeface="+mj-lt"/>
              </a:rPr>
              <a:t>Remember to use Kb this time!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59896" y="4303826"/>
                <a:ext cx="217309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𝑲𝒘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𝑲𝒂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𝑲𝒃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896" y="4303826"/>
                <a:ext cx="2173095" cy="369332"/>
              </a:xfrm>
              <a:prstGeom prst="rect">
                <a:avLst/>
              </a:prstGeom>
              <a:blipFill>
                <a:blip r:embed="rId2"/>
                <a:stretch>
                  <a:fillRect l="-1401" r="-1401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352800" y="4143065"/>
                <a:ext cx="1434111" cy="6914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𝑲𝒃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𝑲𝒘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𝑲𝒂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4143065"/>
                <a:ext cx="1434111" cy="6914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59896" y="5288731"/>
                <a:ext cx="4881465" cy="8206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𝑲𝒃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sSup>
                            <m:s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𝟏𝟒</m:t>
                              </m:r>
                            </m:sup>
                          </m:s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sup>
                          </m:s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𝟓𝟔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896" y="5288731"/>
                <a:ext cx="4881465" cy="8206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767011" y="3262961"/>
                <a:ext cx="3263073" cy="7010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𝟓𝟔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sup>
                      </m:sSup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𝟎𝟔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7011" y="3262961"/>
                <a:ext cx="3263073" cy="70108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826663" y="4403271"/>
                <a:ext cx="3629520" cy="3781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𝟕𝟕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sup>
                      </m:sSup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=[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𝑶𝑯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6663" y="4403271"/>
                <a:ext cx="3629520" cy="378180"/>
              </a:xfrm>
              <a:prstGeom prst="rect">
                <a:avLst/>
              </a:prstGeom>
              <a:blipFill>
                <a:blip r:embed="rId6"/>
                <a:stretch>
                  <a:fillRect r="-1849" b="-35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6543713" y="5076784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70C0"/>
                </a:solidFill>
                <a:latin typeface="+mj-lt"/>
              </a:rPr>
              <a:t>Now you can do pH calculation!</a:t>
            </a:r>
          </a:p>
        </p:txBody>
      </p:sp>
    </p:spTree>
    <p:extLst>
      <p:ext uri="{BB962C8B-B14F-4D97-AF65-F5344CB8AC3E}">
        <p14:creationId xmlns:p14="http://schemas.microsoft.com/office/powerpoint/2010/main" val="172020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8440"/>
            <a:ext cx="8229600" cy="639762"/>
          </a:xfrm>
        </p:spPr>
        <p:txBody>
          <a:bodyPr/>
          <a:lstStyle/>
          <a:p>
            <a:pPr algn="l"/>
            <a:r>
              <a:rPr lang="en-US" b="1" u="sng" dirty="0">
                <a:latin typeface="+mn-lt"/>
              </a:rPr>
              <a:t>Titration Calculations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2"/>
            <a:ext cx="9829800" cy="330449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AT EQUIVALENCE POINT</a:t>
            </a:r>
          </a:p>
          <a:p>
            <a:r>
              <a:rPr lang="en-US" sz="2800" dirty="0"/>
              <a:t>Add 37.5 ml of 0.10 M </a:t>
            </a:r>
            <a:r>
              <a:rPr lang="en-US" sz="2800" dirty="0" err="1"/>
              <a:t>NaOH</a:t>
            </a:r>
            <a:endParaRPr lang="en-US" sz="2800" dirty="0"/>
          </a:p>
          <a:p>
            <a:pPr lvl="1"/>
            <a:r>
              <a:rPr lang="en-US" sz="2400" dirty="0"/>
              <a:t>Determine stoichiometry</a:t>
            </a:r>
          </a:p>
          <a:p>
            <a:pPr lvl="1"/>
            <a:r>
              <a:rPr lang="en-US" sz="2400" dirty="0"/>
              <a:t>Notice! You have NO BUFFER LEFT!</a:t>
            </a:r>
          </a:p>
          <a:p>
            <a:pPr lvl="2"/>
            <a:r>
              <a:rPr lang="en-US" dirty="0"/>
              <a:t>You have NO weak acid left!!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11265461" y="285921"/>
            <a:ext cx="609600" cy="609600"/>
          </a:xfrm>
          <a:prstGeom prst="ellipse">
            <a:avLst/>
          </a:prstGeom>
          <a:solidFill>
            <a:srgbClr val="3366FF">
              <a:lumMod val="20000"/>
              <a:lumOff val="80000"/>
            </a:srgbClr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n-US" sz="18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30940" y="4295100"/>
                <a:ext cx="3629520" cy="3781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𝟕𝟕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sup>
                      </m:sSup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=[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𝑶𝑯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940" y="4295100"/>
                <a:ext cx="3629520" cy="378180"/>
              </a:xfrm>
              <a:prstGeom prst="rect">
                <a:avLst/>
              </a:prstGeom>
              <a:blipFill>
                <a:blip r:embed="rId2"/>
                <a:stretch>
                  <a:fillRect t="-1613" r="-1849" b="-33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3581400" y="3589972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70C0"/>
                </a:solidFill>
                <a:latin typeface="+mj-lt"/>
              </a:rPr>
              <a:t>Now you can do pH calculation!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791200" y="4377756"/>
                <a:ext cx="4923977" cy="416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𝒑𝑶𝑯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𝒍𝒐𝒈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𝟕𝟕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sup>
                          </m:sSup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𝟐𝟒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4377756"/>
                <a:ext cx="4923977" cy="4168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791199" y="4988254"/>
                <a:ext cx="242694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𝒑𝑯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𝟏𝟒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𝒑𝑶𝑯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199" y="4988254"/>
                <a:ext cx="2426946" cy="369332"/>
              </a:xfrm>
              <a:prstGeom prst="rect">
                <a:avLst/>
              </a:prstGeom>
              <a:blipFill>
                <a:blip r:embed="rId4"/>
                <a:stretch>
                  <a:fillRect l="-2513" r="-2513" b="-32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774084" y="5580278"/>
                <a:ext cx="243496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𝒑𝑯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𝟏𝟒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𝟐𝟒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4084" y="5580278"/>
                <a:ext cx="2434962" cy="369332"/>
              </a:xfrm>
              <a:prstGeom prst="rect">
                <a:avLst/>
              </a:prstGeom>
              <a:blipFill>
                <a:blip r:embed="rId5"/>
                <a:stretch>
                  <a:fillRect l="-2500" r="-1250" b="-32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9298675" y="5503870"/>
            <a:ext cx="2273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j-lt"/>
              </a:rPr>
              <a:t>pH = 8.76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0" y="845079"/>
            <a:ext cx="396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+mj-lt"/>
              </a:rPr>
              <a:t>Stop and check that it makes sense!</a:t>
            </a:r>
          </a:p>
          <a:p>
            <a:pPr algn="ctr"/>
            <a:r>
              <a:rPr lang="en-US" sz="2400" b="0" dirty="0">
                <a:latin typeface="+mj-lt"/>
              </a:rPr>
              <a:t>Weak Acid + Strong Base</a:t>
            </a:r>
          </a:p>
          <a:p>
            <a:pPr algn="ctr"/>
            <a:r>
              <a:rPr lang="en-US" sz="2400" b="0" dirty="0">
                <a:latin typeface="+mj-lt"/>
              </a:rPr>
              <a:t>Equivalence Point </a:t>
            </a:r>
            <a:br>
              <a:rPr lang="en-US" sz="2400" b="0" dirty="0">
                <a:latin typeface="+mj-lt"/>
              </a:rPr>
            </a:br>
            <a:r>
              <a:rPr lang="en-US" sz="2400" b="0" dirty="0">
                <a:latin typeface="+mj-lt"/>
              </a:rPr>
              <a:t>should be Basic </a:t>
            </a:r>
          </a:p>
          <a:p>
            <a:pPr algn="ctr"/>
            <a:r>
              <a:rPr lang="en-US" sz="2400" b="0" dirty="0">
                <a:latin typeface="+mj-lt"/>
              </a:rPr>
              <a:t>Yes, 8.76 makes sense!</a:t>
            </a:r>
          </a:p>
        </p:txBody>
      </p:sp>
    </p:spTree>
    <p:extLst>
      <p:ext uri="{BB962C8B-B14F-4D97-AF65-F5344CB8AC3E}">
        <p14:creationId xmlns:p14="http://schemas.microsoft.com/office/powerpoint/2010/main" val="208506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8440"/>
            <a:ext cx="8229600" cy="639762"/>
          </a:xfrm>
        </p:spPr>
        <p:txBody>
          <a:bodyPr/>
          <a:lstStyle/>
          <a:p>
            <a:pPr algn="l"/>
            <a:r>
              <a:rPr lang="en-US" b="1" u="sng" dirty="0">
                <a:latin typeface="+mn-lt"/>
              </a:rPr>
              <a:t>Titration Calculations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2"/>
            <a:ext cx="9829800" cy="330449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AT ½ WAY POINT</a:t>
            </a:r>
          </a:p>
          <a:p>
            <a:r>
              <a:rPr lang="en-US" sz="2800" dirty="0"/>
              <a:t>It took 37.5 ml of </a:t>
            </a:r>
            <a:r>
              <a:rPr lang="en-US" sz="2800" dirty="0" err="1"/>
              <a:t>NaOH</a:t>
            </a:r>
            <a:r>
              <a:rPr lang="en-US" sz="2800" dirty="0"/>
              <a:t> to get to eq.pt</a:t>
            </a:r>
          </a:p>
          <a:p>
            <a:pPr lvl="1"/>
            <a:r>
              <a:rPr lang="en-US" sz="2400" dirty="0"/>
              <a:t>So half way to eq. pt. would be 18.75 mL of </a:t>
            </a:r>
            <a:r>
              <a:rPr lang="en-US" sz="2400" dirty="0" err="1"/>
              <a:t>NaOH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11265461" y="285921"/>
            <a:ext cx="609600" cy="609600"/>
          </a:xfrm>
          <a:prstGeom prst="ellipse">
            <a:avLst/>
          </a:prstGeom>
          <a:solidFill>
            <a:srgbClr val="3366FF">
              <a:lumMod val="20000"/>
              <a:lumOff val="80000"/>
            </a:srgbClr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0" lang="en-US" sz="18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048000" y="3605893"/>
                <a:ext cx="3446585" cy="416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𝒑𝑯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𝒍𝒐𝒈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3605893"/>
                <a:ext cx="3446585" cy="41684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2743200" y="2794686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70C0"/>
                </a:solidFill>
                <a:latin typeface="+mj-lt"/>
              </a:rPr>
              <a:t>@ ½ way point pH = </a:t>
            </a:r>
            <a:r>
              <a:rPr lang="en-US" sz="2400" i="1" dirty="0" err="1">
                <a:solidFill>
                  <a:srgbClr val="0070C0"/>
                </a:solidFill>
                <a:latin typeface="+mj-lt"/>
              </a:rPr>
              <a:t>pKa</a:t>
            </a:r>
            <a:endParaRPr lang="en-US" sz="2400" i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87724" y="3516509"/>
            <a:ext cx="2273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j-lt"/>
              </a:rPr>
              <a:t>pH = 4.74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4800600"/>
            <a:ext cx="1143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+mj-lt"/>
              </a:rPr>
              <a:t>Why calculate pH at the ½ way point? </a:t>
            </a:r>
            <a:r>
              <a:rPr lang="en-US" sz="2800" dirty="0">
                <a:latin typeface="+mj-lt"/>
              </a:rPr>
              <a:t>It is a nice point to plot on a graph to help get the curve. Also - when doing a titration, you can figure out the </a:t>
            </a:r>
            <a:r>
              <a:rPr lang="en-US" sz="2800" dirty="0" err="1">
                <a:latin typeface="+mj-lt"/>
              </a:rPr>
              <a:t>Ka</a:t>
            </a:r>
            <a:r>
              <a:rPr lang="en-US" sz="2800" dirty="0">
                <a:latin typeface="+mj-lt"/>
              </a:rPr>
              <a:t> by finding the pH at the halfway point. </a:t>
            </a:r>
          </a:p>
        </p:txBody>
      </p:sp>
    </p:spTree>
    <p:extLst>
      <p:ext uri="{BB962C8B-B14F-4D97-AF65-F5344CB8AC3E}">
        <p14:creationId xmlns:p14="http://schemas.microsoft.com/office/powerpoint/2010/main" val="294259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7" grpId="0"/>
      <p:bldP spid="18" grpId="0"/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22911" y="1287851"/>
            <a:ext cx="8746177" cy="2023753"/>
          </a:xfrm>
        </p:spPr>
        <p:txBody>
          <a:bodyPr>
            <a:normAutofit/>
          </a:bodyPr>
          <a:lstStyle/>
          <a:p>
            <a:pPr algn="ctr"/>
            <a:r>
              <a:rPr lang="en-US" sz="8000" u="sng" dirty="0">
                <a:latin typeface="Impact" panose="020B0806030902050204" pitchFamily="34" charset="0"/>
              </a:rPr>
              <a:t>N40 – Acid Base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67DC9B-EEAE-F64D-A8B6-FF023D9B83FE}"/>
              </a:ext>
            </a:extLst>
          </p:cNvPr>
          <p:cNvSpPr txBox="1"/>
          <p:nvPr/>
        </p:nvSpPr>
        <p:spPr>
          <a:xfrm>
            <a:off x="685800" y="3311604"/>
            <a:ext cx="108965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Titration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70761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8440"/>
            <a:ext cx="8229600" cy="639762"/>
          </a:xfrm>
        </p:spPr>
        <p:txBody>
          <a:bodyPr/>
          <a:lstStyle/>
          <a:p>
            <a:pPr algn="l"/>
            <a:r>
              <a:rPr lang="en-US" b="1" u="sng" dirty="0">
                <a:latin typeface="+mn-lt"/>
              </a:rPr>
              <a:t>Titration Calculations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2"/>
            <a:ext cx="9829800" cy="330449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AT THE END OF TITRATION</a:t>
            </a:r>
          </a:p>
          <a:p>
            <a:r>
              <a:rPr lang="en-US" sz="2800" dirty="0"/>
              <a:t>Add 50mL of 0.10 M </a:t>
            </a:r>
            <a:r>
              <a:rPr lang="en-US" sz="2800" dirty="0" err="1"/>
              <a:t>NaOH</a:t>
            </a:r>
            <a:endParaRPr lang="en-US" sz="2800" dirty="0"/>
          </a:p>
          <a:p>
            <a:pPr lvl="1"/>
            <a:r>
              <a:rPr lang="en-US" sz="2400" dirty="0"/>
              <a:t>Still no buffer anymore…used up all the weak acid.</a:t>
            </a:r>
          </a:p>
          <a:p>
            <a:pPr lvl="1"/>
            <a:r>
              <a:rPr lang="en-US" sz="2400" dirty="0"/>
              <a:t>BUT…you are past the equivalence point!</a:t>
            </a:r>
          </a:p>
          <a:p>
            <a:pPr lvl="1"/>
            <a:r>
              <a:rPr lang="en-US" sz="2400" dirty="0"/>
              <a:t>Now you have excess OH-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11265461" y="285921"/>
            <a:ext cx="609600" cy="609600"/>
          </a:xfrm>
          <a:prstGeom prst="ellipse">
            <a:avLst/>
          </a:prstGeom>
          <a:solidFill>
            <a:srgbClr val="3366FF">
              <a:lumMod val="20000"/>
              <a:lumOff val="80000"/>
            </a:srgbClr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kumimoji="0" lang="en-US" sz="18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9985" y="4491757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70C0"/>
                </a:solidFill>
                <a:latin typeface="+mj-lt"/>
              </a:rPr>
              <a:t>Do </a:t>
            </a:r>
            <a:r>
              <a:rPr lang="en-US" sz="2400" i="1" dirty="0" err="1">
                <a:solidFill>
                  <a:srgbClr val="0070C0"/>
                </a:solidFill>
                <a:latin typeface="+mj-lt"/>
              </a:rPr>
              <a:t>stoich</a:t>
            </a:r>
            <a:r>
              <a:rPr lang="en-US" sz="2400" i="1" dirty="0">
                <a:solidFill>
                  <a:srgbClr val="0070C0"/>
                </a:solidFill>
                <a:latin typeface="+mj-lt"/>
              </a:rPr>
              <a:t> to find how much left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48658" y="5499061"/>
            <a:ext cx="2273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j-lt"/>
              </a:rPr>
              <a:t>pH = 12.22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660040"/>
              </p:ext>
            </p:extLst>
          </p:nvPr>
        </p:nvGraphicFramePr>
        <p:xfrm>
          <a:off x="464099" y="4990052"/>
          <a:ext cx="5602409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7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5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OH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OH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  <a:sym typeface="Symbol"/>
                        </a:rPr>
                        <a:t></a:t>
                      </a:r>
                      <a:endParaRPr lang="en-US" sz="20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en-US" sz="20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O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  <a:sym typeface="Symbol"/>
                        </a:rPr>
                        <a:t></a:t>
                      </a:r>
                      <a:endParaRPr lang="en-US" sz="20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3.75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mmol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5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mmol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mmol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– 3.75 =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1.25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mmol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3.75mmol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3.75mmol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039698" y="482687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Symbol"/>
              </a:rPr>
              <a:t>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412050" y="1483304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  <a:latin typeface="+mj-lt"/>
              </a:rPr>
              <a:t>Remember to use M in pH calculations!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592247" y="2427837"/>
                <a:ext cx="4201407" cy="8215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[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𝑶𝑯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]=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𝟐𝟓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𝒎𝒐𝒍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𝟎𝟐𝟓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𝟎𝟓𝟎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2247" y="2427837"/>
                <a:ext cx="4201407" cy="8215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611581" y="3519154"/>
                <a:ext cx="277640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𝑶𝑯</m:t>
                              </m:r>
                            </m:e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𝟎𝟏𝟔𝟕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1581" y="3519154"/>
                <a:ext cx="2776401" cy="369332"/>
              </a:xfrm>
              <a:prstGeom prst="rect">
                <a:avLst/>
              </a:prstGeom>
              <a:blipFill>
                <a:blip r:embed="rId3"/>
                <a:stretch>
                  <a:fillRect r="-1099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010831" y="4219784"/>
                <a:ext cx="427944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𝒑𝑶𝑯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𝒍𝒐𝒈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𝟎𝟏𝟔𝟕</m:t>
                          </m:r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𝟕𝟖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831" y="4219784"/>
                <a:ext cx="4279441" cy="369332"/>
              </a:xfrm>
              <a:prstGeom prst="rect">
                <a:avLst/>
              </a:prstGeom>
              <a:blipFill>
                <a:blip r:embed="rId4"/>
                <a:stretch>
                  <a:fillRect l="-1282" t="-1639" r="-570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955173" y="4851958"/>
                <a:ext cx="235962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𝒑𝑯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𝟏𝟒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𝒑𝑶𝑯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173" y="4851958"/>
                <a:ext cx="2359620" cy="369332"/>
              </a:xfrm>
              <a:prstGeom prst="rect">
                <a:avLst/>
              </a:prstGeom>
              <a:blipFill>
                <a:blip r:embed="rId5"/>
                <a:stretch>
                  <a:fillRect l="-2584" r="-2584" b="-32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497843" y="4858926"/>
                <a:ext cx="184935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𝟏𝟒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𝟕𝟖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7843" y="4858926"/>
                <a:ext cx="1849352" cy="369332"/>
              </a:xfrm>
              <a:prstGeom prst="rect">
                <a:avLst/>
              </a:prstGeom>
              <a:blipFill>
                <a:blip r:embed="rId6"/>
                <a:stretch>
                  <a:fillRect r="-1980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/>
          <p:cNvCxnSpPr/>
          <p:nvPr/>
        </p:nvCxnSpPr>
        <p:spPr bwMode="auto">
          <a:xfrm>
            <a:off x="354273" y="3818964"/>
            <a:ext cx="36576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1268673" y="3352800"/>
            <a:ext cx="0" cy="914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1264123" y="382911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+mj-lt"/>
              </a:rPr>
              <a:t>1000 mL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306773" y="3358323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+mj-lt"/>
              </a:rPr>
              <a:t>1 L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763103" y="3854813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+mj-lt"/>
              </a:rPr>
              <a:t>1 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36376" y="3362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+mj-lt"/>
              </a:rPr>
              <a:t>0.10 </a:t>
            </a:r>
            <a:r>
              <a:rPr lang="en-US" sz="2400" b="0" dirty="0" err="1">
                <a:latin typeface="+mj-lt"/>
              </a:rPr>
              <a:t>mol</a:t>
            </a:r>
            <a:endParaRPr lang="en-US" sz="2400" b="0" dirty="0">
              <a:latin typeface="+mj-lt"/>
            </a:endParaRPr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2645960" y="3402078"/>
            <a:ext cx="0" cy="914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4202371" y="3589155"/>
            <a:ext cx="1911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+mj-lt"/>
              </a:rPr>
              <a:t>= 5 x10</a:t>
            </a:r>
            <a:r>
              <a:rPr lang="en-US" sz="2400" b="0" baseline="30000" dirty="0">
                <a:latin typeface="+mj-lt"/>
              </a:rPr>
              <a:t>-3</a:t>
            </a:r>
            <a:r>
              <a:rPr lang="en-US" sz="2400" b="0" dirty="0">
                <a:latin typeface="+mj-lt"/>
              </a:rPr>
              <a:t> </a:t>
            </a:r>
            <a:r>
              <a:rPr lang="en-US" sz="2400" b="0" dirty="0" err="1">
                <a:latin typeface="+mj-lt"/>
              </a:rPr>
              <a:t>mol</a:t>
            </a:r>
            <a:r>
              <a:rPr lang="en-US" sz="2400" b="0" dirty="0">
                <a:latin typeface="+mj-lt"/>
              </a:rPr>
              <a:t> base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11623" y="3382473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+mj-lt"/>
              </a:rPr>
              <a:t>50mL</a:t>
            </a:r>
          </a:p>
        </p:txBody>
      </p:sp>
    </p:spTree>
    <p:extLst>
      <p:ext uri="{BB962C8B-B14F-4D97-AF65-F5344CB8AC3E}">
        <p14:creationId xmlns:p14="http://schemas.microsoft.com/office/powerpoint/2010/main" val="49171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8" grpId="0"/>
      <p:bldP spid="4" grpId="0"/>
      <p:bldP spid="11" grpId="0"/>
      <p:bldP spid="12" grpId="0"/>
      <p:bldP spid="13" grpId="0"/>
      <p:bldP spid="14" grpId="0"/>
      <p:bldP spid="15" grpId="0"/>
      <p:bldP spid="16" grpId="0"/>
      <p:bldP spid="19" grpId="0"/>
      <p:bldP spid="22" grpId="0"/>
      <p:bldP spid="23" grpId="0"/>
      <p:bldP spid="24" grpId="0"/>
      <p:bldP spid="25" grpId="0"/>
      <p:bldP spid="27" grpId="0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135" y="228601"/>
            <a:ext cx="6705600" cy="762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Selection of Indicators</a:t>
            </a:r>
          </a:p>
        </p:txBody>
      </p:sp>
      <p:pic>
        <p:nvPicPr>
          <p:cNvPr id="22531" name="Picture 4" descr="stro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135" y="1201995"/>
            <a:ext cx="589983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5" descr="wea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4970" y="1219202"/>
            <a:ext cx="5909107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9296400" cy="9906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 Indicators and Ranges</a:t>
            </a:r>
          </a:p>
        </p:txBody>
      </p:sp>
      <p:pic>
        <p:nvPicPr>
          <p:cNvPr id="24579" name="Picture 3" descr="Indicator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7620000" y="206477"/>
            <a:ext cx="4347475" cy="6629400"/>
          </a:xfrm>
          <a:noFill/>
        </p:spPr>
      </p:pic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199" y="1219200"/>
            <a:ext cx="693827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you know which indicator to pick for a reaction?</a:t>
            </a:r>
          </a:p>
          <a:p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Pick the one that changes color in a pH range that is  +/- 1 from the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reaction you are doing. </a:t>
            </a:r>
          </a:p>
          <a:p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something that changes in the 1 – 3 range. 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0287000" y="1447800"/>
            <a:ext cx="1447800" cy="457200"/>
          </a:xfrm>
          <a:prstGeom prst="rect">
            <a:avLst/>
          </a:prstGeom>
          <a:solidFill>
            <a:schemeClr val="accent1">
              <a:alpha val="5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4355" y="176981"/>
            <a:ext cx="8305800" cy="762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Some Acid-Base Indicators</a:t>
            </a:r>
          </a:p>
        </p:txBody>
      </p:sp>
      <p:graphicFrame>
        <p:nvGraphicFramePr>
          <p:cNvPr id="4147" name="Group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766449"/>
              </p:ext>
            </p:extLst>
          </p:nvPr>
        </p:nvGraphicFramePr>
        <p:xfrm>
          <a:off x="2667000" y="1096297"/>
          <a:ext cx="7620000" cy="5317490"/>
        </p:xfrm>
        <a:graphic>
          <a:graphicData uri="http://schemas.openxmlformats.org/drawingml/2006/table">
            <a:tbl>
              <a:tblPr/>
              <a:tblGrid>
                <a:gridCol w="2335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8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66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4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Indicator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pH Range in which</a:t>
                      </a:r>
                      <a:b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Color Change Occurs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Color Change</a:t>
                      </a:r>
                      <a:b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as pH Increases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Crystal violet</a:t>
                      </a:r>
                      <a:b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Thymol blue</a:t>
                      </a:r>
                      <a:b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Orange IV</a:t>
                      </a:r>
                      <a:b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Methyl orange</a:t>
                      </a:r>
                      <a:b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Bromcresol green</a:t>
                      </a:r>
                      <a:b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Methyl red</a:t>
                      </a:r>
                      <a:b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Chlorophenol red</a:t>
                      </a:r>
                      <a:b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Bromthymol blue</a:t>
                      </a:r>
                      <a:b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Phenol red</a:t>
                      </a:r>
                      <a:b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Neutral red</a:t>
                      </a:r>
                      <a:b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Thymol blue</a:t>
                      </a:r>
                      <a:b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Phenolphthalein</a:t>
                      </a:r>
                      <a:b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Thymolphthalein</a:t>
                      </a:r>
                      <a:b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Alizarin yellow</a:t>
                      </a:r>
                      <a:b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Indigo carmine 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0.0 - 1.6</a:t>
                      </a:r>
                      <a:b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1.2 - 2.8</a:t>
                      </a:r>
                      <a:b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1.4 - 2.8</a:t>
                      </a:r>
                      <a:b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3.2 - 4.4</a:t>
                      </a:r>
                      <a:b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3.8 - 5.4</a:t>
                      </a:r>
                      <a:b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4.8 - 6.2</a:t>
                      </a:r>
                      <a:b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5.2 - 6.8</a:t>
                      </a:r>
                      <a:b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6.0 - 7.6</a:t>
                      </a:r>
                      <a:b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6.6 - 8.0</a:t>
                      </a:r>
                      <a:b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6.8 - 8.0</a:t>
                      </a:r>
                      <a:b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8.0 - 9.6</a:t>
                      </a:r>
                      <a:b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8.2 - 10.0</a:t>
                      </a:r>
                      <a:b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9.4 - 10.6</a:t>
                      </a:r>
                      <a:b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10.1 - 12.0</a:t>
                      </a:r>
                      <a:b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11.4 - 13.0 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yellow to blue</a:t>
                      </a:r>
                      <a:b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red to yellow</a:t>
                      </a:r>
                      <a:b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red to yellow</a:t>
                      </a:r>
                      <a:b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red to yellow</a:t>
                      </a:r>
                      <a:b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yellow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to blue</a:t>
                      </a:r>
                      <a:b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red to yellow</a:t>
                      </a:r>
                      <a:b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yellow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to red</a:t>
                      </a:r>
                      <a:b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yellow to blue</a:t>
                      </a:r>
                      <a:b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yellow to red</a:t>
                      </a:r>
                      <a:b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to amber</a:t>
                      </a:r>
                      <a:b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yellow to blue</a:t>
                      </a:r>
                      <a:b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colourless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to pink</a:t>
                      </a:r>
                      <a:b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colourless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to blue</a:t>
                      </a:r>
                      <a:b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yellow to blue</a:t>
                      </a:r>
                      <a:b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blue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to yellow 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1"/>
            <a:ext cx="7772400" cy="838200"/>
          </a:xfrm>
        </p:spPr>
        <p:txBody>
          <a:bodyPr/>
          <a:lstStyle/>
          <a:p>
            <a:pPr algn="l"/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YouTube Link to Presentation 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82712" y="1295400"/>
            <a:ext cx="96145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</a:t>
            </a: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6840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6267093"/>
              </p:ext>
            </p:extLst>
          </p:nvPr>
        </p:nvGraphicFramePr>
        <p:xfrm>
          <a:off x="2438401" y="922132"/>
          <a:ext cx="7315199" cy="5897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7" name="Chart" r:id="rId3" imgW="7667625" imgH="6181750" progId="Excel.Sheet.8">
                  <p:embed/>
                </p:oleObj>
              </mc:Choice>
              <mc:Fallback>
                <p:oleObj name="Chart" r:id="rId3" imgW="7667625" imgH="6181750" progId="Excel.Shee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1" y="922132"/>
                        <a:ext cx="7315199" cy="58975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21860"/>
            <a:ext cx="9448800" cy="762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Strong Acid/Strong Base Titration</a:t>
            </a:r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6324600" y="2895600"/>
            <a:ext cx="3276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00"/>
                </a:solidFill>
              </a:rPr>
              <a:t>A solution that is </a:t>
            </a:r>
          </a:p>
          <a:p>
            <a:r>
              <a:rPr lang="en-US" sz="2400">
                <a:solidFill>
                  <a:srgbClr val="000000"/>
                </a:solidFill>
              </a:rPr>
              <a:t>0.10 M HCl is titrated with </a:t>
            </a:r>
          </a:p>
          <a:p>
            <a:r>
              <a:rPr lang="en-US" sz="2400">
                <a:solidFill>
                  <a:srgbClr val="000000"/>
                </a:solidFill>
              </a:rPr>
              <a:t>0.10 M NaOH</a:t>
            </a:r>
          </a:p>
        </p:txBody>
      </p:sp>
      <p:sp>
        <p:nvSpPr>
          <p:cNvPr id="9222" name="Text Box 5"/>
          <p:cNvSpPr txBox="1">
            <a:spLocks noChangeArrowheads="1"/>
          </p:cNvSpPr>
          <p:nvPr/>
        </p:nvSpPr>
        <p:spPr bwMode="auto">
          <a:xfrm>
            <a:off x="3344864" y="2556718"/>
            <a:ext cx="229393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Endpoint is at pH 7</a:t>
            </a:r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>
            <a:off x="4038600" y="3619326"/>
            <a:ext cx="16002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2444634"/>
              </p:ext>
            </p:extLst>
          </p:nvPr>
        </p:nvGraphicFramePr>
        <p:xfrm>
          <a:off x="2590800" y="980256"/>
          <a:ext cx="7115164" cy="58777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2" name="Chart" r:id="rId3" imgW="7667625" imgH="6181750" progId="Excel.Sheet.8">
                  <p:embed/>
                </p:oleObj>
              </mc:Choice>
              <mc:Fallback>
                <p:oleObj name="Chart" r:id="rId3" imgW="7667625" imgH="6181750" progId="Excel.Sheet.8">
                  <p:embed/>
                  <p:pic>
                    <p:nvPicPr>
                      <p:cNvPr id="0" name="Object 2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980256"/>
                        <a:ext cx="7115164" cy="58777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290050" y="162654"/>
            <a:ext cx="9220200" cy="762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Weak Acid/Strong Base Titration</a:t>
            </a:r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6400798" y="3428999"/>
            <a:ext cx="3124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A solution that is </a:t>
            </a:r>
          </a:p>
          <a:p>
            <a:r>
              <a:rPr lang="en-US" sz="2400" dirty="0">
                <a:solidFill>
                  <a:srgbClr val="000000"/>
                </a:solidFill>
              </a:rPr>
              <a:t>0.10 M CH</a:t>
            </a:r>
            <a:r>
              <a:rPr lang="en-US" sz="2400" baseline="-25000" dirty="0">
                <a:solidFill>
                  <a:srgbClr val="000000"/>
                </a:solidFill>
              </a:rPr>
              <a:t>3</a:t>
            </a:r>
            <a:r>
              <a:rPr lang="en-US" sz="2400" dirty="0">
                <a:solidFill>
                  <a:srgbClr val="000000"/>
                </a:solidFill>
              </a:rPr>
              <a:t>COOH </a:t>
            </a:r>
          </a:p>
          <a:p>
            <a:r>
              <a:rPr lang="en-US" sz="2400" dirty="0">
                <a:solidFill>
                  <a:srgbClr val="000000"/>
                </a:solidFill>
              </a:rPr>
              <a:t>is titrated with </a:t>
            </a:r>
          </a:p>
          <a:p>
            <a:r>
              <a:rPr lang="en-US" sz="2400" dirty="0">
                <a:solidFill>
                  <a:srgbClr val="000000"/>
                </a:solidFill>
              </a:rPr>
              <a:t>0.10 M </a:t>
            </a:r>
            <a:r>
              <a:rPr lang="en-US" sz="2400" dirty="0" err="1">
                <a:solidFill>
                  <a:srgbClr val="000000"/>
                </a:solidFill>
              </a:rPr>
              <a:t>NaOH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3434017" y="1929909"/>
            <a:ext cx="30638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Endpoint is above pH 7</a:t>
            </a:r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4267198" y="2995220"/>
            <a:ext cx="16002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4331938"/>
              </p:ext>
            </p:extLst>
          </p:nvPr>
        </p:nvGraphicFramePr>
        <p:xfrm>
          <a:off x="2590801" y="952520"/>
          <a:ext cx="7086599" cy="5854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4" name="Chart" r:id="rId3" imgW="7667625" imgH="6181750" progId="Excel.Sheet.8">
                  <p:embed/>
                </p:oleObj>
              </mc:Choice>
              <mc:Fallback>
                <p:oleObj name="Chart" r:id="rId3" imgW="7667625" imgH="6181750" progId="Excel.Sheet.8">
                  <p:embed/>
                  <p:pic>
                    <p:nvPicPr>
                      <p:cNvPr id="0" name="Object 8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1" y="952520"/>
                        <a:ext cx="7086599" cy="58541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80976"/>
            <a:ext cx="10058400" cy="6858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Strong Acid/Weak Base Titration</a:t>
            </a:r>
          </a:p>
        </p:txBody>
      </p:sp>
      <p:sp>
        <p:nvSpPr>
          <p:cNvPr id="11269" name="Text Box 3"/>
          <p:cNvSpPr txBox="1">
            <a:spLocks noChangeArrowheads="1"/>
          </p:cNvSpPr>
          <p:nvPr/>
        </p:nvSpPr>
        <p:spPr bwMode="auto">
          <a:xfrm>
            <a:off x="6400800" y="3429000"/>
            <a:ext cx="3276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00"/>
                </a:solidFill>
              </a:rPr>
              <a:t>A solution that is </a:t>
            </a:r>
          </a:p>
          <a:p>
            <a:r>
              <a:rPr lang="en-US" sz="2400">
                <a:solidFill>
                  <a:srgbClr val="000000"/>
                </a:solidFill>
              </a:rPr>
              <a:t>0.10 M HCl is titrated with </a:t>
            </a:r>
          </a:p>
          <a:p>
            <a:r>
              <a:rPr lang="en-US" sz="2400">
                <a:solidFill>
                  <a:srgbClr val="000000"/>
                </a:solidFill>
              </a:rPr>
              <a:t>0.10 M NH</a:t>
            </a:r>
            <a:r>
              <a:rPr lang="en-US" sz="2400" baseline="-250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1270" name="Text Box 4"/>
          <p:cNvSpPr txBox="1">
            <a:spLocks noChangeArrowheads="1"/>
          </p:cNvSpPr>
          <p:nvPr/>
        </p:nvSpPr>
        <p:spPr bwMode="auto">
          <a:xfrm>
            <a:off x="3336925" y="3343256"/>
            <a:ext cx="30638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Endpoint is below pH 7</a:t>
            </a:r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4191000" y="4428273"/>
            <a:ext cx="16002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7011066"/>
              </p:ext>
            </p:extLst>
          </p:nvPr>
        </p:nvGraphicFramePr>
        <p:xfrm>
          <a:off x="2209801" y="898972"/>
          <a:ext cx="7391399" cy="59590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0" name="Chart" r:id="rId3" imgW="7667625" imgH="6181750" progId="Excel.Sheet.8">
                  <p:embed/>
                </p:oleObj>
              </mc:Choice>
              <mc:Fallback>
                <p:oleObj name="Chart" r:id="rId3" imgW="7667625" imgH="6181750" progId="Excel.Shee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1" y="898972"/>
                        <a:ext cx="7391399" cy="59590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195262"/>
            <a:ext cx="10515600" cy="762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Strong Acid/Strong Base Titration</a:t>
            </a: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6019800" y="1295400"/>
            <a:ext cx="3276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00"/>
                </a:solidFill>
              </a:rPr>
              <a:t>A solution that is </a:t>
            </a:r>
          </a:p>
          <a:p>
            <a:r>
              <a:rPr lang="en-US" sz="2400">
                <a:solidFill>
                  <a:srgbClr val="000000"/>
                </a:solidFill>
              </a:rPr>
              <a:t>0.10 M NaOH is titrated with </a:t>
            </a:r>
          </a:p>
          <a:p>
            <a:r>
              <a:rPr lang="en-US" sz="2400">
                <a:solidFill>
                  <a:srgbClr val="000000"/>
                </a:solidFill>
              </a:rPr>
              <a:t>0.10 M HCl</a:t>
            </a:r>
          </a:p>
        </p:txBody>
      </p:sp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3011796" y="2482267"/>
            <a:ext cx="222567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Endpoint is at pH 7</a:t>
            </a:r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3962400" y="3581400"/>
            <a:ext cx="16002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6019800" y="3124200"/>
            <a:ext cx="3276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It is important to recognize that titration curves are not always increasing from left to right.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195262"/>
            <a:ext cx="10515600" cy="762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Titration Calculations…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8060" y="957262"/>
            <a:ext cx="103632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Starting pH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ICE table then pH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 on during titration 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4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Stoich</a:t>
            </a:r>
            <a:r>
              <a:rPr lang="en-US" sz="24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then He-Ha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Equivalence Point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4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sz="24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acid = </a:t>
            </a:r>
            <a:r>
              <a:rPr lang="en-US" sz="24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sz="24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base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more buffer! Reverse </a:t>
            </a:r>
            <a:r>
              <a:rPr lang="en-US" sz="24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rxn</a:t>
            </a:r>
            <a:r>
              <a:rPr lang="en-US" sz="24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4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</a:t>
            </a:r>
            <a:r>
              <a:rPr lang="en-US" sz="24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new K value - ICE then pH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½ Way Point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½ moles @ eq.pt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 = </a:t>
            </a:r>
            <a:r>
              <a:rPr lang="en-US" sz="24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pKa</a:t>
            </a:r>
            <a:endParaRPr lang="en-US" sz="24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Towards end of titration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 titrant left over 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4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Stoich</a:t>
            </a:r>
            <a:r>
              <a:rPr lang="en-US" sz="24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then simple pH</a:t>
            </a:r>
          </a:p>
        </p:txBody>
      </p:sp>
      <p:pic>
        <p:nvPicPr>
          <p:cNvPr id="18434" name="Picture 2" descr="https://i.imgflip.com/595gl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42900"/>
            <a:ext cx="4109321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75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195262"/>
            <a:ext cx="10515600" cy="762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Calculations to Plot a Titration Curve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8060" y="957262"/>
            <a:ext cx="103632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Starting pH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ICE table then pH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 on during titration 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4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Stoich</a:t>
            </a:r>
            <a:r>
              <a:rPr lang="en-US" sz="24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then He-Ha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Equivalence Point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4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sz="24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acid = </a:t>
            </a:r>
            <a:r>
              <a:rPr lang="en-US" sz="24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sz="24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base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more buffer! Reverse </a:t>
            </a:r>
            <a:r>
              <a:rPr lang="en-US" sz="24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rxn</a:t>
            </a:r>
            <a:endParaRPr lang="en-US" sz="24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4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</a:t>
            </a:r>
            <a:r>
              <a:rPr lang="en-US" sz="24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new K value - ICE then pH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½ Way Point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½ moles @ eq.pt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 = </a:t>
            </a:r>
            <a:r>
              <a:rPr lang="en-US" sz="24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pKa</a:t>
            </a:r>
            <a:endParaRPr lang="en-US" sz="24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Towards end of titration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 titrant left over 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4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Stoich</a:t>
            </a:r>
            <a:r>
              <a:rPr lang="en-US" sz="24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then simple pH</a:t>
            </a:r>
          </a:p>
        </p:txBody>
      </p:sp>
      <p:graphicFrame>
        <p:nvGraphicFramePr>
          <p:cNvPr id="1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0416822"/>
              </p:ext>
            </p:extLst>
          </p:nvPr>
        </p:nvGraphicFramePr>
        <p:xfrm>
          <a:off x="5745526" y="1420899"/>
          <a:ext cx="6065474" cy="4890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8" name="Chart" r:id="rId3" imgW="7667625" imgH="6181750" progId="Excel.Sheet.8">
                  <p:embed/>
                </p:oleObj>
              </mc:Choice>
              <mc:Fallback>
                <p:oleObj name="Chart" r:id="rId3" imgW="7667625" imgH="6181750" progId="Excel.Sheet.8">
                  <p:embed/>
                  <p:pic>
                    <p:nvPicPr>
                      <p:cNvPr id="921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5526" y="1420899"/>
                        <a:ext cx="6065474" cy="48900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val 2"/>
          <p:cNvSpPr/>
          <p:nvPr/>
        </p:nvSpPr>
        <p:spPr bwMode="auto">
          <a:xfrm>
            <a:off x="5869584" y="5396551"/>
            <a:ext cx="609600" cy="609600"/>
          </a:xfrm>
          <a:prstGeom prst="ellipse">
            <a:avLst/>
          </a:prstGeom>
          <a:solidFill>
            <a:schemeClr val="bg1">
              <a:lumMod val="20000"/>
              <a:lumOff val="80000"/>
            </a:schemeClr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0" lang="en-US" sz="3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523268" y="4432748"/>
            <a:ext cx="609600" cy="609600"/>
          </a:xfrm>
          <a:prstGeom prst="ellipse">
            <a:avLst/>
          </a:prstGeom>
          <a:solidFill>
            <a:schemeClr val="bg1">
              <a:lumMod val="20000"/>
              <a:lumOff val="80000"/>
            </a:schemeClr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0" lang="en-US" sz="3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8355842" y="3400567"/>
            <a:ext cx="609600" cy="609600"/>
          </a:xfrm>
          <a:prstGeom prst="ellipse">
            <a:avLst/>
          </a:prstGeom>
          <a:solidFill>
            <a:schemeClr val="bg1">
              <a:lumMod val="20000"/>
              <a:lumOff val="80000"/>
            </a:schemeClr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n-US" sz="3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7178361" y="5205167"/>
            <a:ext cx="609600" cy="609600"/>
          </a:xfrm>
          <a:prstGeom prst="ellipse">
            <a:avLst/>
          </a:prstGeom>
          <a:solidFill>
            <a:schemeClr val="bg1">
              <a:lumMod val="20000"/>
              <a:lumOff val="80000"/>
            </a:schemeClr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0" lang="en-US" sz="3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9803642" y="2202869"/>
            <a:ext cx="609600" cy="609600"/>
          </a:xfrm>
          <a:prstGeom prst="ellipse">
            <a:avLst/>
          </a:prstGeom>
          <a:solidFill>
            <a:schemeClr val="bg1">
              <a:lumMod val="20000"/>
              <a:lumOff val="80000"/>
            </a:schemeClr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kumimoji="0" lang="en-US" sz="3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76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8440"/>
            <a:ext cx="8229600" cy="639762"/>
          </a:xfrm>
        </p:spPr>
        <p:txBody>
          <a:bodyPr/>
          <a:lstStyle/>
          <a:p>
            <a:pPr algn="l"/>
            <a:r>
              <a:rPr lang="en-US" b="1" u="sng" dirty="0">
                <a:latin typeface="+mn-lt"/>
              </a:rPr>
              <a:t>Titration Calculations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1"/>
            <a:ext cx="10744200" cy="52117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Lets look at the titration of acetic acid w/ </a:t>
            </a:r>
            <a:r>
              <a:rPr lang="en-US" b="1" dirty="0" err="1"/>
              <a:t>NaOH</a:t>
            </a:r>
            <a:endParaRPr lang="en-US" b="1" dirty="0"/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BEFORE TITRATION</a:t>
            </a:r>
          </a:p>
          <a:p>
            <a:r>
              <a:rPr lang="en-US" sz="2800" b="1" dirty="0"/>
              <a:t>Starting point:</a:t>
            </a:r>
          </a:p>
          <a:p>
            <a:pPr lvl="1"/>
            <a:r>
              <a:rPr lang="en-US" dirty="0"/>
              <a:t>25 ml of 0.15M Acetic Acid (</a:t>
            </a:r>
            <a:r>
              <a:rPr lang="en-US" dirty="0" err="1"/>
              <a:t>K</a:t>
            </a:r>
            <a:r>
              <a:rPr lang="en-US" baseline="-25000" dirty="0" err="1"/>
              <a:t>a</a:t>
            </a:r>
            <a:r>
              <a:rPr lang="en-US" dirty="0"/>
              <a:t> = 1.8E</a:t>
            </a:r>
            <a:r>
              <a:rPr lang="en-US" baseline="30000" dirty="0"/>
              <a:t>-5</a:t>
            </a:r>
            <a:r>
              <a:rPr lang="en-US" dirty="0"/>
              <a:t>)</a:t>
            </a:r>
          </a:p>
          <a:p>
            <a:pPr lvl="2"/>
            <a:r>
              <a:rPr lang="en-US" sz="2800" dirty="0"/>
              <a:t>Calculate pH before any titrant is added</a:t>
            </a:r>
            <a:r>
              <a:rPr lang="en-US" sz="2000" dirty="0"/>
              <a:t> </a:t>
            </a:r>
          </a:p>
          <a:p>
            <a:pPr lvl="3"/>
            <a:r>
              <a:rPr lang="en-US" sz="2400" dirty="0"/>
              <a:t>ICE TABLE! Then pH calculation </a:t>
            </a:r>
            <a:endParaRPr lang="en-US" sz="3200" dirty="0"/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5140000"/>
              </p:ext>
            </p:extLst>
          </p:nvPr>
        </p:nvGraphicFramePr>
        <p:xfrm>
          <a:off x="457200" y="4185604"/>
          <a:ext cx="4444309" cy="19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0968">
                  <a:extLst>
                    <a:ext uri="{9D8B030D-6E8A-4147-A177-3AD203B41FA5}">
                      <a16:colId xmlns:a16="http://schemas.microsoft.com/office/drawing/2014/main" val="2974202688"/>
                    </a:ext>
                  </a:extLst>
                </a:gridCol>
                <a:gridCol w="1389380">
                  <a:extLst>
                    <a:ext uri="{9D8B030D-6E8A-4147-A177-3AD203B41FA5}">
                      <a16:colId xmlns:a16="http://schemas.microsoft.com/office/drawing/2014/main" val="3603701966"/>
                    </a:ext>
                  </a:extLst>
                </a:gridCol>
                <a:gridCol w="1663961">
                  <a:extLst>
                    <a:ext uri="{9D8B030D-6E8A-4147-A177-3AD203B41FA5}">
                      <a16:colId xmlns:a16="http://schemas.microsoft.com/office/drawing/2014/main" val="10486079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4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US" sz="24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OH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↔     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US" sz="2400" baseline="30000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4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US" sz="24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O</a:t>
                      </a:r>
                      <a:r>
                        <a:rPr lang="en-US" sz="2400" baseline="300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5905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0.15 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r>
                        <a:rPr lang="en-US" baseline="0" dirty="0"/>
                        <a:t> 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 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4926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 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 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 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8644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0.15 – 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9065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912764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156834" y="4030846"/>
                <a:ext cx="2768963" cy="7823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𝑲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𝑯</m:t>
                                  </m:r>
                                </m:e>
                                <m:sup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𝑪</m:t>
                                  </m:r>
                                  <m:r>
                                    <a:rPr lang="en-US" sz="2400" b="1" i="1" baseline="-25000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𝑯</m:t>
                                  </m:r>
                                  <m:r>
                                    <a:rPr lang="en-US" sz="2400" b="1" i="1" baseline="-25000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𝑶</m:t>
                                  </m:r>
                                </m:e>
                                <m:sup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  <m:r>
                                <a:rPr lang="en-US" sz="2400" b="1" i="1" baseline="-25000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  <m:r>
                                <a:rPr lang="en-US" sz="2400" b="1" i="1" baseline="-25000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𝑶𝑯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6834" y="4030846"/>
                <a:ext cx="2768963" cy="782394"/>
              </a:xfrm>
              <a:prstGeom prst="rect">
                <a:avLst/>
              </a:prstGeom>
              <a:blipFill>
                <a:blip r:embed="rId2"/>
                <a:stretch>
                  <a:fillRect b="-1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156834" y="5023582"/>
                <a:ext cx="2944075" cy="7010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</m:sSup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6834" y="5023582"/>
                <a:ext cx="2944075" cy="7010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356215" y="5958839"/>
                <a:ext cx="2370200" cy="3776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𝟔𝟒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6215" y="5958839"/>
                <a:ext cx="2370200" cy="377667"/>
              </a:xfrm>
              <a:prstGeom prst="rect">
                <a:avLst/>
              </a:prstGeom>
              <a:blipFill>
                <a:blip r:embed="rId4"/>
                <a:stretch>
                  <a:fillRect b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010325" y="4185604"/>
                <a:ext cx="232852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𝒑𝑯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𝒍𝒐𝒈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[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0325" y="4185604"/>
                <a:ext cx="2328522" cy="369332"/>
              </a:xfrm>
              <a:prstGeom prst="rect">
                <a:avLst/>
              </a:prstGeom>
              <a:blipFill>
                <a:blip r:embed="rId5"/>
                <a:stretch>
                  <a:fillRect l="-2618" t="-3333" r="-3141" b="-3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427462" y="4774049"/>
                <a:ext cx="3610925" cy="3776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𝒑𝑯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𝒍𝒐𝒈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𝟔𝟒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7462" y="4774049"/>
                <a:ext cx="3610925" cy="377667"/>
              </a:xfrm>
              <a:prstGeom prst="rect">
                <a:avLst/>
              </a:prstGeom>
              <a:blipFill>
                <a:blip r:embed="rId6"/>
                <a:stretch>
                  <a:fillRect l="-1518" t="-1613" r="-1855" b="-35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628318" y="5573971"/>
                <a:ext cx="3209212" cy="8617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𝒑𝑯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@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𝒔𝒕𝒂𝒓𝒕𝒊𝒏𝒈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𝒑𝒐𝒊𝒏𝒕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1" dirty="0"/>
              </a:p>
              <a:p>
                <a:pPr algn="ctr"/>
                <a:r>
                  <a:rPr lang="en-US" dirty="0">
                    <a:solidFill>
                      <a:srgbClr val="FF0000"/>
                    </a:solidFill>
                    <a:latin typeface="+mj-lt"/>
                  </a:rPr>
                  <a:t>= 2.78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8318" y="5573971"/>
                <a:ext cx="3209212" cy="861774"/>
              </a:xfrm>
              <a:prstGeom prst="rect">
                <a:avLst/>
              </a:prstGeom>
              <a:blipFill>
                <a:blip r:embed="rId7"/>
                <a:stretch>
                  <a:fillRect l="-1898" b="-27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/>
          <p:cNvSpPr/>
          <p:nvPr/>
        </p:nvSpPr>
        <p:spPr bwMode="auto">
          <a:xfrm>
            <a:off x="11265461" y="285921"/>
            <a:ext cx="609600" cy="609600"/>
          </a:xfrm>
          <a:prstGeom prst="ellipse">
            <a:avLst/>
          </a:prstGeom>
          <a:solidFill>
            <a:srgbClr val="3366FF">
              <a:lumMod val="20000"/>
              <a:lumOff val="80000"/>
            </a:srgbClr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0" lang="en-US" sz="18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32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hemistry">
  <a:themeElements>
    <a:clrScheme name="chemistry 8">
      <a:dk1>
        <a:srgbClr val="808080"/>
      </a:dk1>
      <a:lt1>
        <a:srgbClr val="FFFFFF"/>
      </a:lt1>
      <a:dk2>
        <a:srgbClr val="3366FF"/>
      </a:dk2>
      <a:lt2>
        <a:srgbClr val="FFFFFF"/>
      </a:lt2>
      <a:accent1>
        <a:srgbClr val="FFFF00"/>
      </a:accent1>
      <a:accent2>
        <a:srgbClr val="3333CC"/>
      </a:accent2>
      <a:accent3>
        <a:srgbClr val="ADB8FF"/>
      </a:accent3>
      <a:accent4>
        <a:srgbClr val="DADADA"/>
      </a:accent4>
      <a:accent5>
        <a:srgbClr val="FFFFAA"/>
      </a:accent5>
      <a:accent6>
        <a:srgbClr val="2D2DB9"/>
      </a:accent6>
      <a:hlink>
        <a:srgbClr val="CCCCFF"/>
      </a:hlink>
      <a:folHlink>
        <a:srgbClr val="B2B2B2"/>
      </a:folHlink>
    </a:clrScheme>
    <a:fontScheme name="chemistry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defRPr>
        </a:defPPr>
      </a:lstStyle>
    </a:lnDef>
  </a:objectDefaults>
  <a:extraClrSchemeLst>
    <a:extraClrScheme>
      <a:clrScheme name="chemistry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emistry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8">
        <a:dk1>
          <a:srgbClr val="808080"/>
        </a:dk1>
        <a:lt1>
          <a:srgbClr val="FFFFFF"/>
        </a:lt1>
        <a:dk2>
          <a:srgbClr val="3366FF"/>
        </a:dk2>
        <a:lt2>
          <a:srgbClr val="FFFFFF"/>
        </a:lt2>
        <a:accent1>
          <a:srgbClr val="FFFF00"/>
        </a:accent1>
        <a:accent2>
          <a:srgbClr val="3333CC"/>
        </a:accent2>
        <a:accent3>
          <a:srgbClr val="ADB8FF"/>
        </a:accent3>
        <a:accent4>
          <a:srgbClr val="DADADA"/>
        </a:accent4>
        <a:accent5>
          <a:srgbClr val="FFFFA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4055</TotalTime>
  <Words>1795</Words>
  <Application>Microsoft Office PowerPoint</Application>
  <PresentationFormat>Widescreen</PresentationFormat>
  <Paragraphs>420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</vt:lpstr>
      <vt:lpstr>Calibri</vt:lpstr>
      <vt:lpstr>Cambria Math</vt:lpstr>
      <vt:lpstr>Comic Sans MS</vt:lpstr>
      <vt:lpstr>Impact</vt:lpstr>
      <vt:lpstr>Symbol</vt:lpstr>
      <vt:lpstr>Default Design</vt:lpstr>
      <vt:lpstr>chemistry</vt:lpstr>
      <vt:lpstr>1_Default Design</vt:lpstr>
      <vt:lpstr>2_Default Design</vt:lpstr>
      <vt:lpstr>Chart</vt:lpstr>
      <vt:lpstr>N40 – Acid Base</vt:lpstr>
      <vt:lpstr>N40 – Acid Base</vt:lpstr>
      <vt:lpstr>Strong Acid/Strong Base Titration</vt:lpstr>
      <vt:lpstr>Weak Acid/Strong Base Titration</vt:lpstr>
      <vt:lpstr>Strong Acid/Weak Base Titration</vt:lpstr>
      <vt:lpstr>Strong Acid/Strong Base Titration</vt:lpstr>
      <vt:lpstr>Titration Calculations…</vt:lpstr>
      <vt:lpstr>Calculations to Plot a Titration Curve</vt:lpstr>
      <vt:lpstr>Titration Calculations</vt:lpstr>
      <vt:lpstr>Titration Calculations</vt:lpstr>
      <vt:lpstr>Titration Calculations</vt:lpstr>
      <vt:lpstr>Titration Calculations</vt:lpstr>
      <vt:lpstr>Titration Calculations</vt:lpstr>
      <vt:lpstr>Titration Calculations</vt:lpstr>
      <vt:lpstr>Titration Calculations</vt:lpstr>
      <vt:lpstr>Titration Calculations</vt:lpstr>
      <vt:lpstr>Titration Calculations</vt:lpstr>
      <vt:lpstr>Titration Calculations</vt:lpstr>
      <vt:lpstr>Titration Calculations</vt:lpstr>
      <vt:lpstr>Titration Calculations</vt:lpstr>
      <vt:lpstr>Selection of Indicators</vt:lpstr>
      <vt:lpstr>pH Indicators and Ranges</vt:lpstr>
      <vt:lpstr>Some Acid-Base Indicators</vt:lpstr>
      <vt:lpstr>YouTube Link to Presentation </vt:lpstr>
    </vt:vector>
  </TitlesOfParts>
  <Company>Independent Web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Andrew Allan</dc:creator>
  <cp:lastModifiedBy>Farmer, Daniel [DH]</cp:lastModifiedBy>
  <cp:revision>133</cp:revision>
  <cp:lastPrinted>2019-03-25T14:07:27Z</cp:lastPrinted>
  <dcterms:created xsi:type="dcterms:W3CDTF">2006-06-21T23:08:22Z</dcterms:created>
  <dcterms:modified xsi:type="dcterms:W3CDTF">2022-01-30T20:55:41Z</dcterms:modified>
</cp:coreProperties>
</file>