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686" r:id="rId3"/>
    <p:sldMasterId id="2147483698" r:id="rId4"/>
  </p:sldMasterIdLst>
  <p:sldIdLst>
    <p:sldId id="294" r:id="rId5"/>
    <p:sldId id="300" r:id="rId6"/>
    <p:sldId id="257" r:id="rId7"/>
    <p:sldId id="295" r:id="rId8"/>
    <p:sldId id="296" r:id="rId9"/>
    <p:sldId id="276" r:id="rId10"/>
    <p:sldId id="277" r:id="rId11"/>
    <p:sldId id="297" r:id="rId12"/>
    <p:sldId id="278" r:id="rId13"/>
    <p:sldId id="288" r:id="rId14"/>
    <p:sldId id="298" r:id="rId15"/>
    <p:sldId id="292" r:id="rId16"/>
    <p:sldId id="293" r:id="rId17"/>
    <p:sldId id="299" r:id="rId18"/>
    <p:sldId id="260" r:id="rId19"/>
    <p:sldId id="279" r:id="rId20"/>
    <p:sldId id="280" r:id="rId21"/>
    <p:sldId id="281" r:id="rId22"/>
    <p:sldId id="282" r:id="rId23"/>
    <p:sldId id="307" r:id="rId2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00"/>
    <a:srgbClr val="DDDDDD"/>
    <a:srgbClr val="C0C0C0"/>
    <a:srgbClr val="4D4D4D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23"/>
    <p:restoredTop sz="93692"/>
  </p:normalViewPr>
  <p:slideViewPr>
    <p:cSldViewPr>
      <p:cViewPr varScale="1">
        <p:scale>
          <a:sx n="62" d="100"/>
          <a:sy n="62" d="100"/>
        </p:scale>
        <p:origin x="800" y="5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image" Target="../media/image1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72E755-29EE-4322-9B6E-3AD4FAB0E5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201545-CE52-41AD-B844-118B5F7D5B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7073B-6F31-4C4B-8D91-E3A5FE6FA8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C683E4-9811-48B5-8234-8867F0C88A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25985" y="274639"/>
            <a:ext cx="277071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113184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9"/>
            <a:ext cx="11087100" cy="9429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9"/>
            <a:ext cx="11087100" cy="9429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3C0FE6-2BD4-44AA-9F48-690D5782FC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87571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3C13BC-650C-4559-889B-828B581673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2466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8836BE-EE02-4C0A-820F-9398D00851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9394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8EF688-0E39-4725-B909-74499BF7B2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52947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3323A0-34C4-493C-9B56-7F832A64D4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168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2365C-DC2B-4FFA-B5F0-68004A7BB3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07E7C9-F5F0-469A-8D46-F4EE91BE3C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68074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3B0F1B-CAA6-41F9-8D22-41B626752A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98796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7B3DE-FB27-4B42-B63A-3275867E69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99956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2A7997-EB3E-4F55-A9FC-EC81BE408C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9676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8AB490-D81A-4C43-9FED-9B5971947F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89420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0DAD05-7355-45D6-B231-511D022D48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737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7E8890-12A7-4222-AA43-7705274FFB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64298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988933-17FD-4694-985C-96F7EC70A6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13891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A520DB-C263-4470-91FC-1A02DABCE9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85937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1EB0CD-17CB-4714-8A3E-73DD0EF18F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165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DAA3F5-C580-4510-9D7F-9A6992796F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9EC43-CE97-488E-9CDD-944B7014A4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8095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FABB28-0C51-42B5-B7CC-4213A4858A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61434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5C0661-BA02-47FF-A69F-7AA0EE5AAC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01183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9ECDE9-1902-488F-A068-B3CAD63187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81049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BB71F-2E24-44FF-89FC-D4090B2D0F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82577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1D0DE7-9C2A-4666-8ACB-89437A3735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6499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BBA0CD-506D-4F52-8EF2-F07656AE4F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37407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FD1CD671-DC85-4A6B-9029-E55F7985C6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29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ADFE0-A163-4FE0-80A3-A1FAB5F2DF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28D601-CCF8-4030-8689-FDAE519C9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4DA15-65AC-443E-A2D7-80FBF2E369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886DD-9C12-4F3C-A1E5-CBEACF9E1B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62C69-6BFC-4EEC-B4B7-9982FC3F63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>
                <a:effectLst/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effectLst/>
                <a:latin typeface="+mn-lt"/>
              </a:defRPr>
            </a:lvl1pPr>
          </a:lstStyle>
          <a:p>
            <a:pPr>
              <a:defRPr/>
            </a:pPr>
            <a:fld id="{C06DE68B-917E-455A-826B-F7547422DD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1" y="274639"/>
            <a:ext cx="1108710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fld id="{F8D16CD6-7AC9-4704-8C2D-9DAA901F63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358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fld id="{08132FA7-EFFC-4DD1-B627-5582E20DC4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603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slideLayout" Target="../slideLayouts/slideLayout18.xml"/><Relationship Id="rId3" Type="http://schemas.openxmlformats.org/officeDocument/2006/relationships/tags" Target="../tags/tag3.xml"/><Relationship Id="rId21" Type="http://schemas.openxmlformats.org/officeDocument/2006/relationships/image" Target="../media/image5.png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image" Target="../media/image4.pn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image" Target="../media/image7.png"/><Relationship Id="rId10" Type="http://schemas.openxmlformats.org/officeDocument/2006/relationships/tags" Target="../tags/tag10.xml"/><Relationship Id="rId19" Type="http://schemas.openxmlformats.org/officeDocument/2006/relationships/image" Target="../media/image3.png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25.xml"/><Relationship Id="rId13" Type="http://schemas.openxmlformats.org/officeDocument/2006/relationships/tags" Target="../tags/tag30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0.png"/><Relationship Id="rId3" Type="http://schemas.openxmlformats.org/officeDocument/2006/relationships/tags" Target="../tags/tag20.xml"/><Relationship Id="rId21" Type="http://schemas.openxmlformats.org/officeDocument/2006/relationships/image" Target="../media/image5.png"/><Relationship Id="rId7" Type="http://schemas.openxmlformats.org/officeDocument/2006/relationships/tags" Target="../tags/tag24.xml"/><Relationship Id="rId12" Type="http://schemas.openxmlformats.org/officeDocument/2006/relationships/tags" Target="../tags/tag29.xml"/><Relationship Id="rId17" Type="http://schemas.openxmlformats.org/officeDocument/2006/relationships/tags" Target="../tags/tag34.xml"/><Relationship Id="rId25" Type="http://schemas.openxmlformats.org/officeDocument/2006/relationships/image" Target="../media/image9.png"/><Relationship Id="rId2" Type="http://schemas.openxmlformats.org/officeDocument/2006/relationships/tags" Target="../tags/tag19.xml"/><Relationship Id="rId16" Type="http://schemas.openxmlformats.org/officeDocument/2006/relationships/tags" Target="../tags/tag33.xml"/><Relationship Id="rId20" Type="http://schemas.openxmlformats.org/officeDocument/2006/relationships/image" Target="../media/image4.png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11" Type="http://schemas.openxmlformats.org/officeDocument/2006/relationships/tags" Target="../tags/tag28.xml"/><Relationship Id="rId24" Type="http://schemas.openxmlformats.org/officeDocument/2006/relationships/image" Target="../media/image8.png"/><Relationship Id="rId5" Type="http://schemas.openxmlformats.org/officeDocument/2006/relationships/tags" Target="../tags/tag22.xml"/><Relationship Id="rId15" Type="http://schemas.openxmlformats.org/officeDocument/2006/relationships/tags" Target="../tags/tag32.xml"/><Relationship Id="rId23" Type="http://schemas.openxmlformats.org/officeDocument/2006/relationships/image" Target="../media/image7.png"/><Relationship Id="rId10" Type="http://schemas.openxmlformats.org/officeDocument/2006/relationships/tags" Target="../tags/tag27.xml"/><Relationship Id="rId19" Type="http://schemas.openxmlformats.org/officeDocument/2006/relationships/image" Target="../media/image3.png"/><Relationship Id="rId4" Type="http://schemas.openxmlformats.org/officeDocument/2006/relationships/tags" Target="../tags/tag21.xml"/><Relationship Id="rId9" Type="http://schemas.openxmlformats.org/officeDocument/2006/relationships/tags" Target="../tags/tag26.xml"/><Relationship Id="rId14" Type="http://schemas.openxmlformats.org/officeDocument/2006/relationships/tags" Target="../tags/tag31.xml"/><Relationship Id="rId22" Type="http://schemas.openxmlformats.org/officeDocument/2006/relationships/image" Target="../media/image6.png"/><Relationship Id="rId27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6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5.e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8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22911" y="1287851"/>
            <a:ext cx="8746177" cy="2023753"/>
          </a:xfrm>
        </p:spPr>
        <p:txBody>
          <a:bodyPr>
            <a:normAutofit/>
          </a:bodyPr>
          <a:lstStyle/>
          <a:p>
            <a:pPr algn="ctr"/>
            <a:r>
              <a:rPr lang="en-US" sz="8000" u="sng" dirty="0">
                <a:latin typeface="Impact" panose="020B0806030902050204" pitchFamily="34" charset="0"/>
              </a:rPr>
              <a:t>N41 – Acid Base</a:t>
            </a: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0B77E84-6F24-4AB5-914E-68FE5D260384}"/>
              </a:ext>
            </a:extLst>
          </p:cNvPr>
          <p:cNvSpPr txBox="1"/>
          <p:nvPr/>
        </p:nvSpPr>
        <p:spPr>
          <a:xfrm>
            <a:off x="533400" y="3311604"/>
            <a:ext cx="112775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Target: I can perform </a:t>
            </a:r>
            <a:r>
              <a:rPr kumimoji="0" lang="en-US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Ksp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calculations to determine the solubility of different salts. </a:t>
            </a:r>
          </a:p>
        </p:txBody>
      </p:sp>
    </p:spTree>
    <p:extLst>
      <p:ext uri="{BB962C8B-B14F-4D97-AF65-F5344CB8AC3E}">
        <p14:creationId xmlns:p14="http://schemas.microsoft.com/office/powerpoint/2010/main" val="3377379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304800" y="279400"/>
            <a:ext cx="8458200" cy="10922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r>
              <a:rPr lang="en-US" dirty="0">
                <a:latin typeface="+mn-lt"/>
              </a:rPr>
              <a:t>The molar solubility of PbI</a:t>
            </a:r>
            <a:r>
              <a:rPr lang="en-US" baseline="-2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is 1.50 </a:t>
            </a:r>
            <a:r>
              <a:rPr lang="en-US" dirty="0">
                <a:latin typeface="+mn-lt"/>
                <a:sym typeface="Symbol"/>
              </a:rPr>
              <a:t></a:t>
            </a:r>
            <a:r>
              <a:rPr lang="en-US" dirty="0">
                <a:latin typeface="+mn-lt"/>
              </a:rPr>
              <a:t> 10</a:t>
            </a:r>
            <a:r>
              <a:rPr lang="en-US" baseline="30000" dirty="0">
                <a:latin typeface="+mn-lt"/>
              </a:rPr>
              <a:t>-3 </a:t>
            </a:r>
            <a:r>
              <a:rPr lang="en-US" dirty="0">
                <a:latin typeface="+mn-lt"/>
              </a:rPr>
              <a:t>M. </a:t>
            </a:r>
          </a:p>
          <a:p>
            <a:r>
              <a:rPr lang="en-US" dirty="0">
                <a:latin typeface="+mn-lt"/>
              </a:rPr>
              <a:t>Calculate the value of </a:t>
            </a:r>
            <a:r>
              <a:rPr lang="en-US" i="1" dirty="0" err="1">
                <a:latin typeface="+mn-lt"/>
              </a:rPr>
              <a:t>K</a:t>
            </a:r>
            <a:r>
              <a:rPr lang="en-US" baseline="-25000" dirty="0" err="1">
                <a:latin typeface="+mn-lt"/>
              </a:rPr>
              <a:t>sp</a:t>
            </a:r>
            <a:r>
              <a:rPr lang="en-US" dirty="0">
                <a:latin typeface="+mn-lt"/>
              </a:rPr>
              <a:t> for PbI</a:t>
            </a:r>
            <a:r>
              <a:rPr lang="en-US" baseline="-2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.</a:t>
            </a:r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685800" y="1651000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6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dirty="0">
                  <a:latin typeface="+mn-lt"/>
                </a:rPr>
                <a:t>3.38E</a:t>
              </a:r>
              <a:r>
                <a:rPr lang="en-US" baseline="30000" dirty="0">
                  <a:latin typeface="+mn-lt"/>
                </a:rPr>
                <a:t>-9</a:t>
              </a:r>
              <a:endParaRPr lang="en-US" dirty="0">
                <a:latin typeface="+mn-lt"/>
              </a:endParaRP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7"/>
              </p:custDataLst>
            </p:nvPr>
          </p:nvPicPr>
          <p:blipFill>
            <a:blip r:embed="rId19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685800" y="2565400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14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dirty="0">
                  <a:latin typeface="+mn-lt"/>
                </a:rPr>
                <a:t>4.50E</a:t>
              </a:r>
              <a:r>
                <a:rPr lang="en-US" baseline="30000" dirty="0">
                  <a:latin typeface="+mn-lt"/>
                </a:rPr>
                <a:t>-6</a:t>
              </a:r>
              <a:endParaRPr lang="en-US" dirty="0">
                <a:latin typeface="+mn-lt"/>
              </a:endParaRP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15"/>
              </p:custDataLst>
            </p:nvPr>
          </p:nvPicPr>
          <p:blipFill>
            <a:blip r:embed="rId20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685800" y="3479800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12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>
                  <a:latin typeface="+mn-lt"/>
                </a:rPr>
                <a:t>1.35E</a:t>
              </a:r>
              <a:r>
                <a:rPr lang="en-US" baseline="30000">
                  <a:latin typeface="+mn-lt"/>
                </a:rPr>
                <a:t>-8</a:t>
              </a:r>
              <a:endParaRPr lang="en-US" dirty="0">
                <a:latin typeface="+mn-lt"/>
              </a:endParaRP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13"/>
              </p:custDataLst>
            </p:nvPr>
          </p:nvPicPr>
          <p:blipFill>
            <a:blip r:embed="rId21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>
            <p:custDataLst>
              <p:tags r:id="rId6"/>
            </p:custDataLst>
          </p:nvPr>
        </p:nvGrpSpPr>
        <p:grpSpPr>
          <a:xfrm>
            <a:off x="685800" y="4394200"/>
            <a:ext cx="8077200" cy="685800"/>
            <a:chOff x="609600" y="4902200"/>
            <a:chExt cx="8077200" cy="685800"/>
          </a:xfrm>
        </p:grpSpPr>
        <p:sp>
          <p:nvSpPr>
            <p:cNvPr id="12" name="TextBox 11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49149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dirty="0">
                  <a:latin typeface="+mn-lt"/>
                </a:rPr>
                <a:t>1.50E</a:t>
              </a:r>
              <a:r>
                <a:rPr lang="en-US" baseline="30000" dirty="0">
                  <a:latin typeface="+mn-lt"/>
                </a:rPr>
                <a:t>-3</a:t>
              </a:r>
              <a:endParaRPr lang="en-US" dirty="0">
                <a:latin typeface="+mn-lt"/>
              </a:endParaRPr>
            </a:p>
          </p:txBody>
        </p:sp>
        <p:pic>
          <p:nvPicPr>
            <p:cNvPr id="13" name="Picture 12" descr="answer-d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22" cstate="print"/>
            <a:stretch>
              <a:fillRect/>
            </a:stretch>
          </p:blipFill>
          <p:spPr>
            <a:xfrm>
              <a:off x="609600" y="4902200"/>
              <a:ext cx="685800" cy="685800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>
            <p:custDataLst>
              <p:tags r:id="rId7"/>
            </p:custDataLst>
          </p:nvPr>
        </p:nvGrpSpPr>
        <p:grpSpPr>
          <a:xfrm>
            <a:off x="685800" y="5308600"/>
            <a:ext cx="8077200" cy="685800"/>
            <a:chOff x="609600" y="5816600"/>
            <a:chExt cx="8077200" cy="685800"/>
          </a:xfrm>
        </p:grpSpPr>
        <p:sp>
          <p:nvSpPr>
            <p:cNvPr id="15" name="TextBox 14"/>
            <p:cNvSpPr txBox="1"/>
            <p:nvPr>
              <p:custDataLst>
                <p:tags r:id="rId8"/>
              </p:custDataLst>
            </p:nvPr>
          </p:nvSpPr>
          <p:spPr>
            <a:xfrm>
              <a:off x="1447800" y="58293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dirty="0">
                  <a:latin typeface="+mn-lt"/>
                </a:rPr>
                <a:t>none of these</a:t>
              </a:r>
            </a:p>
          </p:txBody>
        </p:sp>
        <p:pic>
          <p:nvPicPr>
            <p:cNvPr id="16" name="Picture 15" descr="answer-e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23" cstate="print"/>
            <a:stretch>
              <a:fillRect/>
            </a:stretch>
          </p:blipFill>
          <p:spPr>
            <a:xfrm>
              <a:off x="609600" y="5816600"/>
              <a:ext cx="685800" cy="685800"/>
            </a:xfrm>
            <a:prstGeom prst="rect">
              <a:avLst/>
            </a:prstGeom>
          </p:spPr>
        </p:pic>
      </p:grpSp>
      <p:sp>
        <p:nvSpPr>
          <p:cNvPr id="18" name="Frame 17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2"/>
            </p:custDataLst>
          </p:nvPr>
        </p:nvSpPr>
        <p:spPr>
          <a:xfrm>
            <a:off x="304800" y="279400"/>
            <a:ext cx="8458200" cy="1092200"/>
          </a:xfrm>
          <a:prstGeom prst="rect">
            <a:avLst/>
          </a:prstGeom>
          <a:noFill/>
        </p:spPr>
        <p:txBody>
          <a:bodyPr vert="horz" rtlCol="0" anchor="ctr" anchorCtr="1">
            <a:noAutofit/>
          </a:bodyPr>
          <a:lstStyle/>
          <a:p>
            <a:r>
              <a:rPr lang="en-US" dirty="0">
                <a:latin typeface="+mn-lt"/>
              </a:rPr>
              <a:t>The molar solubility of PbI</a:t>
            </a:r>
            <a:r>
              <a:rPr lang="en-US" baseline="-2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is 1.50 </a:t>
            </a:r>
            <a:r>
              <a:rPr lang="en-US" dirty="0">
                <a:latin typeface="+mn-lt"/>
                <a:sym typeface="Symbol"/>
              </a:rPr>
              <a:t></a:t>
            </a:r>
            <a:r>
              <a:rPr lang="en-US" dirty="0">
                <a:latin typeface="+mn-lt"/>
              </a:rPr>
              <a:t> 10</a:t>
            </a:r>
            <a:r>
              <a:rPr lang="en-US" baseline="30000" dirty="0">
                <a:latin typeface="+mn-lt"/>
              </a:rPr>
              <a:t>-3 </a:t>
            </a:r>
            <a:r>
              <a:rPr lang="en-US" dirty="0">
                <a:latin typeface="+mn-lt"/>
              </a:rPr>
              <a:t>M. </a:t>
            </a:r>
          </a:p>
          <a:p>
            <a:r>
              <a:rPr lang="en-US" dirty="0">
                <a:latin typeface="+mn-lt"/>
              </a:rPr>
              <a:t>Calculate the value of </a:t>
            </a:r>
            <a:r>
              <a:rPr lang="en-US" i="1" dirty="0" err="1">
                <a:latin typeface="+mn-lt"/>
              </a:rPr>
              <a:t>K</a:t>
            </a:r>
            <a:r>
              <a:rPr lang="en-US" baseline="-25000" dirty="0" err="1">
                <a:latin typeface="+mn-lt"/>
              </a:rPr>
              <a:t>sp</a:t>
            </a:r>
            <a:r>
              <a:rPr lang="en-US" dirty="0">
                <a:latin typeface="+mn-lt"/>
              </a:rPr>
              <a:t> for PbI</a:t>
            </a:r>
            <a:r>
              <a:rPr lang="en-US" baseline="-2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.</a:t>
            </a:r>
          </a:p>
        </p:txBody>
      </p:sp>
      <p:grpSp>
        <p:nvGrpSpPr>
          <p:cNvPr id="5" name="Group 4"/>
          <p:cNvGrpSpPr/>
          <p:nvPr>
            <p:custDataLst>
              <p:tags r:id="rId3"/>
            </p:custDataLst>
          </p:nvPr>
        </p:nvGrpSpPr>
        <p:grpSpPr>
          <a:xfrm>
            <a:off x="685800" y="1651000"/>
            <a:ext cx="8077200" cy="685800"/>
            <a:chOff x="609600" y="2159000"/>
            <a:chExt cx="8077200" cy="685800"/>
          </a:xfrm>
        </p:grpSpPr>
        <p:sp>
          <p:nvSpPr>
            <p:cNvPr id="3" name="TextBox 2"/>
            <p:cNvSpPr txBox="1"/>
            <p:nvPr>
              <p:custDataLst>
                <p:tags r:id="rId16"/>
              </p:custDataLst>
            </p:nvPr>
          </p:nvSpPr>
          <p:spPr>
            <a:xfrm>
              <a:off x="1447800" y="21717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dirty="0">
                  <a:latin typeface="+mn-lt"/>
                </a:rPr>
                <a:t>3.38E</a:t>
              </a:r>
              <a:r>
                <a:rPr lang="en-US" baseline="30000" dirty="0">
                  <a:latin typeface="+mn-lt"/>
                </a:rPr>
                <a:t>-9</a:t>
              </a:r>
              <a:endParaRPr lang="en-US" dirty="0">
                <a:latin typeface="+mn-lt"/>
              </a:endParaRPr>
            </a:p>
          </p:txBody>
        </p:sp>
        <p:pic>
          <p:nvPicPr>
            <p:cNvPr id="4" name="Picture 3" descr="answer-a.png"/>
            <p:cNvPicPr>
              <a:picLocks/>
            </p:cNvPicPr>
            <p:nvPr>
              <p:custDataLst>
                <p:tags r:id="rId17"/>
              </p:custDataLst>
            </p:nvPr>
          </p:nvPicPr>
          <p:blipFill>
            <a:blip r:embed="rId19" cstate="print"/>
            <a:stretch>
              <a:fillRect/>
            </a:stretch>
          </p:blipFill>
          <p:spPr>
            <a:xfrm>
              <a:off x="609600" y="2159000"/>
              <a:ext cx="685800" cy="685800"/>
            </a:xfrm>
            <a:prstGeom prst="rect">
              <a:avLst/>
            </a:prstGeom>
          </p:spPr>
        </p:pic>
      </p:grpSp>
      <p:grpSp>
        <p:nvGrpSpPr>
          <p:cNvPr id="8" name="Group 7"/>
          <p:cNvGrpSpPr/>
          <p:nvPr>
            <p:custDataLst>
              <p:tags r:id="rId4"/>
            </p:custDataLst>
          </p:nvPr>
        </p:nvGrpSpPr>
        <p:grpSpPr>
          <a:xfrm>
            <a:off x="685800" y="2565400"/>
            <a:ext cx="8077200" cy="685800"/>
            <a:chOff x="609600" y="3073400"/>
            <a:chExt cx="8077200" cy="685800"/>
          </a:xfrm>
        </p:grpSpPr>
        <p:sp>
          <p:nvSpPr>
            <p:cNvPr id="6" name="TextBox 5"/>
            <p:cNvSpPr txBox="1"/>
            <p:nvPr>
              <p:custDataLst>
                <p:tags r:id="rId14"/>
              </p:custDataLst>
            </p:nvPr>
          </p:nvSpPr>
          <p:spPr>
            <a:xfrm>
              <a:off x="1447800" y="30861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dirty="0">
                  <a:latin typeface="+mn-lt"/>
                </a:rPr>
                <a:t>4.50E</a:t>
              </a:r>
              <a:r>
                <a:rPr lang="en-US" baseline="30000" dirty="0">
                  <a:latin typeface="+mn-lt"/>
                </a:rPr>
                <a:t>-6</a:t>
              </a:r>
              <a:endParaRPr lang="en-US" dirty="0">
                <a:latin typeface="+mn-lt"/>
              </a:endParaRPr>
            </a:p>
          </p:txBody>
        </p:sp>
        <p:pic>
          <p:nvPicPr>
            <p:cNvPr id="7" name="Picture 6" descr="answer-b.png"/>
            <p:cNvPicPr>
              <a:picLocks/>
            </p:cNvPicPr>
            <p:nvPr>
              <p:custDataLst>
                <p:tags r:id="rId15"/>
              </p:custDataLst>
            </p:nvPr>
          </p:nvPicPr>
          <p:blipFill>
            <a:blip r:embed="rId20" cstate="print"/>
            <a:stretch>
              <a:fillRect/>
            </a:stretch>
          </p:blipFill>
          <p:spPr>
            <a:xfrm>
              <a:off x="609600" y="3073400"/>
              <a:ext cx="685800" cy="685800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>
            <p:custDataLst>
              <p:tags r:id="rId5"/>
            </p:custDataLst>
          </p:nvPr>
        </p:nvGrpSpPr>
        <p:grpSpPr>
          <a:xfrm>
            <a:off x="685800" y="3479800"/>
            <a:ext cx="8077200" cy="685800"/>
            <a:chOff x="609600" y="3987800"/>
            <a:chExt cx="8077200" cy="685800"/>
          </a:xfrm>
        </p:grpSpPr>
        <p:sp>
          <p:nvSpPr>
            <p:cNvPr id="9" name="TextBox 8"/>
            <p:cNvSpPr txBox="1"/>
            <p:nvPr>
              <p:custDataLst>
                <p:tags r:id="rId12"/>
              </p:custDataLst>
            </p:nvPr>
          </p:nvSpPr>
          <p:spPr>
            <a:xfrm>
              <a:off x="1447800" y="40005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sz="6000" dirty="0">
                  <a:solidFill>
                    <a:srgbClr val="FF0000"/>
                  </a:solidFill>
                  <a:latin typeface="+mn-lt"/>
                </a:rPr>
                <a:t>1.35E</a:t>
              </a:r>
              <a:r>
                <a:rPr lang="en-US" sz="6000" baseline="30000" dirty="0">
                  <a:solidFill>
                    <a:srgbClr val="FF0000"/>
                  </a:solidFill>
                  <a:latin typeface="+mn-lt"/>
                </a:rPr>
                <a:t>-8</a:t>
              </a:r>
              <a:endParaRPr lang="en-US" sz="6000" dirty="0">
                <a:solidFill>
                  <a:srgbClr val="FF0000"/>
                </a:solidFill>
                <a:latin typeface="+mn-lt"/>
              </a:endParaRPr>
            </a:p>
          </p:txBody>
        </p:sp>
        <p:pic>
          <p:nvPicPr>
            <p:cNvPr id="10" name="Picture 9" descr="answer-c.png"/>
            <p:cNvPicPr>
              <a:picLocks/>
            </p:cNvPicPr>
            <p:nvPr>
              <p:custDataLst>
                <p:tags r:id="rId13"/>
              </p:custDataLst>
            </p:nvPr>
          </p:nvPicPr>
          <p:blipFill>
            <a:blip r:embed="rId21" cstate="print"/>
            <a:stretch>
              <a:fillRect/>
            </a:stretch>
          </p:blipFill>
          <p:spPr>
            <a:xfrm>
              <a:off x="609600" y="3987800"/>
              <a:ext cx="685800" cy="685800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>
            <p:custDataLst>
              <p:tags r:id="rId6"/>
            </p:custDataLst>
          </p:nvPr>
        </p:nvGrpSpPr>
        <p:grpSpPr>
          <a:xfrm>
            <a:off x="685800" y="4394200"/>
            <a:ext cx="8077200" cy="685800"/>
            <a:chOff x="609600" y="4902200"/>
            <a:chExt cx="8077200" cy="685800"/>
          </a:xfrm>
        </p:grpSpPr>
        <p:sp>
          <p:nvSpPr>
            <p:cNvPr id="12" name="TextBox 11"/>
            <p:cNvSpPr txBox="1"/>
            <p:nvPr>
              <p:custDataLst>
                <p:tags r:id="rId10"/>
              </p:custDataLst>
            </p:nvPr>
          </p:nvSpPr>
          <p:spPr>
            <a:xfrm>
              <a:off x="1447800" y="49149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dirty="0">
                  <a:latin typeface="+mn-lt"/>
                </a:rPr>
                <a:t>1.50E</a:t>
              </a:r>
              <a:r>
                <a:rPr lang="en-US" baseline="30000" dirty="0">
                  <a:latin typeface="+mn-lt"/>
                </a:rPr>
                <a:t>-3</a:t>
              </a:r>
              <a:endParaRPr lang="en-US" dirty="0">
                <a:latin typeface="+mn-lt"/>
              </a:endParaRPr>
            </a:p>
          </p:txBody>
        </p:sp>
        <p:pic>
          <p:nvPicPr>
            <p:cNvPr id="13" name="Picture 12" descr="answer-d.png"/>
            <p:cNvPicPr>
              <a:picLocks/>
            </p:cNvPicPr>
            <p:nvPr>
              <p:custDataLst>
                <p:tags r:id="rId11"/>
              </p:custDataLst>
            </p:nvPr>
          </p:nvPicPr>
          <p:blipFill>
            <a:blip r:embed="rId22" cstate="print"/>
            <a:stretch>
              <a:fillRect/>
            </a:stretch>
          </p:blipFill>
          <p:spPr>
            <a:xfrm>
              <a:off x="609600" y="4902200"/>
              <a:ext cx="685800" cy="685800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>
            <p:custDataLst>
              <p:tags r:id="rId7"/>
            </p:custDataLst>
          </p:nvPr>
        </p:nvGrpSpPr>
        <p:grpSpPr>
          <a:xfrm>
            <a:off x="685800" y="5308600"/>
            <a:ext cx="8077200" cy="685800"/>
            <a:chOff x="609600" y="5816600"/>
            <a:chExt cx="8077200" cy="685800"/>
          </a:xfrm>
        </p:grpSpPr>
        <p:sp>
          <p:nvSpPr>
            <p:cNvPr id="15" name="TextBox 14"/>
            <p:cNvSpPr txBox="1"/>
            <p:nvPr>
              <p:custDataLst>
                <p:tags r:id="rId8"/>
              </p:custDataLst>
            </p:nvPr>
          </p:nvSpPr>
          <p:spPr>
            <a:xfrm>
              <a:off x="1447800" y="5829300"/>
              <a:ext cx="7239000" cy="609600"/>
            </a:xfrm>
            <a:prstGeom prst="rect">
              <a:avLst/>
            </a:prstGeom>
            <a:noFill/>
          </p:spPr>
          <p:txBody>
            <a:bodyPr vert="horz" rtlCol="0" anchor="ctr" anchorCtr="0">
              <a:noAutofit/>
            </a:bodyPr>
            <a:lstStyle/>
            <a:p>
              <a:r>
                <a:rPr lang="en-US" dirty="0">
                  <a:latin typeface="+mn-lt"/>
                </a:rPr>
                <a:t>none of these</a:t>
              </a:r>
            </a:p>
          </p:txBody>
        </p:sp>
        <p:pic>
          <p:nvPicPr>
            <p:cNvPr id="16" name="Picture 15" descr="answer-e.png"/>
            <p:cNvPicPr>
              <a:picLocks/>
            </p:cNvPicPr>
            <p:nvPr>
              <p:custDataLst>
                <p:tags r:id="rId9"/>
              </p:custDataLst>
            </p:nvPr>
          </p:nvPicPr>
          <p:blipFill>
            <a:blip r:embed="rId23" cstate="print"/>
            <a:stretch>
              <a:fillRect/>
            </a:stretch>
          </p:blipFill>
          <p:spPr>
            <a:xfrm>
              <a:off x="609600" y="5816600"/>
              <a:ext cx="685800" cy="685800"/>
            </a:xfrm>
            <a:prstGeom prst="rect">
              <a:avLst/>
            </a:prstGeom>
          </p:spPr>
        </p:pic>
      </p:grpSp>
      <p:sp>
        <p:nvSpPr>
          <p:cNvPr id="18" name="Frame 17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5927372"/>
              </p:ext>
            </p:extLst>
          </p:nvPr>
        </p:nvGraphicFramePr>
        <p:xfrm>
          <a:off x="4572000" y="1770380"/>
          <a:ext cx="7137399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3222751388"/>
                    </a:ext>
                  </a:extLst>
                </a:gridCol>
                <a:gridCol w="2015066">
                  <a:extLst>
                    <a:ext uri="{9D8B030D-6E8A-4147-A177-3AD203B41FA5}">
                      <a16:colId xmlns:a16="http://schemas.microsoft.com/office/drawing/2014/main" val="1667234117"/>
                    </a:ext>
                  </a:extLst>
                </a:gridCol>
                <a:gridCol w="2379133">
                  <a:extLst>
                    <a:ext uri="{9D8B030D-6E8A-4147-A177-3AD203B41FA5}">
                      <a16:colId xmlns:a16="http://schemas.microsoft.com/office/drawing/2014/main" val="16687191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PbI</a:t>
                      </a:r>
                      <a:r>
                        <a:rPr lang="en-US" sz="2800" baseline="-25000" dirty="0">
                          <a:solidFill>
                            <a:schemeClr val="tx1"/>
                          </a:solidFill>
                        </a:rPr>
                        <a:t>2  (s)            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↔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Pb</a:t>
                      </a:r>
                      <a:r>
                        <a:rPr lang="en-US" sz="2800" baseline="30000" dirty="0">
                          <a:solidFill>
                            <a:schemeClr val="tx1"/>
                          </a:solidFill>
                        </a:rPr>
                        <a:t>2+  </a:t>
                      </a:r>
                      <a:r>
                        <a:rPr lang="en-US" sz="2800" baseline="-250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2800" baseline="-25000" dirty="0" err="1">
                          <a:solidFill>
                            <a:schemeClr val="tx1"/>
                          </a:solidFill>
                        </a:rPr>
                        <a:t>aq</a:t>
                      </a:r>
                      <a:r>
                        <a:rPr lang="en-US" sz="2800" baseline="-250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en-US" sz="2800" baseline="0" dirty="0">
                          <a:solidFill>
                            <a:schemeClr val="tx1"/>
                          </a:solidFill>
                        </a:rPr>
                        <a:t>         2I</a:t>
                      </a:r>
                      <a:r>
                        <a:rPr lang="en-US" sz="2800" baseline="30000" dirty="0">
                          <a:solidFill>
                            <a:schemeClr val="tx1"/>
                          </a:solidFill>
                        </a:rPr>
                        <a:t>-    </a:t>
                      </a:r>
                      <a:r>
                        <a:rPr lang="en-US" sz="2800" baseline="-250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2800" baseline="-25000" dirty="0" err="1">
                          <a:solidFill>
                            <a:schemeClr val="tx1"/>
                          </a:solidFill>
                        </a:rPr>
                        <a:t>aq</a:t>
                      </a:r>
                      <a:r>
                        <a:rPr lang="en-US" sz="2800" baseline="-2500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28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95474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550448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+ 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+ 2x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6171118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644135" y="3443941"/>
                <a:ext cx="2993127" cy="4810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𝑲𝒔𝒑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d>
                        <m:d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b="1" i="1" baseline="30000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US" baseline="300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4135" y="3443941"/>
                <a:ext cx="2993127" cy="481094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926534" y="4126325"/>
                <a:ext cx="4428327" cy="5035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𝟓𝟎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𝒙</m:t>
                      </m:r>
                      <m:sSup>
                        <m:sSup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𝟏𝟎</m:t>
                          </m:r>
                        </m:e>
                        <m:sup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d>
                        <m:d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b="1" i="1" baseline="30000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US" baseline="300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6534" y="4126325"/>
                <a:ext cx="4428327" cy="503599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6644135" y="4847529"/>
                <a:ext cx="3591624" cy="5035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𝟓𝟎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𝒙</m:t>
                      </m:r>
                      <m:sSup>
                        <m:sSup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𝟏𝟎</m:t>
                          </m:r>
                        </m:e>
                        <m:sup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baseline="30000" smtClean="0">
                          <a:latin typeface="Cambria Math" panose="02040503050406030204" pitchFamily="18" charset="0"/>
                        </a:rPr>
                        <m:t>𝟑</m:t>
                      </m:r>
                    </m:oMath>
                  </m:oMathPara>
                </a14:m>
                <a:endParaRPr lang="en-US" baseline="300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4135" y="4847529"/>
                <a:ext cx="3591624" cy="503599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7134654" y="5626100"/>
                <a:ext cx="3101105" cy="5035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33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solidFill>
                            <a:srgbClr val="FF33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33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b="1" i="1" smtClean="0">
                          <a:solidFill>
                            <a:srgbClr val="FF33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1" i="1" smtClean="0">
                          <a:solidFill>
                            <a:srgbClr val="FF3300"/>
                          </a:solidFill>
                          <a:latin typeface="Cambria Math" panose="02040503050406030204" pitchFamily="18" charset="0"/>
                        </a:rPr>
                        <m:t>𝟑𝟓</m:t>
                      </m:r>
                      <m:r>
                        <a:rPr lang="en-US" b="1" i="1" smtClean="0">
                          <a:solidFill>
                            <a:srgbClr val="FF33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1" i="1" smtClean="0">
                          <a:solidFill>
                            <a:srgbClr val="FF330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 smtClean="0">
                          <a:solidFill>
                            <a:srgbClr val="FF33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b="1" i="1" smtClean="0">
                              <a:solidFill>
                                <a:srgbClr val="FF33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solidFill>
                                <a:srgbClr val="FF330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e>
                        <m:sup>
                          <m:r>
                            <a:rPr lang="en-US" b="1" i="1" smtClean="0">
                              <a:solidFill>
                                <a:srgbClr val="FF33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1" i="1" smtClean="0">
                              <a:solidFill>
                                <a:srgbClr val="FF330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sup>
                      </m:sSup>
                    </m:oMath>
                  </m:oMathPara>
                </a14:m>
                <a:endParaRPr lang="en-US" baseline="30000" dirty="0">
                  <a:solidFill>
                    <a:srgbClr val="FF3300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34654" y="5626100"/>
                <a:ext cx="3101105" cy="503599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821851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308848"/>
            <a:ext cx="11265733" cy="38862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0C8D3BA-24AE-E143-BB43-859867698DF2}"/>
              </a:ext>
            </a:extLst>
          </p:cNvPr>
          <p:cNvSpPr txBox="1"/>
          <p:nvPr/>
        </p:nvSpPr>
        <p:spPr>
          <a:xfrm>
            <a:off x="228600" y="262980"/>
            <a:ext cx="9525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u="sng" dirty="0">
                <a:latin typeface="+mn-lt"/>
              </a:rPr>
              <a:t>Practice to Glue In</a:t>
            </a: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57751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43667"/>
          <a:stretch/>
        </p:blipFill>
        <p:spPr>
          <a:xfrm>
            <a:off x="426720" y="1295401"/>
            <a:ext cx="11338560" cy="4724400"/>
          </a:xfrm>
          <a:prstGeom prst="rect">
            <a:avLst/>
          </a:prstGeom>
        </p:spPr>
      </p:pic>
      <p:sp>
        <p:nvSpPr>
          <p:cNvPr id="3" name="Frame 2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C8D3BA-24AE-E143-BB43-859867698DF2}"/>
              </a:ext>
            </a:extLst>
          </p:cNvPr>
          <p:cNvSpPr txBox="1"/>
          <p:nvPr/>
        </p:nvSpPr>
        <p:spPr>
          <a:xfrm>
            <a:off x="228600" y="262980"/>
            <a:ext cx="9525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u="sng" dirty="0">
                <a:latin typeface="+mn-lt"/>
              </a:rPr>
              <a:t>Key</a:t>
            </a:r>
          </a:p>
        </p:txBody>
      </p:sp>
    </p:spTree>
    <p:extLst>
      <p:ext uri="{BB962C8B-B14F-4D97-AF65-F5344CB8AC3E}">
        <p14:creationId xmlns:p14="http://schemas.microsoft.com/office/powerpoint/2010/main" val="2240010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58023"/>
          <a:stretch/>
        </p:blipFill>
        <p:spPr>
          <a:xfrm>
            <a:off x="451281" y="1295401"/>
            <a:ext cx="11289438" cy="3505200"/>
          </a:xfrm>
          <a:prstGeom prst="rect">
            <a:avLst/>
          </a:prstGeom>
        </p:spPr>
      </p:pic>
      <p:sp>
        <p:nvSpPr>
          <p:cNvPr id="3" name="Frame 2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C8D3BA-24AE-E143-BB43-859867698DF2}"/>
              </a:ext>
            </a:extLst>
          </p:cNvPr>
          <p:cNvSpPr txBox="1"/>
          <p:nvPr/>
        </p:nvSpPr>
        <p:spPr>
          <a:xfrm>
            <a:off x="228600" y="262980"/>
            <a:ext cx="9525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u="sng" dirty="0">
                <a:latin typeface="+mn-lt"/>
              </a:rPr>
              <a:t>Key</a:t>
            </a:r>
          </a:p>
        </p:txBody>
      </p:sp>
    </p:spTree>
    <p:extLst>
      <p:ext uri="{BB962C8B-B14F-4D97-AF65-F5344CB8AC3E}">
        <p14:creationId xmlns:p14="http://schemas.microsoft.com/office/powerpoint/2010/main" val="22170387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9" name="Picture 4" descr="preci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4343400" y="505618"/>
            <a:ext cx="7543800" cy="584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05618"/>
            <a:ext cx="5562600" cy="792163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b="1" u="sng" dirty="0"/>
              <a:t>Precipitation and Qualitative Analysis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9"/>
            <a:ext cx="11087100" cy="758824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400" u="sng" dirty="0">
                <a:effectLst/>
                <a:latin typeface="+mn-lt"/>
              </a:rPr>
              <a:t>FYI - Complex Ions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571500" y="1308102"/>
            <a:ext cx="943451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+mn-lt"/>
              </a:rPr>
              <a:t>Complex ion </a:t>
            </a:r>
            <a:r>
              <a:rPr lang="en-US" dirty="0">
                <a:latin typeface="+mn-lt"/>
              </a:rPr>
              <a:t>- a charged species composed of: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1231901" y="2029402"/>
            <a:ext cx="521875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1. A metallic cation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1257300" y="2712027"/>
            <a:ext cx="102489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2. Ligands</a:t>
            </a:r>
          </a:p>
        </p:txBody>
      </p:sp>
      <p:sp>
        <p:nvSpPr>
          <p:cNvPr id="6" name="Frame 5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71500" y="4636969"/>
            <a:ext cx="10744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+mn-lt"/>
              </a:rPr>
              <a:t>Ligand </a:t>
            </a:r>
            <a:r>
              <a:rPr lang="en-US" dirty="0">
                <a:latin typeface="+mn-lt"/>
              </a:rPr>
              <a:t>– Lewis bases that have a lone electron pair that can form a covalent bond with an empty orbital belonging to the metallic 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/>
      <p:bldP spid="3379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1" y="274638"/>
            <a:ext cx="11582400" cy="944562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400" u="sng" dirty="0">
                <a:solidFill>
                  <a:schemeClr val="tx1"/>
                </a:solidFill>
                <a:effectLst/>
                <a:latin typeface="+mn-lt"/>
              </a:rPr>
              <a:t>NH</a:t>
            </a:r>
            <a:r>
              <a:rPr lang="en-US" sz="4400" u="sng" baseline="-25000" dirty="0">
                <a:solidFill>
                  <a:schemeClr val="tx1"/>
                </a:solidFill>
                <a:effectLst/>
                <a:latin typeface="+mn-lt"/>
              </a:rPr>
              <a:t>3</a:t>
            </a:r>
            <a:r>
              <a:rPr lang="en-US" sz="4400" u="sng" dirty="0">
                <a:solidFill>
                  <a:schemeClr val="tx1"/>
                </a:solidFill>
                <a:effectLst/>
                <a:latin typeface="+mn-lt"/>
              </a:rPr>
              <a:t>, CN</a:t>
            </a:r>
            <a:r>
              <a:rPr lang="en-US" sz="4400" u="sng" baseline="30000" dirty="0">
                <a:solidFill>
                  <a:schemeClr val="tx1"/>
                </a:solidFill>
                <a:effectLst/>
                <a:latin typeface="+mn-lt"/>
              </a:rPr>
              <a:t>-</a:t>
            </a:r>
            <a:r>
              <a:rPr lang="en-US" sz="4400" u="sng" dirty="0">
                <a:solidFill>
                  <a:schemeClr val="tx1"/>
                </a:solidFill>
                <a:effectLst/>
                <a:latin typeface="+mn-lt"/>
              </a:rPr>
              <a:t>, and H</a:t>
            </a:r>
            <a:r>
              <a:rPr lang="en-US" sz="4400" u="sng" baseline="-25000" dirty="0">
                <a:solidFill>
                  <a:schemeClr val="tx1"/>
                </a:solidFill>
                <a:effectLst/>
                <a:latin typeface="+mn-lt"/>
              </a:rPr>
              <a:t>2</a:t>
            </a:r>
            <a:r>
              <a:rPr lang="en-US" sz="4400" u="sng" dirty="0">
                <a:solidFill>
                  <a:schemeClr val="tx1"/>
                </a:solidFill>
                <a:effectLst/>
                <a:latin typeface="+mn-lt"/>
              </a:rPr>
              <a:t>O are Common Ligands</a:t>
            </a:r>
          </a:p>
        </p:txBody>
      </p:sp>
      <p:graphicFrame>
        <p:nvGraphicFramePr>
          <p:cNvPr id="12290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7168273"/>
              </p:ext>
            </p:extLst>
          </p:nvPr>
        </p:nvGraphicFramePr>
        <p:xfrm>
          <a:off x="9512207" y="2466183"/>
          <a:ext cx="1911350" cy="2189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5" name="ChemSketch" r:id="rId3" imgW="545760" imgH="624960" progId="">
                  <p:embed/>
                </p:oleObj>
              </mc:Choice>
              <mc:Fallback>
                <p:oleObj name="ChemSketch" r:id="rId3" imgW="545760" imgH="624960" progId="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12207" y="2466183"/>
                        <a:ext cx="1911350" cy="2189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1" name="Object 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089571950"/>
              </p:ext>
            </p:extLst>
          </p:nvPr>
        </p:nvGraphicFramePr>
        <p:xfrm>
          <a:off x="730346" y="2310606"/>
          <a:ext cx="2681287" cy="223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6" name="ChemSketch" r:id="rId5" imgW="774360" imgH="646200" progId="">
                  <p:embed/>
                </p:oleObj>
              </mc:Choice>
              <mc:Fallback>
                <p:oleObj name="ChemSketch" r:id="rId5" imgW="774360" imgH="646200" progId="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346" y="2310606"/>
                        <a:ext cx="2681287" cy="2236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2" name="Object 5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4008191870"/>
              </p:ext>
            </p:extLst>
          </p:nvPr>
        </p:nvGraphicFramePr>
        <p:xfrm>
          <a:off x="4572000" y="2441575"/>
          <a:ext cx="2778125" cy="159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7" name="ChemSketch" r:id="rId7" imgW="780120" imgH="448200" progId="">
                  <p:embed/>
                </p:oleObj>
              </mc:Choice>
              <mc:Fallback>
                <p:oleObj name="ChemSketch" r:id="rId7" imgW="780120" imgH="448200" progId="">
                  <p:embed/>
                  <p:pic>
                    <p:nvPicPr>
                      <p:cNvPr id="0" name="Object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441575"/>
                        <a:ext cx="2778125" cy="159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rame 5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4572000" y="2944019"/>
            <a:ext cx="539749" cy="58181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806949" y="2468940"/>
            <a:ext cx="36383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0" dirty="0">
                <a:latin typeface="Bodoni MT" panose="02070603080606020203" pitchFamily="18" charset="0"/>
              </a:rPr>
              <a:t>[       ]</a:t>
            </a:r>
            <a:r>
              <a:rPr lang="en-US" sz="9600" b="0" baseline="30000" dirty="0">
                <a:latin typeface="Bodoni MT" panose="02070603080606020203" pitchFamily="18" charset="0"/>
              </a:rPr>
              <a:t>-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199" y="5181600"/>
            <a:ext cx="1143000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dirty="0">
                <a:latin typeface="+mn-lt"/>
              </a:rPr>
              <a:t>*NOTE* </a:t>
            </a:r>
            <a:r>
              <a:rPr lang="en-US" sz="2800" b="0" dirty="0">
                <a:latin typeface="+mn-lt"/>
              </a:rPr>
              <a:t>A lot of Lewis acids/bases act as ligands. They are often involved in solubility problems, which is why we tend to put </a:t>
            </a:r>
            <a:r>
              <a:rPr lang="en-US" sz="2800" b="0" dirty="0" err="1">
                <a:latin typeface="+mn-lt"/>
              </a:rPr>
              <a:t>Ksp</a:t>
            </a:r>
            <a:r>
              <a:rPr lang="en-US" sz="2800" b="0" dirty="0">
                <a:latin typeface="+mn-lt"/>
              </a:rPr>
              <a:t> in the Acid Base chapter and not always Equilibrium chapter.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96852"/>
            <a:ext cx="11087100" cy="833438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400" u="sng" dirty="0">
                <a:effectLst/>
                <a:latin typeface="+mn-lt"/>
              </a:rPr>
              <a:t>Coordination Number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457200" y="1030290"/>
            <a:ext cx="11239500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FF3300"/>
              </a:buClr>
            </a:pPr>
            <a:r>
              <a:rPr lang="en-US" dirty="0">
                <a:solidFill>
                  <a:srgbClr val="0070C0"/>
                </a:solidFill>
                <a:latin typeface="+mn-lt"/>
              </a:rPr>
              <a:t>Coordination number </a:t>
            </a:r>
            <a:endParaRPr lang="en-US" dirty="0">
              <a:latin typeface="+mn-lt"/>
            </a:endParaRPr>
          </a:p>
          <a:p>
            <a:pPr>
              <a:buClr>
                <a:srgbClr val="FF3300"/>
              </a:buClr>
            </a:pPr>
            <a:r>
              <a:rPr lang="en-US" dirty="0">
                <a:latin typeface="+mn-lt"/>
              </a:rPr>
              <a:t>The number of ligands attached to the cation</a:t>
            </a:r>
          </a:p>
          <a:p>
            <a:pPr marL="914400" lvl="1" indent="-45720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latin typeface="+mn-lt"/>
              </a:rPr>
              <a:t> 2, 4, and 6 are the most common coordination numbers</a:t>
            </a:r>
          </a:p>
        </p:txBody>
      </p:sp>
      <p:graphicFrame>
        <p:nvGraphicFramePr>
          <p:cNvPr id="35844" name="Group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5430427"/>
              </p:ext>
            </p:extLst>
          </p:nvPr>
        </p:nvGraphicFramePr>
        <p:xfrm>
          <a:off x="1600200" y="3049588"/>
          <a:ext cx="8644256" cy="2381251"/>
        </p:xfrm>
        <a:graphic>
          <a:graphicData uri="http://schemas.openxmlformats.org/drawingml/2006/table">
            <a:tbl>
              <a:tblPr/>
              <a:tblGrid>
                <a:gridCol w="3276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67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5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Coordination #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Example(s)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Ag(NH</a:t>
                      </a:r>
                      <a:r>
                        <a:rPr kumimoji="0" lang="en-US" sz="28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  <a:r>
                        <a:rPr kumimoji="0" lang="en-US" sz="28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kumimoji="0" lang="en-US" sz="28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+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CoCl</a:t>
                      </a:r>
                      <a:r>
                        <a:rPr kumimoji="0" lang="en-US" sz="28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+mn-lt"/>
                        </a:rPr>
                        <a:t>4</a:t>
                      </a:r>
                      <a:r>
                        <a:rPr kumimoji="0" lang="en-US" sz="28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2-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Cu(NH</a:t>
                      </a:r>
                      <a:r>
                        <a:rPr kumimoji="0" lang="en-US" sz="28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  <a:r>
                        <a:rPr kumimoji="0" lang="en-US" sz="28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+mn-lt"/>
                        </a:rPr>
                        <a:t>4</a:t>
                      </a:r>
                      <a:r>
                        <a:rPr kumimoji="0" lang="en-US" sz="28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2+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5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Co(H</a:t>
                      </a:r>
                      <a:r>
                        <a:rPr kumimoji="0" lang="en-US" sz="28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O)</a:t>
                      </a:r>
                      <a:r>
                        <a:rPr kumimoji="0" lang="en-US" sz="28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+mn-lt"/>
                        </a:rPr>
                        <a:t>6</a:t>
                      </a:r>
                      <a:r>
                        <a:rPr kumimoji="0" lang="en-US" sz="28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2+      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Ni(NH</a:t>
                      </a:r>
                      <a:r>
                        <a:rPr kumimoji="0" lang="en-US" sz="28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r>
                        <a:rPr kumimoji="0" 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  <a:r>
                        <a:rPr kumimoji="0" lang="en-US" sz="2800" b="1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+mn-lt"/>
                        </a:rPr>
                        <a:t>6</a:t>
                      </a:r>
                      <a:r>
                        <a:rPr kumimoji="0" lang="en-US" sz="28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2+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Frame 4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5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60644" y="207963"/>
            <a:ext cx="11087100" cy="742949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400" u="sng" dirty="0">
                <a:effectLst/>
                <a:latin typeface="+mn-lt"/>
              </a:rPr>
              <a:t>Complex Ions and Solubility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2579689" y="1520826"/>
            <a:ext cx="88725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 AgCl(s) </a:t>
            </a:r>
            <a:r>
              <a:rPr lang="en-US" sz="2800">
                <a:sym typeface="Wingdings 3" pitchFamily="18" charset="2"/>
              </a:rPr>
              <a:t> Ag</a:t>
            </a:r>
            <a:r>
              <a:rPr lang="en-US" sz="2800" baseline="30000">
                <a:sym typeface="Wingdings 3" pitchFamily="18" charset="2"/>
              </a:rPr>
              <a:t>+</a:t>
            </a:r>
            <a:r>
              <a:rPr lang="en-US" sz="2800">
                <a:sym typeface="Wingdings 3" pitchFamily="18" charset="2"/>
              </a:rPr>
              <a:t> + Cl</a:t>
            </a:r>
            <a:r>
              <a:rPr lang="en-US" sz="2800" baseline="30000">
                <a:sym typeface="Wingdings 3" pitchFamily="18" charset="2"/>
              </a:rPr>
              <a:t>-</a:t>
            </a:r>
            <a:r>
              <a:rPr lang="en-US" sz="2800">
                <a:sym typeface="Wingdings 3" pitchFamily="18" charset="2"/>
              </a:rPr>
              <a:t>		 K</a:t>
            </a:r>
            <a:r>
              <a:rPr lang="en-US" sz="2800" baseline="-25000">
                <a:sym typeface="Wingdings 3" pitchFamily="18" charset="2"/>
              </a:rPr>
              <a:t>sp</a:t>
            </a:r>
            <a:r>
              <a:rPr lang="en-US" sz="2800">
                <a:sym typeface="Wingdings 3" pitchFamily="18" charset="2"/>
              </a:rPr>
              <a:t> = 1.6 x 10</a:t>
            </a:r>
            <a:r>
              <a:rPr lang="en-US" sz="2800" baseline="30000">
                <a:sym typeface="Wingdings 3" pitchFamily="18" charset="2"/>
              </a:rPr>
              <a:t>-10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2081213" y="2151063"/>
            <a:ext cx="84121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Ag</a:t>
            </a:r>
            <a:r>
              <a:rPr lang="en-US" sz="2800" baseline="30000"/>
              <a:t>+</a:t>
            </a:r>
            <a:r>
              <a:rPr lang="en-US" sz="2800"/>
              <a:t> + NH</a:t>
            </a:r>
            <a:r>
              <a:rPr lang="en-US" sz="2800" baseline="-25000"/>
              <a:t>3</a:t>
            </a:r>
            <a:r>
              <a:rPr lang="en-US" sz="2800"/>
              <a:t> </a:t>
            </a:r>
            <a:r>
              <a:rPr lang="en-US" sz="2800">
                <a:sym typeface="Wingdings 3" pitchFamily="18" charset="2"/>
              </a:rPr>
              <a:t> Ag(NH</a:t>
            </a:r>
            <a:r>
              <a:rPr lang="en-US" sz="2800" baseline="-25000">
                <a:sym typeface="Wingdings 3" pitchFamily="18" charset="2"/>
              </a:rPr>
              <a:t>3</a:t>
            </a:r>
            <a:r>
              <a:rPr lang="en-US" sz="2800">
                <a:sym typeface="Wingdings 3" pitchFamily="18" charset="2"/>
              </a:rPr>
              <a:t>)</a:t>
            </a:r>
            <a:r>
              <a:rPr lang="en-US" sz="2800" baseline="30000">
                <a:sym typeface="Wingdings 3" pitchFamily="18" charset="2"/>
              </a:rPr>
              <a:t>+</a:t>
            </a:r>
            <a:r>
              <a:rPr lang="en-US" sz="2800">
                <a:sym typeface="Wingdings 3" pitchFamily="18" charset="2"/>
              </a:rPr>
              <a:t> 	     K</a:t>
            </a:r>
            <a:r>
              <a:rPr lang="en-US" sz="2800" baseline="-25000">
                <a:sym typeface="Wingdings 3" pitchFamily="18" charset="2"/>
              </a:rPr>
              <a:t>1</a:t>
            </a:r>
            <a:r>
              <a:rPr lang="en-US" sz="2800">
                <a:sym typeface="Wingdings 3" pitchFamily="18" charset="2"/>
              </a:rPr>
              <a:t> = 2.1 x 10</a:t>
            </a:r>
            <a:r>
              <a:rPr lang="en-US" sz="2800" baseline="30000">
                <a:sym typeface="Wingdings 3" pitchFamily="18" charset="2"/>
              </a:rPr>
              <a:t>3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1524000" y="2840038"/>
            <a:ext cx="9144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Ag(NH</a:t>
            </a:r>
            <a:r>
              <a:rPr lang="en-US" sz="2800" baseline="-25000"/>
              <a:t>3</a:t>
            </a:r>
            <a:r>
              <a:rPr lang="en-US" sz="2800"/>
              <a:t>)</a:t>
            </a:r>
            <a:r>
              <a:rPr lang="en-US" sz="2800" baseline="30000"/>
              <a:t>+</a:t>
            </a:r>
            <a:r>
              <a:rPr lang="en-US" sz="2800"/>
              <a:t> NH</a:t>
            </a:r>
            <a:r>
              <a:rPr lang="en-US" sz="2800" baseline="-25000"/>
              <a:t>3</a:t>
            </a:r>
            <a:r>
              <a:rPr lang="en-US" sz="2800"/>
              <a:t> </a:t>
            </a:r>
            <a:r>
              <a:rPr lang="en-US" sz="2800">
                <a:sym typeface="Wingdings 3" pitchFamily="18" charset="2"/>
              </a:rPr>
              <a:t> Ag(NH</a:t>
            </a:r>
            <a:r>
              <a:rPr lang="en-US" sz="2800" baseline="-25000">
                <a:sym typeface="Wingdings 3" pitchFamily="18" charset="2"/>
              </a:rPr>
              <a:t>3</a:t>
            </a:r>
            <a:r>
              <a:rPr lang="en-US" sz="2800">
                <a:sym typeface="Wingdings 3" pitchFamily="18" charset="2"/>
              </a:rPr>
              <a:t>)</a:t>
            </a:r>
            <a:r>
              <a:rPr lang="en-US" sz="2800" baseline="-25000">
                <a:sym typeface="Wingdings 3" pitchFamily="18" charset="2"/>
              </a:rPr>
              <a:t>2</a:t>
            </a:r>
            <a:r>
              <a:rPr lang="en-US" sz="2800" baseline="30000">
                <a:sym typeface="Wingdings 3" pitchFamily="18" charset="2"/>
              </a:rPr>
              <a:t>+</a:t>
            </a:r>
            <a:r>
              <a:rPr lang="en-US" sz="2800">
                <a:sym typeface="Wingdings 3" pitchFamily="18" charset="2"/>
              </a:rPr>
              <a:t> 	   K</a:t>
            </a:r>
            <a:r>
              <a:rPr lang="en-US" sz="2800" baseline="-25000">
                <a:sym typeface="Wingdings 3" pitchFamily="18" charset="2"/>
              </a:rPr>
              <a:t>2</a:t>
            </a:r>
            <a:r>
              <a:rPr lang="en-US" sz="2800">
                <a:sym typeface="Wingdings 3" pitchFamily="18" charset="2"/>
              </a:rPr>
              <a:t> = 8.2 x 10</a:t>
            </a:r>
            <a:r>
              <a:rPr lang="en-US" sz="2800" baseline="30000">
                <a:sym typeface="Wingdings 3" pitchFamily="18" charset="2"/>
              </a:rPr>
              <a:t>3</a:t>
            </a:r>
          </a:p>
        </p:txBody>
      </p:sp>
      <p:sp>
        <p:nvSpPr>
          <p:cNvPr id="36870" name="Line 6"/>
          <p:cNvSpPr>
            <a:spLocks noChangeShapeType="1"/>
          </p:cNvSpPr>
          <p:nvPr/>
        </p:nvSpPr>
        <p:spPr bwMode="auto">
          <a:xfrm>
            <a:off x="1800225" y="3556000"/>
            <a:ext cx="83883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871" name="Line 7"/>
          <p:cNvSpPr>
            <a:spLocks noChangeShapeType="1"/>
          </p:cNvSpPr>
          <p:nvPr/>
        </p:nvSpPr>
        <p:spPr bwMode="auto">
          <a:xfrm flipV="1">
            <a:off x="2178051" y="2265363"/>
            <a:ext cx="696913" cy="34766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872" name="Line 8"/>
          <p:cNvSpPr>
            <a:spLocks noChangeShapeType="1"/>
          </p:cNvSpPr>
          <p:nvPr/>
        </p:nvSpPr>
        <p:spPr bwMode="auto">
          <a:xfrm flipV="1">
            <a:off x="4637088" y="1574801"/>
            <a:ext cx="696912" cy="347663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873" name="Line 9"/>
          <p:cNvSpPr>
            <a:spLocks noChangeShapeType="1"/>
          </p:cNvSpPr>
          <p:nvPr/>
        </p:nvSpPr>
        <p:spPr bwMode="auto">
          <a:xfrm flipV="1">
            <a:off x="2017713" y="2932113"/>
            <a:ext cx="696912" cy="347662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874" name="Line 10"/>
          <p:cNvSpPr>
            <a:spLocks noChangeShapeType="1"/>
          </p:cNvSpPr>
          <p:nvPr/>
        </p:nvSpPr>
        <p:spPr bwMode="auto">
          <a:xfrm flipV="1">
            <a:off x="5087938" y="2257426"/>
            <a:ext cx="696912" cy="347663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875" name="Text Box 11"/>
          <p:cNvSpPr txBox="1">
            <a:spLocks noChangeArrowheads="1"/>
          </p:cNvSpPr>
          <p:nvPr/>
        </p:nvSpPr>
        <p:spPr bwMode="auto">
          <a:xfrm>
            <a:off x="1693863" y="3679826"/>
            <a:ext cx="59166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AgCl + 2NH</a:t>
            </a:r>
            <a:r>
              <a:rPr lang="en-US" sz="2800" baseline="-25000"/>
              <a:t>3</a:t>
            </a:r>
            <a:r>
              <a:rPr lang="en-US" sz="2800"/>
              <a:t> </a:t>
            </a:r>
            <a:r>
              <a:rPr lang="en-US" sz="2800">
                <a:sym typeface="Wingdings 3" pitchFamily="18" charset="2"/>
              </a:rPr>
              <a:t> Ag(NH</a:t>
            </a:r>
            <a:r>
              <a:rPr lang="en-US" sz="2800" baseline="-25000">
                <a:sym typeface="Wingdings 3" pitchFamily="18" charset="2"/>
              </a:rPr>
              <a:t>3</a:t>
            </a:r>
            <a:r>
              <a:rPr lang="en-US" sz="2800">
                <a:sym typeface="Wingdings 3" pitchFamily="18" charset="2"/>
              </a:rPr>
              <a:t>)</a:t>
            </a:r>
            <a:r>
              <a:rPr lang="en-US" sz="2800" baseline="-25000">
                <a:sym typeface="Wingdings 3" pitchFamily="18" charset="2"/>
              </a:rPr>
              <a:t>2</a:t>
            </a:r>
            <a:r>
              <a:rPr lang="en-US" sz="2800" baseline="30000">
                <a:sym typeface="Wingdings 3" pitchFamily="18" charset="2"/>
              </a:rPr>
              <a:t>+</a:t>
            </a:r>
            <a:r>
              <a:rPr lang="en-US" sz="2800">
                <a:sym typeface="Wingdings 3" pitchFamily="18" charset="2"/>
              </a:rPr>
              <a:t> + Cl</a:t>
            </a:r>
            <a:r>
              <a:rPr lang="en-US" sz="2800" baseline="30000">
                <a:sym typeface="Wingdings 3" pitchFamily="18" charset="2"/>
              </a:rPr>
              <a:t>-</a:t>
            </a:r>
          </a:p>
        </p:txBody>
      </p:sp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7616825" y="3678238"/>
            <a:ext cx="2520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K = K</a:t>
            </a:r>
            <a:r>
              <a:rPr lang="en-US" sz="2800" baseline="-25000"/>
              <a:t>sp</a:t>
            </a:r>
            <a:r>
              <a:rPr lang="en-US" sz="2800">
                <a:sym typeface="Symbol" pitchFamily="18" charset="2"/>
              </a:rPr>
              <a:t></a:t>
            </a:r>
            <a:r>
              <a:rPr lang="en-US" sz="2800"/>
              <a:t>K</a:t>
            </a:r>
            <a:r>
              <a:rPr lang="en-US" sz="2800" baseline="-25000"/>
              <a:t>1</a:t>
            </a:r>
            <a:r>
              <a:rPr lang="en-US" sz="2800">
                <a:sym typeface="Symbol" pitchFamily="18" charset="2"/>
              </a:rPr>
              <a:t></a:t>
            </a:r>
            <a:r>
              <a:rPr lang="en-US" sz="2800"/>
              <a:t>K</a:t>
            </a:r>
            <a:r>
              <a:rPr lang="en-US" sz="2800" baseline="-25000"/>
              <a:t>2</a:t>
            </a:r>
          </a:p>
        </p:txBody>
      </p:sp>
      <p:graphicFrame>
        <p:nvGraphicFramePr>
          <p:cNvPr id="36877" name="Object 1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276153"/>
              </p:ext>
            </p:extLst>
          </p:nvPr>
        </p:nvGraphicFramePr>
        <p:xfrm>
          <a:off x="2418556" y="4902994"/>
          <a:ext cx="7151687" cy="157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2" name="Equation" r:id="rId3" imgW="2082600" imgH="457200" progId="Equation.3">
                  <p:embed/>
                </p:oleObj>
              </mc:Choice>
              <mc:Fallback>
                <p:oleObj name="Equation" r:id="rId3" imgW="2082600" imgH="457200" progId="Equation.3">
                  <p:embed/>
                  <p:pic>
                    <p:nvPicPr>
                      <p:cNvPr id="0" name="Object 1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8556" y="4902994"/>
                        <a:ext cx="7151687" cy="1570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Frame 1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/>
      <p:bldP spid="36868" grpId="0"/>
      <p:bldP spid="36869" grpId="0"/>
      <p:bldP spid="36875" grpId="0"/>
      <p:bldP spid="3687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22911" y="1287851"/>
            <a:ext cx="8746177" cy="2023753"/>
          </a:xfrm>
        </p:spPr>
        <p:txBody>
          <a:bodyPr>
            <a:normAutofit/>
          </a:bodyPr>
          <a:lstStyle/>
          <a:p>
            <a:pPr algn="ctr"/>
            <a:r>
              <a:rPr lang="en-US" sz="8000" u="sng" dirty="0">
                <a:latin typeface="Impact" panose="020B0806030902050204" pitchFamily="34" charset="0"/>
              </a:rPr>
              <a:t>N41 – Acid Base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B67DC9B-EEAE-F64D-A8B6-FF023D9B83FE}"/>
              </a:ext>
            </a:extLst>
          </p:cNvPr>
          <p:cNvSpPr txBox="1"/>
          <p:nvPr/>
        </p:nvSpPr>
        <p:spPr>
          <a:xfrm>
            <a:off x="685800" y="3311604"/>
            <a:ext cx="108965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Ksp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44677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1"/>
            <a:ext cx="7772400" cy="838200"/>
          </a:xfrm>
        </p:spPr>
        <p:txBody>
          <a:bodyPr/>
          <a:lstStyle/>
          <a:p>
            <a:pPr algn="l"/>
            <a:r>
              <a:rPr lang="en-US" sz="4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YouTube Link to Presentation 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82712" y="1295400"/>
            <a:ext cx="96145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www.</a:t>
            </a:r>
          </a:p>
        </p:txBody>
      </p:sp>
      <p:sp>
        <p:nvSpPr>
          <p:cNvPr id="10" name="Frame 9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6840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"/>
            <a:ext cx="9982200" cy="8382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b="1" u="sng" dirty="0" err="1">
                <a:latin typeface="+mn-lt"/>
              </a:rPr>
              <a:t>K</a:t>
            </a:r>
            <a:r>
              <a:rPr lang="en-US" b="1" u="sng" baseline="-25000" dirty="0" err="1">
                <a:latin typeface="+mn-lt"/>
              </a:rPr>
              <a:t>sp</a:t>
            </a:r>
            <a:r>
              <a:rPr lang="en-US" b="1" u="sng" dirty="0">
                <a:latin typeface="+mn-lt"/>
              </a:rPr>
              <a:t> Values for Some Salts at 25</a:t>
            </a:r>
            <a:r>
              <a:rPr lang="en-US" b="1" u="sng" dirty="0">
                <a:latin typeface="+mn-lt"/>
                <a:sym typeface="Symbol" pitchFamily="18" charset="2"/>
              </a:rPr>
              <a:t>C</a:t>
            </a:r>
          </a:p>
        </p:txBody>
      </p:sp>
      <p:graphicFrame>
        <p:nvGraphicFramePr>
          <p:cNvPr id="3749" name="Group 6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9577214"/>
              </p:ext>
            </p:extLst>
          </p:nvPr>
        </p:nvGraphicFramePr>
        <p:xfrm>
          <a:off x="1600200" y="1219200"/>
          <a:ext cx="4343400" cy="4937760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Name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Formula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K</a:t>
                      </a:r>
                      <a:r>
                        <a:rPr kumimoji="0" lang="en-US" sz="1200" b="1" i="0" u="none" strike="noStrike" cap="none" normalizeH="0" baseline="-30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sp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Barium carbonate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BaCO</a:t>
                      </a:r>
                      <a:r>
                        <a:rPr kumimoji="0" lang="en-US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2.6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-9 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Barium chromate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BaCrO</a:t>
                      </a:r>
                      <a:r>
                        <a:rPr kumimoji="0" lang="en-US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1.2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-10 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Barium sulfate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BaSO</a:t>
                      </a:r>
                      <a:r>
                        <a:rPr kumimoji="0" lang="en-US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1.1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-10 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Calcium carbonate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CaCO</a:t>
                      </a:r>
                      <a:r>
                        <a:rPr kumimoji="0" lang="en-US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5.0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-9 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Calcium oxalate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CaC</a:t>
                      </a:r>
                      <a:r>
                        <a:rPr kumimoji="0" lang="en-US" sz="1200" b="1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</a:t>
                      </a:r>
                      <a:r>
                        <a:rPr kumimoji="0" lang="en-US" sz="1200" b="1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2.3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-9 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Calcium sulfate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CaSO</a:t>
                      </a:r>
                      <a:r>
                        <a:rPr kumimoji="0" lang="en-US" sz="1200" b="1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7.1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-5 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Copper(I) iodide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Cu</a:t>
                      </a: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I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1.3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-12 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Copper(II) iodate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Cu(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I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</a:t>
                      </a:r>
                      <a:r>
                        <a:rPr kumimoji="0" lang="en-US" sz="1200" b="1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)</a:t>
                      </a:r>
                      <a:r>
                        <a:rPr kumimoji="0" lang="en-US" sz="1200" b="1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6.9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-8 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Copper(II) sulfide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CuS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6.0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-37 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Iron(II) hydroxide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Fe(OH)</a:t>
                      </a:r>
                      <a:r>
                        <a:rPr kumimoji="0" lang="en-US" sz="1200" b="1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4.9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-17 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Iron(II) sulfide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FeS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6.0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-19 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Iron(III) hydroxide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Fe(OH)</a:t>
                      </a:r>
                      <a:r>
                        <a:rPr kumimoji="0" lang="en-US" sz="1200" b="1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2.6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-39 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Lead(II) bromide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PbBr</a:t>
                      </a:r>
                      <a:r>
                        <a:rPr kumimoji="0" lang="en-US" sz="1200" b="1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6.6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-6 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Lead(II) chloride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PbCl</a:t>
                      </a:r>
                      <a:r>
                        <a:rPr kumimoji="0" lang="en-US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1.2 x 10</a:t>
                      </a:r>
                      <a:r>
                        <a:rPr kumimoji="0" lang="en-US" sz="12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-5 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Lead(II) iodate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Pb(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I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</a:t>
                      </a:r>
                      <a:r>
                        <a:rPr kumimoji="0" lang="en-US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)</a:t>
                      </a:r>
                      <a:r>
                        <a:rPr kumimoji="0" lang="en-US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3.7 x 10</a:t>
                      </a:r>
                      <a:r>
                        <a:rPr kumimoji="0" lang="en-US" sz="12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-13 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Lead(II) iodide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Pb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I</a:t>
                      </a:r>
                      <a:r>
                        <a:rPr kumimoji="0" lang="en-US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8.5 x 10</a:t>
                      </a:r>
                      <a:r>
                        <a:rPr kumimoji="0" lang="en-US" sz="12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-9 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Lead(II) sulfate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PbSO</a:t>
                      </a:r>
                      <a:r>
                        <a:rPr kumimoji="0" lang="en-US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1.8 x 10</a:t>
                      </a:r>
                      <a:r>
                        <a:rPr kumimoji="0" lang="en-US" sz="12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-8 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graphicFrame>
        <p:nvGraphicFramePr>
          <p:cNvPr id="3756" name="Group 6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7195495"/>
              </p:ext>
            </p:extLst>
          </p:nvPr>
        </p:nvGraphicFramePr>
        <p:xfrm>
          <a:off x="6172200" y="1219200"/>
          <a:ext cx="4267200" cy="5212080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5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Name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Formula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K</a:t>
                      </a:r>
                      <a:r>
                        <a:rPr kumimoji="0" lang="en-US" sz="1200" b="1" i="0" u="none" strike="noStrike" cap="none" normalizeH="0" baseline="-30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itchFamily="18" charset="0"/>
                          <a:cs typeface="Arial" charset="0"/>
                        </a:rPr>
                        <a:t>sp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Lead(II) bromide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PbBr</a:t>
                      </a:r>
                      <a:r>
                        <a:rPr kumimoji="0" lang="en-US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6.6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-6 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5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Lead(II) chloride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PbCl</a:t>
                      </a:r>
                      <a:r>
                        <a:rPr kumimoji="0" lang="en-US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1.2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-5 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Lead(II) iodate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Pb(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I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</a:t>
                      </a:r>
                      <a:r>
                        <a:rPr kumimoji="0" lang="en-US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)</a:t>
                      </a:r>
                      <a:r>
                        <a:rPr kumimoji="0" lang="en-US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3.7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-13 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5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Lead(II) iodide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Pb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I</a:t>
                      </a:r>
                      <a:r>
                        <a:rPr kumimoji="0" lang="en-US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8.5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-9 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5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Lead(II) sulfate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PbSO</a:t>
                      </a:r>
                      <a:r>
                        <a:rPr kumimoji="0" lang="en-US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1.8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-8 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5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Magnesium carbonate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MgCO</a:t>
                      </a:r>
                      <a:r>
                        <a:rPr kumimoji="0" lang="en-US" sz="1200" b="1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6.8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-6 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Magnesium hydroxide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Mg(OH)</a:t>
                      </a:r>
                      <a:r>
                        <a:rPr kumimoji="0" lang="en-US" sz="1200" b="1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5.6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-12 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Silver bromate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AgBrO</a:t>
                      </a:r>
                      <a:r>
                        <a:rPr kumimoji="0" lang="en-US" sz="1200" b="1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5.3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-5 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Silver bromide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AgBr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5.4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-13 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Silver carbonate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Ag</a:t>
                      </a:r>
                      <a:r>
                        <a:rPr kumimoji="0" lang="en-US" sz="1200" b="1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</a:t>
                      </a:r>
                      <a:r>
                        <a:rPr kumimoji="0" lang="en-US" sz="1200" b="1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8.5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-12 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Silver chloride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  <a:r>
                        <a:rPr kumimoji="0" lang="en-US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AgCl</a:t>
                      </a: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1.8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-10 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Silver chromate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Ag</a:t>
                      </a:r>
                      <a:r>
                        <a:rPr kumimoji="0" lang="en-US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CrO</a:t>
                      </a:r>
                      <a:r>
                        <a:rPr kumimoji="0" lang="en-US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1.1 x 10</a:t>
                      </a:r>
                      <a:r>
                        <a:rPr kumimoji="0" lang="en-US" sz="12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-12 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Silver iodate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Ag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I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</a:t>
                      </a:r>
                      <a:r>
                        <a:rPr kumimoji="0" lang="en-US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3.2 x 10</a:t>
                      </a:r>
                      <a:r>
                        <a:rPr kumimoji="0" lang="en-US" sz="12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-8 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Silver iodide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Ag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I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8.5 x 10</a:t>
                      </a:r>
                      <a:r>
                        <a:rPr kumimoji="0" lang="en-US" sz="12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-17 </a:t>
                      </a:r>
                      <a:endParaRPr kumimoji="0" lang="en-US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Strontium carbonate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SrCO</a:t>
                      </a:r>
                      <a:r>
                        <a:rPr kumimoji="0" lang="en-US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5.6 x 10</a:t>
                      </a:r>
                      <a:r>
                        <a:rPr kumimoji="0" lang="en-US" sz="12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-10 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Strontium fluoride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SrF</a:t>
                      </a:r>
                      <a:r>
                        <a:rPr kumimoji="0" lang="en-US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4.3 x 10</a:t>
                      </a:r>
                      <a:r>
                        <a:rPr kumimoji="0" lang="en-US" sz="12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-9 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Strontium sulfate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SrSO</a:t>
                      </a:r>
                      <a:r>
                        <a:rPr kumimoji="0" lang="en-US" sz="1200" b="1" i="0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3.4 x 10</a:t>
                      </a:r>
                      <a:r>
                        <a:rPr kumimoji="0" lang="en-US" sz="12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-7 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Zinc sulfide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ZnS 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 2.0 x 10</a:t>
                      </a:r>
                      <a:r>
                        <a:rPr kumimoji="0" lang="en-US" sz="12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-25 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"/>
            <a:ext cx="9982200" cy="8382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b="1" u="sng" dirty="0">
                <a:latin typeface="+mn-lt"/>
              </a:rPr>
              <a:t>Mostly Review!</a:t>
            </a:r>
            <a:endParaRPr lang="en-US" b="1" u="sng" dirty="0">
              <a:latin typeface="+mn-lt"/>
              <a:sym typeface="Symbol" pitchFamily="18" charset="2"/>
            </a:endParaRP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" y="1219200"/>
            <a:ext cx="11125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Equilibrium constants and ICE Tables. 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Only real difference is that your reactant is always a solid so it doesn’t show up in the Law of Mass Action. 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But that isn’t “new” – we’ve known that forever!</a:t>
            </a:r>
          </a:p>
        </p:txBody>
      </p:sp>
    </p:spTree>
    <p:extLst>
      <p:ext uri="{BB962C8B-B14F-4D97-AF65-F5344CB8AC3E}">
        <p14:creationId xmlns:p14="http://schemas.microsoft.com/office/powerpoint/2010/main" val="336002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"/>
            <a:ext cx="9982200" cy="8382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b="1" u="sng" dirty="0">
                <a:latin typeface="+mn-lt"/>
              </a:rPr>
              <a:t>Solubility</a:t>
            </a:r>
            <a:endParaRPr lang="en-US" b="1" u="sng" dirty="0">
              <a:latin typeface="+mn-lt"/>
              <a:sym typeface="Symbol" pitchFamily="18" charset="2"/>
            </a:endParaRP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" y="1219200"/>
            <a:ext cx="11125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j-lt"/>
              </a:rPr>
              <a:t>We typically describe the solubility in how much solute can you dissolve in how much solvent. 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Moles / Liter</a:t>
            </a:r>
          </a:p>
          <a:p>
            <a:r>
              <a:rPr lang="en-US" dirty="0">
                <a:latin typeface="+mj-lt"/>
              </a:rPr>
              <a:t>Grams / Liter</a:t>
            </a:r>
          </a:p>
          <a:p>
            <a:r>
              <a:rPr lang="en-US" dirty="0">
                <a:latin typeface="+mj-lt"/>
              </a:rPr>
              <a:t>Etc…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Always check what units it wants answers in!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Usually represented by “S” </a:t>
            </a:r>
          </a:p>
        </p:txBody>
      </p:sp>
    </p:spTree>
    <p:extLst>
      <p:ext uri="{BB962C8B-B14F-4D97-AF65-F5344CB8AC3E}">
        <p14:creationId xmlns:p14="http://schemas.microsoft.com/office/powerpoint/2010/main" val="267996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6" y="188631"/>
            <a:ext cx="11087100" cy="744537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400" u="sng" dirty="0">
                <a:effectLst/>
                <a:latin typeface="+mn-lt"/>
              </a:rPr>
              <a:t>Solving Solubility Problems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369888" y="1300163"/>
            <a:ext cx="82407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+mn-lt"/>
              </a:rPr>
              <a:t>For the salt </a:t>
            </a:r>
            <a:r>
              <a:rPr lang="en-US" dirty="0" err="1">
                <a:latin typeface="+mn-lt"/>
              </a:rPr>
              <a:t>AgI</a:t>
            </a:r>
            <a:r>
              <a:rPr lang="en-US" dirty="0">
                <a:latin typeface="+mn-lt"/>
              </a:rPr>
              <a:t> at 25</a:t>
            </a:r>
            <a:r>
              <a:rPr lang="en-US" dirty="0">
                <a:latin typeface="+mn-lt"/>
                <a:sym typeface="Symbol" pitchFamily="18" charset="2"/>
              </a:rPr>
              <a:t>C</a:t>
            </a:r>
            <a:r>
              <a:rPr lang="en-US" dirty="0">
                <a:latin typeface="+mn-lt"/>
              </a:rPr>
              <a:t>, </a:t>
            </a:r>
            <a:r>
              <a:rPr lang="en-US" dirty="0" err="1">
                <a:latin typeface="+mn-lt"/>
              </a:rPr>
              <a:t>K</a:t>
            </a:r>
            <a:r>
              <a:rPr lang="en-US" baseline="-25000" dirty="0" err="1">
                <a:latin typeface="+mn-lt"/>
              </a:rPr>
              <a:t>sp</a:t>
            </a:r>
            <a:r>
              <a:rPr lang="en-US" dirty="0">
                <a:latin typeface="+mn-lt"/>
              </a:rPr>
              <a:t> = 1.5 x 10</a:t>
            </a:r>
            <a:r>
              <a:rPr lang="en-US" baseline="30000" dirty="0">
                <a:latin typeface="+mn-lt"/>
              </a:rPr>
              <a:t>-16</a:t>
            </a:r>
            <a:endParaRPr lang="en-US" dirty="0">
              <a:latin typeface="+mn-lt"/>
            </a:endParaRP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935164" y="1936751"/>
            <a:ext cx="484055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>
                <a:latin typeface="+mn-lt"/>
              </a:rPr>
              <a:t>AgI</a:t>
            </a:r>
            <a:r>
              <a:rPr lang="en-US" dirty="0">
                <a:latin typeface="+mn-lt"/>
              </a:rPr>
              <a:t>(s) </a:t>
            </a:r>
            <a:r>
              <a:rPr lang="en-US" dirty="0">
                <a:latin typeface="+mn-lt"/>
                <a:sym typeface="Wingdings" pitchFamily="2" charset="2"/>
              </a:rPr>
              <a:t> Ag</a:t>
            </a:r>
            <a:r>
              <a:rPr lang="en-US" baseline="30000" dirty="0">
                <a:latin typeface="+mn-lt"/>
                <a:sym typeface="Wingdings" pitchFamily="2" charset="2"/>
              </a:rPr>
              <a:t>+</a:t>
            </a:r>
            <a:r>
              <a:rPr lang="en-US" dirty="0">
                <a:latin typeface="+mn-lt"/>
                <a:sym typeface="Wingdings" pitchFamily="2" charset="2"/>
              </a:rPr>
              <a:t>(</a:t>
            </a:r>
            <a:r>
              <a:rPr lang="en-US" dirty="0" err="1">
                <a:latin typeface="+mn-lt"/>
                <a:sym typeface="Wingdings" pitchFamily="2" charset="2"/>
              </a:rPr>
              <a:t>aq</a:t>
            </a:r>
            <a:r>
              <a:rPr lang="en-US" dirty="0">
                <a:latin typeface="+mn-lt"/>
                <a:sym typeface="Wingdings" pitchFamily="2" charset="2"/>
              </a:rPr>
              <a:t>) + I</a:t>
            </a:r>
            <a:r>
              <a:rPr lang="en-US" baseline="30000" dirty="0">
                <a:latin typeface="+mn-lt"/>
                <a:sym typeface="Wingdings" pitchFamily="2" charset="2"/>
              </a:rPr>
              <a:t>-</a:t>
            </a:r>
            <a:r>
              <a:rPr lang="en-US" dirty="0">
                <a:latin typeface="+mn-lt"/>
                <a:sym typeface="Wingdings" pitchFamily="2" charset="2"/>
              </a:rPr>
              <a:t>(</a:t>
            </a:r>
            <a:r>
              <a:rPr lang="en-US" dirty="0" err="1">
                <a:latin typeface="+mn-lt"/>
                <a:sym typeface="Wingdings" pitchFamily="2" charset="2"/>
              </a:rPr>
              <a:t>aq</a:t>
            </a:r>
            <a:r>
              <a:rPr lang="en-US" dirty="0">
                <a:latin typeface="+mn-lt"/>
                <a:sym typeface="Wingdings" pitchFamily="2" charset="2"/>
              </a:rPr>
              <a:t>)</a:t>
            </a:r>
            <a:endParaRPr lang="en-US" dirty="0">
              <a:latin typeface="+mn-lt"/>
            </a:endParaRPr>
          </a:p>
        </p:txBody>
      </p:sp>
      <p:graphicFrame>
        <p:nvGraphicFramePr>
          <p:cNvPr id="30725" name="Group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9334276"/>
              </p:ext>
            </p:extLst>
          </p:nvPr>
        </p:nvGraphicFramePr>
        <p:xfrm>
          <a:off x="1779589" y="2554288"/>
          <a:ext cx="4873625" cy="1741488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7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8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8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0743" name="Text Box 23"/>
          <p:cNvSpPr txBox="1">
            <a:spLocks noChangeArrowheads="1"/>
          </p:cNvSpPr>
          <p:nvPr/>
        </p:nvSpPr>
        <p:spPr bwMode="auto">
          <a:xfrm>
            <a:off x="5680076" y="2562226"/>
            <a:ext cx="4683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70C0"/>
                </a:solidFill>
              </a:rPr>
              <a:t>O</a:t>
            </a:r>
          </a:p>
        </p:txBody>
      </p:sp>
      <p:sp>
        <p:nvSpPr>
          <p:cNvPr id="30744" name="Text Box 24"/>
          <p:cNvSpPr txBox="1">
            <a:spLocks noChangeArrowheads="1"/>
          </p:cNvSpPr>
          <p:nvPr/>
        </p:nvSpPr>
        <p:spPr bwMode="auto">
          <a:xfrm>
            <a:off x="4032251" y="2584451"/>
            <a:ext cx="4683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O</a:t>
            </a:r>
          </a:p>
        </p:txBody>
      </p:sp>
      <p:sp>
        <p:nvSpPr>
          <p:cNvPr id="30745" name="Text Box 25"/>
          <p:cNvSpPr txBox="1">
            <a:spLocks noChangeArrowheads="1"/>
          </p:cNvSpPr>
          <p:nvPr/>
        </p:nvSpPr>
        <p:spPr bwMode="auto">
          <a:xfrm>
            <a:off x="3967164" y="3157538"/>
            <a:ext cx="6111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70C0"/>
                </a:solidFill>
              </a:rPr>
              <a:t>+x</a:t>
            </a:r>
          </a:p>
        </p:txBody>
      </p:sp>
      <p:sp>
        <p:nvSpPr>
          <p:cNvPr id="30746" name="Text Box 26"/>
          <p:cNvSpPr txBox="1">
            <a:spLocks noChangeArrowheads="1"/>
          </p:cNvSpPr>
          <p:nvPr/>
        </p:nvSpPr>
        <p:spPr bwMode="auto">
          <a:xfrm>
            <a:off x="5570539" y="3151188"/>
            <a:ext cx="6111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70C0"/>
                </a:solidFill>
              </a:rPr>
              <a:t>+x</a:t>
            </a:r>
          </a:p>
        </p:txBody>
      </p:sp>
      <p:sp>
        <p:nvSpPr>
          <p:cNvPr id="30747" name="Text Box 27"/>
          <p:cNvSpPr txBox="1">
            <a:spLocks noChangeArrowheads="1"/>
          </p:cNvSpPr>
          <p:nvPr/>
        </p:nvSpPr>
        <p:spPr bwMode="auto">
          <a:xfrm>
            <a:off x="4140200" y="3751263"/>
            <a:ext cx="393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70C0"/>
                </a:solidFill>
              </a:rPr>
              <a:t>x</a:t>
            </a:r>
          </a:p>
        </p:txBody>
      </p:sp>
      <p:sp>
        <p:nvSpPr>
          <p:cNvPr id="30748" name="Text Box 28"/>
          <p:cNvSpPr txBox="1">
            <a:spLocks noChangeArrowheads="1"/>
          </p:cNvSpPr>
          <p:nvPr/>
        </p:nvSpPr>
        <p:spPr bwMode="auto">
          <a:xfrm>
            <a:off x="5757863" y="3716338"/>
            <a:ext cx="393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70C0"/>
                </a:solidFill>
              </a:rPr>
              <a:t>x</a:t>
            </a:r>
          </a:p>
        </p:txBody>
      </p:sp>
      <p:sp>
        <p:nvSpPr>
          <p:cNvPr id="30749" name="Text Box 29"/>
          <p:cNvSpPr txBox="1">
            <a:spLocks noChangeArrowheads="1"/>
          </p:cNvSpPr>
          <p:nvPr/>
        </p:nvSpPr>
        <p:spPr bwMode="auto">
          <a:xfrm>
            <a:off x="609600" y="4672738"/>
            <a:ext cx="44577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1.5 x 10</a:t>
            </a:r>
            <a:r>
              <a:rPr lang="en-US" baseline="30000" dirty="0">
                <a:latin typeface="+mn-lt"/>
              </a:rPr>
              <a:t>-16</a:t>
            </a:r>
            <a:r>
              <a:rPr lang="en-US" dirty="0">
                <a:latin typeface="+mn-lt"/>
              </a:rPr>
              <a:t> = </a:t>
            </a:r>
            <a:r>
              <a:rPr lang="en-US" dirty="0">
                <a:solidFill>
                  <a:srgbClr val="0070C0"/>
                </a:solidFill>
                <a:latin typeface="+mn-lt"/>
              </a:rPr>
              <a:t>x</a:t>
            </a:r>
            <a:r>
              <a:rPr lang="en-US" baseline="30000" dirty="0">
                <a:solidFill>
                  <a:srgbClr val="000000"/>
                </a:solidFill>
                <a:latin typeface="+mn-lt"/>
              </a:rPr>
              <a:t>2</a:t>
            </a:r>
          </a:p>
        </p:txBody>
      </p:sp>
      <p:sp>
        <p:nvSpPr>
          <p:cNvPr id="30750" name="Text Box 30"/>
          <p:cNvSpPr txBox="1">
            <a:spLocks noChangeArrowheads="1"/>
          </p:cNvSpPr>
          <p:nvPr/>
        </p:nvSpPr>
        <p:spPr bwMode="auto">
          <a:xfrm>
            <a:off x="609600" y="5541393"/>
            <a:ext cx="562121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+mn-lt"/>
              </a:rPr>
              <a:t>x</a:t>
            </a:r>
            <a:r>
              <a:rPr lang="en-US" dirty="0">
                <a:latin typeface="+mn-lt"/>
              </a:rPr>
              <a:t> = solubility of </a:t>
            </a:r>
            <a:r>
              <a:rPr lang="en-US" dirty="0" err="1">
                <a:latin typeface="+mn-lt"/>
              </a:rPr>
              <a:t>AgI</a:t>
            </a:r>
            <a:r>
              <a:rPr lang="en-US" dirty="0">
                <a:latin typeface="+mn-lt"/>
              </a:rPr>
              <a:t> in </a:t>
            </a:r>
            <a:r>
              <a:rPr lang="en-US" dirty="0" err="1">
                <a:latin typeface="+mn-lt"/>
              </a:rPr>
              <a:t>mol</a:t>
            </a:r>
            <a:r>
              <a:rPr lang="en-US" dirty="0">
                <a:latin typeface="+mn-lt"/>
              </a:rPr>
              <a:t>/L</a:t>
            </a:r>
            <a:endParaRPr lang="en-US" baseline="30000" dirty="0">
              <a:latin typeface="+mn-lt"/>
            </a:endParaRPr>
          </a:p>
        </p:txBody>
      </p:sp>
      <p:sp>
        <p:nvSpPr>
          <p:cNvPr id="14" name="Frame 1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585847" y="2246124"/>
                <a:ext cx="326179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𝑲𝒔𝒑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𝑨𝒈</m:t>
                              </m:r>
                            </m:e>
                            <m:sup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</m:sup>
                          </m:sSup>
                        </m:e>
                      </m:d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[</m:t>
                      </m:r>
                      <m:sSup>
                        <m:sSup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𝑰</m:t>
                          </m:r>
                        </m:e>
                        <m:sup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</m:sup>
                      </m:sSup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5847" y="2246124"/>
                <a:ext cx="3261790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6854542" y="2821782"/>
            <a:ext cx="472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0" i="1" dirty="0">
                <a:latin typeface="+mn-lt"/>
              </a:rPr>
              <a:t>Nothing on the denominator because the reactant was a solid!</a:t>
            </a:r>
          </a:p>
        </p:txBody>
      </p:sp>
      <p:sp>
        <p:nvSpPr>
          <p:cNvPr id="4" name="Rectangle 3"/>
          <p:cNvSpPr/>
          <p:nvPr/>
        </p:nvSpPr>
        <p:spPr>
          <a:xfrm>
            <a:off x="6400800" y="5538948"/>
            <a:ext cx="26789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+mn-lt"/>
              </a:rPr>
              <a:t>= 1.2 x 10</a:t>
            </a:r>
            <a:r>
              <a:rPr lang="en-US" baseline="30000" dirty="0">
                <a:solidFill>
                  <a:srgbClr val="FF0000"/>
                </a:solidFill>
                <a:latin typeface="+mn-lt"/>
              </a:rPr>
              <a:t>-8 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M</a:t>
            </a:r>
            <a:endParaRPr lang="en-US" baseline="30000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3" grpId="0"/>
      <p:bldP spid="30744" grpId="0"/>
      <p:bldP spid="30745" grpId="0"/>
      <p:bldP spid="30746" grpId="0"/>
      <p:bldP spid="30747" grpId="0"/>
      <p:bldP spid="30748" grpId="0"/>
      <p:bldP spid="30749" grpId="0"/>
      <p:bldP spid="30750" grpId="0"/>
      <p:bldP spid="2" grpId="0"/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2087562" y="1300163"/>
            <a:ext cx="93424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For the salt PbCl</a:t>
            </a:r>
            <a:r>
              <a:rPr lang="en-US" baseline="-2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at 25</a:t>
            </a:r>
            <a:r>
              <a:rPr lang="en-US" dirty="0">
                <a:latin typeface="+mn-lt"/>
                <a:sym typeface="Symbol" pitchFamily="18" charset="2"/>
              </a:rPr>
              <a:t>C</a:t>
            </a:r>
            <a:r>
              <a:rPr lang="en-US" dirty="0">
                <a:latin typeface="+mn-lt"/>
              </a:rPr>
              <a:t>, </a:t>
            </a:r>
            <a:r>
              <a:rPr lang="en-US" dirty="0" err="1">
                <a:latin typeface="+mn-lt"/>
              </a:rPr>
              <a:t>K</a:t>
            </a:r>
            <a:r>
              <a:rPr lang="en-US" baseline="-25000" dirty="0" err="1">
                <a:latin typeface="+mn-lt"/>
              </a:rPr>
              <a:t>sp</a:t>
            </a:r>
            <a:r>
              <a:rPr lang="en-US" dirty="0">
                <a:latin typeface="+mn-lt"/>
              </a:rPr>
              <a:t> = 1.6 x 10</a:t>
            </a:r>
            <a:r>
              <a:rPr lang="en-US" baseline="30000" dirty="0">
                <a:latin typeface="+mn-lt"/>
              </a:rPr>
              <a:t>-5</a:t>
            </a:r>
            <a:endParaRPr lang="en-US" dirty="0">
              <a:latin typeface="+mn-lt"/>
            </a:endParaRP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3308351" y="1922463"/>
            <a:ext cx="75513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>
                <a:latin typeface="+mn-lt"/>
              </a:rPr>
              <a:t>PbCl</a:t>
            </a:r>
            <a:r>
              <a:rPr lang="en-US" baseline="-25000">
                <a:latin typeface="+mn-lt"/>
              </a:rPr>
              <a:t>2</a:t>
            </a:r>
            <a:r>
              <a:rPr lang="en-US">
                <a:latin typeface="+mn-lt"/>
              </a:rPr>
              <a:t>(s) </a:t>
            </a:r>
            <a:r>
              <a:rPr lang="en-US">
                <a:latin typeface="+mn-lt"/>
                <a:sym typeface="Wingdings" pitchFamily="2" charset="2"/>
              </a:rPr>
              <a:t> Pb</a:t>
            </a:r>
            <a:r>
              <a:rPr lang="en-US" baseline="30000">
                <a:latin typeface="+mn-lt"/>
                <a:sym typeface="Wingdings" pitchFamily="2" charset="2"/>
              </a:rPr>
              <a:t>2+</a:t>
            </a:r>
            <a:r>
              <a:rPr lang="en-US">
                <a:latin typeface="+mn-lt"/>
                <a:sym typeface="Wingdings" pitchFamily="2" charset="2"/>
              </a:rPr>
              <a:t>(aq) + 2Cl</a:t>
            </a:r>
            <a:r>
              <a:rPr lang="en-US" baseline="30000">
                <a:latin typeface="+mn-lt"/>
                <a:sym typeface="Wingdings" pitchFamily="2" charset="2"/>
              </a:rPr>
              <a:t>-</a:t>
            </a:r>
            <a:r>
              <a:rPr lang="en-US">
                <a:latin typeface="+mn-lt"/>
                <a:sym typeface="Wingdings" pitchFamily="2" charset="2"/>
              </a:rPr>
              <a:t>(aq)</a:t>
            </a:r>
            <a:endParaRPr lang="en-US">
              <a:latin typeface="+mn-lt"/>
            </a:endParaRPr>
          </a:p>
        </p:txBody>
      </p:sp>
      <p:graphicFrame>
        <p:nvGraphicFramePr>
          <p:cNvPr id="31749" name="Group 5"/>
          <p:cNvGraphicFramePr>
            <a:graphicFrameLocks noGrp="1"/>
          </p:cNvGraphicFramePr>
          <p:nvPr>
            <p:ph idx="1"/>
          </p:nvPr>
        </p:nvGraphicFramePr>
        <p:xfrm>
          <a:off x="3497264" y="2554288"/>
          <a:ext cx="4873625" cy="1741488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7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8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8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1767" name="Text Box 23"/>
          <p:cNvSpPr txBox="1">
            <a:spLocks noChangeArrowheads="1"/>
          </p:cNvSpPr>
          <p:nvPr/>
        </p:nvSpPr>
        <p:spPr bwMode="auto">
          <a:xfrm>
            <a:off x="7397751" y="2562226"/>
            <a:ext cx="4683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70C0"/>
                </a:solidFill>
              </a:rPr>
              <a:t>O</a:t>
            </a:r>
          </a:p>
        </p:txBody>
      </p:sp>
      <p:sp>
        <p:nvSpPr>
          <p:cNvPr id="31768" name="Text Box 24"/>
          <p:cNvSpPr txBox="1">
            <a:spLocks noChangeArrowheads="1"/>
          </p:cNvSpPr>
          <p:nvPr/>
        </p:nvSpPr>
        <p:spPr bwMode="auto">
          <a:xfrm>
            <a:off x="5749926" y="2584451"/>
            <a:ext cx="4683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O</a:t>
            </a:r>
          </a:p>
        </p:txBody>
      </p:sp>
      <p:sp>
        <p:nvSpPr>
          <p:cNvPr id="31769" name="Text Box 25"/>
          <p:cNvSpPr txBox="1">
            <a:spLocks noChangeArrowheads="1"/>
          </p:cNvSpPr>
          <p:nvPr/>
        </p:nvSpPr>
        <p:spPr bwMode="auto">
          <a:xfrm>
            <a:off x="5684839" y="3157538"/>
            <a:ext cx="6111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70C0"/>
                </a:solidFill>
              </a:rPr>
              <a:t>+x</a:t>
            </a:r>
          </a:p>
        </p:txBody>
      </p:sp>
      <p:sp>
        <p:nvSpPr>
          <p:cNvPr id="31770" name="Text Box 26"/>
          <p:cNvSpPr txBox="1">
            <a:spLocks noChangeArrowheads="1"/>
          </p:cNvSpPr>
          <p:nvPr/>
        </p:nvSpPr>
        <p:spPr bwMode="auto">
          <a:xfrm>
            <a:off x="7288214" y="3151188"/>
            <a:ext cx="8286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70C0"/>
                </a:solidFill>
              </a:rPr>
              <a:t>+2x</a:t>
            </a:r>
          </a:p>
        </p:txBody>
      </p:sp>
      <p:sp>
        <p:nvSpPr>
          <p:cNvPr id="31771" name="Text Box 27"/>
          <p:cNvSpPr txBox="1">
            <a:spLocks noChangeArrowheads="1"/>
          </p:cNvSpPr>
          <p:nvPr/>
        </p:nvSpPr>
        <p:spPr bwMode="auto">
          <a:xfrm>
            <a:off x="5857875" y="3751263"/>
            <a:ext cx="393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70C0"/>
                </a:solidFill>
              </a:rPr>
              <a:t>x</a:t>
            </a:r>
          </a:p>
        </p:txBody>
      </p:sp>
      <p:sp>
        <p:nvSpPr>
          <p:cNvPr id="31772" name="Text Box 28"/>
          <p:cNvSpPr txBox="1">
            <a:spLocks noChangeArrowheads="1"/>
          </p:cNvSpPr>
          <p:nvPr/>
        </p:nvSpPr>
        <p:spPr bwMode="auto">
          <a:xfrm>
            <a:off x="7475539" y="3716338"/>
            <a:ext cx="6111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70C0"/>
                </a:solidFill>
              </a:rPr>
              <a:t>2x</a:t>
            </a:r>
          </a:p>
        </p:txBody>
      </p:sp>
      <p:sp>
        <p:nvSpPr>
          <p:cNvPr id="31773" name="Text Box 29"/>
          <p:cNvSpPr txBox="1">
            <a:spLocks noChangeArrowheads="1"/>
          </p:cNvSpPr>
          <p:nvPr/>
        </p:nvSpPr>
        <p:spPr bwMode="auto">
          <a:xfrm>
            <a:off x="3289300" y="4752976"/>
            <a:ext cx="603272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latin typeface="+mn-lt"/>
              </a:rPr>
              <a:t>1.6 x 10</a:t>
            </a:r>
            <a:r>
              <a:rPr lang="en-US" baseline="30000" dirty="0">
                <a:latin typeface="+mn-lt"/>
              </a:rPr>
              <a:t>-5</a:t>
            </a:r>
            <a:r>
              <a:rPr lang="en-US" dirty="0">
                <a:latin typeface="+mn-lt"/>
              </a:rPr>
              <a:t> = (</a:t>
            </a:r>
            <a:r>
              <a:rPr lang="en-US" dirty="0">
                <a:solidFill>
                  <a:srgbClr val="0070C0"/>
                </a:solidFill>
                <a:latin typeface="+mn-lt"/>
              </a:rPr>
              <a:t>x</a:t>
            </a:r>
            <a:r>
              <a:rPr lang="en-US" dirty="0">
                <a:latin typeface="+mn-lt"/>
              </a:rPr>
              <a:t>)(</a:t>
            </a:r>
            <a:r>
              <a:rPr lang="en-US" dirty="0">
                <a:solidFill>
                  <a:srgbClr val="0070C0"/>
                </a:solidFill>
                <a:latin typeface="+mn-lt"/>
              </a:rPr>
              <a:t>2x</a:t>
            </a:r>
            <a:r>
              <a:rPr lang="en-US" dirty="0">
                <a:latin typeface="+mn-lt"/>
              </a:rPr>
              <a:t>)</a:t>
            </a:r>
            <a:r>
              <a:rPr lang="en-US" baseline="30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= 4</a:t>
            </a:r>
            <a:r>
              <a:rPr lang="en-US" dirty="0">
                <a:solidFill>
                  <a:srgbClr val="0070C0"/>
                </a:solidFill>
                <a:latin typeface="+mn-lt"/>
              </a:rPr>
              <a:t>x</a:t>
            </a:r>
            <a:r>
              <a:rPr lang="en-US" baseline="30000" dirty="0">
                <a:latin typeface="+mn-lt"/>
              </a:rPr>
              <a:t>3</a:t>
            </a:r>
          </a:p>
        </p:txBody>
      </p:sp>
      <p:sp>
        <p:nvSpPr>
          <p:cNvPr id="31774" name="Text Box 30"/>
          <p:cNvSpPr txBox="1">
            <a:spLocks noChangeArrowheads="1"/>
          </p:cNvSpPr>
          <p:nvPr/>
        </p:nvSpPr>
        <p:spPr bwMode="auto">
          <a:xfrm>
            <a:off x="1998664" y="5421313"/>
            <a:ext cx="1103654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+mn-lt"/>
              </a:rPr>
              <a:t>x</a:t>
            </a:r>
            <a:r>
              <a:rPr lang="en-US" dirty="0">
                <a:latin typeface="+mn-lt"/>
              </a:rPr>
              <a:t> = solubility of PbCl</a:t>
            </a:r>
            <a:r>
              <a:rPr lang="en-US" baseline="-25000" dirty="0">
                <a:latin typeface="+mn-lt"/>
              </a:rPr>
              <a:t>2</a:t>
            </a:r>
            <a:r>
              <a:rPr lang="en-US" dirty="0">
                <a:latin typeface="+mn-lt"/>
              </a:rPr>
              <a:t> in </a:t>
            </a:r>
            <a:r>
              <a:rPr lang="en-US" dirty="0" err="1">
                <a:latin typeface="+mn-lt"/>
              </a:rPr>
              <a:t>mol</a:t>
            </a:r>
            <a:r>
              <a:rPr lang="en-US" dirty="0">
                <a:latin typeface="+mn-lt"/>
              </a:rPr>
              <a:t>/L</a:t>
            </a:r>
            <a:endParaRPr lang="en-US" baseline="30000" dirty="0">
              <a:latin typeface="+mn-lt"/>
            </a:endParaRPr>
          </a:p>
        </p:txBody>
      </p:sp>
      <p:sp>
        <p:nvSpPr>
          <p:cNvPr id="14" name="Frame 1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6" y="188631"/>
            <a:ext cx="11604624" cy="744537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400" u="sng" dirty="0">
                <a:effectLst/>
                <a:latin typeface="+mn-lt"/>
              </a:rPr>
              <a:t>Solving Solubility Problems When Not 1:1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548688" y="2821782"/>
            <a:ext cx="30302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>
                <a:solidFill>
                  <a:srgbClr val="0070C0"/>
                </a:solidFill>
                <a:latin typeface="+mn-lt"/>
              </a:rPr>
              <a:t>Be careful with the stoichiometry! </a:t>
            </a:r>
          </a:p>
        </p:txBody>
      </p:sp>
      <p:sp>
        <p:nvSpPr>
          <p:cNvPr id="3" name="Rectangle 2"/>
          <p:cNvSpPr/>
          <p:nvPr/>
        </p:nvSpPr>
        <p:spPr>
          <a:xfrm>
            <a:off x="8226878" y="5411812"/>
            <a:ext cx="26789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+mn-lt"/>
              </a:rPr>
              <a:t>= 1.6 x 10</a:t>
            </a:r>
            <a:r>
              <a:rPr lang="en-US" baseline="30000" dirty="0">
                <a:solidFill>
                  <a:srgbClr val="FF0000"/>
                </a:solidFill>
                <a:latin typeface="+mn-lt"/>
              </a:rPr>
              <a:t>-2 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M</a:t>
            </a:r>
            <a:endParaRPr lang="en-US" baseline="30000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67" grpId="0"/>
      <p:bldP spid="31768" grpId="0"/>
      <p:bldP spid="31769" grpId="0"/>
      <p:bldP spid="31770" grpId="0"/>
      <p:bldP spid="31771" grpId="0"/>
      <p:bldP spid="31772" grpId="0"/>
      <p:bldP spid="31773" grpId="0"/>
      <p:bldP spid="31774" grpId="0"/>
      <p:bldP spid="17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9060"/>
            <a:ext cx="9982200" cy="8382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b="1" u="sng" dirty="0">
                <a:latin typeface="+mn-lt"/>
              </a:rPr>
              <a:t>Common Ion Effect</a:t>
            </a:r>
            <a:endParaRPr lang="en-US" b="1" u="sng" dirty="0">
              <a:latin typeface="+mn-lt"/>
              <a:sym typeface="Symbol" pitchFamily="18" charset="2"/>
            </a:endParaRP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" y="1219200"/>
            <a:ext cx="114300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What happens to the solubility of a substance if one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of its ions is already present in the solution?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>
              <a:solidFill>
                <a:srgbClr val="000000"/>
              </a:solidFill>
              <a:latin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Will the solubility increase or decrease????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>
              <a:solidFill>
                <a:srgbClr val="000000"/>
              </a:solidFill>
              <a:latin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It decreases!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>
              <a:solidFill>
                <a:srgbClr val="0070C0"/>
              </a:solidFill>
              <a:latin typeface="Arial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Arial"/>
              </a:rPr>
              <a:t>Let’s redo this problem</a:t>
            </a:r>
            <a:br>
              <a:rPr lang="en-US" dirty="0">
                <a:latin typeface="Arial"/>
              </a:rPr>
            </a:br>
            <a:r>
              <a:rPr lang="en-US" dirty="0">
                <a:latin typeface="Arial"/>
              </a:rPr>
              <a:t>but this time let’s</a:t>
            </a:r>
            <a:br>
              <a:rPr lang="en-US" dirty="0">
                <a:latin typeface="Arial"/>
              </a:rPr>
            </a:br>
            <a:r>
              <a:rPr lang="en-US" dirty="0">
                <a:latin typeface="Arial"/>
              </a:rPr>
              <a:t>have some I- already</a:t>
            </a:r>
            <a:br>
              <a:rPr lang="en-US" dirty="0">
                <a:latin typeface="Arial"/>
              </a:rPr>
            </a:br>
            <a:r>
              <a:rPr lang="en-US" dirty="0">
                <a:latin typeface="Arial"/>
              </a:rPr>
              <a:t>in the solution.  x should end up less than 1.2 x 10</a:t>
            </a:r>
            <a:r>
              <a:rPr lang="en-US" baseline="30000" dirty="0">
                <a:latin typeface="Arial"/>
              </a:rPr>
              <a:t>-8</a:t>
            </a:r>
            <a:r>
              <a:rPr lang="en-US" dirty="0">
                <a:latin typeface="Arial"/>
              </a:rPr>
              <a:t> </a:t>
            </a:r>
            <a:r>
              <a:rPr lang="en-US" dirty="0" err="1">
                <a:latin typeface="Arial"/>
              </a:rPr>
              <a:t>mol</a:t>
            </a:r>
            <a:r>
              <a:rPr lang="en-US" dirty="0">
                <a:latin typeface="Arial"/>
              </a:rPr>
              <a:t>/L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5491118" y="3614189"/>
            <a:ext cx="82407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0" dirty="0">
                <a:latin typeface="+mn-lt"/>
              </a:rPr>
              <a:t>For the salt </a:t>
            </a:r>
            <a:r>
              <a:rPr lang="en-US" sz="2800" b="0" dirty="0" err="1">
                <a:latin typeface="+mn-lt"/>
              </a:rPr>
              <a:t>AgI</a:t>
            </a:r>
            <a:r>
              <a:rPr lang="en-US" sz="2800" b="0" dirty="0">
                <a:latin typeface="+mn-lt"/>
              </a:rPr>
              <a:t> at 25</a:t>
            </a:r>
            <a:r>
              <a:rPr lang="en-US" sz="2800" b="0" dirty="0">
                <a:latin typeface="+mn-lt"/>
                <a:sym typeface="Symbol" pitchFamily="18" charset="2"/>
              </a:rPr>
              <a:t>C</a:t>
            </a:r>
            <a:r>
              <a:rPr lang="en-US" sz="2800" b="0" dirty="0">
                <a:latin typeface="+mn-lt"/>
              </a:rPr>
              <a:t>, </a:t>
            </a:r>
            <a:r>
              <a:rPr lang="en-US" sz="2800" b="0" dirty="0" err="1">
                <a:latin typeface="+mn-lt"/>
              </a:rPr>
              <a:t>K</a:t>
            </a:r>
            <a:r>
              <a:rPr lang="en-US" sz="2800" b="0" baseline="-25000" dirty="0" err="1">
                <a:latin typeface="+mn-lt"/>
              </a:rPr>
              <a:t>sp</a:t>
            </a:r>
            <a:r>
              <a:rPr lang="en-US" sz="2800" b="0" dirty="0">
                <a:latin typeface="+mn-lt"/>
              </a:rPr>
              <a:t> = 1.5 x 10</a:t>
            </a:r>
            <a:r>
              <a:rPr lang="en-US" sz="2800" b="0" baseline="30000" dirty="0">
                <a:latin typeface="+mn-lt"/>
              </a:rPr>
              <a:t>-16</a:t>
            </a:r>
            <a:endParaRPr lang="en-US" sz="2800" b="0" dirty="0">
              <a:latin typeface="+mn-lt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7550140" y="4168785"/>
            <a:ext cx="412266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0" dirty="0" err="1">
                <a:latin typeface="+mn-lt"/>
              </a:rPr>
              <a:t>AgI</a:t>
            </a:r>
            <a:r>
              <a:rPr lang="en-US" sz="2800" b="0" dirty="0">
                <a:latin typeface="+mn-lt"/>
              </a:rPr>
              <a:t>(s) </a:t>
            </a:r>
            <a:r>
              <a:rPr lang="en-US" sz="2800" b="0" dirty="0">
                <a:latin typeface="+mn-lt"/>
                <a:sym typeface="Wingdings" pitchFamily="2" charset="2"/>
              </a:rPr>
              <a:t> Ag</a:t>
            </a:r>
            <a:r>
              <a:rPr lang="en-US" sz="2800" b="0" baseline="30000" dirty="0">
                <a:latin typeface="+mn-lt"/>
                <a:sym typeface="Wingdings" pitchFamily="2" charset="2"/>
              </a:rPr>
              <a:t>+</a:t>
            </a:r>
            <a:r>
              <a:rPr lang="en-US" sz="2800" b="0" dirty="0">
                <a:latin typeface="+mn-lt"/>
                <a:sym typeface="Wingdings" pitchFamily="2" charset="2"/>
              </a:rPr>
              <a:t>(</a:t>
            </a:r>
            <a:r>
              <a:rPr lang="en-US" sz="2800" b="0" dirty="0" err="1">
                <a:latin typeface="+mn-lt"/>
                <a:sym typeface="Wingdings" pitchFamily="2" charset="2"/>
              </a:rPr>
              <a:t>aq</a:t>
            </a:r>
            <a:r>
              <a:rPr lang="en-US" sz="2800" b="0" dirty="0">
                <a:latin typeface="+mn-lt"/>
                <a:sym typeface="Wingdings" pitchFamily="2" charset="2"/>
              </a:rPr>
              <a:t>) + I</a:t>
            </a:r>
            <a:r>
              <a:rPr lang="en-US" sz="2800" b="0" baseline="30000" dirty="0">
                <a:latin typeface="+mn-lt"/>
                <a:sym typeface="Wingdings" pitchFamily="2" charset="2"/>
              </a:rPr>
              <a:t>-</a:t>
            </a:r>
            <a:r>
              <a:rPr lang="en-US" sz="2800" b="0" dirty="0">
                <a:latin typeface="+mn-lt"/>
                <a:sym typeface="Wingdings" pitchFamily="2" charset="2"/>
              </a:rPr>
              <a:t>(</a:t>
            </a:r>
            <a:r>
              <a:rPr lang="en-US" sz="2800" b="0" dirty="0" err="1">
                <a:latin typeface="+mn-lt"/>
                <a:sym typeface="Wingdings" pitchFamily="2" charset="2"/>
              </a:rPr>
              <a:t>aq</a:t>
            </a:r>
            <a:r>
              <a:rPr lang="en-US" sz="2800" b="0" dirty="0">
                <a:latin typeface="+mn-lt"/>
                <a:sym typeface="Wingdings" pitchFamily="2" charset="2"/>
              </a:rPr>
              <a:t>)</a:t>
            </a:r>
            <a:endParaRPr lang="en-US" sz="2800" b="0" dirty="0">
              <a:latin typeface="+mn-lt"/>
            </a:endParaRPr>
          </a:p>
        </p:txBody>
      </p:sp>
      <p:sp>
        <p:nvSpPr>
          <p:cNvPr id="8" name="Text Box 30"/>
          <p:cNvSpPr txBox="1">
            <a:spLocks noChangeArrowheads="1"/>
          </p:cNvSpPr>
          <p:nvPr/>
        </p:nvSpPr>
        <p:spPr bwMode="auto">
          <a:xfrm>
            <a:off x="7120565" y="4663498"/>
            <a:ext cx="452983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0" dirty="0">
                <a:solidFill>
                  <a:srgbClr val="0070C0"/>
                </a:solidFill>
                <a:latin typeface="+mn-lt"/>
              </a:rPr>
              <a:t>x</a:t>
            </a:r>
            <a:r>
              <a:rPr lang="en-US" sz="2800" b="0" dirty="0">
                <a:latin typeface="+mn-lt"/>
              </a:rPr>
              <a:t> = solubility of </a:t>
            </a:r>
            <a:r>
              <a:rPr lang="en-US" sz="2800" b="0" dirty="0" err="1">
                <a:latin typeface="+mn-lt"/>
              </a:rPr>
              <a:t>AgI</a:t>
            </a:r>
            <a:r>
              <a:rPr lang="en-US" sz="2800" b="0" dirty="0">
                <a:latin typeface="+mn-lt"/>
              </a:rPr>
              <a:t> in </a:t>
            </a:r>
            <a:r>
              <a:rPr lang="en-US" sz="2800" b="0" dirty="0" err="1">
                <a:latin typeface="+mn-lt"/>
              </a:rPr>
              <a:t>mol</a:t>
            </a:r>
            <a:r>
              <a:rPr lang="en-US" sz="2800" b="0" dirty="0">
                <a:latin typeface="+mn-lt"/>
              </a:rPr>
              <a:t>/L</a:t>
            </a:r>
            <a:endParaRPr lang="en-US" sz="2800" b="0" baseline="30000" dirty="0"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435510" y="5267980"/>
            <a:ext cx="23519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0" dirty="0">
                <a:solidFill>
                  <a:srgbClr val="FF0000"/>
                </a:solidFill>
                <a:latin typeface="+mn-lt"/>
              </a:rPr>
              <a:t>= 1.2 x 10</a:t>
            </a:r>
            <a:r>
              <a:rPr lang="en-US" sz="2800" b="0" baseline="30000" dirty="0">
                <a:solidFill>
                  <a:srgbClr val="FF0000"/>
                </a:solidFill>
                <a:latin typeface="+mn-lt"/>
              </a:rPr>
              <a:t>-8 </a:t>
            </a:r>
            <a:r>
              <a:rPr lang="en-US" sz="2800" b="0" dirty="0">
                <a:solidFill>
                  <a:srgbClr val="FF0000"/>
                </a:solidFill>
                <a:latin typeface="+mn-lt"/>
              </a:rPr>
              <a:t>M</a:t>
            </a:r>
            <a:endParaRPr lang="en-US" sz="2800" b="0" baseline="30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5502978" y="3385810"/>
            <a:ext cx="6472282" cy="240539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6386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19062"/>
            <a:ext cx="10439401" cy="942975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u="sng" dirty="0">
                <a:effectLst/>
                <a:latin typeface="+mn-lt"/>
              </a:rPr>
              <a:t>Solving Solubility with a Common Ion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2087563" y="1282700"/>
            <a:ext cx="824071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+mn-lt"/>
              </a:rPr>
              <a:t>For the salt </a:t>
            </a:r>
            <a:r>
              <a:rPr lang="en-US" dirty="0" err="1">
                <a:latin typeface="+mn-lt"/>
              </a:rPr>
              <a:t>AgI</a:t>
            </a:r>
            <a:r>
              <a:rPr lang="en-US" dirty="0">
                <a:latin typeface="+mn-lt"/>
              </a:rPr>
              <a:t> at 25</a:t>
            </a:r>
            <a:r>
              <a:rPr lang="en-US" dirty="0">
                <a:latin typeface="+mn-lt"/>
                <a:sym typeface="Symbol" pitchFamily="18" charset="2"/>
              </a:rPr>
              <a:t>C</a:t>
            </a:r>
            <a:r>
              <a:rPr lang="en-US" dirty="0">
                <a:latin typeface="+mn-lt"/>
              </a:rPr>
              <a:t>, </a:t>
            </a:r>
            <a:r>
              <a:rPr lang="en-US" dirty="0" err="1">
                <a:latin typeface="+mn-lt"/>
              </a:rPr>
              <a:t>K</a:t>
            </a:r>
            <a:r>
              <a:rPr lang="en-US" baseline="-25000" dirty="0" err="1">
                <a:latin typeface="+mn-lt"/>
              </a:rPr>
              <a:t>sp</a:t>
            </a:r>
            <a:r>
              <a:rPr lang="en-US" dirty="0">
                <a:latin typeface="+mn-lt"/>
              </a:rPr>
              <a:t> = 1.5 x 10</a:t>
            </a:r>
            <a:r>
              <a:rPr lang="en-US" baseline="30000" dirty="0">
                <a:latin typeface="+mn-lt"/>
              </a:rPr>
              <a:t>-16</a:t>
            </a:r>
          </a:p>
          <a:p>
            <a:r>
              <a:rPr lang="en-US" dirty="0">
                <a:latin typeface="+mn-lt"/>
              </a:rPr>
              <a:t>    What is its solubility in 0.05 M </a:t>
            </a:r>
            <a:r>
              <a:rPr lang="en-US" dirty="0" err="1">
                <a:latin typeface="+mn-lt"/>
              </a:rPr>
              <a:t>NaI</a:t>
            </a:r>
            <a:r>
              <a:rPr lang="en-US" dirty="0">
                <a:latin typeface="+mn-lt"/>
              </a:rPr>
              <a:t>?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3652839" y="2397126"/>
            <a:ext cx="484055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+mn-lt"/>
              </a:rPr>
              <a:t>AgI(s) </a:t>
            </a:r>
            <a:r>
              <a:rPr lang="en-US">
                <a:latin typeface="+mn-lt"/>
                <a:sym typeface="Wingdings" pitchFamily="2" charset="2"/>
              </a:rPr>
              <a:t> Ag</a:t>
            </a:r>
            <a:r>
              <a:rPr lang="en-US" baseline="30000">
                <a:latin typeface="+mn-lt"/>
                <a:sym typeface="Wingdings" pitchFamily="2" charset="2"/>
              </a:rPr>
              <a:t>+</a:t>
            </a:r>
            <a:r>
              <a:rPr lang="en-US">
                <a:latin typeface="+mn-lt"/>
                <a:sym typeface="Wingdings" pitchFamily="2" charset="2"/>
              </a:rPr>
              <a:t>(aq) + I</a:t>
            </a:r>
            <a:r>
              <a:rPr lang="en-US" baseline="30000">
                <a:latin typeface="+mn-lt"/>
                <a:sym typeface="Wingdings" pitchFamily="2" charset="2"/>
              </a:rPr>
              <a:t>-</a:t>
            </a:r>
            <a:r>
              <a:rPr lang="en-US">
                <a:latin typeface="+mn-lt"/>
                <a:sym typeface="Wingdings" pitchFamily="2" charset="2"/>
              </a:rPr>
              <a:t>(aq)</a:t>
            </a:r>
            <a:endParaRPr lang="en-US">
              <a:latin typeface="+mn-lt"/>
            </a:endParaRPr>
          </a:p>
        </p:txBody>
      </p:sp>
      <p:graphicFrame>
        <p:nvGraphicFramePr>
          <p:cNvPr id="32773" name="Group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0070237"/>
              </p:ext>
            </p:extLst>
          </p:nvPr>
        </p:nvGraphicFramePr>
        <p:xfrm>
          <a:off x="3497264" y="3014663"/>
          <a:ext cx="4873625" cy="1741488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6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7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8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8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2791" name="Text Box 23"/>
          <p:cNvSpPr txBox="1">
            <a:spLocks noChangeArrowheads="1"/>
          </p:cNvSpPr>
          <p:nvPr/>
        </p:nvSpPr>
        <p:spPr bwMode="auto">
          <a:xfrm>
            <a:off x="7183438" y="3022601"/>
            <a:ext cx="990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70C0"/>
                </a:solidFill>
              </a:rPr>
              <a:t>0.05</a:t>
            </a:r>
          </a:p>
        </p:txBody>
      </p:sp>
      <p:sp>
        <p:nvSpPr>
          <p:cNvPr id="32792" name="Text Box 24"/>
          <p:cNvSpPr txBox="1">
            <a:spLocks noChangeArrowheads="1"/>
          </p:cNvSpPr>
          <p:nvPr/>
        </p:nvSpPr>
        <p:spPr bwMode="auto">
          <a:xfrm>
            <a:off x="5749926" y="3044826"/>
            <a:ext cx="4683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O</a:t>
            </a:r>
          </a:p>
        </p:txBody>
      </p:sp>
      <p:sp>
        <p:nvSpPr>
          <p:cNvPr id="32793" name="Text Box 25"/>
          <p:cNvSpPr txBox="1">
            <a:spLocks noChangeArrowheads="1"/>
          </p:cNvSpPr>
          <p:nvPr/>
        </p:nvSpPr>
        <p:spPr bwMode="auto">
          <a:xfrm>
            <a:off x="5684839" y="3617913"/>
            <a:ext cx="6111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70C0"/>
                </a:solidFill>
              </a:rPr>
              <a:t>+x</a:t>
            </a:r>
          </a:p>
        </p:txBody>
      </p:sp>
      <p:sp>
        <p:nvSpPr>
          <p:cNvPr id="32794" name="Text Box 26"/>
          <p:cNvSpPr txBox="1">
            <a:spLocks noChangeArrowheads="1"/>
          </p:cNvSpPr>
          <p:nvPr/>
        </p:nvSpPr>
        <p:spPr bwMode="auto">
          <a:xfrm>
            <a:off x="6845300" y="3611563"/>
            <a:ext cx="14176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70C0"/>
                </a:solidFill>
              </a:rPr>
              <a:t>0.05+x</a:t>
            </a:r>
          </a:p>
        </p:txBody>
      </p:sp>
      <p:sp>
        <p:nvSpPr>
          <p:cNvPr id="32795" name="Text Box 27"/>
          <p:cNvSpPr txBox="1">
            <a:spLocks noChangeArrowheads="1"/>
          </p:cNvSpPr>
          <p:nvPr/>
        </p:nvSpPr>
        <p:spPr bwMode="auto">
          <a:xfrm>
            <a:off x="5857875" y="4211638"/>
            <a:ext cx="393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70C0"/>
                </a:solidFill>
              </a:rPr>
              <a:t>x</a:t>
            </a:r>
          </a:p>
        </p:txBody>
      </p:sp>
      <p:sp>
        <p:nvSpPr>
          <p:cNvPr id="32796" name="Text Box 28"/>
          <p:cNvSpPr txBox="1">
            <a:spLocks noChangeArrowheads="1"/>
          </p:cNvSpPr>
          <p:nvPr/>
        </p:nvSpPr>
        <p:spPr bwMode="auto">
          <a:xfrm>
            <a:off x="6851650" y="4160838"/>
            <a:ext cx="14176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70C0"/>
                </a:solidFill>
              </a:rPr>
              <a:t>0.05+x</a:t>
            </a:r>
          </a:p>
        </p:txBody>
      </p:sp>
      <p:sp>
        <p:nvSpPr>
          <p:cNvPr id="32797" name="Text Box 29"/>
          <p:cNvSpPr txBox="1">
            <a:spLocks noChangeArrowheads="1"/>
          </p:cNvSpPr>
          <p:nvPr/>
        </p:nvSpPr>
        <p:spPr bwMode="auto">
          <a:xfrm>
            <a:off x="2273300" y="5111751"/>
            <a:ext cx="80645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+mn-lt"/>
              </a:rPr>
              <a:t>1.5 x 10</a:t>
            </a:r>
            <a:r>
              <a:rPr lang="en-US" baseline="30000" dirty="0">
                <a:latin typeface="+mn-lt"/>
              </a:rPr>
              <a:t>-16</a:t>
            </a:r>
            <a:r>
              <a:rPr lang="en-US" dirty="0">
                <a:latin typeface="+mn-lt"/>
              </a:rPr>
              <a:t> = (</a:t>
            </a:r>
            <a:r>
              <a:rPr lang="en-US" dirty="0">
                <a:solidFill>
                  <a:srgbClr val="0070C0"/>
                </a:solidFill>
                <a:latin typeface="+mn-lt"/>
              </a:rPr>
              <a:t>x</a:t>
            </a:r>
            <a:r>
              <a:rPr lang="en-US" dirty="0">
                <a:latin typeface="+mn-lt"/>
              </a:rPr>
              <a:t>)(</a:t>
            </a:r>
            <a:r>
              <a:rPr lang="en-US" dirty="0">
                <a:solidFill>
                  <a:srgbClr val="0070C0"/>
                </a:solidFill>
                <a:latin typeface="+mn-lt"/>
              </a:rPr>
              <a:t>0.05+x</a:t>
            </a:r>
            <a:r>
              <a:rPr lang="en-US" dirty="0">
                <a:latin typeface="+mn-lt"/>
              </a:rPr>
              <a:t>) </a:t>
            </a:r>
            <a:r>
              <a:rPr lang="en-US" dirty="0">
                <a:latin typeface="+mn-lt"/>
                <a:sym typeface="Symbol" pitchFamily="18" charset="2"/>
              </a:rPr>
              <a:t> </a:t>
            </a:r>
            <a:r>
              <a:rPr lang="en-US" dirty="0">
                <a:latin typeface="+mn-lt"/>
              </a:rPr>
              <a:t>(</a:t>
            </a:r>
            <a:r>
              <a:rPr lang="en-US" dirty="0">
                <a:solidFill>
                  <a:srgbClr val="0070C0"/>
                </a:solidFill>
                <a:latin typeface="+mn-lt"/>
              </a:rPr>
              <a:t>x</a:t>
            </a:r>
            <a:r>
              <a:rPr lang="en-US" dirty="0">
                <a:latin typeface="+mn-lt"/>
              </a:rPr>
              <a:t>)(</a:t>
            </a:r>
            <a:r>
              <a:rPr lang="en-US" dirty="0">
                <a:solidFill>
                  <a:srgbClr val="0070C0"/>
                </a:solidFill>
                <a:latin typeface="+mn-lt"/>
              </a:rPr>
              <a:t>0.05</a:t>
            </a:r>
            <a:r>
              <a:rPr lang="en-US" dirty="0">
                <a:latin typeface="+mn-lt"/>
              </a:rPr>
              <a:t>) </a:t>
            </a:r>
          </a:p>
        </p:txBody>
      </p:sp>
      <p:sp>
        <p:nvSpPr>
          <p:cNvPr id="32798" name="Text Box 30"/>
          <p:cNvSpPr txBox="1">
            <a:spLocks noChangeArrowheads="1"/>
          </p:cNvSpPr>
          <p:nvPr/>
        </p:nvSpPr>
        <p:spPr bwMode="auto">
          <a:xfrm>
            <a:off x="1998664" y="5881688"/>
            <a:ext cx="562121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+mn-lt"/>
              </a:rPr>
              <a:t>x</a:t>
            </a:r>
            <a:r>
              <a:rPr lang="en-US" dirty="0">
                <a:latin typeface="+mn-lt"/>
              </a:rPr>
              <a:t> = solubility of </a:t>
            </a:r>
            <a:r>
              <a:rPr lang="en-US" dirty="0" err="1">
                <a:latin typeface="+mn-lt"/>
              </a:rPr>
              <a:t>AgI</a:t>
            </a:r>
            <a:r>
              <a:rPr lang="en-US" dirty="0">
                <a:latin typeface="+mn-lt"/>
              </a:rPr>
              <a:t> in </a:t>
            </a:r>
            <a:r>
              <a:rPr lang="en-US" dirty="0" err="1">
                <a:latin typeface="+mn-lt"/>
              </a:rPr>
              <a:t>mol</a:t>
            </a:r>
            <a:r>
              <a:rPr lang="en-US" dirty="0">
                <a:latin typeface="+mn-lt"/>
              </a:rPr>
              <a:t>/L</a:t>
            </a:r>
            <a:endParaRPr lang="en-US" baseline="30000" dirty="0">
              <a:latin typeface="+mn-lt"/>
            </a:endParaRPr>
          </a:p>
        </p:txBody>
      </p:sp>
      <p:sp>
        <p:nvSpPr>
          <p:cNvPr id="14" name="Frame 1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192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78738" y="5881687"/>
            <a:ext cx="28312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+mn-lt"/>
              </a:rPr>
              <a:t>= 3.0 x 10</a:t>
            </a:r>
            <a:r>
              <a:rPr lang="en-US" baseline="30000" dirty="0">
                <a:solidFill>
                  <a:srgbClr val="FF0000"/>
                </a:solidFill>
                <a:latin typeface="+mn-lt"/>
              </a:rPr>
              <a:t>-15 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M</a:t>
            </a:r>
            <a:endParaRPr lang="en-US" baseline="30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366407" y="4875222"/>
            <a:ext cx="25362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0" i="1" dirty="0">
                <a:latin typeface="+mn-lt"/>
              </a:rPr>
              <a:t>5% rule!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91" grpId="0"/>
      <p:bldP spid="32792" grpId="0"/>
      <p:bldP spid="32793" grpId="0"/>
      <p:bldP spid="32794" grpId="0"/>
      <p:bldP spid="32795" grpId="0"/>
      <p:bldP spid="32796" grpId="0"/>
      <p:bldP spid="32797" grpId="0"/>
      <p:bldP spid="32798" grpId="0"/>
      <p:bldP spid="2" grpId="0"/>
      <p:bldP spid="1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DE"/>
  <p:tag name="CORRECT ANSWER" val="C"/>
  <p:tag name="QUESTION WEIGHT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D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C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B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A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YPE" val="ABCDE"/>
  <p:tag name="CORRECT ANSWER" val="C"/>
  <p:tag name="QUESTION WEIGHT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Question Text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QUESTION TEXTBOX" val="QUESTION TEXTBOX"/>
  <p:tag name="QUESTION TEXT" val="Question Text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NO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YES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D"/>
  <p:tag name="CORRECT ANSWER" val="NO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E"/>
  <p:tag name="CORRECT ANSWER" val="NO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D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C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A"/>
  <p:tag name="CORRECT ANSWER" val="NO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B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A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B"/>
  <p:tag name="CORRECT ANSWER" val="NO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C"/>
  <p:tag name="CORRECT ANSWER" val="YES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D"/>
  <p:tag name="CORRECT ANSWER" val="NO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GROUP" val="E"/>
  <p:tag name="CORRECT ANSWER" val="NO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TEXT" val="enter text here"/>
  <p:tag name="ANSWER TEXTBOX" val="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 PIC" val="DEFAULT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Comic Sans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mic Sans MS" pitchFamily="66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3073</TotalTime>
  <Words>1201</Words>
  <Application>Microsoft Office PowerPoint</Application>
  <PresentationFormat>Widescreen</PresentationFormat>
  <Paragraphs>253</Paragraphs>
  <Slides>20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33" baseType="lpstr">
      <vt:lpstr>Arial</vt:lpstr>
      <vt:lpstr>Bodoni MT</vt:lpstr>
      <vt:lpstr>Calibri</vt:lpstr>
      <vt:lpstr>Cambria Math</vt:lpstr>
      <vt:lpstr>Comic Sans MS</vt:lpstr>
      <vt:lpstr>Impact</vt:lpstr>
      <vt:lpstr>Times New Roman</vt:lpstr>
      <vt:lpstr>Default Design</vt:lpstr>
      <vt:lpstr>1_Default Design</vt:lpstr>
      <vt:lpstr>2_Default Design</vt:lpstr>
      <vt:lpstr>3_Default Design</vt:lpstr>
      <vt:lpstr>ChemSketch</vt:lpstr>
      <vt:lpstr>Equation</vt:lpstr>
      <vt:lpstr>N41 – Acid Base</vt:lpstr>
      <vt:lpstr>N41 – Acid Base</vt:lpstr>
      <vt:lpstr>Ksp Values for Some Salts at 25C</vt:lpstr>
      <vt:lpstr>Mostly Review!</vt:lpstr>
      <vt:lpstr>Solubility</vt:lpstr>
      <vt:lpstr>Solving Solubility Problems</vt:lpstr>
      <vt:lpstr>Solving Solubility Problems When Not 1:1</vt:lpstr>
      <vt:lpstr>Common Ion Effect</vt:lpstr>
      <vt:lpstr>Solving Solubility with a Common 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Precipitation and Qualitative Analysis</vt:lpstr>
      <vt:lpstr>FYI - Complex Ions</vt:lpstr>
      <vt:lpstr>NH3, CN-, and H2O are Common Ligands</vt:lpstr>
      <vt:lpstr>Coordination Number</vt:lpstr>
      <vt:lpstr>Complex Ions and Solubility</vt:lpstr>
      <vt:lpstr>YouTube Link to Presentation </vt:lpstr>
    </vt:vector>
  </TitlesOfParts>
  <Company>Independent Web 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Andrew Allan</dc:creator>
  <cp:lastModifiedBy>Farmer, Daniel [DH]</cp:lastModifiedBy>
  <cp:revision>123</cp:revision>
  <cp:lastPrinted>2019-03-25T14:07:27Z</cp:lastPrinted>
  <dcterms:created xsi:type="dcterms:W3CDTF">2006-06-21T23:08:22Z</dcterms:created>
  <dcterms:modified xsi:type="dcterms:W3CDTF">2022-01-30T20:55:28Z</dcterms:modified>
</cp:coreProperties>
</file>