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73" r:id="rId3"/>
    <p:sldMasterId id="2147483685" r:id="rId4"/>
  </p:sldMasterIdLst>
  <p:sldIdLst>
    <p:sldId id="308" r:id="rId5"/>
    <p:sldId id="292" r:id="rId6"/>
    <p:sldId id="313" r:id="rId7"/>
    <p:sldId id="314" r:id="rId8"/>
    <p:sldId id="272" r:id="rId9"/>
    <p:sldId id="271" r:id="rId10"/>
    <p:sldId id="273" r:id="rId11"/>
    <p:sldId id="274" r:id="rId12"/>
    <p:sldId id="309" r:id="rId13"/>
    <p:sldId id="311" r:id="rId14"/>
    <p:sldId id="312" r:id="rId15"/>
    <p:sldId id="310" r:id="rId16"/>
    <p:sldId id="295" r:id="rId17"/>
    <p:sldId id="293" r:id="rId18"/>
    <p:sldId id="289" r:id="rId19"/>
    <p:sldId id="294" r:id="rId20"/>
    <p:sldId id="296" r:id="rId21"/>
    <p:sldId id="297" r:id="rId22"/>
    <p:sldId id="315" r:id="rId23"/>
    <p:sldId id="298" r:id="rId24"/>
    <p:sldId id="300" r:id="rId25"/>
    <p:sldId id="301" r:id="rId26"/>
    <p:sldId id="302" r:id="rId27"/>
    <p:sldId id="303" r:id="rId28"/>
    <p:sldId id="305" r:id="rId29"/>
    <p:sldId id="306" r:id="rId30"/>
    <p:sldId id="262" r:id="rId31"/>
    <p:sldId id="259" r:id="rId32"/>
    <p:sldId id="258" r:id="rId33"/>
    <p:sldId id="317" r:id="rId34"/>
    <p:sldId id="318" r:id="rId35"/>
    <p:sldId id="321" r:id="rId36"/>
    <p:sldId id="322" r:id="rId37"/>
    <p:sldId id="323" r:id="rId38"/>
    <p:sldId id="319" r:id="rId39"/>
    <p:sldId id="307" r:id="rId40"/>
    <p:sldId id="335" r:id="rId41"/>
    <p:sldId id="325" r:id="rId42"/>
    <p:sldId id="326" r:id="rId43"/>
    <p:sldId id="327" r:id="rId44"/>
    <p:sldId id="330" r:id="rId45"/>
    <p:sldId id="329" r:id="rId46"/>
    <p:sldId id="331" r:id="rId47"/>
    <p:sldId id="332" r:id="rId48"/>
    <p:sldId id="333" r:id="rId49"/>
    <p:sldId id="334" r:id="rId50"/>
    <p:sldId id="324" r:id="rId5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FF5353"/>
    <a:srgbClr val="FFC90E"/>
    <a:srgbClr val="FFAEC9"/>
    <a:srgbClr val="FFF97D"/>
    <a:srgbClr val="AEE1EE"/>
    <a:srgbClr val="000000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97" autoAdjust="0"/>
    <p:restoredTop sz="94586"/>
  </p:normalViewPr>
  <p:slideViewPr>
    <p:cSldViewPr>
      <p:cViewPr varScale="1">
        <p:scale>
          <a:sx n="62" d="100"/>
          <a:sy n="62" d="100"/>
        </p:scale>
        <p:origin x="11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2E755-29EE-4322-9B6E-3AD4FAB0E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01545-CE52-41AD-B844-118B5F7D5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7073B-6F31-4C4B-8D91-E3A5FE6FA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683E4-9811-48B5-8234-8867F0C88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C0FE6-2BD4-44AA-9F48-690D5782FC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03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C13BC-650C-4559-889B-828B58167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5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836BE-EE02-4C0A-820F-9398D0085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76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EF688-0E39-4725-B909-74499BF7B2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49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23A0-34C4-493C-9B56-7F832A64D4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89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E7C9-F5F0-469A-8D46-F4EE91BE3C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65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B0F1B-CAA6-41F9-8D22-41B626752A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4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2365C-DC2B-4FFA-B5F0-68004A7BB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7B3DE-FB27-4B42-B63A-3275867E6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82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A7997-EB3E-4F55-A9FC-EC81BE408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01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AB490-D81A-4C43-9FED-9B5971947F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671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DAD05-7355-45D6-B231-511D022D48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47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E8890-12A7-4222-AA43-7705274FFB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061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88933-17FD-4694-985C-96F7EC70A6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3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520DB-C263-4470-91FC-1A02DABCE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76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EB0CD-17CB-4714-8A3E-73DD0EF18F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201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9EC43-CE97-488E-9CDD-944B7014A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382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ABB28-0C51-42B5-B7CC-4213A4858A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8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AA3F5-C580-4510-9D7F-9A6992796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C0661-BA02-47FF-A69F-7AA0EE5AAC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13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ECDE9-1902-488F-A068-B3CAD6318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81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BB71F-2E24-44FF-89FC-D4090B2D0F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570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D0DE7-9C2A-4666-8ACB-89437A3735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262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BA0CD-506D-4F52-8EF2-F07656AE4F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385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D1CD671-DC85-4A6B-9029-E55F7985C6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7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ADFE0-A163-4FE0-80A3-A1FAB5F2D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8D601-CCF8-4030-8689-FDAE519C9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4DA15-65AC-443E-A2D7-80FBF2E36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886DD-9C12-4F3C-A1E5-CBEACF9E1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62C69-6BFC-4EEC-B4B7-9982FC3F6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effectLst/>
                <a:latin typeface="+mn-lt"/>
              </a:defRPr>
            </a:lvl1pPr>
          </a:lstStyle>
          <a:p>
            <a:pPr>
              <a:defRPr/>
            </a:pPr>
            <a:fld id="{C06DE68B-917E-455A-826B-F7547422D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F8D16CD6-7AC9-4704-8C2D-9DAA901F63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5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08132FA7-EFFC-4DD1-B627-5582E20DC4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1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9p9wnazGp9I" TargetMode="Externa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0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kVYe933E4k" TargetMode="Externa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1" y="1287851"/>
            <a:ext cx="8746177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N41 – Acid Base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685800" y="3048000"/>
            <a:ext cx="10896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Titration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B62A13-A04B-0C69-1D70-438E6CF4477B}"/>
              </a:ext>
            </a:extLst>
          </p:cNvPr>
          <p:cNvSpPr txBox="1"/>
          <p:nvPr/>
        </p:nvSpPr>
        <p:spPr>
          <a:xfrm>
            <a:off x="381000" y="6073170"/>
            <a:ext cx="9739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to YouTube Presentation: 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https://youtu.be/9p9wnazGp9I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7076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95262"/>
            <a:ext cx="105156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Titration Calculations…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434" name="Picture 2" descr="https://i.imgflip.com/595g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42900"/>
            <a:ext cx="4109321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352319" y="1210520"/>
            <a:ext cx="6991562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27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95262"/>
            <a:ext cx="105156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Titration Calculations…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434" name="Picture 2" descr="https://i.imgflip.com/595g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42900"/>
            <a:ext cx="4109321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1" b="22223"/>
          <a:stretch/>
        </p:blipFill>
        <p:spPr>
          <a:xfrm>
            <a:off x="319877" y="1676400"/>
            <a:ext cx="7041698" cy="27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36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95262"/>
            <a:ext cx="105156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Titration Calculations…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434" name="Picture 2" descr="https://i.imgflip.com/595g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42900"/>
            <a:ext cx="4109321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81" y="1152524"/>
            <a:ext cx="6780419" cy="530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07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95262"/>
            <a:ext cx="105156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Calculations to Plot a Titration Curve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8060" y="957262"/>
            <a:ext cx="103632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pH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weak, then ICE table then pH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on during titration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Stoich</a:t>
            </a: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then He-Ha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Equivalence Point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acid = </a:t>
            </a:r>
            <a:r>
              <a:rPr lang="en-US" sz="24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more buffer! Reverse </a:t>
            </a:r>
            <a:r>
              <a:rPr lang="en-US" sz="24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rxn</a:t>
            </a:r>
            <a:endPara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</a:t>
            </a: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K value - ICE then pH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Way Point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moles @ eq.pt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= </a:t>
            </a:r>
            <a:r>
              <a:rPr lang="en-US" sz="24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endPara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end of titration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titrant left over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Stoich</a:t>
            </a: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then simple pH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416822"/>
              </p:ext>
            </p:extLst>
          </p:nvPr>
        </p:nvGraphicFramePr>
        <p:xfrm>
          <a:off x="5745526" y="1420899"/>
          <a:ext cx="6065474" cy="4890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667625" imgH="6181750" progId="Excel.Sheet.8">
                  <p:embed/>
                </p:oleObj>
              </mc:Choice>
              <mc:Fallback>
                <p:oleObj name="Chart" r:id="rId2" imgW="7667625" imgH="6181750" progId="Excel.Sheet.8">
                  <p:embed/>
                  <p:pic>
                    <p:nvPicPr>
                      <p:cNvPr id="921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526" y="1420899"/>
                        <a:ext cx="6065474" cy="4890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 bwMode="auto">
          <a:xfrm>
            <a:off x="5869584" y="5396551"/>
            <a:ext cx="609600" cy="609600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523268" y="4432748"/>
            <a:ext cx="609600" cy="609600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355842" y="3400567"/>
            <a:ext cx="609600" cy="609600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178361" y="5205167"/>
            <a:ext cx="609600" cy="609600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803642" y="2202869"/>
            <a:ext cx="609600" cy="609600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1873B3E7-65CC-2CC9-FF8C-E240601E8B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89897" y="257135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6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40"/>
            <a:ext cx="8229600" cy="639762"/>
          </a:xfrm>
        </p:spPr>
        <p:txBody>
          <a:bodyPr/>
          <a:lstStyle/>
          <a:p>
            <a:pPr algn="l"/>
            <a:r>
              <a:rPr lang="en-US" b="1" u="sng" dirty="0">
                <a:latin typeface="+mn-lt"/>
              </a:rPr>
              <a:t>Titration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1"/>
            <a:ext cx="10744200" cy="5211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Lets look at the titration of acetic acid w/ </a:t>
            </a:r>
            <a:r>
              <a:rPr lang="en-US" b="1" dirty="0" err="1"/>
              <a:t>NaOH</a:t>
            </a: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BEFORE TITRATION</a:t>
            </a:r>
          </a:p>
          <a:p>
            <a:r>
              <a:rPr lang="en-US" sz="2800" b="1" dirty="0"/>
              <a:t>Starting point:</a:t>
            </a:r>
          </a:p>
          <a:p>
            <a:pPr lvl="1"/>
            <a:r>
              <a:rPr lang="en-US" dirty="0"/>
              <a:t>25 ml of 0.15M Acetic Acid (</a:t>
            </a:r>
            <a:r>
              <a:rPr lang="en-US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 = 1.8E</a:t>
            </a:r>
            <a:r>
              <a:rPr lang="en-US" baseline="30000" dirty="0"/>
              <a:t>-5</a:t>
            </a:r>
            <a:r>
              <a:rPr lang="en-US" dirty="0"/>
              <a:t>)</a:t>
            </a:r>
          </a:p>
          <a:p>
            <a:pPr lvl="2"/>
            <a:r>
              <a:rPr lang="en-US" sz="2800" dirty="0"/>
              <a:t>Calculate pH before any titrant is added</a:t>
            </a:r>
            <a:r>
              <a:rPr lang="en-US" sz="2000" dirty="0"/>
              <a:t> </a:t>
            </a:r>
          </a:p>
          <a:p>
            <a:pPr lvl="3"/>
            <a:r>
              <a:rPr lang="en-US" sz="2400" dirty="0"/>
              <a:t>ICE TABLE! Then pH calculation </a:t>
            </a:r>
            <a:endParaRPr lang="en-US" sz="3200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053340"/>
              </p:ext>
            </p:extLst>
          </p:nvPr>
        </p:nvGraphicFramePr>
        <p:xfrm>
          <a:off x="457200" y="4185604"/>
          <a:ext cx="4444309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974202688"/>
                    </a:ext>
                  </a:extLst>
                </a:gridCol>
                <a:gridCol w="1332548">
                  <a:extLst>
                    <a:ext uri="{9D8B030D-6E8A-4147-A177-3AD203B41FA5}">
                      <a16:colId xmlns:a16="http://schemas.microsoft.com/office/drawing/2014/main" val="3603701966"/>
                    </a:ext>
                  </a:extLst>
                </a:gridCol>
                <a:gridCol w="1663961">
                  <a:extLst>
                    <a:ext uri="{9D8B030D-6E8A-4147-A177-3AD203B41FA5}">
                      <a16:colId xmlns:a16="http://schemas.microsoft.com/office/drawing/2014/main" val="1048607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↔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905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0.15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r>
                        <a:rPr lang="en-US" baseline="0" dirty="0"/>
                        <a:t> 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492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864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0.15 –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906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912764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56834" y="4030846"/>
                <a:ext cx="2953309" cy="782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  <m:r>
                                    <a:rPr lang="en-US" sz="2400" b="1" i="1" baseline="-2500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  <m:r>
                                    <a:rPr lang="en-US" sz="2400" b="1" i="1" baseline="-25000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  <m:r>
                                    <a:rPr lang="en-US" sz="2400" b="1" i="1" baseline="-2500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sz="2400" b="1" i="1" baseline="-2500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r>
                                <a:rPr lang="en-US" sz="2400" b="1" i="1" baseline="-25000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2400" b="1" i="1" baseline="-2500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834" y="4030846"/>
                <a:ext cx="2953309" cy="782394"/>
              </a:xfrm>
              <a:prstGeom prst="rect">
                <a:avLst/>
              </a:prstGeom>
              <a:blipFill>
                <a:blip r:embed="rId2"/>
                <a:stretch>
                  <a:fillRect b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56834" y="5023582"/>
                <a:ext cx="2944075" cy="701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834" y="5023582"/>
                <a:ext cx="2944075" cy="7010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56215" y="5958839"/>
                <a:ext cx="2370200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𝟔𝟒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215" y="5958839"/>
                <a:ext cx="2370200" cy="377667"/>
              </a:xfrm>
              <a:prstGeom prst="rect">
                <a:avLst/>
              </a:prstGeom>
              <a:blipFill>
                <a:blip r:embed="rId4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010325" y="4185604"/>
                <a:ext cx="23285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𝒍𝒐𝒈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325" y="4185604"/>
                <a:ext cx="2328522" cy="369332"/>
              </a:xfrm>
              <a:prstGeom prst="rect">
                <a:avLst/>
              </a:prstGeom>
              <a:blipFill>
                <a:blip r:embed="rId5"/>
                <a:stretch>
                  <a:fillRect l="-2618" t="-3333" r="-3141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27462" y="4774049"/>
                <a:ext cx="3610925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𝒍𝒐𝒈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𝟔𝟒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7462" y="4774049"/>
                <a:ext cx="3610925" cy="377667"/>
              </a:xfrm>
              <a:prstGeom prst="rect">
                <a:avLst/>
              </a:prstGeom>
              <a:blipFill>
                <a:blip r:embed="rId6"/>
                <a:stretch>
                  <a:fillRect l="-1518" t="-1613" r="-1855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28318" y="5573971"/>
                <a:ext cx="3209212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@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𝒔𝒕𝒂𝒓𝒕𝒊𝒏𝒈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𝒑𝒐𝒊𝒏𝒕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= 2.78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318" y="5573971"/>
                <a:ext cx="3209212" cy="861774"/>
              </a:xfrm>
              <a:prstGeom prst="rect">
                <a:avLst/>
              </a:prstGeom>
              <a:blipFill>
                <a:blip r:embed="rId7"/>
                <a:stretch>
                  <a:fillRect l="-1898" b="-27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 bwMode="auto">
          <a:xfrm>
            <a:off x="11265461" y="285921"/>
            <a:ext cx="609600" cy="609600"/>
          </a:xfrm>
          <a:prstGeom prst="ellipse">
            <a:avLst/>
          </a:prstGeom>
          <a:solidFill>
            <a:srgbClr val="3366FF">
              <a:lumMod val="20000"/>
              <a:lumOff val="80000"/>
            </a:srgb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2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40"/>
            <a:ext cx="8229600" cy="639762"/>
          </a:xfrm>
        </p:spPr>
        <p:txBody>
          <a:bodyPr/>
          <a:lstStyle/>
          <a:p>
            <a:pPr algn="l"/>
            <a:r>
              <a:rPr lang="en-US" b="1" u="sng" dirty="0">
                <a:latin typeface="+mn-lt"/>
              </a:rPr>
              <a:t>Titration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2"/>
            <a:ext cx="9829800" cy="330449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DURING THE TITRATION</a:t>
            </a:r>
          </a:p>
          <a:p>
            <a:r>
              <a:rPr lang="en-US" sz="2800" dirty="0"/>
              <a:t>Add 10ml of 0.10 M </a:t>
            </a:r>
            <a:r>
              <a:rPr lang="en-US" sz="2800" dirty="0" err="1"/>
              <a:t>NaOH</a:t>
            </a:r>
            <a:endParaRPr lang="en-US" sz="2800" dirty="0"/>
          </a:p>
          <a:p>
            <a:pPr lvl="1"/>
            <a:r>
              <a:rPr lang="en-US" sz="2400" dirty="0"/>
              <a:t>Determine stoichiometry</a:t>
            </a:r>
          </a:p>
          <a:p>
            <a:pPr lvl="1"/>
            <a:r>
              <a:rPr lang="en-US" sz="2400" dirty="0"/>
              <a:t>Notice! You have a buffer now.</a:t>
            </a:r>
          </a:p>
          <a:p>
            <a:pPr lvl="2"/>
            <a:r>
              <a:rPr lang="en-US" dirty="0"/>
              <a:t>You have a conjugate base! </a:t>
            </a:r>
          </a:p>
          <a:p>
            <a:pPr lvl="2"/>
            <a:r>
              <a:rPr lang="en-US" dirty="0"/>
              <a:t>Use He-Ha eq.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297792"/>
              </p:ext>
            </p:extLst>
          </p:nvPr>
        </p:nvGraphicFramePr>
        <p:xfrm>
          <a:off x="6503034" y="1455108"/>
          <a:ext cx="5079365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OH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sym typeface="Symbol"/>
                        </a:rPr>
                        <a:t>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sym typeface="Symbol"/>
                        </a:rPr>
                        <a:t>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3.75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-1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-1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+1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+1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026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2.75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mmol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1mmol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1mmol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477205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47301" y="133637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/>
              </a:rPr>
              <a:t>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8787" y="399658"/>
            <a:ext cx="5051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dirty="0">
                <a:latin typeface="+mj-lt"/>
              </a:rPr>
              <a:t>People like to use these “mole tables” – they are NOT ICE TABLES! They have moles not concentrations. </a:t>
            </a:r>
            <a:r>
              <a:rPr lang="en-US" sz="2000" i="1" dirty="0">
                <a:solidFill>
                  <a:srgbClr val="0070C0"/>
                </a:solidFill>
                <a:latin typeface="+mj-lt"/>
              </a:rPr>
              <a:t>BE CAREFUL!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1000" y="4429588"/>
            <a:ext cx="3657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295400" y="3962400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24703" y="396792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25 mL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0850" y="443871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1000 mL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3500" y="396792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 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89830" y="446441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 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3103" y="39717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0.15 </a:t>
            </a:r>
            <a:r>
              <a:rPr lang="en-US" sz="2400" b="0" dirty="0" err="1">
                <a:latin typeface="+mj-lt"/>
              </a:rPr>
              <a:t>mol</a:t>
            </a:r>
            <a:endParaRPr lang="en-US" sz="2400" b="0" dirty="0">
              <a:latin typeface="+mj-lt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667000" y="3993546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229099" y="4198755"/>
            <a:ext cx="178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= 3.75x10</a:t>
            </a:r>
            <a:r>
              <a:rPr lang="en-US" sz="2400" b="0" baseline="30000" dirty="0">
                <a:latin typeface="+mj-lt"/>
              </a:rPr>
              <a:t>-3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mol</a:t>
            </a:r>
            <a:r>
              <a:rPr lang="en-US" sz="2400" b="0" dirty="0">
                <a:latin typeface="+mj-lt"/>
              </a:rPr>
              <a:t> acid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354273" y="5723412"/>
            <a:ext cx="3657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268673" y="5257248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97976" y="526277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10 mL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64123" y="573355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1000 mL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06773" y="526277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 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63103" y="575926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 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36376" y="526655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0.10 </a:t>
            </a:r>
            <a:r>
              <a:rPr lang="en-US" sz="2400" b="0" dirty="0" err="1">
                <a:latin typeface="+mj-lt"/>
              </a:rPr>
              <a:t>mol</a:t>
            </a:r>
            <a:endParaRPr lang="en-US" sz="2400" b="0" dirty="0"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2667000" y="5257248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202372" y="5493603"/>
            <a:ext cx="178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= 1.0 x10</a:t>
            </a:r>
            <a:r>
              <a:rPr lang="en-US" sz="2400" b="0" baseline="30000" dirty="0">
                <a:latin typeface="+mj-lt"/>
              </a:rPr>
              <a:t>-3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mol</a:t>
            </a:r>
            <a:r>
              <a:rPr lang="en-US" sz="2400" b="0" dirty="0">
                <a:latin typeface="+mj-lt"/>
              </a:rPr>
              <a:t> base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91200" y="3182978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+mj-lt"/>
              </a:rPr>
              <a:t>Have to convert to M before using He-Ha!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296006" y="3989304"/>
                <a:ext cx="5682518" cy="680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𝟕𝟓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𝒎𝒐𝒍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𝟎𝟐𝟓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𝟎𝟏𝟎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𝟎𝟕𝟖𝟔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006" y="3989304"/>
                <a:ext cx="5682518" cy="6800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304374" y="4982874"/>
                <a:ext cx="5609676" cy="680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baseline="3000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𝒎𝒐𝒍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𝟎𝟐𝟓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𝟎𝟏𝟎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𝟎𝟐𝟖𝟔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374" y="4982874"/>
                <a:ext cx="5609676" cy="6800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7232956" y="5862935"/>
            <a:ext cx="396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+mj-lt"/>
              </a:rPr>
              <a:t>NOW you can use He-Ha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11265461" y="285921"/>
            <a:ext cx="609600" cy="609600"/>
          </a:xfrm>
          <a:prstGeom prst="ellipse">
            <a:avLst/>
          </a:prstGeom>
          <a:solidFill>
            <a:srgbClr val="3366FF">
              <a:lumMod val="20000"/>
              <a:lumOff val="80000"/>
            </a:srgb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D6667-1CE0-A3BD-655D-CBC92EDDC607}"/>
              </a:ext>
            </a:extLst>
          </p:cNvPr>
          <p:cNvSpPr/>
          <p:nvPr/>
        </p:nvSpPr>
        <p:spPr bwMode="auto">
          <a:xfrm rot="16200000">
            <a:off x="5573247" y="2094654"/>
            <a:ext cx="1351374" cy="305867"/>
          </a:xfrm>
          <a:prstGeom prst="roundRect">
            <a:avLst/>
          </a:prstGeom>
          <a:solidFill>
            <a:srgbClr val="FFFF00">
              <a:alpha val="6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MOLE TABLE!</a:t>
            </a:r>
          </a:p>
        </p:txBody>
      </p:sp>
    </p:spTree>
    <p:extLst>
      <p:ext uri="{BB962C8B-B14F-4D97-AF65-F5344CB8AC3E}">
        <p14:creationId xmlns:p14="http://schemas.microsoft.com/office/powerpoint/2010/main" val="151480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8" grpId="0"/>
      <p:bldP spid="15" grpId="0"/>
      <p:bldP spid="16" grpId="0"/>
      <p:bldP spid="17" grpId="0"/>
      <p:bldP spid="19" grpId="0"/>
      <p:bldP spid="20" grpId="0"/>
      <p:bldP spid="22" grpId="0"/>
      <p:bldP spid="25" grpId="0"/>
      <p:bldP spid="26" grpId="0"/>
      <p:bldP spid="27" grpId="0"/>
      <p:bldP spid="28" grpId="0"/>
      <p:bldP spid="29" grpId="0"/>
      <p:bldP spid="31" grpId="0"/>
      <p:bldP spid="36" grpId="0"/>
      <p:bldP spid="38" grpId="0"/>
      <p:bldP spid="39" grpId="0"/>
      <p:bldP spid="40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40"/>
            <a:ext cx="8229600" cy="639762"/>
          </a:xfrm>
        </p:spPr>
        <p:txBody>
          <a:bodyPr/>
          <a:lstStyle/>
          <a:p>
            <a:pPr algn="l"/>
            <a:r>
              <a:rPr lang="en-US" b="1" u="sng" dirty="0">
                <a:latin typeface="+mn-lt"/>
              </a:rPr>
              <a:t>Titration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2"/>
            <a:ext cx="9829800" cy="330449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DURING THE TITRATION</a:t>
            </a:r>
          </a:p>
          <a:p>
            <a:r>
              <a:rPr lang="en-US" sz="2800" dirty="0"/>
              <a:t>Add 10ml of 0.10 M </a:t>
            </a:r>
            <a:r>
              <a:rPr lang="en-US" sz="2800" dirty="0" err="1"/>
              <a:t>NaOH</a:t>
            </a:r>
            <a:endParaRPr lang="en-US" sz="2800" dirty="0"/>
          </a:p>
          <a:p>
            <a:pPr lvl="1"/>
            <a:r>
              <a:rPr lang="en-US" sz="2400" dirty="0"/>
              <a:t>Determine stoichiometry</a:t>
            </a:r>
          </a:p>
          <a:p>
            <a:pPr lvl="1"/>
            <a:r>
              <a:rPr lang="en-US" sz="2400" dirty="0"/>
              <a:t>Notice! You have a buffer now.</a:t>
            </a:r>
          </a:p>
          <a:p>
            <a:pPr lvl="2"/>
            <a:r>
              <a:rPr lang="en-US" dirty="0"/>
              <a:t>You have a conjugate base! </a:t>
            </a:r>
          </a:p>
          <a:p>
            <a:pPr lvl="2"/>
            <a:r>
              <a:rPr lang="en-US" dirty="0"/>
              <a:t>Use He-Ha eq.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934200" y="3863989"/>
                <a:ext cx="3514295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𝒑𝑲𝒂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𝑯𝑨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863989"/>
                <a:ext cx="3514295" cy="8298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95900" y="4969804"/>
                <a:ext cx="5945987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𝒍𝒐𝒈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𝟎𝟐𝟖𝟔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num>
                            <m:den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𝟎𝟕𝟖𝟔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0" y="4969804"/>
                <a:ext cx="5945987" cy="829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7693317" y="5873213"/>
            <a:ext cx="1996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pH = 4.31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217451" y="1477694"/>
                <a:ext cx="5626412" cy="680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𝟕𝟓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𝒎𝒐𝒍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𝟎𝟐𝟓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𝟎𝟏𝟎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𝟎𝟕𝟖𝟔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451" y="1477694"/>
                <a:ext cx="5626412" cy="6800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96979" y="2578237"/>
                <a:ext cx="5609676" cy="680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baseline="3000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𝒎𝒐𝒍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𝟎𝟐𝟓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𝟎𝟏𝟎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𝟎𝟐𝟖𝟔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979" y="2578237"/>
                <a:ext cx="5609676" cy="6800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 bwMode="auto">
          <a:xfrm>
            <a:off x="11265461" y="285921"/>
            <a:ext cx="609600" cy="609600"/>
          </a:xfrm>
          <a:prstGeom prst="ellipse">
            <a:avLst/>
          </a:prstGeom>
          <a:solidFill>
            <a:srgbClr val="3366FF">
              <a:lumMod val="20000"/>
              <a:lumOff val="80000"/>
            </a:srgb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31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40"/>
            <a:ext cx="8229600" cy="639762"/>
          </a:xfrm>
        </p:spPr>
        <p:txBody>
          <a:bodyPr/>
          <a:lstStyle/>
          <a:p>
            <a:pPr algn="l"/>
            <a:r>
              <a:rPr lang="en-US" b="1" u="sng" dirty="0">
                <a:latin typeface="+mn-lt"/>
              </a:rPr>
              <a:t>Titration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2"/>
            <a:ext cx="9829800" cy="330449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DURING THE TITRATION AGAIN</a:t>
            </a:r>
          </a:p>
          <a:p>
            <a:r>
              <a:rPr lang="en-US" sz="2800" dirty="0"/>
              <a:t>Add 25ml of 0.10 M </a:t>
            </a:r>
            <a:r>
              <a:rPr lang="en-US" sz="2800" dirty="0" err="1"/>
              <a:t>NaOH</a:t>
            </a:r>
            <a:endParaRPr lang="en-US" sz="2800" dirty="0"/>
          </a:p>
          <a:p>
            <a:pPr lvl="1"/>
            <a:r>
              <a:rPr lang="en-US" sz="2400" dirty="0"/>
              <a:t>Determine stoichiometry</a:t>
            </a:r>
          </a:p>
          <a:p>
            <a:pPr lvl="1"/>
            <a:r>
              <a:rPr lang="en-US" sz="2400" dirty="0"/>
              <a:t>Notice! You have a buffer now.</a:t>
            </a:r>
          </a:p>
          <a:p>
            <a:pPr lvl="2"/>
            <a:r>
              <a:rPr lang="en-US" dirty="0"/>
              <a:t>You have a conjugate base! </a:t>
            </a:r>
          </a:p>
          <a:p>
            <a:pPr lvl="2"/>
            <a:r>
              <a:rPr lang="en-US" dirty="0"/>
              <a:t>Use He-Ha eq.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8091"/>
              </p:ext>
            </p:extLst>
          </p:nvPr>
        </p:nvGraphicFramePr>
        <p:xfrm>
          <a:off x="6172200" y="1494799"/>
          <a:ext cx="5673364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8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OH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sym typeface="Symbol"/>
                        </a:rPr>
                        <a:t>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sym typeface="Symbol"/>
                        </a:rPr>
                        <a:t>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3.75 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x10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2.5 x10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-2.5 x10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-2.5 x10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+2.5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x10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+2.5 x10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227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1.25 x10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2.5 x10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2.5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72500" y="1367209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/>
              </a:rPr>
              <a:t>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2485" y="338788"/>
            <a:ext cx="5051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dirty="0">
                <a:latin typeface="+mj-lt"/>
              </a:rPr>
              <a:t>People like to use these “mole tables” – they are NOT ICE TABLES! They have moles not concentrations. </a:t>
            </a:r>
            <a:r>
              <a:rPr lang="en-US" sz="2000" i="1" dirty="0">
                <a:solidFill>
                  <a:srgbClr val="0070C0"/>
                </a:solidFill>
                <a:latin typeface="+mj-lt"/>
              </a:rPr>
              <a:t>BE CAREFUL!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1000" y="4429588"/>
            <a:ext cx="3657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295400" y="3962400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24703" y="396792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25 mL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0850" y="443871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1000 mL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3500" y="396792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 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89830" y="446441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 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3103" y="39717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0.15 </a:t>
            </a:r>
            <a:r>
              <a:rPr lang="en-US" sz="2400" b="0" dirty="0" err="1">
                <a:latin typeface="+mj-lt"/>
              </a:rPr>
              <a:t>mol</a:t>
            </a:r>
            <a:endParaRPr lang="en-US" sz="2400" b="0" dirty="0">
              <a:latin typeface="+mj-lt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667000" y="3993546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229099" y="4198755"/>
            <a:ext cx="178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= 3.75x10</a:t>
            </a:r>
            <a:r>
              <a:rPr lang="en-US" sz="2400" b="0" baseline="30000" dirty="0">
                <a:latin typeface="+mj-lt"/>
              </a:rPr>
              <a:t>-3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mol</a:t>
            </a:r>
            <a:r>
              <a:rPr lang="en-US" sz="2400" b="0" dirty="0">
                <a:latin typeface="+mj-lt"/>
              </a:rPr>
              <a:t> acid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354273" y="5723412"/>
            <a:ext cx="3657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268673" y="5257248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97976" y="526277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25 mL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64123" y="573355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1000 mL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06773" y="526277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 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63103" y="575926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 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05099" y="521072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0.10 </a:t>
            </a:r>
            <a:r>
              <a:rPr lang="en-US" sz="2400" b="0" dirty="0" err="1">
                <a:latin typeface="+mj-lt"/>
              </a:rPr>
              <a:t>mol</a:t>
            </a:r>
            <a:endParaRPr lang="en-US" sz="2400" b="0" dirty="0"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2645960" y="5306526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202372" y="5493603"/>
            <a:ext cx="178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= 2.5 x10</a:t>
            </a:r>
            <a:r>
              <a:rPr lang="en-US" sz="2400" b="0" baseline="30000" dirty="0">
                <a:latin typeface="+mj-lt"/>
              </a:rPr>
              <a:t>-3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mol</a:t>
            </a:r>
            <a:r>
              <a:rPr lang="en-US" sz="2400" b="0" dirty="0">
                <a:latin typeface="+mj-lt"/>
              </a:rPr>
              <a:t> base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91200" y="3182978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+mj-lt"/>
              </a:rPr>
              <a:t>Have to convert to M before using He-Ha!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296006" y="3989304"/>
                <a:ext cx="5528628" cy="680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𝒎𝒐𝒍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𝟎𝟐𝟓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𝟎𝟐𝟓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𝟎𝟐𝟓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006" y="3989304"/>
                <a:ext cx="5528628" cy="6800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304374" y="4982874"/>
                <a:ext cx="5455789" cy="680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baseline="3000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𝟓𝟎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𝒎𝒐𝒍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𝟎𝟐𝟓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𝟎𝟐𝟓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𝟎𝟓𝟎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374" y="4982874"/>
                <a:ext cx="5455789" cy="6800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7232956" y="5862935"/>
            <a:ext cx="396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+mj-lt"/>
              </a:rPr>
              <a:t>NOW you can use He-Ha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11265461" y="285921"/>
            <a:ext cx="609600" cy="609600"/>
          </a:xfrm>
          <a:prstGeom prst="ellipse">
            <a:avLst/>
          </a:prstGeom>
          <a:solidFill>
            <a:srgbClr val="3366FF">
              <a:lumMod val="20000"/>
              <a:lumOff val="80000"/>
            </a:srgb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116732-AF90-3DC0-361A-8FF3803E6D56}"/>
              </a:ext>
            </a:extLst>
          </p:cNvPr>
          <p:cNvSpPr/>
          <p:nvPr/>
        </p:nvSpPr>
        <p:spPr bwMode="auto">
          <a:xfrm rot="16200000">
            <a:off x="5267380" y="2122432"/>
            <a:ext cx="1351374" cy="305867"/>
          </a:xfrm>
          <a:prstGeom prst="roundRect">
            <a:avLst/>
          </a:prstGeom>
          <a:solidFill>
            <a:srgbClr val="FFFF00">
              <a:alpha val="6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MOLE TABLE!</a:t>
            </a:r>
          </a:p>
        </p:txBody>
      </p:sp>
    </p:spTree>
    <p:extLst>
      <p:ext uri="{BB962C8B-B14F-4D97-AF65-F5344CB8AC3E}">
        <p14:creationId xmlns:p14="http://schemas.microsoft.com/office/powerpoint/2010/main" val="90581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8" grpId="0"/>
      <p:bldP spid="15" grpId="0"/>
      <p:bldP spid="16" grpId="0"/>
      <p:bldP spid="17" grpId="0"/>
      <p:bldP spid="19" grpId="0"/>
      <p:bldP spid="20" grpId="0"/>
      <p:bldP spid="22" grpId="0"/>
      <p:bldP spid="25" grpId="0"/>
      <p:bldP spid="26" grpId="0"/>
      <p:bldP spid="27" grpId="0"/>
      <p:bldP spid="28" grpId="0"/>
      <p:bldP spid="29" grpId="0"/>
      <p:bldP spid="31" grpId="0"/>
      <p:bldP spid="36" grpId="0"/>
      <p:bldP spid="38" grpId="0"/>
      <p:bldP spid="39" grpId="0"/>
      <p:bldP spid="40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40"/>
            <a:ext cx="8229600" cy="639762"/>
          </a:xfrm>
        </p:spPr>
        <p:txBody>
          <a:bodyPr/>
          <a:lstStyle/>
          <a:p>
            <a:pPr algn="l"/>
            <a:r>
              <a:rPr lang="en-US" b="1" u="sng" dirty="0">
                <a:latin typeface="+mn-lt"/>
              </a:rPr>
              <a:t>Titration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2"/>
            <a:ext cx="9829800" cy="330449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DURING THE TITRATION AGAIN</a:t>
            </a:r>
          </a:p>
          <a:p>
            <a:r>
              <a:rPr lang="en-US" sz="2800" dirty="0"/>
              <a:t>Add 25ml of 0.10 M </a:t>
            </a:r>
            <a:r>
              <a:rPr lang="en-US" sz="2800" dirty="0" err="1"/>
              <a:t>NaOH</a:t>
            </a:r>
            <a:endParaRPr lang="en-US" sz="2800" dirty="0"/>
          </a:p>
          <a:p>
            <a:pPr lvl="1"/>
            <a:r>
              <a:rPr lang="en-US" sz="2400" dirty="0"/>
              <a:t>Determine stoichiometry</a:t>
            </a:r>
          </a:p>
          <a:p>
            <a:pPr lvl="1"/>
            <a:r>
              <a:rPr lang="en-US" sz="2400" dirty="0"/>
              <a:t>Notice! You have a buffer now.</a:t>
            </a:r>
          </a:p>
          <a:p>
            <a:pPr lvl="2"/>
            <a:r>
              <a:rPr lang="en-US" dirty="0"/>
              <a:t>You have a conjugate base! </a:t>
            </a:r>
          </a:p>
          <a:p>
            <a:pPr lvl="2"/>
            <a:r>
              <a:rPr lang="en-US" dirty="0"/>
              <a:t>Use He-Ha eq.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934200" y="3863989"/>
                <a:ext cx="3514295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𝒑𝑲𝒂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𝑯𝑨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863989"/>
                <a:ext cx="3514295" cy="8298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95900" y="4969804"/>
                <a:ext cx="5945987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𝒍𝒐𝒈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𝟎𝟓𝟎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num>
                            <m:den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𝟎𝟐𝟓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0" y="4969804"/>
                <a:ext cx="5945987" cy="829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7693317" y="5873213"/>
            <a:ext cx="1996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pH = 5.05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11265461" y="285921"/>
            <a:ext cx="609600" cy="609600"/>
          </a:xfrm>
          <a:prstGeom prst="ellipse">
            <a:avLst/>
          </a:prstGeom>
          <a:solidFill>
            <a:srgbClr val="3366FF">
              <a:lumMod val="20000"/>
              <a:lumOff val="80000"/>
            </a:srgb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96006" y="1600200"/>
                <a:ext cx="5528628" cy="680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𝒎𝒐𝒍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𝟎𝟐𝟓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𝟎𝟐𝟓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𝟎𝟐𝟓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006" y="1600200"/>
                <a:ext cx="5528628" cy="6800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04374" y="2593770"/>
                <a:ext cx="5455789" cy="680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baseline="3000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𝟓𝟎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𝒎𝒐𝒍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𝟎𝟐𝟓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𝟎𝟐𝟓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𝟎𝟓𝟎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374" y="2593770"/>
                <a:ext cx="5455789" cy="6800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59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40"/>
            <a:ext cx="8229600" cy="639762"/>
          </a:xfrm>
        </p:spPr>
        <p:txBody>
          <a:bodyPr/>
          <a:lstStyle/>
          <a:p>
            <a:pPr algn="l"/>
            <a:r>
              <a:rPr lang="en-US" b="1" u="sng" dirty="0">
                <a:latin typeface="+mn-lt"/>
              </a:rPr>
              <a:t>Titration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2"/>
            <a:ext cx="9829800" cy="330449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AT EQUIVALENCE POINT</a:t>
            </a:r>
          </a:p>
          <a:p>
            <a:r>
              <a:rPr lang="en-US" sz="2800" dirty="0"/>
              <a:t>Add ? ml of 0.10 M </a:t>
            </a:r>
            <a:r>
              <a:rPr lang="en-US" sz="2800" dirty="0" err="1"/>
              <a:t>NaOH</a:t>
            </a:r>
            <a:endParaRPr lang="en-US" sz="2800" dirty="0"/>
          </a:p>
          <a:p>
            <a:pPr lvl="1"/>
            <a:r>
              <a:rPr lang="en-US" sz="2400" dirty="0"/>
              <a:t>Determine stoichiometry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1000" y="4429588"/>
            <a:ext cx="3657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295400" y="3962400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24703" y="396792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25 mL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0850" y="443871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1000 mL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3500" y="396792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 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89830" y="446441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 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3103" y="39717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0.15 </a:t>
            </a:r>
            <a:r>
              <a:rPr lang="en-US" sz="2400" b="0" dirty="0" err="1">
                <a:latin typeface="+mj-lt"/>
              </a:rPr>
              <a:t>mol</a:t>
            </a:r>
            <a:endParaRPr lang="en-US" sz="2400" b="0" dirty="0">
              <a:latin typeface="+mj-lt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667000" y="3993546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229099" y="4198755"/>
            <a:ext cx="178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= 3.75x10</a:t>
            </a:r>
            <a:r>
              <a:rPr lang="en-US" sz="2400" b="0" baseline="30000" dirty="0">
                <a:latin typeface="+mj-lt"/>
              </a:rPr>
              <a:t>-3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mol</a:t>
            </a:r>
            <a:r>
              <a:rPr lang="en-US" sz="2400" b="0" dirty="0">
                <a:latin typeface="+mj-lt"/>
              </a:rPr>
              <a:t> acid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304800" y="5694827"/>
            <a:ext cx="505592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387787" y="5257248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55772" y="5280266"/>
            <a:ext cx="2032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3.75x10</a:t>
            </a:r>
            <a:r>
              <a:rPr lang="en-US" sz="2400" b="0" baseline="30000" dirty="0">
                <a:latin typeface="+mj-lt"/>
              </a:rPr>
              <a:t>-3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mol</a:t>
            </a:r>
            <a:r>
              <a:rPr lang="en-US" sz="2400" b="0" dirty="0">
                <a:latin typeface="+mj-lt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99444" y="5233162"/>
            <a:ext cx="1504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1000 mL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08660" y="578686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 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11615" y="527737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 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94162" y="572341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0.10 </a:t>
            </a:r>
            <a:r>
              <a:rPr lang="en-US" sz="2400" b="0" dirty="0" err="1">
                <a:latin typeface="+mj-lt"/>
              </a:rPr>
              <a:t>mol</a:t>
            </a:r>
            <a:endParaRPr lang="en-US" sz="2400" b="0" dirty="0"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4114800" y="5306526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5560252" y="5358107"/>
            <a:ext cx="3431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= 37.5 mL  base to get to equivalence point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11265461" y="285921"/>
            <a:ext cx="609600" cy="609600"/>
          </a:xfrm>
          <a:prstGeom prst="ellipse">
            <a:avLst/>
          </a:prstGeom>
          <a:solidFill>
            <a:srgbClr val="3366FF">
              <a:lumMod val="20000"/>
              <a:lumOff val="80000"/>
            </a:srgb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6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  <p:bldP spid="16" grpId="0"/>
      <p:bldP spid="17" grpId="0"/>
      <p:bldP spid="19" grpId="0"/>
      <p:bldP spid="20" grpId="0"/>
      <p:bldP spid="22" grpId="0"/>
      <p:bldP spid="25" grpId="0"/>
      <p:bldP spid="26" grpId="0"/>
      <p:bldP spid="27" grpId="0"/>
      <p:bldP spid="28" grpId="0"/>
      <p:bldP spid="29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1" y="1287851"/>
            <a:ext cx="8746177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N41 – Acid Base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184F2E-D183-462C-AE9C-B40503E98857}"/>
              </a:ext>
            </a:extLst>
          </p:cNvPr>
          <p:cNvSpPr txBox="1"/>
          <p:nvPr/>
        </p:nvSpPr>
        <p:spPr>
          <a:xfrm>
            <a:off x="609600" y="4648200"/>
            <a:ext cx="11277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can perform titration calculations.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CDC8AF-90F3-94CC-D7B4-D08ADBC0D22D}"/>
              </a:ext>
            </a:extLst>
          </p:cNvPr>
          <p:cNvSpPr txBox="1"/>
          <p:nvPr/>
        </p:nvSpPr>
        <p:spPr>
          <a:xfrm>
            <a:off x="800099" y="2930604"/>
            <a:ext cx="10896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Titration</a:t>
            </a:r>
          </a:p>
        </p:txBody>
      </p:sp>
    </p:spTree>
    <p:extLst>
      <p:ext uri="{BB962C8B-B14F-4D97-AF65-F5344CB8AC3E}">
        <p14:creationId xmlns:p14="http://schemas.microsoft.com/office/powerpoint/2010/main" val="67770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40"/>
            <a:ext cx="8229600" cy="639762"/>
          </a:xfrm>
        </p:spPr>
        <p:txBody>
          <a:bodyPr/>
          <a:lstStyle/>
          <a:p>
            <a:pPr algn="l"/>
            <a:r>
              <a:rPr lang="en-US" b="1" u="sng" dirty="0">
                <a:latin typeface="+mn-lt"/>
              </a:rPr>
              <a:t>Titration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2"/>
            <a:ext cx="9829800" cy="330449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AT EQUIVALENCE POINT</a:t>
            </a:r>
          </a:p>
          <a:p>
            <a:r>
              <a:rPr lang="en-US" sz="2800" dirty="0"/>
              <a:t>Add 37.5 ml of 0.10 M </a:t>
            </a:r>
            <a:r>
              <a:rPr lang="en-US" sz="2800" dirty="0" err="1"/>
              <a:t>NaOH</a:t>
            </a:r>
            <a:endParaRPr lang="en-US" sz="2800" dirty="0"/>
          </a:p>
          <a:p>
            <a:pPr lvl="1"/>
            <a:r>
              <a:rPr lang="en-US" sz="2400" dirty="0"/>
              <a:t>Determine stoichiometry</a:t>
            </a:r>
          </a:p>
          <a:p>
            <a:pPr lvl="1"/>
            <a:r>
              <a:rPr lang="en-US" sz="2400" dirty="0"/>
              <a:t>Notice! You have NO BUFFER LEFT!</a:t>
            </a:r>
          </a:p>
          <a:p>
            <a:pPr lvl="2"/>
            <a:r>
              <a:rPr lang="en-US" dirty="0"/>
              <a:t>You have NO weak acid left!! 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87286"/>
              </p:ext>
            </p:extLst>
          </p:nvPr>
        </p:nvGraphicFramePr>
        <p:xfrm>
          <a:off x="6351612" y="1498827"/>
          <a:ext cx="5598269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9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OH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sym typeface="Symbol"/>
                        </a:rPr>
                        <a:t>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sym typeface="Symbol"/>
                        </a:rPr>
                        <a:t>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3.75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x10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3.75 x10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-3.75 x10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-3.75 x10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+3.75 x10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+3.75 x10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3247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3.75 x10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3.75 x10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39080" y="133564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/>
              </a:rPr>
              <a:t>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1611" y="399658"/>
            <a:ext cx="5051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dirty="0">
                <a:latin typeface="+mj-lt"/>
              </a:rPr>
              <a:t>People like to use these “mole tables” – they are NOT ICE TABLES! They have moles not concentrations. </a:t>
            </a:r>
            <a:r>
              <a:rPr lang="en-US" sz="2000" i="1" dirty="0">
                <a:solidFill>
                  <a:srgbClr val="0070C0"/>
                </a:solidFill>
                <a:latin typeface="+mj-lt"/>
              </a:rPr>
              <a:t>BE CAREFUL!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1000" y="4429588"/>
            <a:ext cx="3657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295400" y="3962400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24703" y="396792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25 mL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0850" y="443871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1000 mL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3500" y="396792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 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89830" y="446441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 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3103" y="39717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0.15 </a:t>
            </a:r>
            <a:r>
              <a:rPr lang="en-US" sz="2400" b="0" dirty="0" err="1">
                <a:latin typeface="+mj-lt"/>
              </a:rPr>
              <a:t>mol</a:t>
            </a:r>
            <a:endParaRPr lang="en-US" sz="2400" b="0" dirty="0">
              <a:latin typeface="+mj-lt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667000" y="3993546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229099" y="4198755"/>
            <a:ext cx="178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= 3.75x10</a:t>
            </a:r>
            <a:r>
              <a:rPr lang="en-US" sz="2400" b="0" baseline="30000" dirty="0">
                <a:latin typeface="+mj-lt"/>
              </a:rPr>
              <a:t>-3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mol</a:t>
            </a:r>
            <a:r>
              <a:rPr lang="en-US" sz="2400" b="0" dirty="0">
                <a:latin typeface="+mj-lt"/>
              </a:rPr>
              <a:t> acid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354273" y="5723412"/>
            <a:ext cx="3657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268673" y="5257248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55773" y="5280266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+mj-lt"/>
              </a:rPr>
              <a:t>37.5mL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64123" y="573355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1000 mL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06773" y="526277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 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63103" y="575926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 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36376" y="526655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0.10 </a:t>
            </a:r>
            <a:r>
              <a:rPr lang="en-US" sz="2400" b="0" dirty="0" err="1">
                <a:latin typeface="+mj-lt"/>
              </a:rPr>
              <a:t>mol</a:t>
            </a:r>
            <a:endParaRPr lang="en-US" sz="2400" b="0" dirty="0"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2645960" y="5306526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202371" y="5493603"/>
            <a:ext cx="1911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= 3.75 x10</a:t>
            </a:r>
            <a:r>
              <a:rPr lang="en-US" sz="2400" b="0" baseline="30000" dirty="0">
                <a:latin typeface="+mj-lt"/>
              </a:rPr>
              <a:t>-3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mol</a:t>
            </a:r>
            <a:r>
              <a:rPr lang="en-US" sz="2400" b="0" dirty="0">
                <a:latin typeface="+mj-lt"/>
              </a:rPr>
              <a:t> base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91200" y="3182978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+mj-lt"/>
              </a:rPr>
              <a:t>Have to Reverse the </a:t>
            </a:r>
            <a:r>
              <a:rPr lang="en-US" sz="2400" i="1" dirty="0" err="1">
                <a:solidFill>
                  <a:srgbClr val="FF0000"/>
                </a:solidFill>
                <a:latin typeface="+mj-lt"/>
              </a:rPr>
              <a:t>Rxn</a:t>
            </a:r>
            <a:r>
              <a:rPr lang="en-US" sz="2400" i="1" dirty="0">
                <a:solidFill>
                  <a:srgbClr val="FF0000"/>
                </a:solidFill>
                <a:latin typeface="+mj-lt"/>
              </a:rPr>
              <a:t>, new ICE table!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11265461" y="285921"/>
            <a:ext cx="609600" cy="609600"/>
          </a:xfrm>
          <a:prstGeom prst="ellipse">
            <a:avLst/>
          </a:prstGeom>
          <a:solidFill>
            <a:srgbClr val="3366FF">
              <a:lumMod val="20000"/>
              <a:lumOff val="80000"/>
            </a:srgb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E5C384E-A9C1-C64F-21C8-CBD8C9E2A56E}"/>
              </a:ext>
            </a:extLst>
          </p:cNvPr>
          <p:cNvSpPr/>
          <p:nvPr/>
        </p:nvSpPr>
        <p:spPr bwMode="auto">
          <a:xfrm rot="16200000">
            <a:off x="5411426" y="1610713"/>
            <a:ext cx="1362998" cy="305335"/>
          </a:xfrm>
          <a:prstGeom prst="roundRect">
            <a:avLst/>
          </a:prstGeom>
          <a:solidFill>
            <a:srgbClr val="FFFF00">
              <a:alpha val="6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MOLE TABLE!</a:t>
            </a:r>
          </a:p>
        </p:txBody>
      </p:sp>
    </p:spTree>
    <p:extLst>
      <p:ext uri="{BB962C8B-B14F-4D97-AF65-F5344CB8AC3E}">
        <p14:creationId xmlns:p14="http://schemas.microsoft.com/office/powerpoint/2010/main" val="74795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/>
      <p:bldP spid="8" grpId="0" uiExpand="1"/>
      <p:bldP spid="15" grpId="0" uiExpand="1"/>
      <p:bldP spid="16" grpId="0" uiExpand="1"/>
      <p:bldP spid="17" grpId="0" uiExpand="1"/>
      <p:bldP spid="19" grpId="0" uiExpand="1"/>
      <p:bldP spid="20" grpId="0" uiExpand="1"/>
      <p:bldP spid="22" grpId="0" uiExpand="1"/>
      <p:bldP spid="25" grpId="0" uiExpand="1"/>
      <p:bldP spid="26" grpId="0" uiExpand="1"/>
      <p:bldP spid="27" grpId="0" uiExpand="1"/>
      <p:bldP spid="28" grpId="0" uiExpand="1"/>
      <p:bldP spid="29" grpId="0" uiExpand="1"/>
      <p:bldP spid="31" grpId="0" uiExpand="1"/>
      <p:bldP spid="36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40"/>
            <a:ext cx="8229600" cy="639762"/>
          </a:xfrm>
        </p:spPr>
        <p:txBody>
          <a:bodyPr/>
          <a:lstStyle/>
          <a:p>
            <a:pPr algn="l"/>
            <a:r>
              <a:rPr lang="en-US" b="1" u="sng" dirty="0">
                <a:latin typeface="+mn-lt"/>
              </a:rPr>
              <a:t>Titration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2"/>
            <a:ext cx="9829800" cy="330449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AT EQUIVALENCE POINT</a:t>
            </a:r>
          </a:p>
          <a:p>
            <a:r>
              <a:rPr lang="en-US" sz="2800" dirty="0"/>
              <a:t>Add 37.5 ml of 0.10 M </a:t>
            </a:r>
            <a:r>
              <a:rPr lang="en-US" sz="2800" dirty="0" err="1"/>
              <a:t>NaOH</a:t>
            </a:r>
            <a:endParaRPr lang="en-US" sz="2800" dirty="0"/>
          </a:p>
          <a:p>
            <a:pPr lvl="1"/>
            <a:r>
              <a:rPr lang="en-US" sz="2400" dirty="0"/>
              <a:t>Determine stoichiometry</a:t>
            </a:r>
          </a:p>
          <a:p>
            <a:pPr lvl="1"/>
            <a:r>
              <a:rPr lang="en-US" sz="2400" dirty="0"/>
              <a:t>Notice! You have NO BUFFER LEFT!</a:t>
            </a:r>
          </a:p>
          <a:p>
            <a:pPr lvl="2"/>
            <a:r>
              <a:rPr lang="en-US" dirty="0"/>
              <a:t>You have NO weak acid left!! 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471127"/>
              </p:ext>
            </p:extLst>
          </p:nvPr>
        </p:nvGraphicFramePr>
        <p:xfrm>
          <a:off x="6476999" y="1424011"/>
          <a:ext cx="5550817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OH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sym typeface="Symbol"/>
                        </a:rPr>
                        <a:t>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sym typeface="Symbol"/>
                        </a:rPr>
                        <a:t>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3.75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x10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3.75 x10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-3.75 x10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-3.75 x10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+3.75 x10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+3.75x10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2738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3.75 x10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3.75x10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15399" y="1285413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/>
              </a:rPr>
              <a:t>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6999" y="387513"/>
            <a:ext cx="5051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dirty="0">
                <a:latin typeface="+mj-lt"/>
              </a:rPr>
              <a:t>People like to use these “mole tables” – they are NOT ICE TABLES! They have moles not concentrations. </a:t>
            </a:r>
            <a:r>
              <a:rPr lang="en-US" sz="2000" i="1" dirty="0">
                <a:solidFill>
                  <a:srgbClr val="0070C0"/>
                </a:solidFill>
                <a:latin typeface="+mj-lt"/>
              </a:rPr>
              <a:t>BE CAREFUL!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91199" y="3312802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+mj-lt"/>
              </a:rPr>
              <a:t>Have to Reverse the </a:t>
            </a:r>
            <a:r>
              <a:rPr lang="en-US" sz="2400" i="1" dirty="0" err="1">
                <a:solidFill>
                  <a:srgbClr val="FF0000"/>
                </a:solidFill>
                <a:latin typeface="+mj-lt"/>
              </a:rPr>
              <a:t>Rxn</a:t>
            </a:r>
            <a:r>
              <a:rPr lang="en-US" sz="2400" i="1" dirty="0">
                <a:solidFill>
                  <a:srgbClr val="FF0000"/>
                </a:solidFill>
                <a:latin typeface="+mj-lt"/>
              </a:rPr>
              <a:t>, new ICE table!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11265461" y="285921"/>
            <a:ext cx="609600" cy="609600"/>
          </a:xfrm>
          <a:prstGeom prst="ellipse">
            <a:avLst/>
          </a:prstGeom>
          <a:solidFill>
            <a:srgbClr val="3366FF">
              <a:lumMod val="20000"/>
              <a:lumOff val="80000"/>
            </a:srgb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669386"/>
              </p:ext>
            </p:extLst>
          </p:nvPr>
        </p:nvGraphicFramePr>
        <p:xfrm>
          <a:off x="6309398" y="4016181"/>
          <a:ext cx="54864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7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OH-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0.06 M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 x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+ x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+ x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0.06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53397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8747798" y="388641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/>
              </a:rPr>
              <a:t>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81000" y="350331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+mj-lt"/>
              </a:rPr>
              <a:t>Remember to use M in ICE Table not moles!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1000" y="4447011"/>
                <a:ext cx="5578643" cy="680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sz="2000" b="1" i="1" baseline="-250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000" b="1" i="1" baseline="3000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𝟕𝟓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𝒎𝒐𝒍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𝟎𝟐𝟓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𝟎𝟑𝟕𝟓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𝟎𝟔𝟎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447011"/>
                <a:ext cx="5578643" cy="6800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30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40"/>
            <a:ext cx="8229600" cy="639762"/>
          </a:xfrm>
        </p:spPr>
        <p:txBody>
          <a:bodyPr/>
          <a:lstStyle/>
          <a:p>
            <a:pPr algn="l"/>
            <a:r>
              <a:rPr lang="en-US" b="1" u="sng" dirty="0">
                <a:latin typeface="+mn-lt"/>
              </a:rPr>
              <a:t>Titration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2"/>
            <a:ext cx="9829800" cy="330449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AT EQUIVALENCE POINT</a:t>
            </a:r>
          </a:p>
          <a:p>
            <a:r>
              <a:rPr lang="en-US" sz="2800" dirty="0"/>
              <a:t>Add 37.5 ml of 0.10 M </a:t>
            </a:r>
            <a:r>
              <a:rPr lang="en-US" sz="2800" dirty="0" err="1"/>
              <a:t>NaOH</a:t>
            </a:r>
            <a:endParaRPr lang="en-US" sz="2800" dirty="0"/>
          </a:p>
          <a:p>
            <a:pPr lvl="1"/>
            <a:r>
              <a:rPr lang="en-US" sz="2400" dirty="0"/>
              <a:t>Determine stoichiometry</a:t>
            </a:r>
          </a:p>
          <a:p>
            <a:pPr lvl="1"/>
            <a:r>
              <a:rPr lang="en-US" sz="2400" dirty="0"/>
              <a:t>Notice! You have NO BUFFER LEFT!</a:t>
            </a:r>
          </a:p>
          <a:p>
            <a:pPr lvl="2"/>
            <a:r>
              <a:rPr lang="en-US" dirty="0"/>
              <a:t>You have NO weak acid left!! 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240481"/>
              </p:ext>
            </p:extLst>
          </p:nvPr>
        </p:nvGraphicFramePr>
        <p:xfrm>
          <a:off x="6400799" y="1450531"/>
          <a:ext cx="5646098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OH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sym typeface="Symbol"/>
                        </a:rPr>
                        <a:t>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sym typeface="Symbol"/>
                        </a:rPr>
                        <a:t>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3.75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x10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3.75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-3.75 x10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-3.75 x10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+3.75 x10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+3.75 x10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503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3.75 x10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3.75 x10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76399" y="128735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/>
              </a:rPr>
              <a:t>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799" y="335871"/>
            <a:ext cx="5051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dirty="0">
                <a:latin typeface="+mj-lt"/>
              </a:rPr>
              <a:t>People like to use these “mole tables” – they are NOT ICE TABLES! They have moles not concentrations. </a:t>
            </a:r>
            <a:r>
              <a:rPr lang="en-US" sz="2000" i="1" dirty="0">
                <a:solidFill>
                  <a:srgbClr val="0070C0"/>
                </a:solidFill>
                <a:latin typeface="+mj-lt"/>
              </a:rPr>
              <a:t>BE CAREFUL!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91199" y="3312802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+mj-lt"/>
              </a:rPr>
              <a:t>Have to Reverse the </a:t>
            </a:r>
            <a:r>
              <a:rPr lang="en-US" sz="2400" i="1" dirty="0" err="1">
                <a:solidFill>
                  <a:srgbClr val="FF0000"/>
                </a:solidFill>
                <a:latin typeface="+mj-lt"/>
              </a:rPr>
              <a:t>Rxn</a:t>
            </a:r>
            <a:r>
              <a:rPr lang="en-US" sz="2400" i="1" dirty="0">
                <a:solidFill>
                  <a:srgbClr val="FF0000"/>
                </a:solidFill>
                <a:latin typeface="+mj-lt"/>
              </a:rPr>
              <a:t>, new ICE table!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11265461" y="285921"/>
            <a:ext cx="609600" cy="609600"/>
          </a:xfrm>
          <a:prstGeom prst="ellipse">
            <a:avLst/>
          </a:prstGeom>
          <a:solidFill>
            <a:srgbClr val="3366FF">
              <a:lumMod val="20000"/>
              <a:lumOff val="80000"/>
            </a:srgb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469490"/>
              </p:ext>
            </p:extLst>
          </p:nvPr>
        </p:nvGraphicFramePr>
        <p:xfrm>
          <a:off x="6309398" y="4016181"/>
          <a:ext cx="54864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7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OH-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0.06 M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 x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+ x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+ x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0.06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53397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8747798" y="388641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/>
              </a:rPr>
              <a:t>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81000" y="350331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+mj-lt"/>
              </a:rPr>
              <a:t>Remember to use Kb this time!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59896" y="4303826"/>
                <a:ext cx="21730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𝑲𝒘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𝑲𝒂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𝑲𝒃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96" y="4303826"/>
                <a:ext cx="2173095" cy="369332"/>
              </a:xfrm>
              <a:prstGeom prst="rect">
                <a:avLst/>
              </a:prstGeom>
              <a:blipFill>
                <a:blip r:embed="rId2"/>
                <a:stretch>
                  <a:fillRect l="-1401" r="-1401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45905" y="4143065"/>
                <a:ext cx="1434111" cy="691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𝑲𝒃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𝑲𝒘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𝑲𝒂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905" y="4143065"/>
                <a:ext cx="1434111" cy="6914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9896" y="5288731"/>
                <a:ext cx="4881465" cy="820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𝑲𝒃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96" y="5288731"/>
                <a:ext cx="4881465" cy="8206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258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40"/>
            <a:ext cx="8229600" cy="639762"/>
          </a:xfrm>
        </p:spPr>
        <p:txBody>
          <a:bodyPr/>
          <a:lstStyle/>
          <a:p>
            <a:pPr algn="l"/>
            <a:r>
              <a:rPr lang="en-US" b="1" u="sng" dirty="0">
                <a:latin typeface="+mn-lt"/>
              </a:rPr>
              <a:t>Titration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2"/>
            <a:ext cx="9829800" cy="330449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AT EQUIVALENCE POINT</a:t>
            </a:r>
          </a:p>
          <a:p>
            <a:r>
              <a:rPr lang="en-US" sz="2800" dirty="0"/>
              <a:t>Add 37.5 ml of 0.10 M </a:t>
            </a:r>
            <a:r>
              <a:rPr lang="en-US" sz="2800" dirty="0" err="1"/>
              <a:t>NaOH</a:t>
            </a:r>
            <a:endParaRPr lang="en-US" sz="2800" dirty="0"/>
          </a:p>
          <a:p>
            <a:pPr lvl="1"/>
            <a:r>
              <a:rPr lang="en-US" sz="2400" dirty="0"/>
              <a:t>Determine stoichiometry</a:t>
            </a:r>
          </a:p>
          <a:p>
            <a:pPr lvl="1"/>
            <a:r>
              <a:rPr lang="en-US" sz="2400" dirty="0"/>
              <a:t>Notice! You have NO BUFFER LEFT!</a:t>
            </a:r>
          </a:p>
          <a:p>
            <a:pPr lvl="2"/>
            <a:r>
              <a:rPr lang="en-US" dirty="0"/>
              <a:t>You have NO weak acid left!!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1265461" y="285921"/>
            <a:ext cx="609600" cy="609600"/>
          </a:xfrm>
          <a:prstGeom prst="ellipse">
            <a:avLst/>
          </a:prstGeom>
          <a:solidFill>
            <a:srgbClr val="3366FF">
              <a:lumMod val="20000"/>
              <a:lumOff val="80000"/>
            </a:srgb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331990"/>
              </p:ext>
            </p:extLst>
          </p:nvPr>
        </p:nvGraphicFramePr>
        <p:xfrm>
          <a:off x="6388661" y="1179125"/>
          <a:ext cx="54864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OH-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0.06 M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 x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+ x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+ x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0.06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rgbClr val="FF0000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53397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8827061" y="104936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/>
              </a:rPr>
              <a:t>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81000" y="350331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+mj-lt"/>
              </a:rPr>
              <a:t>Remember to use Kb this time!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59896" y="4303826"/>
                <a:ext cx="21730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𝑲𝒘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𝑲𝒂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𝑲𝒃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96" y="4303826"/>
                <a:ext cx="2173095" cy="369332"/>
              </a:xfrm>
              <a:prstGeom prst="rect">
                <a:avLst/>
              </a:prstGeom>
              <a:blipFill>
                <a:blip r:embed="rId2"/>
                <a:stretch>
                  <a:fillRect l="-1401" r="-1401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52800" y="4143065"/>
                <a:ext cx="1434111" cy="691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𝑲𝒃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𝑲𝒘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𝑲𝒂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143065"/>
                <a:ext cx="1434111" cy="6914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9896" y="5288731"/>
                <a:ext cx="4881465" cy="820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𝑲𝒃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96" y="5288731"/>
                <a:ext cx="4881465" cy="8206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67011" y="3262961"/>
                <a:ext cx="3263073" cy="701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𝟎𝟔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011" y="3262961"/>
                <a:ext cx="3263073" cy="7010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26663" y="4403271"/>
                <a:ext cx="3629520" cy="378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𝟕𝟕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=[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𝑶𝑯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663" y="4403271"/>
                <a:ext cx="3629520" cy="378180"/>
              </a:xfrm>
              <a:prstGeom prst="rect">
                <a:avLst/>
              </a:prstGeom>
              <a:blipFill>
                <a:blip r:embed="rId6"/>
                <a:stretch>
                  <a:fillRect r="-1849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543713" y="5076784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B050"/>
                </a:solidFill>
                <a:latin typeface="+mj-lt"/>
              </a:rPr>
              <a:t>Now you can do pH calculation!</a:t>
            </a:r>
          </a:p>
        </p:txBody>
      </p:sp>
    </p:spTree>
    <p:extLst>
      <p:ext uri="{BB962C8B-B14F-4D97-AF65-F5344CB8AC3E}">
        <p14:creationId xmlns:p14="http://schemas.microsoft.com/office/powerpoint/2010/main" val="172020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40"/>
            <a:ext cx="8229600" cy="639762"/>
          </a:xfrm>
        </p:spPr>
        <p:txBody>
          <a:bodyPr/>
          <a:lstStyle/>
          <a:p>
            <a:pPr algn="l"/>
            <a:r>
              <a:rPr lang="en-US" b="1" u="sng" dirty="0">
                <a:latin typeface="+mn-lt"/>
              </a:rPr>
              <a:t>Titration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2"/>
            <a:ext cx="9829800" cy="330449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AT EQUIVALENCE POINT</a:t>
            </a:r>
          </a:p>
          <a:p>
            <a:r>
              <a:rPr lang="en-US" sz="2800" dirty="0"/>
              <a:t>Add 37.5 ml of 0.10 M </a:t>
            </a:r>
            <a:r>
              <a:rPr lang="en-US" sz="2800" dirty="0" err="1"/>
              <a:t>NaOH</a:t>
            </a:r>
            <a:endParaRPr lang="en-US" sz="2800" dirty="0"/>
          </a:p>
          <a:p>
            <a:pPr lvl="1"/>
            <a:r>
              <a:rPr lang="en-US" sz="2400" dirty="0"/>
              <a:t>Determine stoichiometry</a:t>
            </a:r>
          </a:p>
          <a:p>
            <a:pPr lvl="1"/>
            <a:r>
              <a:rPr lang="en-US" sz="2400" dirty="0"/>
              <a:t>Notice! You have NO BUFFER LEFT!</a:t>
            </a:r>
          </a:p>
          <a:p>
            <a:pPr lvl="2"/>
            <a:r>
              <a:rPr lang="en-US" dirty="0"/>
              <a:t>You have NO weak acid left!!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1265461" y="285921"/>
            <a:ext cx="609600" cy="609600"/>
          </a:xfrm>
          <a:prstGeom prst="ellipse">
            <a:avLst/>
          </a:prstGeom>
          <a:solidFill>
            <a:srgbClr val="3366FF">
              <a:lumMod val="20000"/>
              <a:lumOff val="80000"/>
            </a:srgb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30940" y="4295100"/>
                <a:ext cx="3629520" cy="378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𝟕𝟕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=[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𝑶𝑯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40" y="4295100"/>
                <a:ext cx="3629520" cy="378180"/>
              </a:xfrm>
              <a:prstGeom prst="rect">
                <a:avLst/>
              </a:prstGeom>
              <a:blipFill>
                <a:blip r:embed="rId2"/>
                <a:stretch>
                  <a:fillRect t="-1613" r="-1849"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581400" y="3589972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+mj-lt"/>
              </a:rPr>
              <a:t>Now you can do pH calculation!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91200" y="4377756"/>
                <a:ext cx="4923977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𝒑𝑶𝑯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𝟕𝟕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377756"/>
                <a:ext cx="4923977" cy="416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91199" y="4988254"/>
                <a:ext cx="24269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𝒑𝑶𝑯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199" y="4988254"/>
                <a:ext cx="2426946" cy="369332"/>
              </a:xfrm>
              <a:prstGeom prst="rect">
                <a:avLst/>
              </a:prstGeom>
              <a:blipFill>
                <a:blip r:embed="rId4"/>
                <a:stretch>
                  <a:fillRect l="-2513" r="-2513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74084" y="5580278"/>
                <a:ext cx="24349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084" y="5580278"/>
                <a:ext cx="2434962" cy="369332"/>
              </a:xfrm>
              <a:prstGeom prst="rect">
                <a:avLst/>
              </a:prstGeom>
              <a:blipFill>
                <a:blip r:embed="rId5"/>
                <a:stretch>
                  <a:fillRect l="-2500" r="-1250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298675" y="5503870"/>
            <a:ext cx="2273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pH = 8.76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0" y="845079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+mj-lt"/>
              </a:rPr>
              <a:t>Stop and check that it makes sense!</a:t>
            </a:r>
          </a:p>
          <a:p>
            <a:pPr algn="ctr"/>
            <a:r>
              <a:rPr lang="en-US" sz="2400" b="0" dirty="0">
                <a:latin typeface="+mj-lt"/>
              </a:rPr>
              <a:t>Weak Acid + Strong Base</a:t>
            </a:r>
          </a:p>
          <a:p>
            <a:pPr algn="ctr"/>
            <a:r>
              <a:rPr lang="en-US" sz="2400" b="0" dirty="0">
                <a:latin typeface="+mj-lt"/>
              </a:rPr>
              <a:t>Equivalence Point </a:t>
            </a:r>
            <a:br>
              <a:rPr lang="en-US" sz="2400" b="0" dirty="0">
                <a:latin typeface="+mj-lt"/>
              </a:rPr>
            </a:br>
            <a:r>
              <a:rPr lang="en-US" sz="2400" b="0" dirty="0">
                <a:latin typeface="+mj-lt"/>
              </a:rPr>
              <a:t>should be Basic </a:t>
            </a:r>
          </a:p>
          <a:p>
            <a:pPr algn="ctr"/>
            <a:r>
              <a:rPr lang="en-US" sz="2400" b="0" dirty="0">
                <a:latin typeface="+mj-lt"/>
              </a:rPr>
              <a:t>Yes, 8.76 makes sense!</a:t>
            </a:r>
          </a:p>
        </p:txBody>
      </p:sp>
    </p:spTree>
    <p:extLst>
      <p:ext uri="{BB962C8B-B14F-4D97-AF65-F5344CB8AC3E}">
        <p14:creationId xmlns:p14="http://schemas.microsoft.com/office/powerpoint/2010/main" val="208506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40"/>
            <a:ext cx="8229600" cy="639762"/>
          </a:xfrm>
        </p:spPr>
        <p:txBody>
          <a:bodyPr/>
          <a:lstStyle/>
          <a:p>
            <a:pPr algn="l"/>
            <a:r>
              <a:rPr lang="en-US" b="1" u="sng" dirty="0">
                <a:latin typeface="+mn-lt"/>
              </a:rPr>
              <a:t>Titration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2"/>
            <a:ext cx="9829800" cy="330449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AT ½ WAY POINT</a:t>
            </a:r>
          </a:p>
          <a:p>
            <a:r>
              <a:rPr lang="en-US" sz="2800" dirty="0"/>
              <a:t>It took 37.5 ml of </a:t>
            </a:r>
            <a:r>
              <a:rPr lang="en-US" sz="2800" dirty="0" err="1"/>
              <a:t>NaOH</a:t>
            </a:r>
            <a:r>
              <a:rPr lang="en-US" sz="2800" dirty="0"/>
              <a:t> to get to eq.pt</a:t>
            </a:r>
          </a:p>
          <a:p>
            <a:pPr lvl="1"/>
            <a:r>
              <a:rPr lang="en-US" sz="2400" dirty="0"/>
              <a:t>So half way to eq. pt. would be 18.75 mL of </a:t>
            </a:r>
            <a:r>
              <a:rPr lang="en-US" sz="2400" dirty="0" err="1"/>
              <a:t>NaOH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1265461" y="285921"/>
            <a:ext cx="609600" cy="609600"/>
          </a:xfrm>
          <a:prstGeom prst="ellipse">
            <a:avLst/>
          </a:prstGeom>
          <a:solidFill>
            <a:srgbClr val="3366FF">
              <a:lumMod val="20000"/>
              <a:lumOff val="80000"/>
            </a:srgb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48000" y="3605893"/>
                <a:ext cx="3446585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605893"/>
                <a:ext cx="3446585" cy="4168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743200" y="2794686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+mj-lt"/>
              </a:rPr>
              <a:t>@ ½ way point pH = </a:t>
            </a:r>
            <a:r>
              <a:rPr lang="en-US" sz="2400" i="1" dirty="0" err="1">
                <a:solidFill>
                  <a:srgbClr val="0070C0"/>
                </a:solidFill>
                <a:latin typeface="+mj-lt"/>
              </a:rPr>
              <a:t>pKa</a:t>
            </a:r>
            <a:endParaRPr lang="en-US" sz="2400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7724" y="3516509"/>
            <a:ext cx="2273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pH = 4.74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800600"/>
            <a:ext cx="1143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Why calculate pH at the ½ way point? </a:t>
            </a:r>
            <a:r>
              <a:rPr lang="en-US" sz="2800" dirty="0">
                <a:latin typeface="+mj-lt"/>
              </a:rPr>
              <a:t>It is a nice point to plot on a graph to help get the curve. Also - when doing a titration, you can figure out the </a:t>
            </a:r>
            <a:r>
              <a:rPr lang="en-US" sz="2800" dirty="0" err="1">
                <a:latin typeface="+mj-lt"/>
              </a:rPr>
              <a:t>Ka</a:t>
            </a:r>
            <a:r>
              <a:rPr lang="en-US" sz="2800" dirty="0">
                <a:latin typeface="+mj-lt"/>
              </a:rPr>
              <a:t> by finding the pH at the halfway point. </a:t>
            </a:r>
          </a:p>
        </p:txBody>
      </p:sp>
    </p:spTree>
    <p:extLst>
      <p:ext uri="{BB962C8B-B14F-4D97-AF65-F5344CB8AC3E}">
        <p14:creationId xmlns:p14="http://schemas.microsoft.com/office/powerpoint/2010/main" val="294259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/>
      <p:bldP spid="18" grpId="0"/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40"/>
            <a:ext cx="8229600" cy="639762"/>
          </a:xfrm>
        </p:spPr>
        <p:txBody>
          <a:bodyPr/>
          <a:lstStyle/>
          <a:p>
            <a:pPr algn="l"/>
            <a:r>
              <a:rPr lang="en-US" b="1" u="sng" dirty="0">
                <a:latin typeface="+mn-lt"/>
              </a:rPr>
              <a:t>Titration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2"/>
            <a:ext cx="9829800" cy="330449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AT THE END OF TITRATION</a:t>
            </a:r>
          </a:p>
          <a:p>
            <a:r>
              <a:rPr lang="en-US" sz="2800" dirty="0"/>
              <a:t>Add 50mL of 0.10 M </a:t>
            </a:r>
            <a:r>
              <a:rPr lang="en-US" sz="2800" dirty="0" err="1"/>
              <a:t>NaOH</a:t>
            </a:r>
            <a:endParaRPr lang="en-US" sz="2800" dirty="0"/>
          </a:p>
          <a:p>
            <a:pPr lvl="1"/>
            <a:r>
              <a:rPr lang="en-US" sz="2400" dirty="0"/>
              <a:t>Still no buffer anymore…used up all the weak acid.</a:t>
            </a:r>
          </a:p>
          <a:p>
            <a:pPr lvl="1"/>
            <a:r>
              <a:rPr lang="en-US" sz="2400" dirty="0"/>
              <a:t>BUT…you are past the equivalence point!</a:t>
            </a:r>
          </a:p>
          <a:p>
            <a:pPr lvl="1"/>
            <a:r>
              <a:rPr lang="en-US" sz="2400" dirty="0"/>
              <a:t>Now you have excess OH-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1265461" y="285921"/>
            <a:ext cx="609600" cy="609600"/>
          </a:xfrm>
          <a:prstGeom prst="ellipse">
            <a:avLst/>
          </a:prstGeom>
          <a:solidFill>
            <a:srgbClr val="3366FF">
              <a:lumMod val="20000"/>
              <a:lumOff val="80000"/>
            </a:srgbClr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9985" y="4419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+mj-lt"/>
              </a:rPr>
              <a:t>Do </a:t>
            </a:r>
            <a:r>
              <a:rPr lang="en-US" sz="2400" i="1" dirty="0" err="1">
                <a:solidFill>
                  <a:srgbClr val="0070C0"/>
                </a:solidFill>
                <a:latin typeface="+mj-lt"/>
              </a:rPr>
              <a:t>stoich</a:t>
            </a:r>
            <a:r>
              <a:rPr lang="en-US" sz="2400" i="1" dirty="0">
                <a:solidFill>
                  <a:srgbClr val="0070C0"/>
                </a:solidFill>
                <a:latin typeface="+mj-lt"/>
              </a:rPr>
              <a:t> to find how much left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48658" y="5499061"/>
            <a:ext cx="2273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pH = 12.22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608991"/>
              </p:ext>
            </p:extLst>
          </p:nvPr>
        </p:nvGraphicFramePr>
        <p:xfrm>
          <a:off x="464099" y="4917895"/>
          <a:ext cx="6308024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0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OH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sym typeface="Symbol"/>
                        </a:rPr>
                        <a:t>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sym typeface="Symbol"/>
                        </a:rPr>
                        <a:t></a:t>
                      </a:r>
                      <a:endParaRPr 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3.75 x10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 x10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-3.75 x10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– 3.75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+3.75 x10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+3.75 x10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1.25 x10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3.75 x10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3.75 x10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561867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39698" y="475471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/>
              </a:rPr>
              <a:t>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12050" y="1483304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+mj-lt"/>
              </a:rPr>
              <a:t>Remember to use M in pH calculations!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92247" y="2427837"/>
                <a:ext cx="4201407" cy="821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𝑶𝑯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𝒎𝒐𝒍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𝟎𝟐𝟓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𝟎𝟓𝟎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247" y="2427837"/>
                <a:ext cx="4201407" cy="8215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611581" y="3519154"/>
                <a:ext cx="27764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𝑶𝑯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𝟎𝟏𝟔𝟕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581" y="3519154"/>
                <a:ext cx="2776401" cy="369332"/>
              </a:xfrm>
              <a:prstGeom prst="rect">
                <a:avLst/>
              </a:prstGeom>
              <a:blipFill>
                <a:blip r:embed="rId3"/>
                <a:stretch>
                  <a:fillRect r="-1099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10831" y="4219784"/>
                <a:ext cx="42794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𝒑𝑶𝑯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𝟎𝟏𝟔𝟕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𝟕𝟖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831" y="4219784"/>
                <a:ext cx="4279441" cy="369332"/>
              </a:xfrm>
              <a:prstGeom prst="rect">
                <a:avLst/>
              </a:prstGeom>
              <a:blipFill>
                <a:blip r:embed="rId4"/>
                <a:stretch>
                  <a:fillRect l="-1282" t="-1639" r="-570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55173" y="4851958"/>
                <a:ext cx="23596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𝒑𝑶𝑯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173" y="4851958"/>
                <a:ext cx="2359620" cy="369332"/>
              </a:xfrm>
              <a:prstGeom prst="rect">
                <a:avLst/>
              </a:prstGeom>
              <a:blipFill>
                <a:blip r:embed="rId5"/>
                <a:stretch>
                  <a:fillRect l="-2584" r="-2584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497843" y="4858926"/>
                <a:ext cx="18493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𝟕𝟖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843" y="4858926"/>
                <a:ext cx="1849352" cy="369332"/>
              </a:xfrm>
              <a:prstGeom prst="rect">
                <a:avLst/>
              </a:prstGeom>
              <a:blipFill>
                <a:blip r:embed="rId6"/>
                <a:stretch>
                  <a:fillRect r="-198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 bwMode="auto">
          <a:xfrm>
            <a:off x="354273" y="3818964"/>
            <a:ext cx="3657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268673" y="3352800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264123" y="382911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1000 mL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06773" y="335832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 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63103" y="385481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1 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36376" y="3362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0.10 </a:t>
            </a:r>
            <a:r>
              <a:rPr lang="en-US" sz="2400" b="0" dirty="0" err="1">
                <a:latin typeface="+mj-lt"/>
              </a:rPr>
              <a:t>mol</a:t>
            </a:r>
            <a:endParaRPr lang="en-US" sz="2400" b="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2645960" y="3402078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202371" y="3589155"/>
            <a:ext cx="1911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= 5 x10</a:t>
            </a:r>
            <a:r>
              <a:rPr lang="en-US" sz="2400" b="0" baseline="30000" dirty="0">
                <a:latin typeface="+mj-lt"/>
              </a:rPr>
              <a:t>-3</a:t>
            </a:r>
            <a:r>
              <a:rPr lang="en-US" sz="2400" b="0" dirty="0">
                <a:latin typeface="+mj-lt"/>
              </a:rPr>
              <a:t> </a:t>
            </a:r>
            <a:r>
              <a:rPr lang="en-US" sz="2400" b="0" dirty="0" err="1">
                <a:latin typeface="+mj-lt"/>
              </a:rPr>
              <a:t>mol</a:t>
            </a:r>
            <a:r>
              <a:rPr lang="en-US" sz="2400" b="0" dirty="0">
                <a:latin typeface="+mj-lt"/>
              </a:rPr>
              <a:t> base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1623" y="338247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50mL</a:t>
            </a:r>
          </a:p>
        </p:txBody>
      </p:sp>
    </p:spTree>
    <p:extLst>
      <p:ext uri="{BB962C8B-B14F-4D97-AF65-F5344CB8AC3E}">
        <p14:creationId xmlns:p14="http://schemas.microsoft.com/office/powerpoint/2010/main" val="49171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/>
      <p:bldP spid="4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2" grpId="0"/>
      <p:bldP spid="23" grpId="0"/>
      <p:bldP spid="24" grpId="0"/>
      <p:bldP spid="25" grpId="0"/>
      <p:bldP spid="27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135" y="228601"/>
            <a:ext cx="67056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Selection of Indicators</a:t>
            </a:r>
          </a:p>
        </p:txBody>
      </p:sp>
      <p:pic>
        <p:nvPicPr>
          <p:cNvPr id="22531" name="Picture 4" descr="str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135" y="1506793"/>
            <a:ext cx="589983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we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4970" y="1524000"/>
            <a:ext cx="590910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21AC6178-A7BF-3085-0F25-469E077B04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89897" y="257135"/>
            <a:ext cx="662764" cy="132999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9296400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 Indicators and Ranges</a:t>
            </a:r>
          </a:p>
        </p:txBody>
      </p:sp>
      <p:pic>
        <p:nvPicPr>
          <p:cNvPr id="24579" name="Picture 3" descr="Indicator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620000" y="206477"/>
            <a:ext cx="4347475" cy="6629400"/>
          </a:xfrm>
          <a:noFill/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9" y="1219200"/>
            <a:ext cx="69382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know which indicator to pick for a reaction?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the one that changes color in a pH range that is near where your equivalence point is,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know the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an indicator, it will change color in a pH range +/- 1 from that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phenolphthalein is 9.3. So it is a good indicator if your equivalence point is between 8.3-10.3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0264516" y="5743515"/>
            <a:ext cx="1447800" cy="457200"/>
          </a:xfrm>
          <a:prstGeom prst="rect">
            <a:avLst/>
          </a:prstGeom>
          <a:solidFill>
            <a:schemeClr val="accent1">
              <a:alpha val="5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355" y="176981"/>
            <a:ext cx="83058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Some Acid-Base Indicators</a:t>
            </a:r>
          </a:p>
        </p:txBody>
      </p:sp>
      <p:graphicFrame>
        <p:nvGraphicFramePr>
          <p:cNvPr id="4147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766449"/>
              </p:ext>
            </p:extLst>
          </p:nvPr>
        </p:nvGraphicFramePr>
        <p:xfrm>
          <a:off x="2667000" y="1096297"/>
          <a:ext cx="7620000" cy="5317490"/>
        </p:xfrm>
        <a:graphic>
          <a:graphicData uri="http://schemas.openxmlformats.org/drawingml/2006/table">
            <a:tbl>
              <a:tblPr/>
              <a:tblGrid>
                <a:gridCol w="2335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6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Indicator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 Range in which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Color Change Occurs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Color Change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 pH Increases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Crystal violet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Thymol blue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Orange IV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Methyl orange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Bromcresol green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Methyl red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Chlorophenol red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Bromthymol blue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Phenol red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Neutral red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Thymol blue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Phenolphthalein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Thymolphthalein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Alizarin yellow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Indigo carmine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0.0 - 1.6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1.2 - 2.8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1.4 - 2.8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3.2 - 4.4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3.8 - 5.4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4.8 - 6.2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5.2 - 6.8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6.0 - 7.6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6.6 - 8.0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6.8 - 8.0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8.0 - 9.6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8.2 - 10.0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9.4 - 10.6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10.1 - 12.0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11.4 - 13.0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yellow to blue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red to yellow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red to yellow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red to yellow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yellow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to blue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red to yellow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yellow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to red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yellow to blue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yellow to red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to amber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yellow to blue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colourless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to pink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colourless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to blue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yellow to blue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blue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to yellow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52E8B42A-2415-CAA2-B627-A44A40552A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89897" y="257135"/>
            <a:ext cx="662764" cy="13299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21860"/>
            <a:ext cx="94488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Titration Set Up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434" name="Picture 2" descr="Acidbase Titration Bromothymol Blue Indicator Stock Vector (Royalty Free)  110362725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93"/>
          <a:stretch/>
        </p:blipFill>
        <p:spPr bwMode="auto">
          <a:xfrm>
            <a:off x="4724400" y="381000"/>
            <a:ext cx="459984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010399" y="509191"/>
            <a:ext cx="4782775" cy="533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Burette filled with Titrant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010400" y="1042591"/>
            <a:ext cx="3124200" cy="533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Burette clamp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705600" y="2085182"/>
            <a:ext cx="2819399" cy="533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315200" y="2846624"/>
            <a:ext cx="2667000" cy="533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Stopcock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454895" y="3785791"/>
            <a:ext cx="1752600" cy="533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513270" y="4800600"/>
            <a:ext cx="4279905" cy="533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Analyte solution with </a:t>
            </a:r>
            <a:b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indicator added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200400" y="2621877"/>
            <a:ext cx="2146291" cy="533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Stand</a:t>
            </a:r>
          </a:p>
        </p:txBody>
      </p:sp>
    </p:spTree>
    <p:extLst>
      <p:ext uri="{BB962C8B-B14F-4D97-AF65-F5344CB8AC3E}">
        <p14:creationId xmlns:p14="http://schemas.microsoft.com/office/powerpoint/2010/main" val="2643389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354" y="176981"/>
            <a:ext cx="11398045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What is Higher [  ] at Each Point in Titration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464CE0-D92E-C493-6EBD-71F8C0AC7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8" t="3445" r="1197" b="4453"/>
          <a:stretch/>
        </p:blipFill>
        <p:spPr>
          <a:xfrm>
            <a:off x="228600" y="938981"/>
            <a:ext cx="6659945" cy="55380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A271D1-D86F-49C2-BBD3-504E520418BD}"/>
              </a:ext>
            </a:extLst>
          </p:cNvPr>
          <p:cNvSpPr txBox="1"/>
          <p:nvPr/>
        </p:nvSpPr>
        <p:spPr>
          <a:xfrm>
            <a:off x="6781800" y="4206882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rgbClr val="FF0000"/>
                </a:solidFill>
                <a:latin typeface="+mj-lt"/>
              </a:rPr>
              <a:t>Equivalence Point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+mj-lt"/>
              </a:rPr>
              <a:t>[HA] = 0     mol A</a:t>
            </a:r>
            <a:r>
              <a:rPr lang="en-US" sz="2400" baseline="30000" dirty="0">
                <a:solidFill>
                  <a:srgbClr val="FF0000"/>
                </a:solidFill>
                <a:latin typeface="+mj-lt"/>
              </a:rPr>
              <a:t>-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=  mol OH</a:t>
            </a:r>
            <a:r>
              <a:rPr lang="en-US" sz="2400" baseline="30000" dirty="0">
                <a:solidFill>
                  <a:srgbClr val="FF0000"/>
                </a:solidFill>
                <a:latin typeface="+mj-lt"/>
              </a:rPr>
              <a:t>-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added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F449D5-1FCD-BABC-2EA6-C18A57C1055D}"/>
              </a:ext>
            </a:extLst>
          </p:cNvPr>
          <p:cNvSpPr txBox="1"/>
          <p:nvPr/>
        </p:nvSpPr>
        <p:spPr>
          <a:xfrm>
            <a:off x="7043441" y="2137859"/>
            <a:ext cx="4767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rgbClr val="00B050"/>
                </a:solidFill>
                <a:latin typeface="+mj-lt"/>
              </a:rPr>
              <a:t>Half Way Point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  <a:latin typeface="+mj-lt"/>
              </a:rPr>
              <a:t>[HA] = [A</a:t>
            </a:r>
            <a:r>
              <a:rPr lang="en-US" sz="2400" baseline="30000" dirty="0">
                <a:solidFill>
                  <a:srgbClr val="00B050"/>
                </a:solidFill>
                <a:latin typeface="+mj-lt"/>
              </a:rPr>
              <a:t>-</a:t>
            </a:r>
            <a:r>
              <a:rPr lang="en-US" sz="2400" dirty="0">
                <a:solidFill>
                  <a:srgbClr val="00B050"/>
                </a:solidFill>
                <a:latin typeface="+mj-lt"/>
              </a:rPr>
              <a:t>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6B0462-352A-909C-3D8F-E47782EF78C3}"/>
              </a:ext>
            </a:extLst>
          </p:cNvPr>
          <p:cNvSpPr txBox="1"/>
          <p:nvPr/>
        </p:nvSpPr>
        <p:spPr>
          <a:xfrm>
            <a:off x="7043441" y="5241176"/>
            <a:ext cx="4767559" cy="830997"/>
          </a:xfrm>
          <a:prstGeom prst="rect">
            <a:avLst/>
          </a:prstGeom>
          <a:solidFill>
            <a:srgbClr val="AEE1E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+mj-lt"/>
              </a:rPr>
              <a:t>Over Shoot Past Eq. Pt. </a:t>
            </a:r>
          </a:p>
          <a:p>
            <a:pPr algn="ctr"/>
            <a:r>
              <a:rPr lang="en-US" sz="2400" dirty="0">
                <a:latin typeface="+mj-lt"/>
              </a:rPr>
              <a:t>Excess [OH</a:t>
            </a:r>
            <a:r>
              <a:rPr lang="en-US" sz="2400" baseline="30000" dirty="0">
                <a:latin typeface="+mj-lt"/>
              </a:rPr>
              <a:t>-</a:t>
            </a:r>
            <a:r>
              <a:rPr lang="en-US" sz="2400" dirty="0">
                <a:latin typeface="+mj-lt"/>
              </a:rPr>
              <a:t>] , [A</a:t>
            </a:r>
            <a:r>
              <a:rPr lang="en-US" sz="2400" baseline="30000" dirty="0">
                <a:latin typeface="+mj-lt"/>
              </a:rPr>
              <a:t>-</a:t>
            </a:r>
            <a:r>
              <a:rPr lang="en-US" sz="2400" dirty="0">
                <a:latin typeface="+mj-lt"/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E5B76F-A78C-23FB-BF19-751CA3ED9138}"/>
              </a:ext>
            </a:extLst>
          </p:cNvPr>
          <p:cNvSpPr txBox="1"/>
          <p:nvPr/>
        </p:nvSpPr>
        <p:spPr>
          <a:xfrm>
            <a:off x="7040945" y="3145304"/>
            <a:ext cx="4770056" cy="830997"/>
          </a:xfrm>
          <a:prstGeom prst="rect">
            <a:avLst/>
          </a:prstGeom>
          <a:solidFill>
            <a:srgbClr val="FFF97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+mj-lt"/>
              </a:rPr>
              <a:t>After ½ Way Pt, before Eq. Pt</a:t>
            </a:r>
          </a:p>
          <a:p>
            <a:pPr algn="ctr"/>
            <a:r>
              <a:rPr lang="en-US" sz="2400" dirty="0">
                <a:latin typeface="+mj-lt"/>
              </a:rPr>
              <a:t>[A</a:t>
            </a:r>
            <a:r>
              <a:rPr lang="en-US" sz="2400" baseline="30000" dirty="0">
                <a:latin typeface="+mj-lt"/>
              </a:rPr>
              <a:t>-</a:t>
            </a:r>
            <a:r>
              <a:rPr lang="en-US" sz="2400" dirty="0">
                <a:latin typeface="+mj-lt"/>
              </a:rPr>
              <a:t>] &gt; [HA]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DADF51-7740-1355-6E03-3BE3B5ADEBB3}"/>
              </a:ext>
            </a:extLst>
          </p:cNvPr>
          <p:cNvSpPr txBox="1"/>
          <p:nvPr/>
        </p:nvSpPr>
        <p:spPr>
          <a:xfrm>
            <a:off x="7043441" y="1066800"/>
            <a:ext cx="4767559" cy="830997"/>
          </a:xfrm>
          <a:prstGeom prst="rect">
            <a:avLst/>
          </a:prstGeom>
          <a:solidFill>
            <a:srgbClr val="FFAEC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+mj-lt"/>
              </a:rPr>
              <a:t>Before ½ Way Point</a:t>
            </a:r>
          </a:p>
          <a:p>
            <a:pPr algn="ctr"/>
            <a:r>
              <a:rPr lang="en-US" sz="2400" dirty="0">
                <a:latin typeface="+mj-lt"/>
              </a:rPr>
              <a:t>[HA] &gt; [A</a:t>
            </a:r>
            <a:r>
              <a:rPr lang="en-US" sz="2400" baseline="30000" dirty="0">
                <a:latin typeface="+mj-lt"/>
              </a:rPr>
              <a:t>-</a:t>
            </a:r>
            <a:r>
              <a:rPr lang="en-US" sz="2400" dirty="0">
                <a:latin typeface="+mj-lt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81671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354" y="176981"/>
            <a:ext cx="11398045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Effective Buffer Region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DADF51-7740-1355-6E03-3BE3B5ADEBB3}"/>
              </a:ext>
            </a:extLst>
          </p:cNvPr>
          <p:cNvSpPr txBox="1"/>
          <p:nvPr/>
        </p:nvSpPr>
        <p:spPr>
          <a:xfrm>
            <a:off x="7043441" y="1285482"/>
            <a:ext cx="4767559" cy="1569660"/>
          </a:xfrm>
          <a:prstGeom prst="rect">
            <a:avLst/>
          </a:prstGeom>
          <a:solidFill>
            <a:srgbClr val="FFC90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+mj-lt"/>
              </a:rPr>
              <a:t>Buffer Region </a:t>
            </a:r>
          </a:p>
          <a:p>
            <a:pPr algn="ctr"/>
            <a:r>
              <a:rPr lang="en-US" sz="2400" dirty="0">
                <a:latin typeface="+mj-lt"/>
              </a:rPr>
              <a:t>pH = +/- 1 from </a:t>
            </a:r>
            <a:r>
              <a:rPr lang="en-US" sz="2400" dirty="0" err="1">
                <a:latin typeface="+mj-lt"/>
              </a:rPr>
              <a:t>pKa</a:t>
            </a:r>
            <a:endParaRPr lang="en-US" sz="2400" dirty="0">
              <a:latin typeface="+mj-lt"/>
            </a:endParaRPr>
          </a:p>
          <a:p>
            <a:pPr algn="ctr"/>
            <a:endParaRPr lang="en-US" sz="2400" dirty="0">
              <a:latin typeface="+mj-lt"/>
            </a:endParaRPr>
          </a:p>
          <a:p>
            <a:pPr algn="ctr"/>
            <a:r>
              <a:rPr lang="en-US" sz="2400" dirty="0" err="1">
                <a:latin typeface="+mj-lt"/>
              </a:rPr>
              <a:t>pKa</a:t>
            </a:r>
            <a:r>
              <a:rPr lang="en-US" sz="2400" dirty="0">
                <a:latin typeface="+mj-lt"/>
              </a:rPr>
              <a:t> = pH @ ½ Way Point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173A215-0576-8B96-7C36-4D82951CCC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" t="1807" b="3012"/>
          <a:stretch/>
        </p:blipFill>
        <p:spPr>
          <a:xfrm>
            <a:off x="321864" y="938981"/>
            <a:ext cx="6629400" cy="559383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92D9EE-261D-7302-AD91-47D56A4ABCAC}"/>
              </a:ext>
            </a:extLst>
          </p:cNvPr>
          <p:cNvCxnSpPr/>
          <p:nvPr/>
        </p:nvCxnSpPr>
        <p:spPr bwMode="auto">
          <a:xfrm>
            <a:off x="838200" y="4114800"/>
            <a:ext cx="6629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5675C76-F6C3-7886-EC0D-1EC41C9078C6}"/>
              </a:ext>
            </a:extLst>
          </p:cNvPr>
          <p:cNvSpPr/>
          <p:nvPr/>
        </p:nvSpPr>
        <p:spPr bwMode="auto">
          <a:xfrm>
            <a:off x="7088774" y="3048001"/>
            <a:ext cx="4715980" cy="21335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latin typeface="+mj-lt"/>
              </a:rPr>
              <a:t>pH @ ½ Way Point = 5</a:t>
            </a:r>
          </a:p>
        </p:txBody>
      </p:sp>
    </p:spTree>
    <p:extLst>
      <p:ext uri="{BB962C8B-B14F-4D97-AF65-F5344CB8AC3E}">
        <p14:creationId xmlns:p14="http://schemas.microsoft.com/office/powerpoint/2010/main" val="313838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354" y="176981"/>
            <a:ext cx="11398045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Effective Buffer Region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DADF51-7740-1355-6E03-3BE3B5ADEBB3}"/>
              </a:ext>
            </a:extLst>
          </p:cNvPr>
          <p:cNvSpPr txBox="1"/>
          <p:nvPr/>
        </p:nvSpPr>
        <p:spPr>
          <a:xfrm>
            <a:off x="7043441" y="1285482"/>
            <a:ext cx="4767559" cy="1569660"/>
          </a:xfrm>
          <a:prstGeom prst="rect">
            <a:avLst/>
          </a:prstGeom>
          <a:solidFill>
            <a:srgbClr val="FFC90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+mj-lt"/>
              </a:rPr>
              <a:t>Buffer Region </a:t>
            </a:r>
          </a:p>
          <a:p>
            <a:pPr algn="ctr"/>
            <a:r>
              <a:rPr lang="en-US" sz="2400" dirty="0">
                <a:latin typeface="+mj-lt"/>
              </a:rPr>
              <a:t>pH = +/- 1 from </a:t>
            </a:r>
            <a:r>
              <a:rPr lang="en-US" sz="2400" dirty="0" err="1">
                <a:latin typeface="+mj-lt"/>
              </a:rPr>
              <a:t>pKa</a:t>
            </a:r>
            <a:endParaRPr lang="en-US" sz="2400" dirty="0">
              <a:latin typeface="+mj-lt"/>
            </a:endParaRPr>
          </a:p>
          <a:p>
            <a:pPr algn="ctr"/>
            <a:endParaRPr lang="en-US" sz="2400" dirty="0">
              <a:latin typeface="+mj-lt"/>
            </a:endParaRPr>
          </a:p>
          <a:p>
            <a:pPr algn="ctr"/>
            <a:r>
              <a:rPr lang="en-US" sz="2400" dirty="0" err="1">
                <a:latin typeface="+mj-lt"/>
              </a:rPr>
              <a:t>pKa</a:t>
            </a:r>
            <a:r>
              <a:rPr lang="en-US" sz="2400" dirty="0">
                <a:latin typeface="+mj-lt"/>
              </a:rPr>
              <a:t> = pH @ ½ Way Point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173A215-0576-8B96-7C36-4D82951CCC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" t="1807" b="3012"/>
          <a:stretch/>
        </p:blipFill>
        <p:spPr>
          <a:xfrm>
            <a:off x="321864" y="938981"/>
            <a:ext cx="6629400" cy="559383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92D9EE-261D-7302-AD91-47D56A4ABCAC}"/>
              </a:ext>
            </a:extLst>
          </p:cNvPr>
          <p:cNvCxnSpPr/>
          <p:nvPr/>
        </p:nvCxnSpPr>
        <p:spPr bwMode="auto">
          <a:xfrm>
            <a:off x="838200" y="4114800"/>
            <a:ext cx="6629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1B39854-3389-ED55-7591-0B4C0CE4508A}"/>
              </a:ext>
            </a:extLst>
          </p:cNvPr>
          <p:cNvCxnSpPr/>
          <p:nvPr/>
        </p:nvCxnSpPr>
        <p:spPr bwMode="auto">
          <a:xfrm>
            <a:off x="838200" y="4495800"/>
            <a:ext cx="6629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E8944D-A8FA-89BB-2181-0404AE85DF2F}"/>
              </a:ext>
            </a:extLst>
          </p:cNvPr>
          <p:cNvCxnSpPr/>
          <p:nvPr/>
        </p:nvCxnSpPr>
        <p:spPr bwMode="auto">
          <a:xfrm>
            <a:off x="838200" y="3810000"/>
            <a:ext cx="6629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C484EC1-1FD8-26F5-0EEA-C5E8AC235B5C}"/>
              </a:ext>
            </a:extLst>
          </p:cNvPr>
          <p:cNvSpPr/>
          <p:nvPr/>
        </p:nvSpPr>
        <p:spPr bwMode="auto">
          <a:xfrm>
            <a:off x="7088774" y="3048001"/>
            <a:ext cx="4715980" cy="21335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+mj-lt"/>
              </a:rPr>
              <a:t>pH @ ½ Way Point = 5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latin typeface="+mj-lt"/>
              </a:rPr>
              <a:t>+/-</a:t>
            </a:r>
            <a:r>
              <a:rPr kumimoji="0" lang="en-US" sz="2400" b="1" i="0" u="none" strike="noStrike" cap="none" normalizeH="0" dirty="0">
                <a:ln>
                  <a:noFill/>
                </a:ln>
                <a:latin typeface="+mj-lt"/>
              </a:rPr>
              <a:t> 1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latin typeface="+mj-lt"/>
              </a:rPr>
              <a:t>pH = 4 – 6 </a:t>
            </a:r>
          </a:p>
        </p:txBody>
      </p:sp>
    </p:spTree>
    <p:extLst>
      <p:ext uri="{BB962C8B-B14F-4D97-AF65-F5344CB8AC3E}">
        <p14:creationId xmlns:p14="http://schemas.microsoft.com/office/powerpoint/2010/main" val="65026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354" y="176981"/>
            <a:ext cx="11398045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Effective Buffer Region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DADF51-7740-1355-6E03-3BE3B5ADEBB3}"/>
              </a:ext>
            </a:extLst>
          </p:cNvPr>
          <p:cNvSpPr txBox="1"/>
          <p:nvPr/>
        </p:nvSpPr>
        <p:spPr>
          <a:xfrm>
            <a:off x="7043441" y="1285482"/>
            <a:ext cx="4767559" cy="1569660"/>
          </a:xfrm>
          <a:prstGeom prst="rect">
            <a:avLst/>
          </a:prstGeom>
          <a:solidFill>
            <a:srgbClr val="FFC90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+mj-lt"/>
              </a:rPr>
              <a:t>Buffer Region </a:t>
            </a:r>
          </a:p>
          <a:p>
            <a:pPr algn="ctr"/>
            <a:r>
              <a:rPr lang="en-US" sz="2400" dirty="0">
                <a:latin typeface="+mj-lt"/>
              </a:rPr>
              <a:t>pH = +/- 1 from </a:t>
            </a:r>
            <a:r>
              <a:rPr lang="en-US" sz="2400" dirty="0" err="1">
                <a:latin typeface="+mj-lt"/>
              </a:rPr>
              <a:t>pKa</a:t>
            </a:r>
            <a:endParaRPr lang="en-US" sz="2400" dirty="0">
              <a:latin typeface="+mj-lt"/>
            </a:endParaRPr>
          </a:p>
          <a:p>
            <a:pPr algn="ctr"/>
            <a:endParaRPr lang="en-US" sz="2400" dirty="0">
              <a:latin typeface="+mj-lt"/>
            </a:endParaRPr>
          </a:p>
          <a:p>
            <a:pPr algn="ctr"/>
            <a:r>
              <a:rPr lang="en-US" sz="2400" dirty="0" err="1">
                <a:latin typeface="+mj-lt"/>
              </a:rPr>
              <a:t>pKa</a:t>
            </a:r>
            <a:r>
              <a:rPr lang="en-US" sz="2400" dirty="0">
                <a:latin typeface="+mj-lt"/>
              </a:rPr>
              <a:t> = pH @ ½ Way Point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173A215-0576-8B96-7C36-4D82951CCC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" t="1807" b="3012"/>
          <a:stretch/>
        </p:blipFill>
        <p:spPr>
          <a:xfrm>
            <a:off x="321864" y="938981"/>
            <a:ext cx="6629400" cy="559383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1B39854-3389-ED55-7591-0B4C0CE4508A}"/>
              </a:ext>
            </a:extLst>
          </p:cNvPr>
          <p:cNvCxnSpPr/>
          <p:nvPr/>
        </p:nvCxnSpPr>
        <p:spPr bwMode="auto">
          <a:xfrm>
            <a:off x="838200" y="4495800"/>
            <a:ext cx="6629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E8944D-A8FA-89BB-2181-0404AE85DF2F}"/>
              </a:ext>
            </a:extLst>
          </p:cNvPr>
          <p:cNvCxnSpPr/>
          <p:nvPr/>
        </p:nvCxnSpPr>
        <p:spPr bwMode="auto">
          <a:xfrm>
            <a:off x="838200" y="3810000"/>
            <a:ext cx="6629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BDE111-0817-EDD5-879C-1FFF78D80373}"/>
              </a:ext>
            </a:extLst>
          </p:cNvPr>
          <p:cNvCxnSpPr>
            <a:cxnSpLocks/>
          </p:cNvCxnSpPr>
          <p:nvPr/>
        </p:nvCxnSpPr>
        <p:spPr bwMode="auto">
          <a:xfrm>
            <a:off x="3581400" y="2971800"/>
            <a:ext cx="0" cy="2819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8FD5BD-DBF4-50B5-9CBB-D34B7E29CB74}"/>
              </a:ext>
            </a:extLst>
          </p:cNvPr>
          <p:cNvCxnSpPr>
            <a:cxnSpLocks/>
          </p:cNvCxnSpPr>
          <p:nvPr/>
        </p:nvCxnSpPr>
        <p:spPr bwMode="auto">
          <a:xfrm>
            <a:off x="1676400" y="2971800"/>
            <a:ext cx="0" cy="2819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21C46CE-BBF3-CFCB-F1B9-309AA394B6F2}"/>
              </a:ext>
            </a:extLst>
          </p:cNvPr>
          <p:cNvSpPr/>
          <p:nvPr/>
        </p:nvSpPr>
        <p:spPr bwMode="auto">
          <a:xfrm>
            <a:off x="7088774" y="3048001"/>
            <a:ext cx="4715980" cy="21335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+mj-lt"/>
              </a:rPr>
              <a:t>pH @ ½ Way Point = 5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latin typeface="+mj-lt"/>
              </a:rPr>
              <a:t>+/-</a:t>
            </a:r>
            <a:r>
              <a:rPr kumimoji="0" lang="en-US" sz="2400" b="1" i="0" u="none" strike="noStrike" cap="none" normalizeH="0" dirty="0">
                <a:ln>
                  <a:noFill/>
                </a:ln>
                <a:latin typeface="+mj-lt"/>
              </a:rPr>
              <a:t> 1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latin typeface="+mj-lt"/>
              </a:rPr>
              <a:t>pH = 4 – 6 </a:t>
            </a:r>
          </a:p>
        </p:txBody>
      </p:sp>
    </p:spTree>
    <p:extLst>
      <p:ext uri="{BB962C8B-B14F-4D97-AF65-F5344CB8AC3E}">
        <p14:creationId xmlns:p14="http://schemas.microsoft.com/office/powerpoint/2010/main" val="199597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354" y="176981"/>
            <a:ext cx="11398045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Effective Buffer Region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DADF51-7740-1355-6E03-3BE3B5ADEBB3}"/>
              </a:ext>
            </a:extLst>
          </p:cNvPr>
          <p:cNvSpPr txBox="1"/>
          <p:nvPr/>
        </p:nvSpPr>
        <p:spPr>
          <a:xfrm>
            <a:off x="7043441" y="1285482"/>
            <a:ext cx="4767559" cy="1569660"/>
          </a:xfrm>
          <a:prstGeom prst="rect">
            <a:avLst/>
          </a:prstGeom>
          <a:solidFill>
            <a:srgbClr val="FFC90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+mj-lt"/>
              </a:rPr>
              <a:t>Buffer Region </a:t>
            </a:r>
          </a:p>
          <a:p>
            <a:pPr algn="ctr"/>
            <a:r>
              <a:rPr lang="en-US" sz="2400" dirty="0">
                <a:latin typeface="+mj-lt"/>
              </a:rPr>
              <a:t>pH = +/- 1 from </a:t>
            </a:r>
            <a:r>
              <a:rPr lang="en-US" sz="2400" dirty="0" err="1">
                <a:latin typeface="+mj-lt"/>
              </a:rPr>
              <a:t>pKa</a:t>
            </a:r>
            <a:endParaRPr lang="en-US" sz="2400" dirty="0">
              <a:latin typeface="+mj-lt"/>
            </a:endParaRPr>
          </a:p>
          <a:p>
            <a:pPr algn="ctr"/>
            <a:endParaRPr lang="en-US" sz="2400" dirty="0">
              <a:latin typeface="+mj-lt"/>
            </a:endParaRPr>
          </a:p>
          <a:p>
            <a:pPr algn="ctr"/>
            <a:r>
              <a:rPr lang="en-US" sz="2400" dirty="0" err="1">
                <a:latin typeface="+mj-lt"/>
              </a:rPr>
              <a:t>pKa</a:t>
            </a:r>
            <a:r>
              <a:rPr lang="en-US" sz="2400" dirty="0">
                <a:latin typeface="+mj-lt"/>
              </a:rPr>
              <a:t> = pH @ ½ Way Point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173A215-0576-8B96-7C36-4D82951CCC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" t="1807" b="3012"/>
          <a:stretch/>
        </p:blipFill>
        <p:spPr>
          <a:xfrm>
            <a:off x="321864" y="938981"/>
            <a:ext cx="6629400" cy="559383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BDE111-0817-EDD5-879C-1FFF78D80373}"/>
              </a:ext>
            </a:extLst>
          </p:cNvPr>
          <p:cNvCxnSpPr>
            <a:cxnSpLocks/>
          </p:cNvCxnSpPr>
          <p:nvPr/>
        </p:nvCxnSpPr>
        <p:spPr bwMode="auto">
          <a:xfrm>
            <a:off x="3581400" y="2971800"/>
            <a:ext cx="0" cy="2819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8FD5BD-DBF4-50B5-9CBB-D34B7E29CB74}"/>
              </a:ext>
            </a:extLst>
          </p:cNvPr>
          <p:cNvCxnSpPr>
            <a:cxnSpLocks/>
          </p:cNvCxnSpPr>
          <p:nvPr/>
        </p:nvCxnSpPr>
        <p:spPr bwMode="auto">
          <a:xfrm>
            <a:off x="1676400" y="2971800"/>
            <a:ext cx="0" cy="2819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C886329-7AC8-59ED-6F78-1B8978787046}"/>
              </a:ext>
            </a:extLst>
          </p:cNvPr>
          <p:cNvSpPr/>
          <p:nvPr/>
        </p:nvSpPr>
        <p:spPr bwMode="auto">
          <a:xfrm>
            <a:off x="7088774" y="3048001"/>
            <a:ext cx="4715980" cy="21335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+mj-lt"/>
              </a:rPr>
              <a:t>pH @ ½ Way Point = 5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latin typeface="+mj-lt"/>
              </a:rPr>
              <a:t>+/-</a:t>
            </a:r>
            <a:r>
              <a:rPr kumimoji="0" lang="en-US" sz="2400" b="1" i="0" u="none" strike="noStrike" cap="none" normalizeH="0" dirty="0">
                <a:ln>
                  <a:noFill/>
                </a:ln>
                <a:latin typeface="+mj-lt"/>
              </a:rPr>
              <a:t> 1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latin typeface="+mj-lt"/>
              </a:rPr>
              <a:t>pH = 4 – 6 </a:t>
            </a:r>
          </a:p>
        </p:txBody>
      </p:sp>
    </p:spTree>
    <p:extLst>
      <p:ext uri="{BB962C8B-B14F-4D97-AF65-F5344CB8AC3E}">
        <p14:creationId xmlns:p14="http://schemas.microsoft.com/office/powerpoint/2010/main" val="1837433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354" y="176981"/>
            <a:ext cx="11398045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u="sng">
                <a:latin typeface="Arial" panose="020B0604020202020204" pitchFamily="34" charset="0"/>
                <a:cs typeface="Arial" panose="020B0604020202020204" pitchFamily="34" charset="0"/>
              </a:rPr>
              <a:t>Effective Buffer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DADF51-7740-1355-6E03-3BE3B5ADEBB3}"/>
              </a:ext>
            </a:extLst>
          </p:cNvPr>
          <p:cNvSpPr txBox="1"/>
          <p:nvPr/>
        </p:nvSpPr>
        <p:spPr>
          <a:xfrm>
            <a:off x="7043441" y="1285482"/>
            <a:ext cx="4767559" cy="1569660"/>
          </a:xfrm>
          <a:prstGeom prst="rect">
            <a:avLst/>
          </a:prstGeom>
          <a:solidFill>
            <a:srgbClr val="FFC90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+mj-lt"/>
              </a:rPr>
              <a:t>Buffer Region </a:t>
            </a:r>
          </a:p>
          <a:p>
            <a:pPr algn="ctr"/>
            <a:r>
              <a:rPr lang="en-US" sz="2400" dirty="0">
                <a:latin typeface="+mj-lt"/>
              </a:rPr>
              <a:t>pH = +/- 1 from </a:t>
            </a:r>
            <a:r>
              <a:rPr lang="en-US" sz="2400" dirty="0" err="1">
                <a:latin typeface="+mj-lt"/>
              </a:rPr>
              <a:t>pKa</a:t>
            </a:r>
            <a:endParaRPr lang="en-US" sz="2400" dirty="0">
              <a:latin typeface="+mj-lt"/>
            </a:endParaRPr>
          </a:p>
          <a:p>
            <a:pPr algn="ctr"/>
            <a:endParaRPr lang="en-US" sz="2400" dirty="0">
              <a:latin typeface="+mj-lt"/>
            </a:endParaRPr>
          </a:p>
          <a:p>
            <a:pPr algn="ctr"/>
            <a:r>
              <a:rPr lang="en-US" sz="2400" dirty="0" err="1">
                <a:latin typeface="+mj-lt"/>
              </a:rPr>
              <a:t>pKa</a:t>
            </a:r>
            <a:r>
              <a:rPr lang="en-US" sz="2400" dirty="0">
                <a:latin typeface="+mj-lt"/>
              </a:rPr>
              <a:t> = pH @ ½ Way Point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D18965-8ED3-5E7A-119D-BFEA4D43E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6715934" cy="56142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A6C7F-4719-DE49-0295-E65413497073}"/>
              </a:ext>
            </a:extLst>
          </p:cNvPr>
          <p:cNvSpPr/>
          <p:nvPr/>
        </p:nvSpPr>
        <p:spPr bwMode="auto">
          <a:xfrm>
            <a:off x="7088774" y="3048001"/>
            <a:ext cx="4715980" cy="21335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+mj-lt"/>
              </a:rPr>
              <a:t>pH @ ½ Way Point = 5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latin typeface="+mj-lt"/>
              </a:rPr>
              <a:t>+/-</a:t>
            </a:r>
            <a:r>
              <a:rPr kumimoji="0" lang="en-US" sz="2400" b="1" i="0" u="none" strike="noStrike" cap="none" normalizeH="0" dirty="0">
                <a:ln>
                  <a:noFill/>
                </a:ln>
                <a:latin typeface="+mj-lt"/>
              </a:rPr>
              <a:t> 1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latin typeface="+mj-lt"/>
              </a:rPr>
              <a:t>pH = 4 – 6 </a:t>
            </a:r>
          </a:p>
        </p:txBody>
      </p:sp>
    </p:spTree>
    <p:extLst>
      <p:ext uri="{BB962C8B-B14F-4D97-AF65-F5344CB8AC3E}">
        <p14:creationId xmlns:p14="http://schemas.microsoft.com/office/powerpoint/2010/main" val="2726489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B05A3F-6487-6A1D-967E-271C8A436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04800"/>
            <a:ext cx="7772400" cy="4876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92B0B3-8DE7-9FF9-3B20-9FE0C13B4547}"/>
              </a:ext>
            </a:extLst>
          </p:cNvPr>
          <p:cNvSpPr txBox="1"/>
          <p:nvPr/>
        </p:nvSpPr>
        <p:spPr>
          <a:xfrm>
            <a:off x="1690141" y="518880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latin typeface="+mj-lt"/>
              </a:rPr>
              <a:t>Only HCl(aq) present before titration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56AA6-509A-F8B7-2BDB-613B53B7ECC5}"/>
              </a:ext>
            </a:extLst>
          </p:cNvPr>
          <p:cNvSpPr txBox="1"/>
          <p:nvPr/>
        </p:nvSpPr>
        <p:spPr>
          <a:xfrm>
            <a:off x="3581400" y="5156227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latin typeface="+mj-lt"/>
              </a:rPr>
              <a:t>H</a:t>
            </a:r>
            <a:r>
              <a:rPr lang="en-US" sz="1600" b="0" baseline="30000" dirty="0">
                <a:latin typeface="+mj-lt"/>
              </a:rPr>
              <a:t>+</a:t>
            </a:r>
            <a:r>
              <a:rPr lang="en-US" sz="1600" b="0" dirty="0">
                <a:latin typeface="+mj-lt"/>
              </a:rPr>
              <a:t> consumed as OH</a:t>
            </a:r>
            <a:r>
              <a:rPr lang="en-US" sz="1600" b="0" baseline="30000" dirty="0">
                <a:latin typeface="+mj-lt"/>
              </a:rPr>
              <a:t>-</a:t>
            </a:r>
            <a:r>
              <a:rPr lang="en-US" sz="1600" b="0" dirty="0">
                <a:latin typeface="+mj-lt"/>
              </a:rPr>
              <a:t> added, forming H</a:t>
            </a:r>
            <a:r>
              <a:rPr lang="en-US" sz="1600" b="0" baseline="-25000" dirty="0">
                <a:latin typeface="+mj-lt"/>
              </a:rPr>
              <a:t>2</a:t>
            </a:r>
            <a:r>
              <a:rPr lang="en-US" sz="1600" b="0" dirty="0">
                <a:latin typeface="+mj-lt"/>
              </a:rPr>
              <a:t>O. Still have HCl. Some conjugate is formed. BUFFER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3DF49A-1791-CCC8-1BF0-DE0FBD94851D}"/>
              </a:ext>
            </a:extLst>
          </p:cNvPr>
          <p:cNvSpPr txBox="1"/>
          <p:nvPr/>
        </p:nvSpPr>
        <p:spPr>
          <a:xfrm>
            <a:off x="5688767" y="5176017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latin typeface="+mj-lt"/>
              </a:rPr>
              <a:t>H</a:t>
            </a:r>
            <a:r>
              <a:rPr lang="en-US" sz="1600" b="0" baseline="30000" dirty="0">
                <a:latin typeface="+mj-lt"/>
              </a:rPr>
              <a:t>+</a:t>
            </a:r>
            <a:r>
              <a:rPr lang="en-US" sz="1600" b="0" dirty="0">
                <a:latin typeface="+mj-lt"/>
              </a:rPr>
              <a:t> completely neutralized by OH</a:t>
            </a:r>
            <a:r>
              <a:rPr lang="en-US" sz="1600" b="0" baseline="30000" dirty="0">
                <a:latin typeface="+mj-lt"/>
              </a:rPr>
              <a:t>-</a:t>
            </a:r>
            <a:r>
              <a:rPr lang="en-US" sz="1600" b="0" baseline="-25000" dirty="0">
                <a:latin typeface="+mj-lt"/>
              </a:rPr>
              <a:t>. </a:t>
            </a:r>
            <a:r>
              <a:rPr lang="en-US" sz="1600" b="0" dirty="0">
                <a:latin typeface="+mj-lt"/>
              </a:rPr>
              <a:t>Only conjugate left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6A53C6-678B-00E8-CEAE-BAF414E759EA}"/>
              </a:ext>
            </a:extLst>
          </p:cNvPr>
          <p:cNvSpPr txBox="1"/>
          <p:nvPr/>
        </p:nvSpPr>
        <p:spPr>
          <a:xfrm>
            <a:off x="7772400" y="5156228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latin typeface="+mj-lt"/>
              </a:rPr>
              <a:t>No H</a:t>
            </a:r>
            <a:r>
              <a:rPr lang="en-US" sz="1600" b="0" baseline="30000" dirty="0">
                <a:latin typeface="+mj-lt"/>
              </a:rPr>
              <a:t>+</a:t>
            </a:r>
            <a:r>
              <a:rPr lang="en-US" sz="1600" b="0" dirty="0">
                <a:latin typeface="+mj-lt"/>
              </a:rPr>
              <a:t> left to react with excess OH-, now there is conjugate and excess OH</a:t>
            </a:r>
            <a:r>
              <a:rPr lang="en-US" sz="1600" b="0" baseline="30000" dirty="0">
                <a:latin typeface="+mj-lt"/>
              </a:rPr>
              <a:t>-</a:t>
            </a: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BB0442FB-A3CA-3EDF-D87F-5498113564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89897" y="257135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40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79EDA-A502-DF52-071C-A248F7B14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>
            <a:extLst>
              <a:ext uri="{FF2B5EF4-FFF2-40B4-BE49-F238E27FC236}">
                <a16:creationId xmlns:a16="http://schemas.microsoft.com/office/drawing/2014/main" id="{CACF41FD-4496-9D4B-C927-65DD508AD2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7550231-EA3F-E19D-E411-961A8981B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8440"/>
            <a:ext cx="5410200" cy="2087560"/>
          </a:xfrm>
        </p:spPr>
        <p:txBody>
          <a:bodyPr/>
          <a:lstStyle/>
          <a:p>
            <a:pPr algn="l"/>
            <a:r>
              <a:rPr lang="en-US" b="1" u="sng" dirty="0">
                <a:latin typeface="+mn-lt"/>
              </a:rPr>
              <a:t>Careful with ½ way point on a base titration!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7D5E0B8-E532-E30A-60B6-85C2A2FC9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 r="42500" b="14445"/>
          <a:stretch/>
        </p:blipFill>
        <p:spPr bwMode="auto">
          <a:xfrm>
            <a:off x="5740831" y="838200"/>
            <a:ext cx="5821131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D88428-BB23-9710-8882-D13ABA053DC1}"/>
              </a:ext>
            </a:extLst>
          </p:cNvPr>
          <p:cNvCxnSpPr/>
          <p:nvPr/>
        </p:nvCxnSpPr>
        <p:spPr bwMode="auto">
          <a:xfrm>
            <a:off x="7620000" y="569335"/>
            <a:ext cx="0" cy="5334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6D5AD8-DD13-14C7-3BE7-89ACCB3ABB8B}"/>
              </a:ext>
            </a:extLst>
          </p:cNvPr>
          <p:cNvCxnSpPr>
            <a:cxnSpLocks/>
          </p:cNvCxnSpPr>
          <p:nvPr/>
        </p:nvCxnSpPr>
        <p:spPr bwMode="auto">
          <a:xfrm>
            <a:off x="5527196" y="2590800"/>
            <a:ext cx="31242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583AD9E-2468-367E-2300-A5AE29DACAA9}"/>
              </a:ext>
            </a:extLst>
          </p:cNvPr>
          <p:cNvSpPr/>
          <p:nvPr/>
        </p:nvSpPr>
        <p:spPr bwMode="auto">
          <a:xfrm>
            <a:off x="394813" y="2743200"/>
            <a:ext cx="4715980" cy="21335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+mj-lt"/>
              </a:rPr>
              <a:t>pH @ ½ Way Point = 9.75</a:t>
            </a:r>
          </a:p>
          <a:p>
            <a:pPr algn="ctr"/>
            <a:endParaRPr lang="en-US" sz="2400" dirty="0">
              <a:latin typeface="+mj-lt"/>
            </a:endParaRPr>
          </a:p>
          <a:p>
            <a:pPr algn="ctr"/>
            <a:r>
              <a:rPr lang="en-US" sz="2400" dirty="0">
                <a:latin typeface="+mj-lt"/>
              </a:rPr>
              <a:t>That is the </a:t>
            </a:r>
            <a:r>
              <a:rPr lang="en-US" sz="2400" u="sng" dirty="0" err="1">
                <a:solidFill>
                  <a:srgbClr val="FF0000"/>
                </a:solidFill>
                <a:latin typeface="+mj-lt"/>
              </a:rPr>
              <a:t>pKa</a:t>
            </a:r>
            <a:r>
              <a:rPr lang="en-US" sz="2400" u="sng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for </a:t>
            </a:r>
            <a:r>
              <a:rPr lang="en-US" sz="2400" u="sng" dirty="0">
                <a:latin typeface="+mj-lt"/>
              </a:rPr>
              <a:t>BH</a:t>
            </a:r>
            <a:r>
              <a:rPr lang="en-US" sz="2400" u="sng" baseline="30000" dirty="0">
                <a:latin typeface="+mj-lt"/>
              </a:rPr>
              <a:t>+ </a:t>
            </a:r>
            <a:r>
              <a:rPr lang="en-US" sz="2400" dirty="0">
                <a:latin typeface="+mj-lt"/>
              </a:rPr>
              <a:t>!!!</a:t>
            </a:r>
          </a:p>
          <a:p>
            <a:pPr algn="ctr"/>
            <a:endParaRPr lang="en-US" sz="2400" dirty="0">
              <a:latin typeface="+mj-lt"/>
            </a:endParaRPr>
          </a:p>
          <a:p>
            <a:pPr algn="ctr"/>
            <a:r>
              <a:rPr lang="en-US" sz="2400" dirty="0">
                <a:latin typeface="+mj-lt"/>
              </a:rPr>
              <a:t>So </a:t>
            </a:r>
            <a:r>
              <a:rPr lang="en-US" sz="2400" u="sng" dirty="0" err="1">
                <a:solidFill>
                  <a:srgbClr val="00B050"/>
                </a:solidFill>
                <a:latin typeface="+mj-lt"/>
              </a:rPr>
              <a:t>pKb</a:t>
            </a:r>
            <a:r>
              <a:rPr lang="en-US" sz="2400" dirty="0">
                <a:latin typeface="+mj-lt"/>
              </a:rPr>
              <a:t> for </a:t>
            </a:r>
            <a:r>
              <a:rPr lang="en-US" sz="2400" u="sng" dirty="0">
                <a:solidFill>
                  <a:srgbClr val="00B050"/>
                </a:solidFill>
                <a:latin typeface="+mj-lt"/>
              </a:rPr>
              <a:t>B </a:t>
            </a:r>
            <a:r>
              <a:rPr lang="en-US" sz="2400" dirty="0">
                <a:latin typeface="+mj-lt"/>
              </a:rPr>
              <a:t> is...</a:t>
            </a:r>
          </a:p>
          <a:p>
            <a:pPr algn="ctr"/>
            <a:endParaRPr lang="en-US" sz="2400" dirty="0">
              <a:latin typeface="+mj-lt"/>
            </a:endParaRPr>
          </a:p>
          <a:p>
            <a:pPr algn="ctr"/>
            <a:r>
              <a:rPr lang="en-US" sz="2400" dirty="0" err="1">
                <a:latin typeface="+mj-lt"/>
              </a:rPr>
              <a:t>pKb</a:t>
            </a:r>
            <a:r>
              <a:rPr lang="en-US" sz="2400" dirty="0">
                <a:latin typeface="+mj-lt"/>
              </a:rPr>
              <a:t> = 14 – </a:t>
            </a:r>
            <a:r>
              <a:rPr lang="en-US" sz="2400" dirty="0" err="1">
                <a:latin typeface="+mj-lt"/>
              </a:rPr>
              <a:t>pKa</a:t>
            </a:r>
            <a:endParaRPr lang="en-US" sz="2400" dirty="0">
              <a:latin typeface="+mj-lt"/>
            </a:endParaRPr>
          </a:p>
          <a:p>
            <a:pPr algn="ctr"/>
            <a:endParaRPr lang="en-US" sz="2400" dirty="0">
              <a:latin typeface="+mj-lt"/>
            </a:endParaRPr>
          </a:p>
          <a:p>
            <a:pPr algn="ctr"/>
            <a:r>
              <a:rPr lang="en-US" sz="2400" dirty="0">
                <a:latin typeface="+mj-lt"/>
              </a:rPr>
              <a:t>= 14 – 9.75 = 4.25</a:t>
            </a:r>
          </a:p>
        </p:txBody>
      </p:sp>
    </p:spTree>
    <p:extLst>
      <p:ext uri="{BB962C8B-B14F-4D97-AF65-F5344CB8AC3E}">
        <p14:creationId xmlns:p14="http://schemas.microsoft.com/office/powerpoint/2010/main" val="12593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77517-0B29-EB25-0FF4-DE12BA7B6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A9031CE-03CA-4D88-AAE2-36F10A0EAD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11506200" cy="6095999"/>
          </a:xfrm>
        </p:spPr>
        <p:txBody>
          <a:bodyPr anchor="ctr"/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Extra Titration Calculation Practice</a:t>
            </a:r>
            <a:endParaRPr lang="en-US" sz="6000" b="1" dirty="0">
              <a:solidFill>
                <a:srgbClr val="0070C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39A83BAD-2C00-E1FC-35BB-7BB536AC15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4686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FF88F-6792-5DAD-F839-ADA18C38E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>
            <a:extLst>
              <a:ext uri="{FF2B5EF4-FFF2-40B4-BE49-F238E27FC236}">
                <a16:creationId xmlns:a16="http://schemas.microsoft.com/office/drawing/2014/main" id="{825B5F5A-BDF9-9C0F-7712-1B8161E9F0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2505A6-B5DA-AE13-F404-AFD510BD3A62}"/>
              </a:ext>
            </a:extLst>
          </p:cNvPr>
          <p:cNvSpPr txBox="1"/>
          <p:nvPr/>
        </p:nvSpPr>
        <p:spPr>
          <a:xfrm>
            <a:off x="609600" y="457200"/>
            <a:ext cx="112776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n-lt"/>
              </a:rPr>
              <a:t>15 ml of 0.25M Acetic Acid (K</a:t>
            </a:r>
            <a:r>
              <a:rPr lang="en-US" sz="3600" b="1" baseline="-25000" dirty="0">
                <a:solidFill>
                  <a:srgbClr val="0070C0"/>
                </a:solidFill>
                <a:latin typeface="+mn-lt"/>
              </a:rPr>
              <a:t>a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 = 1.8E</a:t>
            </a:r>
            <a:r>
              <a:rPr lang="en-US" sz="3600" b="1" baseline="30000" dirty="0">
                <a:solidFill>
                  <a:srgbClr val="0070C0"/>
                </a:solidFill>
                <a:latin typeface="+mn-lt"/>
              </a:rPr>
              <a:t>-5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) is titrated with 0.15 M NaOH </a:t>
            </a:r>
          </a:p>
          <a:p>
            <a:endParaRPr lang="en-US" sz="3600" b="1" dirty="0">
              <a:solidFill>
                <a:srgbClr val="0070C0"/>
              </a:solidFill>
              <a:latin typeface="+mn-lt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latin typeface="+mn-lt"/>
              </a:rPr>
              <a:t>pH before any NaOH is added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latin typeface="+mn-lt"/>
              </a:rPr>
              <a:t>pH after 5 mL NaOH added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latin typeface="+mn-lt"/>
              </a:rPr>
              <a:t>mL of NaOH added to reach Equivalence point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latin typeface="+mn-lt"/>
              </a:rPr>
              <a:t>pH at the Equivalence Point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latin typeface="+mn-lt"/>
              </a:rPr>
              <a:t>mL of NaOH to reach half way point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latin typeface="+mn-lt"/>
              </a:rPr>
              <a:t>pH at the half way point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latin typeface="+mn-lt"/>
              </a:rPr>
              <a:t>pH after 60mL NaOH added</a:t>
            </a:r>
            <a:br>
              <a:rPr lang="en-US" sz="32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663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21860"/>
            <a:ext cx="94488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Titration Set Up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9458" name="Picture 2" descr="Lab 9 - Titr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90421" y="1010636"/>
            <a:ext cx="3645253" cy="552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6422425" y="1178352"/>
            <a:ext cx="4803669" cy="533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Burette filled with Titrant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406617" y="1874667"/>
            <a:ext cx="3124200" cy="533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Burette clamp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638845" y="3583308"/>
            <a:ext cx="2667000" cy="533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Stopcock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438900" y="4383408"/>
            <a:ext cx="3695700" cy="533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Beaker with stir bar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508747" y="5035564"/>
            <a:ext cx="4279905" cy="533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Analyte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Solution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057400" y="4319191"/>
            <a:ext cx="2146291" cy="533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Stand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105400" y="5887404"/>
            <a:ext cx="1269819" cy="208596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51337" y="5648391"/>
            <a:ext cx="2146291" cy="533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Stir Plate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536565" y="2407832"/>
            <a:ext cx="1349635" cy="102116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probe</a:t>
            </a:r>
          </a:p>
        </p:txBody>
      </p:sp>
    </p:spTree>
    <p:extLst>
      <p:ext uri="{BB962C8B-B14F-4D97-AF65-F5344CB8AC3E}">
        <p14:creationId xmlns:p14="http://schemas.microsoft.com/office/powerpoint/2010/main" val="37973893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C1DB6-BF24-BBAB-0F1B-27922FD8B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>
            <a:extLst>
              <a:ext uri="{FF2B5EF4-FFF2-40B4-BE49-F238E27FC236}">
                <a16:creationId xmlns:a16="http://schemas.microsoft.com/office/drawing/2014/main" id="{C5053EA1-5250-27D5-A314-482C5D32F8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8B8B4C-1358-DDC1-1876-EAE06C088259}"/>
              </a:ext>
            </a:extLst>
          </p:cNvPr>
          <p:cNvSpPr txBox="1"/>
          <p:nvPr/>
        </p:nvSpPr>
        <p:spPr>
          <a:xfrm>
            <a:off x="533400" y="533400"/>
            <a:ext cx="10972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pH = 2.67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pH = 4.14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25 mL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pH = 8.86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12.5 mL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pH = 4.74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pH = 12.85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729C7A-1252-FF3C-BC98-EE772D35AC9E}"/>
              </a:ext>
            </a:extLst>
          </p:cNvPr>
          <p:cNvSpPr txBox="1"/>
          <p:nvPr/>
        </p:nvSpPr>
        <p:spPr>
          <a:xfrm>
            <a:off x="7010400" y="5124271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+mj-lt"/>
              </a:rPr>
              <a:t>*Note – answers were autogenerated. If you think there is a typo let me know!</a:t>
            </a:r>
          </a:p>
        </p:txBody>
      </p:sp>
    </p:spTree>
    <p:extLst>
      <p:ext uri="{BB962C8B-B14F-4D97-AF65-F5344CB8AC3E}">
        <p14:creationId xmlns:p14="http://schemas.microsoft.com/office/powerpoint/2010/main" val="2434639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06E49-6D0B-F902-5516-E9309C3CF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>
            <a:extLst>
              <a:ext uri="{FF2B5EF4-FFF2-40B4-BE49-F238E27FC236}">
                <a16:creationId xmlns:a16="http://schemas.microsoft.com/office/drawing/2014/main" id="{3ABEE08C-4F04-83F1-CFB1-B8A5325B48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3B6205-4EC3-FD57-CEFF-FF0E643AA4D6}"/>
              </a:ext>
            </a:extLst>
          </p:cNvPr>
          <p:cNvSpPr txBox="1"/>
          <p:nvPr/>
        </p:nvSpPr>
        <p:spPr>
          <a:xfrm>
            <a:off x="609600" y="457200"/>
            <a:ext cx="112776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n-lt"/>
              </a:rPr>
              <a:t>30 ml of 0.15 M </a:t>
            </a:r>
            <a:r>
              <a:rPr lang="en-US" sz="3600" b="1" dirty="0" err="1">
                <a:solidFill>
                  <a:srgbClr val="0070C0"/>
                </a:solidFill>
                <a:latin typeface="+mn-lt"/>
              </a:rPr>
              <a:t>Methanoic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 Acid (K</a:t>
            </a:r>
            <a:r>
              <a:rPr lang="en-US" sz="3600" b="1" baseline="-25000" dirty="0">
                <a:solidFill>
                  <a:srgbClr val="0070C0"/>
                </a:solidFill>
                <a:latin typeface="+mn-lt"/>
              </a:rPr>
              <a:t>a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 = 1.6E</a:t>
            </a:r>
            <a:r>
              <a:rPr lang="en-US" sz="3600" b="1" baseline="30000" dirty="0">
                <a:solidFill>
                  <a:srgbClr val="0070C0"/>
                </a:solidFill>
                <a:latin typeface="+mn-lt"/>
              </a:rPr>
              <a:t>-5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) is titrated with 0.45 M NaOH </a:t>
            </a:r>
          </a:p>
          <a:p>
            <a:endParaRPr lang="en-US" sz="3600" b="0" dirty="0">
              <a:latin typeface="+mn-lt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latin typeface="+mn-lt"/>
              </a:rPr>
              <a:t>Concentration of H+ before any NaOH is added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latin typeface="+mn-lt"/>
              </a:rPr>
              <a:t>pH before any NaOH is added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latin typeface="+mn-lt"/>
              </a:rPr>
              <a:t>pH after 15 mL NaOH added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latin typeface="+mn-lt"/>
              </a:rPr>
              <a:t>mL of NaOH added to reach Equivalence point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latin typeface="+mn-lt"/>
              </a:rPr>
              <a:t>pH at the Equivalence Point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latin typeface="+mn-lt"/>
              </a:rPr>
              <a:t>mL of NaOH to reach half way point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latin typeface="+mn-lt"/>
              </a:rPr>
              <a:t>pH at the half way point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latin typeface="+mn-lt"/>
              </a:rPr>
              <a:t>pH after 40mL NaOH added</a:t>
            </a:r>
            <a:br>
              <a:rPr lang="en-US" sz="32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1619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248A4-6977-176B-450F-DF1593D4C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>
            <a:extLst>
              <a:ext uri="{FF2B5EF4-FFF2-40B4-BE49-F238E27FC236}">
                <a16:creationId xmlns:a16="http://schemas.microsoft.com/office/drawing/2014/main" id="{8A012548-5041-0D32-21C1-FD6D6DBD9E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FD04C4-DF4C-7414-9207-478C8C39CC3F}"/>
              </a:ext>
            </a:extLst>
          </p:cNvPr>
          <p:cNvSpPr txBox="1"/>
          <p:nvPr/>
        </p:nvSpPr>
        <p:spPr>
          <a:xfrm>
            <a:off x="533400" y="533400"/>
            <a:ext cx="10972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[H</a:t>
            </a:r>
            <a:r>
              <a:rPr lang="en-US" baseline="30000" dirty="0">
                <a:latin typeface="+mj-lt"/>
              </a:rPr>
              <a:t>+</a:t>
            </a:r>
            <a:r>
              <a:rPr lang="en-US" dirty="0">
                <a:latin typeface="+mj-lt"/>
              </a:rPr>
              <a:t>] = 1.5 x 10</a:t>
            </a:r>
            <a:r>
              <a:rPr lang="en-US" baseline="30000" dirty="0">
                <a:latin typeface="+mj-lt"/>
              </a:rPr>
              <a:t>-3</a:t>
            </a:r>
            <a:r>
              <a:rPr lang="en-US" dirty="0">
                <a:latin typeface="+mj-lt"/>
              </a:rPr>
              <a:t> 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pH = 2.81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pH = 12.7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10 mL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pH = 8.92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5 mL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pH = 4.8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pH = 13.29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BF8AD5-8D6E-1FE5-A4CD-DF938368F38F}"/>
              </a:ext>
            </a:extLst>
          </p:cNvPr>
          <p:cNvSpPr txBox="1"/>
          <p:nvPr/>
        </p:nvSpPr>
        <p:spPr>
          <a:xfrm>
            <a:off x="7010400" y="5124271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+mj-lt"/>
              </a:rPr>
              <a:t>*Note – answers were autogenerated. If you think there is a typo let me know!</a:t>
            </a:r>
          </a:p>
        </p:txBody>
      </p:sp>
    </p:spTree>
    <p:extLst>
      <p:ext uri="{BB962C8B-B14F-4D97-AF65-F5344CB8AC3E}">
        <p14:creationId xmlns:p14="http://schemas.microsoft.com/office/powerpoint/2010/main" val="20960461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348B1-6A24-8125-741D-733659F55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>
            <a:extLst>
              <a:ext uri="{FF2B5EF4-FFF2-40B4-BE49-F238E27FC236}">
                <a16:creationId xmlns:a16="http://schemas.microsoft.com/office/drawing/2014/main" id="{A3D0ABAE-FB61-4EDA-3F93-DAAC51C6D8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94D0B9-F702-AC5C-11DB-BFEBD1CFB4E5}"/>
              </a:ext>
            </a:extLst>
          </p:cNvPr>
          <p:cNvSpPr txBox="1"/>
          <p:nvPr/>
        </p:nvSpPr>
        <p:spPr>
          <a:xfrm>
            <a:off x="609600" y="457200"/>
            <a:ext cx="112776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n-lt"/>
              </a:rPr>
              <a:t>12 ml of 0.85 M </a:t>
            </a:r>
            <a:r>
              <a:rPr lang="en-US" sz="3600" b="1" dirty="0" err="1">
                <a:solidFill>
                  <a:srgbClr val="0070C0"/>
                </a:solidFill>
                <a:latin typeface="+mn-lt"/>
              </a:rPr>
              <a:t>Methanoic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 Acid (K</a:t>
            </a:r>
            <a:r>
              <a:rPr lang="en-US" sz="3600" b="1" baseline="-25000" dirty="0">
                <a:solidFill>
                  <a:srgbClr val="0070C0"/>
                </a:solidFill>
                <a:latin typeface="+mn-lt"/>
              </a:rPr>
              <a:t>a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 = 1.6E</a:t>
            </a:r>
            <a:r>
              <a:rPr lang="en-US" sz="3600" b="1" baseline="30000" dirty="0">
                <a:solidFill>
                  <a:srgbClr val="0070C0"/>
                </a:solidFill>
                <a:latin typeface="+mn-lt"/>
              </a:rPr>
              <a:t>-5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) is titrated with 0.35 M NaOH </a:t>
            </a:r>
          </a:p>
          <a:p>
            <a:endParaRPr lang="en-US" sz="3600" b="0" dirty="0">
              <a:latin typeface="+mn-lt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latin typeface="+mn-lt"/>
              </a:rPr>
              <a:t>Concentration of H</a:t>
            </a:r>
            <a:r>
              <a:rPr lang="en-US" sz="3600" b="0" baseline="30000" dirty="0">
                <a:latin typeface="+mn-lt"/>
              </a:rPr>
              <a:t>+</a:t>
            </a:r>
            <a:r>
              <a:rPr lang="en-US" sz="3600" b="0" dirty="0">
                <a:latin typeface="+mn-lt"/>
              </a:rPr>
              <a:t> before any NaOH is added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latin typeface="+mn-lt"/>
              </a:rPr>
              <a:t>pH before any NaOH is added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latin typeface="+mn-lt"/>
              </a:rPr>
              <a:t>pH after 8 mL NaOH added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latin typeface="+mn-lt"/>
              </a:rPr>
              <a:t>mL of NaOH added to reach Equivalence point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latin typeface="+mn-lt"/>
              </a:rPr>
              <a:t>pH at the Equivalence Point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latin typeface="+mn-lt"/>
              </a:rPr>
              <a:t>mL of NaOH to reach half way point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latin typeface="+mn-lt"/>
              </a:rPr>
              <a:t>pH at the half way point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latin typeface="+mn-lt"/>
              </a:rPr>
              <a:t>pH after 58mL NaOH added</a:t>
            </a:r>
            <a:br>
              <a:rPr lang="en-US" sz="32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234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367B0-B7F9-C1E7-867F-E2A65667F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>
            <a:extLst>
              <a:ext uri="{FF2B5EF4-FFF2-40B4-BE49-F238E27FC236}">
                <a16:creationId xmlns:a16="http://schemas.microsoft.com/office/drawing/2014/main" id="{C44CAB17-2BC3-BED0-FED3-074F2CD9C2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DA11C6-2B77-B82F-8F30-87FAA63D18E9}"/>
              </a:ext>
            </a:extLst>
          </p:cNvPr>
          <p:cNvSpPr txBox="1"/>
          <p:nvPr/>
        </p:nvSpPr>
        <p:spPr>
          <a:xfrm>
            <a:off x="533400" y="533400"/>
            <a:ext cx="10972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[H</a:t>
            </a:r>
            <a:r>
              <a:rPr lang="en-US" baseline="30000" dirty="0">
                <a:latin typeface="+mj-lt"/>
              </a:rPr>
              <a:t>+</a:t>
            </a:r>
            <a:r>
              <a:rPr lang="en-US" dirty="0">
                <a:latin typeface="+mj-lt"/>
              </a:rPr>
              <a:t>] = 3.7 x 10</a:t>
            </a:r>
            <a:r>
              <a:rPr lang="en-US" baseline="30000" dirty="0">
                <a:latin typeface="+mj-lt"/>
              </a:rPr>
              <a:t>-3</a:t>
            </a:r>
            <a:r>
              <a:rPr lang="en-US" dirty="0">
                <a:latin typeface="+mj-lt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pH = 2.43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pH = 4.38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29.1 mL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pH = 9.1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14.6 mL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pH = 4.8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pH = 13.16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676B55-EC04-A9FF-471B-946D92DCD6FB}"/>
              </a:ext>
            </a:extLst>
          </p:cNvPr>
          <p:cNvSpPr txBox="1"/>
          <p:nvPr/>
        </p:nvSpPr>
        <p:spPr>
          <a:xfrm>
            <a:off x="7010400" y="5124271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+mj-lt"/>
              </a:rPr>
              <a:t>*Note – answers were autogenerated. If you think there is a typo let me know!</a:t>
            </a:r>
          </a:p>
        </p:txBody>
      </p:sp>
    </p:spTree>
    <p:extLst>
      <p:ext uri="{BB962C8B-B14F-4D97-AF65-F5344CB8AC3E}">
        <p14:creationId xmlns:p14="http://schemas.microsoft.com/office/powerpoint/2010/main" val="33099309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D808B-5DE2-0FEB-2CE2-F01F2134A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>
            <a:extLst>
              <a:ext uri="{FF2B5EF4-FFF2-40B4-BE49-F238E27FC236}">
                <a16:creationId xmlns:a16="http://schemas.microsoft.com/office/drawing/2014/main" id="{4731CC50-5ADA-D6B1-9957-BA462C6BE9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183DE4-70FB-912A-88C1-8C4EBB1564E4}"/>
              </a:ext>
            </a:extLst>
          </p:cNvPr>
          <p:cNvSpPr txBox="1"/>
          <p:nvPr/>
        </p:nvSpPr>
        <p:spPr>
          <a:xfrm>
            <a:off x="609600" y="457200"/>
            <a:ext cx="112776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n-lt"/>
              </a:rPr>
              <a:t>15 ml of 0.1 M Methylamine  (</a:t>
            </a:r>
            <a:r>
              <a:rPr lang="en-US" sz="3600" b="1" dirty="0" err="1">
                <a:solidFill>
                  <a:srgbClr val="0070C0"/>
                </a:solidFill>
                <a:latin typeface="+mn-lt"/>
              </a:rPr>
              <a:t>K</a:t>
            </a:r>
            <a:r>
              <a:rPr lang="en-US" sz="3600" b="1" baseline="-25000" dirty="0" err="1">
                <a:solidFill>
                  <a:srgbClr val="0070C0"/>
                </a:solidFill>
                <a:latin typeface="+mn-lt"/>
              </a:rPr>
              <a:t>b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 = 4.4E</a:t>
            </a:r>
            <a:r>
              <a:rPr lang="en-US" sz="3600" b="1" baseline="30000" dirty="0">
                <a:solidFill>
                  <a:srgbClr val="0070C0"/>
                </a:solidFill>
                <a:latin typeface="+mn-lt"/>
              </a:rPr>
              <a:t>-4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) is titrated with 0.05 M HCl </a:t>
            </a:r>
          </a:p>
          <a:p>
            <a:endParaRPr lang="en-US" sz="3600" b="1" dirty="0">
              <a:solidFill>
                <a:srgbClr val="0070C0"/>
              </a:solidFill>
              <a:latin typeface="+mn-lt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latin typeface="+mn-lt"/>
              </a:rPr>
              <a:t>pH before any HCl is added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latin typeface="+mn-lt"/>
              </a:rPr>
              <a:t>pH after 5 mL HCl added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latin typeface="+mn-lt"/>
              </a:rPr>
              <a:t>mL of HCl added to reach Equivalence point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latin typeface="+mn-lt"/>
              </a:rPr>
              <a:t>pH at the Equivalence Point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latin typeface="+mn-lt"/>
              </a:rPr>
              <a:t>mL of HCl to reach half way point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latin typeface="+mn-lt"/>
              </a:rPr>
              <a:t>pH at the half way point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0" dirty="0">
                <a:latin typeface="+mn-lt"/>
              </a:rPr>
              <a:t>pH after 50mL HCl added</a:t>
            </a:r>
            <a:br>
              <a:rPr lang="en-US" sz="32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19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6CC7C-9CB5-80CA-1299-0CF80DFE5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>
            <a:extLst>
              <a:ext uri="{FF2B5EF4-FFF2-40B4-BE49-F238E27FC236}">
                <a16:creationId xmlns:a16="http://schemas.microsoft.com/office/drawing/2014/main" id="{9E6AA1DC-858A-D115-BE69-32CD42742F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E3ADE6-B5EF-CF5C-09D1-6753EBA80DB9}"/>
              </a:ext>
            </a:extLst>
          </p:cNvPr>
          <p:cNvSpPr txBox="1"/>
          <p:nvPr/>
        </p:nvSpPr>
        <p:spPr>
          <a:xfrm>
            <a:off x="533400" y="533400"/>
            <a:ext cx="10972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pH = 11.81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pH = 11.34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30 mL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pH = 6.06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15 mL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pH = 10.64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pH = 1.81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27E963-30E8-0651-00EA-3C6257EF1661}"/>
              </a:ext>
            </a:extLst>
          </p:cNvPr>
          <p:cNvSpPr txBox="1"/>
          <p:nvPr/>
        </p:nvSpPr>
        <p:spPr>
          <a:xfrm>
            <a:off x="7010400" y="5124271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+mj-lt"/>
              </a:rPr>
              <a:t>*Note – answers were autogenerated. If you think there is a typo let me know!</a:t>
            </a:r>
          </a:p>
        </p:txBody>
      </p:sp>
    </p:spTree>
    <p:extLst>
      <p:ext uri="{BB962C8B-B14F-4D97-AF65-F5344CB8AC3E}">
        <p14:creationId xmlns:p14="http://schemas.microsoft.com/office/powerpoint/2010/main" val="18081725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1"/>
            <a:ext cx="7772400" cy="838200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YouTube Link to Presentation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82712" y="1295400"/>
            <a:ext cx="96145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https://youtu.be/okVYe933E4k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452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267093"/>
              </p:ext>
            </p:extLst>
          </p:nvPr>
        </p:nvGraphicFramePr>
        <p:xfrm>
          <a:off x="2438401" y="922132"/>
          <a:ext cx="7315199" cy="5897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667625" imgH="6181750" progId="Excel.Sheet.8">
                  <p:embed/>
                </p:oleObj>
              </mc:Choice>
              <mc:Fallback>
                <p:oleObj name="Chart" r:id="rId2" imgW="7667625" imgH="6181750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922132"/>
                        <a:ext cx="7315199" cy="5897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21860"/>
            <a:ext cx="94488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Strong Acid/Strong Base Titration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6324600" y="2895600"/>
            <a:ext cx="327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A solution that is </a:t>
            </a:r>
          </a:p>
          <a:p>
            <a:r>
              <a:rPr lang="en-US" sz="2400">
                <a:solidFill>
                  <a:srgbClr val="000000"/>
                </a:solidFill>
              </a:rPr>
              <a:t>0.10 M HCl is titrated with </a:t>
            </a:r>
          </a:p>
          <a:p>
            <a:r>
              <a:rPr lang="en-US" sz="2400">
                <a:solidFill>
                  <a:srgbClr val="000000"/>
                </a:solidFill>
              </a:rPr>
              <a:t>0.10 M NaOH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3344864" y="2556718"/>
            <a:ext cx="22939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Endpoint is at pH 7</a:t>
            </a: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4038600" y="3619326"/>
            <a:ext cx="1600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DD9C1F50-BCA4-464E-0CAA-381CDF287D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89897" y="257135"/>
            <a:ext cx="662764" cy="13299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444634"/>
              </p:ext>
            </p:extLst>
          </p:nvPr>
        </p:nvGraphicFramePr>
        <p:xfrm>
          <a:off x="2590800" y="980256"/>
          <a:ext cx="7115164" cy="5877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667625" imgH="6181750" progId="Excel.Sheet.8">
                  <p:embed/>
                </p:oleObj>
              </mc:Choice>
              <mc:Fallback>
                <p:oleObj name="Chart" r:id="rId2" imgW="7667625" imgH="6181750" progId="Excel.Sheet.8">
                  <p:embed/>
                  <p:pic>
                    <p:nvPicPr>
                      <p:cNvPr id="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980256"/>
                        <a:ext cx="7115164" cy="5877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290050" y="162654"/>
            <a:ext cx="92202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Weak Acid/Strong Base Titration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6400798" y="3428999"/>
            <a:ext cx="3124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 solution that is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0.10 M CH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COOH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is titrated with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0.10 M </a:t>
            </a:r>
            <a:r>
              <a:rPr lang="en-US" sz="2400" dirty="0" err="1">
                <a:solidFill>
                  <a:srgbClr val="000000"/>
                </a:solidFill>
              </a:rPr>
              <a:t>NaOH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3434017" y="1929909"/>
            <a:ext cx="30638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Endpoint is above pH 7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4267198" y="2995220"/>
            <a:ext cx="1600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38CA4FFA-09EB-37C1-A548-19DFE120F6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89897" y="257135"/>
            <a:ext cx="662764" cy="13299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331938"/>
              </p:ext>
            </p:extLst>
          </p:nvPr>
        </p:nvGraphicFramePr>
        <p:xfrm>
          <a:off x="2590801" y="952520"/>
          <a:ext cx="7086599" cy="5854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667625" imgH="6181750" progId="Excel.Sheet.8">
                  <p:embed/>
                </p:oleObj>
              </mc:Choice>
              <mc:Fallback>
                <p:oleObj name="Chart" r:id="rId2" imgW="7667625" imgH="6181750" progId="Excel.Sheet.8">
                  <p:embed/>
                  <p:pic>
                    <p:nvPicPr>
                      <p:cNvPr id="0" name="Object 8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1" y="952520"/>
                        <a:ext cx="7086599" cy="5854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0976"/>
            <a:ext cx="100584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Strong Acid/Weak Base Titration</a:t>
            </a: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6400800" y="3429000"/>
            <a:ext cx="327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A solution that is </a:t>
            </a:r>
          </a:p>
          <a:p>
            <a:r>
              <a:rPr lang="en-US" sz="2400">
                <a:solidFill>
                  <a:srgbClr val="000000"/>
                </a:solidFill>
              </a:rPr>
              <a:t>0.10 M HCl is titrated with </a:t>
            </a:r>
          </a:p>
          <a:p>
            <a:r>
              <a:rPr lang="en-US" sz="2400">
                <a:solidFill>
                  <a:srgbClr val="000000"/>
                </a:solidFill>
              </a:rPr>
              <a:t>0.10 M NH</a:t>
            </a:r>
            <a:r>
              <a:rPr lang="en-US" sz="2400" baseline="-25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3336925" y="3343256"/>
            <a:ext cx="30638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Endpoint is below pH 7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4191000" y="4428273"/>
            <a:ext cx="1600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C7D0C713-402A-417B-93E6-894EEC1E3A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89897" y="257135"/>
            <a:ext cx="662764" cy="13299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011066"/>
              </p:ext>
            </p:extLst>
          </p:nvPr>
        </p:nvGraphicFramePr>
        <p:xfrm>
          <a:off x="2209801" y="898972"/>
          <a:ext cx="7391399" cy="5959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667625" imgH="6181750" progId="Excel.Sheet.8">
                  <p:embed/>
                </p:oleObj>
              </mc:Choice>
              <mc:Fallback>
                <p:oleObj name="Chart" r:id="rId2" imgW="7667625" imgH="6181750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898972"/>
                        <a:ext cx="7391399" cy="5959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95262"/>
            <a:ext cx="105156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Strong Acid/Strong Base Titration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6019800" y="1295400"/>
            <a:ext cx="327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A solution that is </a:t>
            </a:r>
          </a:p>
          <a:p>
            <a:r>
              <a:rPr lang="en-US" sz="2400">
                <a:solidFill>
                  <a:srgbClr val="000000"/>
                </a:solidFill>
              </a:rPr>
              <a:t>0.10 M NaOH is titrated with </a:t>
            </a:r>
          </a:p>
          <a:p>
            <a:r>
              <a:rPr lang="en-US" sz="2400">
                <a:solidFill>
                  <a:srgbClr val="000000"/>
                </a:solidFill>
              </a:rPr>
              <a:t>0.10 M HCl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011796" y="2482267"/>
            <a:ext cx="22256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Endpoint is at pH 7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962400" y="3581400"/>
            <a:ext cx="1600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019800" y="3124200"/>
            <a:ext cx="3276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It is important to recognize that titration curves are not always increasing from left to right.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AEA85096-E7B1-AAD1-7664-D8D846B3FF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89897" y="257135"/>
            <a:ext cx="662764" cy="13299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95262"/>
            <a:ext cx="105156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Titration Calculations…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434" name="Picture 2" descr="https://i.imgflip.com/595g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42900"/>
            <a:ext cx="4109321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00102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emistry">
  <a:themeElements>
    <a:clrScheme name="chemistry 8">
      <a:dk1>
        <a:srgbClr val="808080"/>
      </a:dk1>
      <a:lt1>
        <a:srgbClr val="FFFFFF"/>
      </a:lt1>
      <a:dk2>
        <a:srgbClr val="3366FF"/>
      </a:dk2>
      <a:lt2>
        <a:srgbClr val="FFFFFF"/>
      </a:lt2>
      <a:accent1>
        <a:srgbClr val="FFFF00"/>
      </a:accent1>
      <a:accent2>
        <a:srgbClr val="3333CC"/>
      </a:accent2>
      <a:accent3>
        <a:srgbClr val="ADB8FF"/>
      </a:accent3>
      <a:accent4>
        <a:srgbClr val="DADADA"/>
      </a:accent4>
      <a:accent5>
        <a:srgbClr val="FFFFA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chemistr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8">
        <a:dk1>
          <a:srgbClr val="808080"/>
        </a:dk1>
        <a:lt1>
          <a:srgbClr val="FFFFFF"/>
        </a:lt1>
        <a:dk2>
          <a:srgbClr val="3366FF"/>
        </a:dk2>
        <a:lt2>
          <a:srgbClr val="FFFFFF"/>
        </a:lt2>
        <a:accent1>
          <a:srgbClr val="FFFF00"/>
        </a:accent1>
        <a:accent2>
          <a:srgbClr val="3333CC"/>
        </a:accent2>
        <a:accent3>
          <a:srgbClr val="ADB8FF"/>
        </a:accent3>
        <a:accent4>
          <a:srgbClr val="DADADA"/>
        </a:accent4>
        <a:accent5>
          <a:srgbClr val="FFFF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7219</TotalTime>
  <Words>2727</Words>
  <Application>Microsoft Office PowerPoint</Application>
  <PresentationFormat>Widescreen</PresentationFormat>
  <Paragraphs>607</Paragraphs>
  <Slides>47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Calibri</vt:lpstr>
      <vt:lpstr>Cambria Math</vt:lpstr>
      <vt:lpstr>Comic Sans MS</vt:lpstr>
      <vt:lpstr>Impact</vt:lpstr>
      <vt:lpstr>Symbol</vt:lpstr>
      <vt:lpstr>Default Design</vt:lpstr>
      <vt:lpstr>chemistry</vt:lpstr>
      <vt:lpstr>1_Default Design</vt:lpstr>
      <vt:lpstr>2_Default Design</vt:lpstr>
      <vt:lpstr>Chart</vt:lpstr>
      <vt:lpstr>N41 – Acid Base</vt:lpstr>
      <vt:lpstr>N41 – Acid Base</vt:lpstr>
      <vt:lpstr>Titration Set Up</vt:lpstr>
      <vt:lpstr>Titration Set Up</vt:lpstr>
      <vt:lpstr>Strong Acid/Strong Base Titration</vt:lpstr>
      <vt:lpstr>Weak Acid/Strong Base Titration</vt:lpstr>
      <vt:lpstr>Strong Acid/Weak Base Titration</vt:lpstr>
      <vt:lpstr>Strong Acid/Strong Base Titration</vt:lpstr>
      <vt:lpstr>Titration Calculations…</vt:lpstr>
      <vt:lpstr>Titration Calculations…</vt:lpstr>
      <vt:lpstr>Titration Calculations…</vt:lpstr>
      <vt:lpstr>Titration Calculations…</vt:lpstr>
      <vt:lpstr>Calculations to Plot a Titration Curve</vt:lpstr>
      <vt:lpstr>Titration Calculations</vt:lpstr>
      <vt:lpstr>Titration Calculations</vt:lpstr>
      <vt:lpstr>Titration Calculations</vt:lpstr>
      <vt:lpstr>Titration Calculations</vt:lpstr>
      <vt:lpstr>Titration Calculations</vt:lpstr>
      <vt:lpstr>Titration Calculations</vt:lpstr>
      <vt:lpstr>Titration Calculations</vt:lpstr>
      <vt:lpstr>Titration Calculations</vt:lpstr>
      <vt:lpstr>Titration Calculations</vt:lpstr>
      <vt:lpstr>Titration Calculations</vt:lpstr>
      <vt:lpstr>Titration Calculations</vt:lpstr>
      <vt:lpstr>Titration Calculations</vt:lpstr>
      <vt:lpstr>Titration Calculations</vt:lpstr>
      <vt:lpstr>Selection of Indicators</vt:lpstr>
      <vt:lpstr>pH Indicators and Ranges</vt:lpstr>
      <vt:lpstr>Some Acid-Base Indicators</vt:lpstr>
      <vt:lpstr>What is Higher [  ] at Each Point in Titration</vt:lpstr>
      <vt:lpstr>Effective Buffer Region</vt:lpstr>
      <vt:lpstr>Effective Buffer Region</vt:lpstr>
      <vt:lpstr>Effective Buffer Region</vt:lpstr>
      <vt:lpstr>Effective Buffer Region</vt:lpstr>
      <vt:lpstr>Effective Buffer Region</vt:lpstr>
      <vt:lpstr>PowerPoint Presentation</vt:lpstr>
      <vt:lpstr>Careful with ½ way point on a base titration!</vt:lpstr>
      <vt:lpstr>Extra Titration Calculation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YouTube Link to Presentation </vt:lpstr>
    </vt:vector>
  </TitlesOfParts>
  <Company>Independent Web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Allan</dc:creator>
  <cp:lastModifiedBy>Farmer, Stephanie [DH]</cp:lastModifiedBy>
  <cp:revision>160</cp:revision>
  <cp:lastPrinted>2019-03-25T14:07:27Z</cp:lastPrinted>
  <dcterms:created xsi:type="dcterms:W3CDTF">2006-06-21T23:08:22Z</dcterms:created>
  <dcterms:modified xsi:type="dcterms:W3CDTF">2025-04-01T20:31:06Z</dcterms:modified>
</cp:coreProperties>
</file>