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1" r:id="rId3"/>
    <p:sldId id="310" r:id="rId4"/>
    <p:sldId id="312" r:id="rId5"/>
    <p:sldId id="313" r:id="rId6"/>
    <p:sldId id="314" r:id="rId7"/>
    <p:sldId id="315" r:id="rId8"/>
    <p:sldId id="308" r:id="rId9"/>
    <p:sldId id="283" r:id="rId10"/>
    <p:sldId id="260" r:id="rId11"/>
    <p:sldId id="261" r:id="rId12"/>
    <p:sldId id="262" r:id="rId13"/>
    <p:sldId id="291" r:id="rId14"/>
    <p:sldId id="29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bg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y Alla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20" autoAdjust="0"/>
    <p:restoredTop sz="94674" autoAdjust="0"/>
  </p:normalViewPr>
  <p:slideViewPr>
    <p:cSldViewPr>
      <p:cViewPr varScale="1">
        <p:scale>
          <a:sx n="95" d="100"/>
          <a:sy n="95" d="100"/>
        </p:scale>
        <p:origin x="176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DB26B-E471-354C-A8FF-079CCFBBF511}" type="datetimeFigureOut">
              <a:rPr lang="en-US" smtClean="0"/>
              <a:t>2/19/20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356F1-8D46-7149-8B35-0D8F3A82D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1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E6EB44F-3F89-1847-B1B5-157B32A1F36C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3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E6EB44F-3F89-1847-B1B5-157B32A1F36C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6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E6EB44F-3F89-1847-B1B5-157B32A1F36C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E6EB44F-3F89-1847-B1B5-157B32A1F36C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4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E6EB44F-3F89-1847-B1B5-157B32A1F36C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08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93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38F29EB-4B28-C84C-BC28-371714EFE717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2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0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76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913FF-6CD9-401A-9667-3548FC49F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BB967-D99A-47FB-ACA3-AC0D0D05B1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6A7DB-5937-4598-BBA6-181C76B0BF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0338CF-8423-4831-B845-34F7A75B1C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63D752C-6B08-49C9-AF78-AD348D8E19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452C8E0-6B04-4AB1-8137-25712BE87F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CB32A-A2B1-4EFE-A126-6BED1B0801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5D4F0-6DEA-4D0C-BAD4-477F1FF4B0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801C6-EC04-4CC9-8A20-B295FC26F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AD318-C4FF-4678-8EA8-3380D6B8D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E72CF-B4FD-425A-AC3B-E9E961982E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CC9C0-C572-42AD-A9D3-1C7D887720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95B07-4FEB-4E96-ACDA-EAE89027E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271A9-D0B2-47B5-9467-0FF738105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29C4DFDB-05A6-4C23-B8A6-B0796A4DF91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ryc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924800" cy="59436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4953000" cy="917575"/>
          </a:xfrm>
        </p:spPr>
        <p:txBody>
          <a:bodyPr/>
          <a:lstStyle/>
          <a:p>
            <a:r>
              <a:rPr lang="en-US" sz="4400" u="sng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Electrochemistry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/>
              <a:t>Electrochemistry Terminology #2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124200" y="5029200"/>
            <a:ext cx="5730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ain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lectrons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eduction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355725" y="1368425"/>
            <a:ext cx="6873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old memory device for oxidation and reduction goes like this…</a:t>
            </a:r>
          </a:p>
        </p:txBody>
      </p:sp>
      <p:pic>
        <p:nvPicPr>
          <p:cNvPr id="7176" name="Picture 8" descr="LE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438400"/>
            <a:ext cx="2568575" cy="3429000"/>
          </a:xfrm>
          <a:prstGeom prst="rect">
            <a:avLst/>
          </a:prstGeom>
          <a:noFill/>
        </p:spPr>
      </p:pic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3505200" y="2286000"/>
            <a:ext cx="4572000" cy="914400"/>
          </a:xfrm>
          <a:prstGeom prst="wedgeRoundRectCallout">
            <a:avLst>
              <a:gd name="adj1" fmla="val -85417"/>
              <a:gd name="adj2" fmla="val 192884"/>
              <a:gd name="adj3" fmla="val 16667"/>
            </a:avLst>
          </a:prstGeom>
          <a:solidFill>
            <a:srgbClr val="000066"/>
          </a:solidFill>
          <a:ln w="508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LEO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says </a:t>
            </a:r>
            <a:r>
              <a:rPr lang="en-US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184525" y="4191000"/>
            <a:ext cx="5730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ose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lectrons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= </a:t>
            </a:r>
            <a:r>
              <a:rPr lang="en-US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xidation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7" grpId="0" animBg="1"/>
      <p:bldP spid="71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/>
              <a:t>Electrochemistry Terminology #3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Oxidizing agent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0000"/>
                </a:solidFill>
              </a:rPr>
              <a:t>The substance that is reduced is the 	oxidizing agent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Reducing agent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0000"/>
                </a:solidFill>
              </a:rPr>
              <a:t>The substance that is oxidized is the 	reducing agent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/>
              <a:t>Electrochemistry Terminology #4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257800" cy="4343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Anode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0000"/>
                </a:solidFill>
              </a:rPr>
              <a:t>The electrode where 	oxidation occurs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Cathode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0000"/>
                </a:solidFill>
              </a:rPr>
              <a:t>The electrode where 	reduction occurs</a:t>
            </a:r>
          </a:p>
        </p:txBody>
      </p:sp>
      <p:pic>
        <p:nvPicPr>
          <p:cNvPr id="10244" name="Picture 4" descr="redc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362200"/>
            <a:ext cx="2362200" cy="2159000"/>
          </a:xfrm>
          <a:prstGeom prst="rect">
            <a:avLst/>
          </a:prstGeom>
          <a:noFill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791200" y="1600200"/>
            <a:ext cx="2911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Memory device: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851525" y="4576763"/>
            <a:ext cx="30638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uction</a:t>
            </a:r>
          </a:p>
          <a:p>
            <a:pPr algn="ctr"/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at the </a:t>
            </a:r>
          </a:p>
          <a:p>
            <a:pPr algn="ctr"/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Cat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hode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5" grpId="0"/>
      <p:bldP spid="102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5794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Current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447800"/>
            <a:ext cx="7985125" cy="48768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accent2"/>
                </a:solidFill>
                <a:latin typeface="Arial" charset="0"/>
              </a:rPr>
              <a:t>Current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is the number of electrons that flow through the system per second.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Unit = ampere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1 A of current = 1 coulomb of charge flowing each second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1 A = 6.242 × 10</a:t>
            </a:r>
            <a:r>
              <a:rPr lang="en-US" baseline="30000" dirty="0">
                <a:solidFill>
                  <a:srgbClr val="000000"/>
                </a:solidFill>
                <a:latin typeface="Arial" charset="0"/>
              </a:rPr>
              <a:t>18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 electrons per second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Electrode surface area dictates the number of electrons that can flow.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Larger batteries produce larger currents.</a:t>
            </a:r>
          </a:p>
        </p:txBody>
      </p:sp>
    </p:spTree>
    <p:extLst>
      <p:ext uri="{BB962C8B-B14F-4D97-AF65-F5344CB8AC3E}">
        <p14:creationId xmlns:p14="http://schemas.microsoft.com/office/powerpoint/2010/main" val="1926731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772400" cy="5794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Voltage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14400"/>
            <a:ext cx="8458200" cy="54864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The difference in potential energy between the reactants and products is the </a:t>
            </a:r>
            <a:r>
              <a:rPr lang="en-US" b="1" dirty="0">
                <a:solidFill>
                  <a:schemeClr val="accent2"/>
                </a:solidFill>
                <a:latin typeface="Arial" charset="0"/>
              </a:rPr>
              <a:t>potential difference</a:t>
            </a:r>
            <a:r>
              <a:rPr lang="en-US" dirty="0">
                <a:latin typeface="Arial" charset="0"/>
              </a:rPr>
              <a:t>.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Unit = volt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1 V = 1 J of energy per coulomb of charge</a:t>
            </a:r>
          </a:p>
          <a:p>
            <a:pPr lvl="1"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The voltage needed to drive electrons through the external circuit</a:t>
            </a:r>
          </a:p>
          <a:p>
            <a:pPr eaLnBrk="1" hangingPunct="1"/>
            <a:r>
              <a:rPr lang="en-US" dirty="0">
                <a:solidFill>
                  <a:srgbClr val="000000"/>
                </a:solidFill>
                <a:latin typeface="Arial" charset="0"/>
              </a:rPr>
              <a:t>The amount of force pushing the electrons through the wire is called the</a:t>
            </a:r>
            <a:r>
              <a:rPr lang="en-US" dirty="0">
                <a:latin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Arial" charset="0"/>
              </a:rPr>
              <a:t>electromotive force, </a:t>
            </a:r>
            <a:r>
              <a:rPr lang="en-US" b="1" dirty="0" err="1">
                <a:solidFill>
                  <a:schemeClr val="accent2"/>
                </a:solidFill>
                <a:latin typeface="Arial" charset="0"/>
              </a:rPr>
              <a:t>emf</a:t>
            </a:r>
            <a:r>
              <a:rPr lang="en-US" dirty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3400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Rules for Assigning Oxidation Numbers 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1. The oxidation number of any uncombined element is 0.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2. The oxidation number of a monatomic ion equals the charge on the ion.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3. The more-electronegative element in a binary compound is assigned the number equal to the charge it would have if it were an ion.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4. The oxidation </a:t>
            </a:r>
            <a:r>
              <a:rPr lang="en-US" sz="2000">
                <a:solidFill>
                  <a:schemeClr val="tx1"/>
                </a:solidFill>
              </a:rPr>
              <a:t>number of </a:t>
            </a:r>
            <a:r>
              <a:rPr lang="en-US" sz="2000" dirty="0">
                <a:solidFill>
                  <a:schemeClr val="tx1"/>
                </a:solidFill>
              </a:rPr>
              <a:t>fluorine in a compound is always -1 </a:t>
            </a:r>
          </a:p>
          <a:p>
            <a:r>
              <a:rPr lang="en-US" sz="2000" dirty="0">
                <a:solidFill>
                  <a:schemeClr val="tx1"/>
                </a:solidFill>
              </a:rPr>
              <a:t>5. Oxygen has an oxidation number of -2 unless it is combined with F, when it is +2, or it is in a peroxide, such as H2O2, when it is -1 </a:t>
            </a:r>
          </a:p>
          <a:p>
            <a:r>
              <a:rPr lang="en-US" sz="2000" dirty="0">
                <a:solidFill>
                  <a:schemeClr val="tx1"/>
                </a:solidFill>
              </a:rPr>
              <a:t>6. The oxidation state of hydrogen in most of its compounds is +1 unless it is combined with a metal, in which case it is -1 </a:t>
            </a:r>
          </a:p>
          <a:p>
            <a:r>
              <a:rPr lang="en-US" sz="2000" dirty="0">
                <a:solidFill>
                  <a:schemeClr val="tx1"/>
                </a:solidFill>
              </a:rPr>
              <a:t>7. In compounds, the elements of groups 1 and 2 as well as aluminum have oxidation numbers +1, +2 and +3 respectively.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8. The sum of the oxidation numbers of all atoms in a neutral compound is 0.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9. The sum of the oxidation numbers of all atoms in a polyatomic ion equals charge of the ion. </a:t>
            </a:r>
          </a:p>
        </p:txBody>
      </p:sp>
    </p:spTree>
    <p:extLst>
      <p:ext uri="{BB962C8B-B14F-4D97-AF65-F5344CB8AC3E}">
        <p14:creationId xmlns:p14="http://schemas.microsoft.com/office/powerpoint/2010/main" val="3926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576263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Balancing Redox Reactions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79163" y="1981200"/>
            <a:ext cx="8534400" cy="28956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4400" dirty="0">
                <a:latin typeface="Arial" charset="0"/>
              </a:rPr>
              <a:t> </a:t>
            </a:r>
            <a:r>
              <a:rPr lang="en-US" sz="4400" b="1" dirty="0">
                <a:solidFill>
                  <a:schemeClr val="tx1"/>
                </a:solidFill>
                <a:latin typeface="Arial" charset="0"/>
              </a:rPr>
              <a:t>Assign oxidation states</a:t>
            </a:r>
          </a:p>
          <a:p>
            <a:pPr marL="1143000" lvl="1" indent="-74295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000" dirty="0">
                <a:latin typeface="Arial" charset="0"/>
              </a:rPr>
              <a:t>Determine the element oxidized and the element reduced.</a:t>
            </a:r>
          </a:p>
          <a:p>
            <a:pPr marL="576262" lvl="1" indent="0" eaLnBrk="1" hangingPunct="1">
              <a:lnSpc>
                <a:spcPct val="90000"/>
              </a:lnSpc>
              <a:buNone/>
            </a:pPr>
            <a:endParaRPr lang="en-US" sz="4400" dirty="0">
              <a:latin typeface="Arial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500" dirty="0">
              <a:latin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9CBC50-BD40-0645-9844-9D48C58A4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1169" y="3987024"/>
            <a:ext cx="572464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030A0"/>
                </a:solidFill>
              </a:rPr>
              <a:t>3 Cl</a:t>
            </a:r>
            <a:r>
              <a:rPr lang="en-US" sz="3200" baseline="-25000" dirty="0">
                <a:solidFill>
                  <a:srgbClr val="7030A0"/>
                </a:solidFill>
              </a:rPr>
              <a:t>2</a:t>
            </a:r>
            <a:r>
              <a:rPr lang="en-US" sz="3200" dirty="0">
                <a:solidFill>
                  <a:srgbClr val="7030A0"/>
                </a:solidFill>
              </a:rPr>
              <a:t> + I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+ </a:t>
            </a:r>
            <a:r>
              <a:rPr lang="en-US" sz="3200" dirty="0">
                <a:solidFill>
                  <a:srgbClr val="7030A0"/>
                </a:solidFill>
                <a:cs typeface="Lucida Grande" charset="0"/>
              </a:rPr>
              <a:t>→</a:t>
            </a:r>
            <a:r>
              <a:rPr lang="en-US" sz="3200" dirty="0">
                <a:solidFill>
                  <a:srgbClr val="7030A0"/>
                </a:solidFill>
              </a:rPr>
              <a:t> 6 Cl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+ IO</a:t>
            </a:r>
            <a:r>
              <a:rPr lang="en-US" sz="3200" baseline="-25000" dirty="0">
                <a:solidFill>
                  <a:srgbClr val="7030A0"/>
                </a:solidFill>
              </a:rPr>
              <a:t>3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</a:p>
          <a:p>
            <a:r>
              <a:rPr lang="en-US" dirty="0">
                <a:solidFill>
                  <a:srgbClr val="00B050"/>
                </a:solidFill>
              </a:rPr>
              <a:t>      0       −1      	  −1       +5 −2	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34231A4-9AC1-B342-81D4-96A136AE038D}"/>
              </a:ext>
            </a:extLst>
          </p:cNvPr>
          <p:cNvSpPr/>
          <p:nvPr/>
        </p:nvSpPr>
        <p:spPr bwMode="auto">
          <a:xfrm>
            <a:off x="1919141" y="4525486"/>
            <a:ext cx="381000" cy="41116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1310BFE-0B6A-0642-BFAB-72E0E508995C}"/>
              </a:ext>
            </a:extLst>
          </p:cNvPr>
          <p:cNvSpPr/>
          <p:nvPr/>
        </p:nvSpPr>
        <p:spPr bwMode="auto">
          <a:xfrm>
            <a:off x="2705100" y="4525486"/>
            <a:ext cx="533400" cy="41116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18CA603-AB3B-BF4B-8C2F-9103AE749F18}"/>
              </a:ext>
            </a:extLst>
          </p:cNvPr>
          <p:cNvSpPr/>
          <p:nvPr/>
        </p:nvSpPr>
        <p:spPr bwMode="auto">
          <a:xfrm>
            <a:off x="4431107" y="4495561"/>
            <a:ext cx="457200" cy="41116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B380385-C610-4A40-8326-2704C398B314}"/>
              </a:ext>
            </a:extLst>
          </p:cNvPr>
          <p:cNvSpPr/>
          <p:nvPr/>
        </p:nvSpPr>
        <p:spPr bwMode="auto">
          <a:xfrm>
            <a:off x="5345507" y="4524753"/>
            <a:ext cx="381000" cy="41116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8ACA7B4-5715-5241-BA1A-10AB14232B22}"/>
              </a:ext>
            </a:extLst>
          </p:cNvPr>
          <p:cNvSpPr/>
          <p:nvPr/>
        </p:nvSpPr>
        <p:spPr bwMode="auto">
          <a:xfrm>
            <a:off x="5790282" y="4556918"/>
            <a:ext cx="533400" cy="41116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56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576263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Balancing Redox Reactions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4724400" cy="54864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2000" dirty="0">
                <a:latin typeface="Arial" charset="0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Arial" charset="0"/>
              </a:rPr>
              <a:t>Write oxidation and reduction half-reactions, including electrons</a:t>
            </a:r>
            <a:r>
              <a:rPr lang="en-US" sz="3600" dirty="0">
                <a:latin typeface="Arial" charset="0"/>
              </a:rPr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600" dirty="0">
                <a:latin typeface="Arial" charset="0"/>
              </a:rPr>
              <a:t> Oxidation electrons on right, and reduction electrons on left of </a:t>
            </a:r>
            <a:br>
              <a:rPr lang="en-US" sz="3600" dirty="0">
                <a:latin typeface="Arial" charset="0"/>
              </a:rPr>
            </a:br>
            <a:r>
              <a:rPr lang="en-US" sz="3600" dirty="0">
                <a:latin typeface="Arial" charset="0"/>
              </a:rPr>
              <a:t>the arrow.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DCAA5E-861D-6A48-A058-DE5AE3F8323C}"/>
              </a:ext>
            </a:extLst>
          </p:cNvPr>
          <p:cNvSpPr txBox="1"/>
          <p:nvPr/>
        </p:nvSpPr>
        <p:spPr>
          <a:xfrm>
            <a:off x="3360506" y="2474119"/>
            <a:ext cx="409439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222268"/>
                </a:solidFill>
              </a:rPr>
              <a:t>Oxidation:  I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→ IO</a:t>
            </a:r>
            <a:r>
              <a:rPr lang="en-US" sz="3200" baseline="-25000" dirty="0">
                <a:solidFill>
                  <a:srgbClr val="222268"/>
                </a:solidFill>
              </a:rPr>
              <a:t>3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endParaRPr lang="en-US" sz="3200" dirty="0">
              <a:solidFill>
                <a:srgbClr val="22226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F0CA08-F7A0-D04A-B62C-A6257BC0C945}"/>
              </a:ext>
            </a:extLst>
          </p:cNvPr>
          <p:cNvSpPr txBox="1"/>
          <p:nvPr/>
        </p:nvSpPr>
        <p:spPr>
          <a:xfrm>
            <a:off x="3360506" y="3184525"/>
            <a:ext cx="5791200" cy="579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2BFC5"/>
                </a:solidFill>
              </a:rPr>
              <a:t>Reduction: Cl</a:t>
            </a:r>
            <a:r>
              <a:rPr lang="en-US" sz="3200" baseline="-25000" dirty="0">
                <a:solidFill>
                  <a:srgbClr val="72BFC5"/>
                </a:solidFill>
              </a:rPr>
              <a:t>2</a:t>
            </a:r>
            <a:r>
              <a:rPr lang="en-US" sz="3200" dirty="0">
                <a:solidFill>
                  <a:srgbClr val="72BFC5"/>
                </a:solidFill>
              </a:rPr>
              <a:t> → 2 Cl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endParaRPr lang="en-US" sz="3200" dirty="0">
              <a:solidFill>
                <a:srgbClr val="72BF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4594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5899"/>
            <a:ext cx="7772400" cy="576263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Balancing Redox Reactions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4646612" cy="4267200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3000" b="1" dirty="0">
                <a:solidFill>
                  <a:schemeClr val="tx1"/>
                </a:solidFill>
                <a:latin typeface="Arial" charset="0"/>
              </a:rPr>
              <a:t>Balance half-reactions by mass</a:t>
            </a:r>
            <a:r>
              <a:rPr lang="en-US" sz="3000" dirty="0">
                <a:latin typeface="Arial" charset="0"/>
              </a:rPr>
              <a:t>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latin typeface="Arial" charset="0"/>
              </a:rPr>
              <a:t>First balance elements other than H and O.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latin typeface="Arial" charset="0"/>
              </a:rPr>
              <a:t>Add H</a:t>
            </a:r>
            <a:r>
              <a:rPr lang="en-US" sz="3000" baseline="-25000" dirty="0">
                <a:latin typeface="Arial" charset="0"/>
              </a:rPr>
              <a:t>2</a:t>
            </a:r>
            <a:r>
              <a:rPr lang="en-US" sz="3000" dirty="0">
                <a:latin typeface="Arial" charset="0"/>
              </a:rPr>
              <a:t>O where O is needed.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latin typeface="Arial" charset="0"/>
              </a:rPr>
              <a:t>Add H</a:t>
            </a:r>
            <a:r>
              <a:rPr lang="en-US" sz="3000" baseline="30000" dirty="0">
                <a:latin typeface="Arial" charset="0"/>
              </a:rPr>
              <a:t>+</a:t>
            </a:r>
            <a:r>
              <a:rPr lang="en-US" sz="3000" dirty="0">
                <a:latin typeface="Arial" charset="0"/>
              </a:rPr>
              <a:t> where H is needed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A7881F-387B-B240-9563-A409A7800318}"/>
              </a:ext>
            </a:extLst>
          </p:cNvPr>
          <p:cNvSpPr txBox="1"/>
          <p:nvPr/>
        </p:nvSpPr>
        <p:spPr>
          <a:xfrm>
            <a:off x="381000" y="5014119"/>
            <a:ext cx="671049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222268"/>
                </a:solidFill>
              </a:rPr>
              <a:t>Oxidation:  I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+ 3H</a:t>
            </a:r>
            <a:r>
              <a:rPr lang="en-US" sz="3200" baseline="-25000" dirty="0">
                <a:solidFill>
                  <a:srgbClr val="222268"/>
                </a:solidFill>
              </a:rPr>
              <a:t>2</a:t>
            </a:r>
            <a:r>
              <a:rPr lang="en-US" sz="3200" dirty="0">
                <a:solidFill>
                  <a:srgbClr val="222268"/>
                </a:solidFill>
              </a:rPr>
              <a:t>O → IO</a:t>
            </a:r>
            <a:r>
              <a:rPr lang="en-US" sz="3200" baseline="-25000" dirty="0">
                <a:solidFill>
                  <a:srgbClr val="222268"/>
                </a:solidFill>
              </a:rPr>
              <a:t>3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</a:t>
            </a:r>
            <a:r>
              <a:rPr lang="en-US" sz="3200" i="1" dirty="0">
                <a:solidFill>
                  <a:srgbClr val="222268"/>
                </a:solidFill>
              </a:rPr>
              <a:t>+ </a:t>
            </a:r>
            <a:r>
              <a:rPr lang="en-US" sz="3200" dirty="0">
                <a:solidFill>
                  <a:srgbClr val="222268"/>
                </a:solidFill>
              </a:rPr>
              <a:t>6H</a:t>
            </a:r>
            <a:r>
              <a:rPr lang="en-US" sz="3200" baseline="30000" dirty="0">
                <a:solidFill>
                  <a:srgbClr val="222268"/>
                </a:solidFill>
              </a:rPr>
              <a:t>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B404E-6EE0-2C4D-8529-C312566904DB}"/>
              </a:ext>
            </a:extLst>
          </p:cNvPr>
          <p:cNvSpPr txBox="1"/>
          <p:nvPr/>
        </p:nvSpPr>
        <p:spPr>
          <a:xfrm>
            <a:off x="381000" y="5603812"/>
            <a:ext cx="5791200" cy="579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2BFC5"/>
                </a:solidFill>
              </a:rPr>
              <a:t>Reduction: Cl</a:t>
            </a:r>
            <a:r>
              <a:rPr lang="en-US" sz="3200" baseline="-25000" dirty="0">
                <a:solidFill>
                  <a:srgbClr val="72BFC5"/>
                </a:solidFill>
              </a:rPr>
              <a:t>2</a:t>
            </a:r>
            <a:r>
              <a:rPr lang="en-US" sz="3200" dirty="0">
                <a:solidFill>
                  <a:srgbClr val="72BFC5"/>
                </a:solidFill>
              </a:rPr>
              <a:t> → 2 Cl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endParaRPr lang="en-US" sz="3200" dirty="0">
              <a:solidFill>
                <a:srgbClr val="72BFC5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5968D06-CC97-624B-8BD9-7E1AB80073BB}"/>
              </a:ext>
            </a:extLst>
          </p:cNvPr>
          <p:cNvSpPr/>
          <p:nvPr/>
        </p:nvSpPr>
        <p:spPr bwMode="auto">
          <a:xfrm>
            <a:off x="3352800" y="5014119"/>
            <a:ext cx="1066800" cy="5847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F52301D-B964-F744-A471-C01141DED3EB}"/>
              </a:ext>
            </a:extLst>
          </p:cNvPr>
          <p:cNvSpPr/>
          <p:nvPr/>
        </p:nvSpPr>
        <p:spPr bwMode="auto">
          <a:xfrm>
            <a:off x="6172200" y="5097860"/>
            <a:ext cx="845537" cy="50103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63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4" grpId="0"/>
      <p:bldP spid="5" grpId="0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35334" y="169443"/>
            <a:ext cx="7772400" cy="576263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Balancing Redox Reactions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74716" y="814200"/>
            <a:ext cx="8534400" cy="30480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3000" b="1" dirty="0">
                <a:solidFill>
                  <a:schemeClr val="tx1"/>
                </a:solidFill>
                <a:latin typeface="Arial" charset="0"/>
              </a:rPr>
              <a:t>Balance half-reactions by charge.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latin typeface="Arial" charset="0"/>
              </a:rPr>
              <a:t>Balance charge by adjusting # of electrons.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latin typeface="Arial" charset="0"/>
              </a:rPr>
              <a:t>Balance electrons between half-reactions. </a:t>
            </a:r>
            <a:r>
              <a:rPr lang="en-US" sz="3000" i="1" dirty="0">
                <a:latin typeface="Arial" charset="0"/>
              </a:rPr>
              <a:t>Common Multiple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latin typeface="Arial" charset="0"/>
              </a:rPr>
              <a:t>Add half-reactions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3000" dirty="0">
                <a:latin typeface="Arial" charset="0"/>
              </a:rPr>
              <a:t>Check by counting atoms and total charge.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D9962-F543-2243-B63B-E68FA92D8447}"/>
              </a:ext>
            </a:extLst>
          </p:cNvPr>
          <p:cNvSpPr txBox="1"/>
          <p:nvPr/>
        </p:nvSpPr>
        <p:spPr>
          <a:xfrm>
            <a:off x="292689" y="3812940"/>
            <a:ext cx="856676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222268"/>
                </a:solidFill>
              </a:rPr>
              <a:t>Oxidation:  1x[I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+ 3H</a:t>
            </a:r>
            <a:r>
              <a:rPr lang="en-US" sz="3200" baseline="-25000" dirty="0">
                <a:solidFill>
                  <a:srgbClr val="222268"/>
                </a:solidFill>
              </a:rPr>
              <a:t>2</a:t>
            </a:r>
            <a:r>
              <a:rPr lang="en-US" sz="3200" dirty="0">
                <a:solidFill>
                  <a:srgbClr val="222268"/>
                </a:solidFill>
              </a:rPr>
              <a:t>O → IO</a:t>
            </a:r>
            <a:r>
              <a:rPr lang="en-US" sz="3200" baseline="-25000" dirty="0">
                <a:solidFill>
                  <a:srgbClr val="222268"/>
                </a:solidFill>
              </a:rPr>
              <a:t>3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+ 6 e</a:t>
            </a:r>
            <a:r>
              <a:rPr lang="en-US" sz="3200" baseline="30000" dirty="0">
                <a:solidFill>
                  <a:srgbClr val="222268"/>
                </a:solidFill>
              </a:rPr>
              <a:t>-</a:t>
            </a:r>
            <a:r>
              <a:rPr lang="en-US" sz="3200" dirty="0">
                <a:solidFill>
                  <a:srgbClr val="222268"/>
                </a:solidFill>
              </a:rPr>
              <a:t> </a:t>
            </a:r>
            <a:r>
              <a:rPr lang="en-US" sz="3200" i="1" dirty="0">
                <a:solidFill>
                  <a:srgbClr val="222268"/>
                </a:solidFill>
              </a:rPr>
              <a:t>+ </a:t>
            </a:r>
            <a:r>
              <a:rPr lang="en-US" sz="3200" dirty="0">
                <a:solidFill>
                  <a:srgbClr val="222268"/>
                </a:solidFill>
              </a:rPr>
              <a:t>6H</a:t>
            </a:r>
            <a:r>
              <a:rPr lang="en-US" sz="3200" baseline="30000" dirty="0">
                <a:solidFill>
                  <a:srgbClr val="222268"/>
                </a:solidFill>
              </a:rPr>
              <a:t>+</a:t>
            </a:r>
            <a:r>
              <a:rPr lang="en-US" sz="3200" dirty="0">
                <a:solidFill>
                  <a:srgbClr val="222268"/>
                </a:solidFill>
              </a:rPr>
              <a:t>]</a:t>
            </a:r>
            <a:endParaRPr lang="en-US" sz="3200" baseline="30000" dirty="0">
              <a:solidFill>
                <a:srgbClr val="22226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EE9422-098B-6744-8F97-EA70F411D40E}"/>
              </a:ext>
            </a:extLst>
          </p:cNvPr>
          <p:cNvSpPr txBox="1"/>
          <p:nvPr/>
        </p:nvSpPr>
        <p:spPr>
          <a:xfrm>
            <a:off x="288615" y="4440518"/>
            <a:ext cx="8459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2BFC5"/>
                </a:solidFill>
              </a:rPr>
              <a:t>Reduction: 3x[Cl</a:t>
            </a:r>
            <a:r>
              <a:rPr lang="en-US" sz="3200" baseline="-25000" dirty="0">
                <a:solidFill>
                  <a:srgbClr val="72BFC5"/>
                </a:solidFill>
              </a:rPr>
              <a:t>2</a:t>
            </a:r>
            <a:r>
              <a:rPr lang="en-US" sz="3200" dirty="0">
                <a:solidFill>
                  <a:srgbClr val="72BFC5"/>
                </a:solidFill>
              </a:rPr>
              <a:t> + 2 e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r>
              <a:rPr lang="en-US" sz="3200" dirty="0">
                <a:solidFill>
                  <a:srgbClr val="72BFC5"/>
                </a:solidFill>
              </a:rPr>
              <a:t> → 2 Cl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r>
              <a:rPr lang="en-US" sz="3200" dirty="0">
                <a:solidFill>
                  <a:srgbClr val="72BFC5"/>
                </a:solidFill>
              </a:rPr>
              <a:t>]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BE1F4BD-F131-104A-9201-D78AD281007D}"/>
              </a:ext>
            </a:extLst>
          </p:cNvPr>
          <p:cNvSpPr/>
          <p:nvPr/>
        </p:nvSpPr>
        <p:spPr bwMode="auto">
          <a:xfrm>
            <a:off x="6705600" y="3858785"/>
            <a:ext cx="685800" cy="5085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1500C8-9244-AC4D-87C7-A74857034678}"/>
              </a:ext>
            </a:extLst>
          </p:cNvPr>
          <p:cNvSpPr/>
          <p:nvPr/>
        </p:nvSpPr>
        <p:spPr bwMode="auto">
          <a:xfrm>
            <a:off x="4229100" y="4485147"/>
            <a:ext cx="685800" cy="5085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C52A33-B00F-0341-BBA0-C25B8F7FC569}"/>
              </a:ext>
            </a:extLst>
          </p:cNvPr>
          <p:cNvSpPr/>
          <p:nvPr/>
        </p:nvSpPr>
        <p:spPr bwMode="auto">
          <a:xfrm>
            <a:off x="2590800" y="3901357"/>
            <a:ext cx="457200" cy="4572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DC14B01-446C-6946-B8C1-5E40B499BA85}"/>
              </a:ext>
            </a:extLst>
          </p:cNvPr>
          <p:cNvSpPr/>
          <p:nvPr/>
        </p:nvSpPr>
        <p:spPr bwMode="auto">
          <a:xfrm>
            <a:off x="2590800" y="4494551"/>
            <a:ext cx="457200" cy="5085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6B8E67-7E3D-6843-8724-B20FB513B76A}"/>
              </a:ext>
            </a:extLst>
          </p:cNvPr>
          <p:cNvSpPr txBox="1"/>
          <p:nvPr/>
        </p:nvSpPr>
        <p:spPr>
          <a:xfrm>
            <a:off x="288615" y="5207095"/>
            <a:ext cx="79752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222268"/>
                </a:solidFill>
              </a:rPr>
              <a:t>Oxidation:  I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+ 3H</a:t>
            </a:r>
            <a:r>
              <a:rPr lang="en-US" sz="3200" baseline="-25000" dirty="0">
                <a:solidFill>
                  <a:srgbClr val="222268"/>
                </a:solidFill>
              </a:rPr>
              <a:t>2</a:t>
            </a:r>
            <a:r>
              <a:rPr lang="en-US" sz="3200" dirty="0">
                <a:solidFill>
                  <a:srgbClr val="222268"/>
                </a:solidFill>
              </a:rPr>
              <a:t>O → IO</a:t>
            </a:r>
            <a:r>
              <a:rPr lang="en-US" sz="3200" baseline="-25000" dirty="0">
                <a:solidFill>
                  <a:srgbClr val="222268"/>
                </a:solidFill>
              </a:rPr>
              <a:t>3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+ 6 e</a:t>
            </a:r>
            <a:r>
              <a:rPr lang="en-US" sz="3200" baseline="30000" dirty="0">
                <a:solidFill>
                  <a:srgbClr val="222268"/>
                </a:solidFill>
              </a:rPr>
              <a:t>-</a:t>
            </a:r>
            <a:r>
              <a:rPr lang="en-US" sz="3200" dirty="0">
                <a:solidFill>
                  <a:srgbClr val="222268"/>
                </a:solidFill>
              </a:rPr>
              <a:t> </a:t>
            </a:r>
            <a:r>
              <a:rPr lang="en-US" sz="3200" i="1" dirty="0">
                <a:solidFill>
                  <a:srgbClr val="222268"/>
                </a:solidFill>
              </a:rPr>
              <a:t>+ </a:t>
            </a:r>
            <a:r>
              <a:rPr lang="en-US" sz="3200" dirty="0">
                <a:solidFill>
                  <a:srgbClr val="222268"/>
                </a:solidFill>
              </a:rPr>
              <a:t>6H</a:t>
            </a:r>
            <a:r>
              <a:rPr lang="en-US" sz="3200" baseline="30000" dirty="0">
                <a:solidFill>
                  <a:srgbClr val="222268"/>
                </a:solidFill>
              </a:rPr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3CC730-B551-BA44-BE37-396F2A6999F0}"/>
              </a:ext>
            </a:extLst>
          </p:cNvPr>
          <p:cNvSpPr txBox="1"/>
          <p:nvPr/>
        </p:nvSpPr>
        <p:spPr>
          <a:xfrm>
            <a:off x="288615" y="5791870"/>
            <a:ext cx="8459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2BFC5"/>
                </a:solidFill>
              </a:rPr>
              <a:t>Reduction: 3Cl</a:t>
            </a:r>
            <a:r>
              <a:rPr lang="en-US" sz="3200" baseline="-25000" dirty="0">
                <a:solidFill>
                  <a:srgbClr val="72BFC5"/>
                </a:solidFill>
              </a:rPr>
              <a:t>2</a:t>
            </a:r>
            <a:r>
              <a:rPr lang="en-US" sz="3200" dirty="0">
                <a:solidFill>
                  <a:srgbClr val="72BFC5"/>
                </a:solidFill>
              </a:rPr>
              <a:t> + 6 e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r>
              <a:rPr lang="en-US" sz="3200" dirty="0">
                <a:solidFill>
                  <a:srgbClr val="72BFC5"/>
                </a:solidFill>
              </a:rPr>
              <a:t> → 6 Cl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r>
              <a:rPr lang="en-US" sz="3200" dirty="0">
                <a:solidFill>
                  <a:srgbClr val="72BFC5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6561845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  <p:bldP spid="4" grpId="0"/>
      <p:bldP spid="5" grpId="0"/>
      <p:bldP spid="2" grpId="0" animBg="1"/>
      <p:bldP spid="3" grpId="0" animBg="1"/>
      <p:bldP spid="6" grpId="0" animBg="1"/>
      <p:bldP spid="7" grpId="0" animBg="1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35334" y="169443"/>
            <a:ext cx="7772400" cy="576263"/>
          </a:xfrm>
        </p:spPr>
        <p:txBody>
          <a:bodyPr lIns="90488" tIns="44450" rIns="90488" bIns="44450"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Balancing Redox Reactions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D9962-F543-2243-B63B-E68FA92D8447}"/>
              </a:ext>
            </a:extLst>
          </p:cNvPr>
          <p:cNvSpPr txBox="1"/>
          <p:nvPr/>
        </p:nvSpPr>
        <p:spPr>
          <a:xfrm>
            <a:off x="292689" y="3812940"/>
            <a:ext cx="856676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222268"/>
                </a:solidFill>
              </a:rPr>
              <a:t>Oxidation:  1x[I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+ 3H</a:t>
            </a:r>
            <a:r>
              <a:rPr lang="en-US" sz="3200" baseline="-25000" dirty="0">
                <a:solidFill>
                  <a:srgbClr val="222268"/>
                </a:solidFill>
              </a:rPr>
              <a:t>2</a:t>
            </a:r>
            <a:r>
              <a:rPr lang="en-US" sz="3200" dirty="0">
                <a:solidFill>
                  <a:srgbClr val="222268"/>
                </a:solidFill>
              </a:rPr>
              <a:t>O → IO</a:t>
            </a:r>
            <a:r>
              <a:rPr lang="en-US" sz="3200" baseline="-25000" dirty="0">
                <a:solidFill>
                  <a:srgbClr val="222268"/>
                </a:solidFill>
              </a:rPr>
              <a:t>3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+ 6 e</a:t>
            </a:r>
            <a:r>
              <a:rPr lang="en-US" sz="3200" baseline="30000" dirty="0">
                <a:solidFill>
                  <a:srgbClr val="222268"/>
                </a:solidFill>
              </a:rPr>
              <a:t>-</a:t>
            </a:r>
            <a:r>
              <a:rPr lang="en-US" sz="3200" dirty="0">
                <a:solidFill>
                  <a:srgbClr val="222268"/>
                </a:solidFill>
              </a:rPr>
              <a:t> </a:t>
            </a:r>
            <a:r>
              <a:rPr lang="en-US" sz="3200" i="1" dirty="0">
                <a:solidFill>
                  <a:srgbClr val="222268"/>
                </a:solidFill>
              </a:rPr>
              <a:t>+ </a:t>
            </a:r>
            <a:r>
              <a:rPr lang="en-US" sz="3200" dirty="0">
                <a:solidFill>
                  <a:srgbClr val="222268"/>
                </a:solidFill>
              </a:rPr>
              <a:t>6H</a:t>
            </a:r>
            <a:r>
              <a:rPr lang="en-US" sz="3200" baseline="30000" dirty="0">
                <a:solidFill>
                  <a:srgbClr val="222268"/>
                </a:solidFill>
              </a:rPr>
              <a:t>+</a:t>
            </a:r>
            <a:r>
              <a:rPr lang="en-US" sz="3200" dirty="0">
                <a:solidFill>
                  <a:srgbClr val="222268"/>
                </a:solidFill>
              </a:rPr>
              <a:t>]</a:t>
            </a:r>
            <a:endParaRPr lang="en-US" sz="3200" baseline="30000" dirty="0">
              <a:solidFill>
                <a:srgbClr val="222268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EE9422-098B-6744-8F97-EA70F411D40E}"/>
              </a:ext>
            </a:extLst>
          </p:cNvPr>
          <p:cNvSpPr txBox="1"/>
          <p:nvPr/>
        </p:nvSpPr>
        <p:spPr>
          <a:xfrm>
            <a:off x="288615" y="4440518"/>
            <a:ext cx="8459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2BFC5"/>
                </a:solidFill>
              </a:rPr>
              <a:t>Reduction: 3x[Cl</a:t>
            </a:r>
            <a:r>
              <a:rPr lang="en-US" sz="3200" baseline="-25000" dirty="0">
                <a:solidFill>
                  <a:srgbClr val="72BFC5"/>
                </a:solidFill>
              </a:rPr>
              <a:t>2</a:t>
            </a:r>
            <a:r>
              <a:rPr lang="en-US" sz="3200" dirty="0">
                <a:solidFill>
                  <a:srgbClr val="72BFC5"/>
                </a:solidFill>
              </a:rPr>
              <a:t> + 2 e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r>
              <a:rPr lang="en-US" sz="3200" dirty="0">
                <a:solidFill>
                  <a:srgbClr val="72BFC5"/>
                </a:solidFill>
              </a:rPr>
              <a:t> → 2 Cl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r>
              <a:rPr lang="en-US" sz="3200" dirty="0">
                <a:solidFill>
                  <a:srgbClr val="72BFC5"/>
                </a:solidFill>
              </a:rPr>
              <a:t>]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BE1F4BD-F131-104A-9201-D78AD281007D}"/>
              </a:ext>
            </a:extLst>
          </p:cNvPr>
          <p:cNvSpPr/>
          <p:nvPr/>
        </p:nvSpPr>
        <p:spPr bwMode="auto">
          <a:xfrm>
            <a:off x="6705600" y="3858785"/>
            <a:ext cx="685800" cy="5085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1500C8-9244-AC4D-87C7-A74857034678}"/>
              </a:ext>
            </a:extLst>
          </p:cNvPr>
          <p:cNvSpPr/>
          <p:nvPr/>
        </p:nvSpPr>
        <p:spPr bwMode="auto">
          <a:xfrm>
            <a:off x="4229100" y="4485147"/>
            <a:ext cx="685800" cy="5085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EC52A33-B00F-0341-BBA0-C25B8F7FC569}"/>
              </a:ext>
            </a:extLst>
          </p:cNvPr>
          <p:cNvSpPr/>
          <p:nvPr/>
        </p:nvSpPr>
        <p:spPr bwMode="auto">
          <a:xfrm>
            <a:off x="2590800" y="3901357"/>
            <a:ext cx="457200" cy="4572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DC14B01-446C-6946-B8C1-5E40B499BA85}"/>
              </a:ext>
            </a:extLst>
          </p:cNvPr>
          <p:cNvSpPr/>
          <p:nvPr/>
        </p:nvSpPr>
        <p:spPr bwMode="auto">
          <a:xfrm>
            <a:off x="2590800" y="4494551"/>
            <a:ext cx="457200" cy="5085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6B8E67-7E3D-6843-8724-B20FB513B76A}"/>
              </a:ext>
            </a:extLst>
          </p:cNvPr>
          <p:cNvSpPr txBox="1"/>
          <p:nvPr/>
        </p:nvSpPr>
        <p:spPr>
          <a:xfrm>
            <a:off x="288615" y="5207095"/>
            <a:ext cx="797526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222268"/>
                </a:solidFill>
              </a:rPr>
              <a:t>Oxidation:  I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+ 3H</a:t>
            </a:r>
            <a:r>
              <a:rPr lang="en-US" sz="3200" baseline="-25000" dirty="0">
                <a:solidFill>
                  <a:srgbClr val="222268"/>
                </a:solidFill>
              </a:rPr>
              <a:t>2</a:t>
            </a:r>
            <a:r>
              <a:rPr lang="en-US" sz="3200" dirty="0">
                <a:solidFill>
                  <a:srgbClr val="222268"/>
                </a:solidFill>
              </a:rPr>
              <a:t>O → IO</a:t>
            </a:r>
            <a:r>
              <a:rPr lang="en-US" sz="3200" baseline="-25000" dirty="0">
                <a:solidFill>
                  <a:srgbClr val="222268"/>
                </a:solidFill>
              </a:rPr>
              <a:t>3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+ 6 e</a:t>
            </a:r>
            <a:r>
              <a:rPr lang="en-US" sz="3200" baseline="30000" dirty="0">
                <a:solidFill>
                  <a:srgbClr val="222268"/>
                </a:solidFill>
              </a:rPr>
              <a:t>-</a:t>
            </a:r>
            <a:r>
              <a:rPr lang="en-US" sz="3200" dirty="0">
                <a:solidFill>
                  <a:srgbClr val="222268"/>
                </a:solidFill>
              </a:rPr>
              <a:t> </a:t>
            </a:r>
            <a:r>
              <a:rPr lang="en-US" sz="3200" i="1" dirty="0">
                <a:solidFill>
                  <a:srgbClr val="222268"/>
                </a:solidFill>
              </a:rPr>
              <a:t>+ </a:t>
            </a:r>
            <a:r>
              <a:rPr lang="en-US" sz="3200" dirty="0">
                <a:solidFill>
                  <a:srgbClr val="222268"/>
                </a:solidFill>
              </a:rPr>
              <a:t>6H</a:t>
            </a:r>
            <a:r>
              <a:rPr lang="en-US" sz="3200" baseline="30000" dirty="0">
                <a:solidFill>
                  <a:srgbClr val="222268"/>
                </a:solidFill>
              </a:rPr>
              <a:t>+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3CC730-B551-BA44-BE37-396F2A6999F0}"/>
              </a:ext>
            </a:extLst>
          </p:cNvPr>
          <p:cNvSpPr txBox="1"/>
          <p:nvPr/>
        </p:nvSpPr>
        <p:spPr>
          <a:xfrm>
            <a:off x="288615" y="5791870"/>
            <a:ext cx="84593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2BFC5"/>
                </a:solidFill>
              </a:rPr>
              <a:t>Reduction: 3Cl</a:t>
            </a:r>
            <a:r>
              <a:rPr lang="en-US" sz="3200" baseline="-25000" dirty="0">
                <a:solidFill>
                  <a:srgbClr val="72BFC5"/>
                </a:solidFill>
              </a:rPr>
              <a:t>2</a:t>
            </a:r>
            <a:r>
              <a:rPr lang="en-US" sz="3200" dirty="0">
                <a:solidFill>
                  <a:srgbClr val="72BFC5"/>
                </a:solidFill>
              </a:rPr>
              <a:t> + 6 e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r>
              <a:rPr lang="en-US" sz="3200" dirty="0">
                <a:solidFill>
                  <a:srgbClr val="72BFC5"/>
                </a:solidFill>
              </a:rPr>
              <a:t> → 6 Cl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r>
              <a:rPr lang="en-US" sz="3200" dirty="0">
                <a:solidFill>
                  <a:srgbClr val="72BFC5"/>
                </a:solidFill>
              </a:rPr>
              <a:t>]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702156AF-A17E-264B-A3A4-B8F1DCCAE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334759"/>
            <a:ext cx="725805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030A0"/>
                </a:solidFill>
              </a:rPr>
              <a:t>3 Cl</a:t>
            </a:r>
            <a:r>
              <a:rPr lang="en-US" sz="3200" baseline="-25000" dirty="0">
                <a:solidFill>
                  <a:srgbClr val="7030A0"/>
                </a:solidFill>
              </a:rPr>
              <a:t>2</a:t>
            </a:r>
            <a:r>
              <a:rPr lang="en-US" sz="3200" dirty="0">
                <a:solidFill>
                  <a:srgbClr val="7030A0"/>
                </a:solidFill>
              </a:rPr>
              <a:t> + I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+ 3H</a:t>
            </a:r>
            <a:r>
              <a:rPr lang="en-US" sz="3200" baseline="-25000" dirty="0">
                <a:solidFill>
                  <a:srgbClr val="7030A0"/>
                </a:solidFill>
              </a:rPr>
              <a:t>2</a:t>
            </a:r>
            <a:r>
              <a:rPr lang="en-US" sz="3200" dirty="0">
                <a:solidFill>
                  <a:srgbClr val="7030A0"/>
                </a:solidFill>
              </a:rPr>
              <a:t>O </a:t>
            </a:r>
            <a:r>
              <a:rPr lang="en-US" sz="3200" dirty="0">
                <a:solidFill>
                  <a:srgbClr val="7030A0"/>
                </a:solidFill>
                <a:cs typeface="Lucida Grande" charset="0"/>
              </a:rPr>
              <a:t>→</a:t>
            </a:r>
            <a:r>
              <a:rPr lang="en-US" sz="3200" dirty="0">
                <a:solidFill>
                  <a:srgbClr val="7030A0"/>
                </a:solidFill>
              </a:rPr>
              <a:t> 6 </a:t>
            </a:r>
            <a:r>
              <a:rPr lang="en-US" sz="3200" dirty="0" err="1">
                <a:solidFill>
                  <a:srgbClr val="7030A0"/>
                </a:solidFill>
              </a:rPr>
              <a:t>Cl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+ IO</a:t>
            </a:r>
            <a:r>
              <a:rPr lang="en-US" sz="3200" baseline="-25000" dirty="0">
                <a:solidFill>
                  <a:srgbClr val="7030A0"/>
                </a:solidFill>
              </a:rPr>
              <a:t>3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+ 6 H</a:t>
            </a:r>
            <a:r>
              <a:rPr lang="en-US" sz="3200" baseline="30000" dirty="0">
                <a:solidFill>
                  <a:srgbClr val="7030A0"/>
                </a:solidFill>
              </a:rPr>
              <a:t>+</a:t>
            </a:r>
            <a:endParaRPr lang="en-US" sz="3200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      </a:t>
            </a:r>
            <a:r>
              <a:rPr lang="en-US" dirty="0">
                <a:solidFill>
                  <a:srgbClr val="00B050"/>
                </a:solidFill>
              </a:rPr>
              <a:t>0       −1       +1</a:t>
            </a:r>
            <a:r>
              <a:rPr lang="en-US" dirty="0">
                <a:solidFill>
                  <a:srgbClr val="00B050"/>
                </a:solidFill>
                <a:latin typeface="Arial Unicode MS" charset="0"/>
              </a:rPr>
              <a:t>  </a:t>
            </a:r>
            <a:r>
              <a:rPr lang="en-US" dirty="0">
                <a:solidFill>
                  <a:srgbClr val="00B050"/>
                </a:solidFill>
              </a:rPr>
              <a:t>−2 	     −1     +5 −2	  +1</a:t>
            </a:r>
          </a:p>
        </p:txBody>
      </p:sp>
    </p:spTree>
    <p:extLst>
      <p:ext uri="{BB962C8B-B14F-4D97-AF65-F5344CB8AC3E}">
        <p14:creationId xmlns:p14="http://schemas.microsoft.com/office/powerpoint/2010/main" val="1150483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 animBg="1"/>
      <p:bldP spid="3" grpId="0" animBg="1"/>
      <p:bldP spid="6" grpId="0" animBg="1"/>
      <p:bldP spid="7" grpId="0" animBg="1"/>
      <p:bldP spid="10" grpId="0"/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Half-Reactions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839200" cy="27432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dirty="0">
                <a:latin typeface="Arial" charset="0"/>
              </a:rPr>
              <a:t>We generally split the redox reaction into two separate </a:t>
            </a:r>
            <a:r>
              <a:rPr lang="en-US" b="1" dirty="0">
                <a:solidFill>
                  <a:srgbClr val="3C8C93"/>
                </a:solidFill>
                <a:latin typeface="Arial" charset="0"/>
              </a:rPr>
              <a:t>half-reactions</a:t>
            </a:r>
            <a:r>
              <a:rPr lang="en-US" dirty="0">
                <a:latin typeface="Arial" charset="0"/>
              </a:rPr>
              <a:t>—a reaction just involving oxidation or reduction.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>
                <a:latin typeface="Arial" charset="0"/>
              </a:rPr>
              <a:t>The oxidation half-reaction has electrons as products. </a:t>
            </a:r>
          </a:p>
          <a:p>
            <a:pPr lvl="1" eaLnBrk="1" hangingPunct="1">
              <a:spcBef>
                <a:spcPts val="600"/>
              </a:spcBef>
            </a:pPr>
            <a:r>
              <a:rPr lang="en-US" dirty="0">
                <a:latin typeface="Arial" charset="0"/>
              </a:rPr>
              <a:t>The reduction half-reaction has electrons as reactants.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143000" y="4191000"/>
            <a:ext cx="725805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030A0"/>
                </a:solidFill>
              </a:rPr>
              <a:t>3 Cl</a:t>
            </a:r>
            <a:r>
              <a:rPr lang="en-US" sz="3200" baseline="-25000" dirty="0">
                <a:solidFill>
                  <a:srgbClr val="7030A0"/>
                </a:solidFill>
              </a:rPr>
              <a:t>2</a:t>
            </a:r>
            <a:r>
              <a:rPr lang="en-US" sz="3200" dirty="0">
                <a:solidFill>
                  <a:srgbClr val="7030A0"/>
                </a:solidFill>
              </a:rPr>
              <a:t> + I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+ 3H</a:t>
            </a:r>
            <a:r>
              <a:rPr lang="en-US" sz="3200" baseline="-25000" dirty="0">
                <a:solidFill>
                  <a:srgbClr val="7030A0"/>
                </a:solidFill>
              </a:rPr>
              <a:t>2</a:t>
            </a:r>
            <a:r>
              <a:rPr lang="en-US" sz="3200" dirty="0">
                <a:solidFill>
                  <a:srgbClr val="7030A0"/>
                </a:solidFill>
              </a:rPr>
              <a:t>O </a:t>
            </a:r>
            <a:r>
              <a:rPr lang="en-US" sz="3200" dirty="0">
                <a:solidFill>
                  <a:srgbClr val="7030A0"/>
                </a:solidFill>
                <a:cs typeface="Lucida Grande" charset="0"/>
              </a:rPr>
              <a:t>→</a:t>
            </a:r>
            <a:r>
              <a:rPr lang="en-US" sz="3200" dirty="0">
                <a:solidFill>
                  <a:srgbClr val="7030A0"/>
                </a:solidFill>
              </a:rPr>
              <a:t> 6 </a:t>
            </a:r>
            <a:r>
              <a:rPr lang="en-US" sz="3200" dirty="0" err="1">
                <a:solidFill>
                  <a:srgbClr val="7030A0"/>
                </a:solidFill>
              </a:rPr>
              <a:t>Cl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+ IO</a:t>
            </a:r>
            <a:r>
              <a:rPr lang="en-US" sz="3200" baseline="-25000" dirty="0">
                <a:solidFill>
                  <a:srgbClr val="7030A0"/>
                </a:solidFill>
              </a:rPr>
              <a:t>3</a:t>
            </a:r>
            <a:r>
              <a:rPr lang="en-US" sz="3200" baseline="30000" dirty="0">
                <a:solidFill>
                  <a:srgbClr val="7030A0"/>
                </a:solidFill>
              </a:rPr>
              <a:t>−</a:t>
            </a:r>
            <a:r>
              <a:rPr lang="en-US" sz="3200" dirty="0">
                <a:solidFill>
                  <a:srgbClr val="7030A0"/>
                </a:solidFill>
              </a:rPr>
              <a:t> + 6 H</a:t>
            </a:r>
            <a:r>
              <a:rPr lang="en-US" sz="3200" baseline="30000" dirty="0">
                <a:solidFill>
                  <a:srgbClr val="7030A0"/>
                </a:solidFill>
              </a:rPr>
              <a:t>+</a:t>
            </a:r>
            <a:endParaRPr lang="en-US" sz="3200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      </a:t>
            </a:r>
            <a:r>
              <a:rPr lang="en-US" dirty="0">
                <a:solidFill>
                  <a:srgbClr val="00B050"/>
                </a:solidFill>
              </a:rPr>
              <a:t>0       −1       +1</a:t>
            </a:r>
            <a:r>
              <a:rPr lang="en-US" dirty="0">
                <a:solidFill>
                  <a:srgbClr val="00B050"/>
                </a:solidFill>
                <a:latin typeface="Arial Unicode MS" charset="0"/>
              </a:rPr>
              <a:t>  </a:t>
            </a:r>
            <a:r>
              <a:rPr lang="en-US" dirty="0">
                <a:solidFill>
                  <a:srgbClr val="00B050"/>
                </a:solidFill>
              </a:rPr>
              <a:t>−2 	     −1     +5 −2	  +1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5181600"/>
            <a:ext cx="5122863" cy="579438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222268"/>
                </a:solidFill>
              </a:rPr>
              <a:t>Oxidation:  I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→ IO</a:t>
            </a:r>
            <a:r>
              <a:rPr lang="en-US" sz="3200" baseline="-25000" dirty="0">
                <a:solidFill>
                  <a:srgbClr val="222268"/>
                </a:solidFill>
              </a:rPr>
              <a:t>3</a:t>
            </a:r>
            <a:r>
              <a:rPr lang="en-US" sz="3200" baseline="30000" dirty="0">
                <a:solidFill>
                  <a:srgbClr val="222268"/>
                </a:solidFill>
              </a:rPr>
              <a:t>−</a:t>
            </a:r>
            <a:r>
              <a:rPr lang="en-US" sz="3200" dirty="0">
                <a:solidFill>
                  <a:srgbClr val="222268"/>
                </a:solidFill>
              </a:rPr>
              <a:t> + 6 </a:t>
            </a:r>
            <a:r>
              <a:rPr lang="en-US" sz="3200" i="1" dirty="0">
                <a:solidFill>
                  <a:srgbClr val="222268"/>
                </a:solidFill>
              </a:rPr>
              <a:t>e</a:t>
            </a:r>
            <a:r>
              <a:rPr lang="en-US" sz="3200" i="1" baseline="30000" dirty="0">
                <a:solidFill>
                  <a:srgbClr val="222268"/>
                </a:solidFill>
              </a:rPr>
              <a:t>−</a:t>
            </a:r>
            <a:endParaRPr lang="en-US" sz="3200" dirty="0">
              <a:solidFill>
                <a:srgbClr val="222268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5867400"/>
            <a:ext cx="5791200" cy="579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200" dirty="0">
                <a:solidFill>
                  <a:srgbClr val="72BFC5"/>
                </a:solidFill>
              </a:rPr>
              <a:t>Reduction: Cl</a:t>
            </a:r>
            <a:r>
              <a:rPr lang="en-US" sz="3200" baseline="-25000" dirty="0">
                <a:solidFill>
                  <a:srgbClr val="72BFC5"/>
                </a:solidFill>
              </a:rPr>
              <a:t>2</a:t>
            </a:r>
            <a:r>
              <a:rPr lang="en-US" sz="3200" dirty="0">
                <a:solidFill>
                  <a:srgbClr val="72BFC5"/>
                </a:solidFill>
              </a:rPr>
              <a:t> + 2 </a:t>
            </a:r>
            <a:r>
              <a:rPr lang="en-US" sz="3200" i="1" dirty="0">
                <a:solidFill>
                  <a:srgbClr val="72BFC5"/>
                </a:solidFill>
              </a:rPr>
              <a:t>e</a:t>
            </a:r>
            <a:r>
              <a:rPr lang="en-US" sz="3200" i="1" baseline="30000" dirty="0">
                <a:solidFill>
                  <a:srgbClr val="72BFC5"/>
                </a:solidFill>
              </a:rPr>
              <a:t>−</a:t>
            </a:r>
            <a:r>
              <a:rPr lang="en-US" sz="3200" i="1" dirty="0">
                <a:solidFill>
                  <a:srgbClr val="72BFC5"/>
                </a:solidFill>
              </a:rPr>
              <a:t> </a:t>
            </a:r>
            <a:r>
              <a:rPr lang="en-US" sz="3200" dirty="0">
                <a:solidFill>
                  <a:srgbClr val="72BFC5"/>
                </a:solidFill>
              </a:rPr>
              <a:t>→ 2 </a:t>
            </a:r>
            <a:r>
              <a:rPr lang="en-US" sz="3200" dirty="0" err="1">
                <a:solidFill>
                  <a:srgbClr val="72BFC5"/>
                </a:solidFill>
              </a:rPr>
              <a:t>Cl</a:t>
            </a:r>
            <a:r>
              <a:rPr lang="en-US" sz="3200" baseline="30000" dirty="0">
                <a:solidFill>
                  <a:srgbClr val="72BFC5"/>
                </a:solidFill>
              </a:rPr>
              <a:t>−</a:t>
            </a:r>
            <a:endParaRPr lang="en-US" sz="3200" dirty="0">
              <a:solidFill>
                <a:srgbClr val="72BF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273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8196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582613"/>
          </a:xfrm>
        </p:spPr>
        <p:txBody>
          <a:bodyPr lIns="90488" tIns="44450" rIns="90488" bIns="44450"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Oxidation and Reduction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382000" cy="5334000"/>
          </a:xfrm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</a:pPr>
            <a:r>
              <a:rPr lang="en-US" b="1" dirty="0">
                <a:solidFill>
                  <a:srgbClr val="0045AD"/>
                </a:solidFill>
                <a:latin typeface="Arial" charset="0"/>
              </a:rPr>
              <a:t>Oxidation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is the process that occurs when 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the oxidation number of an element increases,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an element loses electrons,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 compound adds oxygen,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 compound loses hydrogen, or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  <a:latin typeface="Arial" charset="0"/>
              </a:rPr>
              <a:t>a half-reaction has electrons as products.</a:t>
            </a:r>
            <a:endParaRPr lang="en-US" b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b="1" dirty="0">
                <a:solidFill>
                  <a:srgbClr val="E500AC"/>
                </a:solidFill>
                <a:latin typeface="Arial" charset="0"/>
              </a:rPr>
              <a:t>Reduction</a:t>
            </a:r>
            <a:r>
              <a:rPr lang="en-US" dirty="0">
                <a:latin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is the process that occurs when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the oxidation number of an element decreases,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an element gains electrons,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 compound loses oxygen,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 compound gains hydrogen, or</a:t>
            </a:r>
          </a:p>
          <a:p>
            <a:pPr lvl="1" eaLnBrk="1" hangingPunct="1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 half-reaction has electrons as reactants.</a:t>
            </a:r>
          </a:p>
        </p:txBody>
      </p:sp>
    </p:spTree>
    <p:extLst>
      <p:ext uri="{BB962C8B-B14F-4D97-AF65-F5344CB8AC3E}">
        <p14:creationId xmlns:p14="http://schemas.microsoft.com/office/powerpoint/2010/main" val="6183091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3183</TotalTime>
  <Words>925</Words>
  <Application>Microsoft Macintosh PowerPoint</Application>
  <PresentationFormat>On-screen Show (4:3)</PresentationFormat>
  <Paragraphs>104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Calibri</vt:lpstr>
      <vt:lpstr>Comic Sans MS</vt:lpstr>
      <vt:lpstr>Courier New</vt:lpstr>
      <vt:lpstr>Wingdings</vt:lpstr>
      <vt:lpstr>Default Design</vt:lpstr>
      <vt:lpstr>Electrochemistry</vt:lpstr>
      <vt:lpstr>PowerPoint Presentation</vt:lpstr>
      <vt:lpstr>Balancing Redox Reactions</vt:lpstr>
      <vt:lpstr>Balancing Redox Reactions</vt:lpstr>
      <vt:lpstr>Balancing Redox Reactions</vt:lpstr>
      <vt:lpstr>Balancing Redox Reactions</vt:lpstr>
      <vt:lpstr>Balancing Redox Reactions</vt:lpstr>
      <vt:lpstr>Half-Reactions</vt:lpstr>
      <vt:lpstr>Oxidation and Reduction</vt:lpstr>
      <vt:lpstr>Electrochemistry Terminology #2</vt:lpstr>
      <vt:lpstr>Electrochemistry Terminology #3</vt:lpstr>
      <vt:lpstr>Electrochemistry Terminology #4</vt:lpstr>
      <vt:lpstr>Current</vt:lpstr>
      <vt:lpstr>Voltage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177</cp:revision>
  <dcterms:created xsi:type="dcterms:W3CDTF">2006-05-11T16:34:36Z</dcterms:created>
  <dcterms:modified xsi:type="dcterms:W3CDTF">2020-02-20T00:15:19Z</dcterms:modified>
</cp:coreProperties>
</file>