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3" r:id="rId3"/>
    <p:sldId id="295" r:id="rId4"/>
    <p:sldId id="296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 All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DB26B-E471-354C-A8FF-079CCFBBF51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56F1-8D46-7149-8B35-0D8F3A82D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2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21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13FF-6CD9-401A-9667-3548FC49F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B967-D99A-47FB-ACA3-AC0D0D05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6A7DB-5937-4598-BBA6-181C76B0B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338CF-8423-4831-B845-34F7A75B1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3D752C-6B08-49C9-AF78-AD348D8E1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52C8E0-6B04-4AB1-8137-25712BE87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CB32A-A2B1-4EFE-A126-6BED1B080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D4F0-6DEA-4D0C-BAD4-477F1FF4B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01C6-EC04-4CC9-8A20-B295FC26F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D318-C4FF-4678-8EA8-3380D6B8D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E72CF-B4FD-425A-AC3B-E9E961982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CC9C0-C572-42AD-A9D3-1C7D88772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95B07-4FEB-4E96-ACDA-EAE89027E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71A9-D0B2-47B5-9467-0FF738105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29C4DFDB-05A6-4C23-B8A6-B0796A4DF9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ry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924800" cy="59436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7575"/>
          </a:xfrm>
        </p:spPr>
        <p:txBody>
          <a:bodyPr/>
          <a:lstStyle/>
          <a:p>
            <a:r>
              <a:rPr lang="en-US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Electrochemistry – Cell Potential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Cell Potential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686800" cy="518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difference in potential energy between the anode and the cathode in a voltaic cell is called the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cell potential</a:t>
            </a:r>
            <a:r>
              <a:rPr lang="en-US" dirty="0">
                <a:latin typeface="Arial" charset="0"/>
              </a:rPr>
              <a:t>.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cell potential depends on the relative ease with which the oxidizing agent is reduced at the cathode and the reducing agent is oxidized at the anode.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cell potential under standard conditions is called the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standard </a:t>
            </a:r>
            <a:r>
              <a:rPr lang="en-US" b="1" dirty="0" err="1">
                <a:solidFill>
                  <a:schemeClr val="accent2"/>
                </a:solidFill>
                <a:latin typeface="Arial" charset="0"/>
              </a:rPr>
              <a:t>emf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b="1" i="1" dirty="0" err="1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b="1" dirty="0" err="1">
                <a:solidFill>
                  <a:schemeClr val="accent2"/>
                </a:solidFill>
                <a:latin typeface="Arial" charset="0"/>
              </a:rPr>
              <a:t>°</a:t>
            </a:r>
            <a:r>
              <a:rPr lang="en-US" b="1" baseline="-25000" dirty="0" err="1">
                <a:solidFill>
                  <a:schemeClr val="accent2"/>
                </a:solidFill>
                <a:latin typeface="Arial" charset="0"/>
              </a:rPr>
              <a:t>cell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25 °C, 1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atm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for gases, 1 M concentration of solution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Sum of the cell potentials for the half-reactions</a:t>
            </a:r>
          </a:p>
        </p:txBody>
      </p:sp>
    </p:spTree>
    <p:extLst>
      <p:ext uri="{BB962C8B-B14F-4D97-AF65-F5344CB8AC3E}">
        <p14:creationId xmlns:p14="http://schemas.microsoft.com/office/powerpoint/2010/main" val="35827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19062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Standard Reduction Potential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6324600" cy="5029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We cannot measure the absolute tendency of a half-reaction, we can only measure it relative to another half-reaction.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We select as a standard half-reaction the reduction of H</a:t>
            </a:r>
            <a:r>
              <a:rPr lang="en-US" baseline="3000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to H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under standard conditions, which we assign a potential difference = 0 v.</a:t>
            </a:r>
          </a:p>
          <a:p>
            <a:pPr lvl="1" eaLnBrk="1" hangingPunct="1"/>
            <a:r>
              <a:rPr lang="en-US" sz="3200" b="1" dirty="0">
                <a:solidFill>
                  <a:schemeClr val="accent2"/>
                </a:solidFill>
                <a:latin typeface="Arial" charset="0"/>
              </a:rPr>
              <a:t>Standard hydrogen electrode, SHE</a:t>
            </a:r>
          </a:p>
        </p:txBody>
      </p:sp>
      <p:pic>
        <p:nvPicPr>
          <p:cNvPr id="29700" name="Picture 7" descr="18_0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6"/>
          <a:stretch>
            <a:fillRect/>
          </a:stretch>
        </p:blipFill>
        <p:spPr bwMode="auto">
          <a:xfrm>
            <a:off x="6019800" y="2209800"/>
            <a:ext cx="30480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47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472281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Half-Cell Potentials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77300" cy="4876800"/>
          </a:xfrm>
        </p:spPr>
        <p:txBody>
          <a:bodyPr/>
          <a:lstStyle/>
          <a:p>
            <a:pPr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SHE reduction potential is defined to be exactly 0 V.</a:t>
            </a:r>
          </a:p>
          <a:p>
            <a:pPr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Standard reduction potentials compare the tendency for a particular reduction half-reaction to occur relative to the reduction of H</a:t>
            </a:r>
            <a:r>
              <a:rPr lang="en-US" sz="2700" baseline="3000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 to H</a:t>
            </a:r>
            <a:r>
              <a:rPr lang="en-US" sz="2700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Under standard conditions</a:t>
            </a:r>
          </a:p>
          <a:p>
            <a:pPr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Half-reactions with a stronger tendency toward reduction than the SHE have a positive value for </a:t>
            </a:r>
            <a:r>
              <a:rPr lang="en-US" sz="2700" i="1" dirty="0" err="1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US" sz="2700" dirty="0" err="1">
                <a:solidFill>
                  <a:srgbClr val="000000"/>
                </a:solidFill>
                <a:latin typeface="Arial" charset="0"/>
              </a:rPr>
              <a:t>°</a:t>
            </a:r>
            <a:r>
              <a:rPr lang="en-US" sz="2700" baseline="-25000" dirty="0" err="1">
                <a:solidFill>
                  <a:srgbClr val="000000"/>
                </a:solidFill>
                <a:latin typeface="Arial" charset="0"/>
              </a:rPr>
              <a:t>red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Half-reactions with a stronger tendency toward oxidation than the SHE have a </a:t>
            </a:r>
            <a:r>
              <a:rPr lang="en-US" sz="2700" dirty="0">
                <a:solidFill>
                  <a:srgbClr val="000000"/>
                </a:solidFill>
                <a:latin typeface="Arial" charset="0"/>
                <a:sym typeface="Symbol" charset="0"/>
              </a:rPr>
              <a:t>negative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 value for </a:t>
            </a:r>
            <a:r>
              <a:rPr lang="en-US" sz="2700" i="1" dirty="0" err="1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US" sz="2700" dirty="0" err="1">
                <a:solidFill>
                  <a:srgbClr val="000000"/>
                </a:solidFill>
                <a:latin typeface="Arial" charset="0"/>
              </a:rPr>
              <a:t>°</a:t>
            </a:r>
            <a:r>
              <a:rPr lang="en-US" sz="2700" baseline="-25000" dirty="0" err="1">
                <a:solidFill>
                  <a:srgbClr val="000000"/>
                </a:solidFill>
                <a:latin typeface="Arial" charset="0"/>
              </a:rPr>
              <a:t>red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n-US" sz="2700" dirty="0">
                <a:solidFill>
                  <a:srgbClr val="000000"/>
                </a:solidFill>
                <a:latin typeface="Arial" charset="0"/>
              </a:rPr>
              <a:t>For an oxidation half-reaction, </a:t>
            </a:r>
            <a:r>
              <a:rPr lang="en-US" sz="2700" i="1" dirty="0" err="1">
                <a:solidFill>
                  <a:srgbClr val="0045AD"/>
                </a:solidFill>
                <a:latin typeface="Arial" charset="0"/>
              </a:rPr>
              <a:t>E</a:t>
            </a:r>
            <a:r>
              <a:rPr lang="en-US" sz="2700" dirty="0" err="1">
                <a:solidFill>
                  <a:srgbClr val="0045AD"/>
                </a:solidFill>
                <a:latin typeface="Arial" charset="0"/>
              </a:rPr>
              <a:t>°</a:t>
            </a:r>
            <a:r>
              <a:rPr lang="en-US" sz="2700" baseline="-25000" dirty="0" err="1">
                <a:solidFill>
                  <a:srgbClr val="0045AD"/>
                </a:solidFill>
                <a:latin typeface="Arial" charset="0"/>
              </a:rPr>
              <a:t>oxidation</a:t>
            </a:r>
            <a:r>
              <a:rPr lang="en-US" sz="2700" baseline="-25000" dirty="0">
                <a:latin typeface="Arial" charset="0"/>
              </a:rPr>
              <a:t> </a:t>
            </a:r>
            <a:r>
              <a:rPr lang="en-US" sz="2700" dirty="0">
                <a:latin typeface="Arial" charset="0"/>
              </a:rPr>
              <a:t> = </a:t>
            </a:r>
            <a:r>
              <a:rPr lang="en-US" sz="2700" dirty="0">
                <a:solidFill>
                  <a:srgbClr val="E500AC"/>
                </a:solidFill>
                <a:latin typeface="Arial" charset="0"/>
                <a:cs typeface="Arial" charset="0"/>
              </a:rPr>
              <a:t>−</a:t>
            </a:r>
            <a:r>
              <a:rPr lang="en-US" sz="2700" dirty="0">
                <a:solidFill>
                  <a:srgbClr val="E500AC"/>
                </a:solidFill>
                <a:latin typeface="Arial" charset="0"/>
              </a:rPr>
              <a:t> </a:t>
            </a:r>
            <a:r>
              <a:rPr lang="en-US" sz="2700" i="1" dirty="0" err="1">
                <a:solidFill>
                  <a:srgbClr val="E500AC"/>
                </a:solidFill>
                <a:latin typeface="Arial" charset="0"/>
              </a:rPr>
              <a:t>E</a:t>
            </a:r>
            <a:r>
              <a:rPr lang="en-US" sz="2700" dirty="0" err="1">
                <a:solidFill>
                  <a:srgbClr val="E500AC"/>
                </a:solidFill>
                <a:latin typeface="Arial" charset="0"/>
              </a:rPr>
              <a:t>°</a:t>
            </a:r>
            <a:r>
              <a:rPr lang="en-US" sz="2700" baseline="-25000" dirty="0" err="1">
                <a:solidFill>
                  <a:srgbClr val="E500AC"/>
                </a:solidFill>
                <a:latin typeface="Arial" charset="0"/>
              </a:rPr>
              <a:t>reduction</a:t>
            </a:r>
            <a:r>
              <a:rPr lang="en-US" sz="27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4640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18_01_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"/>
          <a:stretch>
            <a:fillRect/>
          </a:stretch>
        </p:blipFill>
        <p:spPr bwMode="auto">
          <a:xfrm>
            <a:off x="2133600" y="0"/>
            <a:ext cx="4897438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379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Calculating Cell Potentials under Standard Conditions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20000" cy="4038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°</a:t>
            </a:r>
            <a:r>
              <a:rPr lang="en-US" baseline="-25000" dirty="0" err="1">
                <a:solidFill>
                  <a:schemeClr val="accent2"/>
                </a:solidFill>
                <a:latin typeface="Arial" charset="0"/>
              </a:rPr>
              <a:t>cell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°</a:t>
            </a:r>
            <a:r>
              <a:rPr lang="en-US" baseline="-25000" dirty="0" err="1">
                <a:solidFill>
                  <a:schemeClr val="accent2"/>
                </a:solidFill>
                <a:latin typeface="Arial" charset="0"/>
              </a:rPr>
              <a:t>oxidation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+ </a:t>
            </a: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°</a:t>
            </a:r>
            <a:r>
              <a:rPr lang="en-US" baseline="-25000" dirty="0" err="1">
                <a:solidFill>
                  <a:schemeClr val="accent2"/>
                </a:solidFill>
                <a:latin typeface="Arial" charset="0"/>
              </a:rPr>
              <a:t>reduction</a:t>
            </a:r>
            <a:endParaRPr lang="en-US" baseline="-25000" dirty="0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When adding </a:t>
            </a:r>
            <a:r>
              <a:rPr lang="en-US" i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°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values for the half-cells, </a:t>
            </a:r>
            <a:r>
              <a:rPr lang="en-US" b="1" i="1" dirty="0">
                <a:solidFill>
                  <a:srgbClr val="000000"/>
                </a:solidFill>
                <a:latin typeface="Arial" charset="0"/>
                <a:sym typeface="Symbol" charset="0"/>
              </a:rPr>
              <a:t>do not multiply</a:t>
            </a:r>
            <a:r>
              <a:rPr lang="en-US" i="1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the half-cell </a:t>
            </a:r>
            <a:r>
              <a:rPr lang="en-US" i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° values, even if you need to multiply the half-reactions to balance the equation.</a:t>
            </a:r>
          </a:p>
          <a:p>
            <a:pPr>
              <a:spcBef>
                <a:spcPts val="1200"/>
              </a:spcBef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54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Tendencies from the Table of Standard Reduction Potentials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redox reaction will be spontaneous when there is a strong tendency for the oxidizing agent to be reduced and the reducing agent to be oxidized.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Higher on the table of standard reduction potentials = stronger tendency for the reactant to be reduced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lower on the table of standard reduction potentials = stronger tendency for the product to be oxidized </a:t>
            </a:r>
          </a:p>
        </p:txBody>
      </p:sp>
    </p:spTree>
    <p:extLst>
      <p:ext uri="{BB962C8B-B14F-4D97-AF65-F5344CB8AC3E}">
        <p14:creationId xmlns:p14="http://schemas.microsoft.com/office/powerpoint/2010/main" val="3515988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356</Words>
  <Application>Microsoft Macintosh PowerPoint</Application>
  <PresentationFormat>On-screen Show (4:3)</PresentationFormat>
  <Paragraphs>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Default Design</vt:lpstr>
      <vt:lpstr>Electrochemistry – Cell Potential</vt:lpstr>
      <vt:lpstr>Cell Potential</vt:lpstr>
      <vt:lpstr>Standard Reduction Potential</vt:lpstr>
      <vt:lpstr>Half-Cell Potentials</vt:lpstr>
      <vt:lpstr>PowerPoint Presentation</vt:lpstr>
      <vt:lpstr>Calculating Cell Potentials under Standard Conditions</vt:lpstr>
      <vt:lpstr>Tendencies from the Table of Standard Reduction Potentials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171</cp:revision>
  <dcterms:created xsi:type="dcterms:W3CDTF">2006-05-11T16:34:36Z</dcterms:created>
  <dcterms:modified xsi:type="dcterms:W3CDTF">2020-02-19T22:31:40Z</dcterms:modified>
</cp:coreProperties>
</file>