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3" r:id="rId3"/>
    <p:sldId id="295" r:id="rId4"/>
    <p:sldId id="296" r:id="rId5"/>
    <p:sldId id="297" r:id="rId6"/>
    <p:sldId id="298" r:id="rId7"/>
    <p:sldId id="29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y Alla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74" autoAdjust="0"/>
  </p:normalViewPr>
  <p:slideViewPr>
    <p:cSldViewPr>
      <p:cViewPr varScale="1">
        <p:scale>
          <a:sx n="124" d="100"/>
          <a:sy n="124" d="100"/>
        </p:scale>
        <p:origin x="18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DB26B-E471-354C-A8FF-079CCFBBF51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356F1-8D46-7149-8B35-0D8F3A82D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1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4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75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22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1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21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913FF-6CD9-401A-9667-3548FC49F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BB967-D99A-47FB-ACA3-AC0D0D05B1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6A7DB-5937-4598-BBA6-181C76B0BF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0338CF-8423-4831-B845-34F7A75B1C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63D752C-6B08-49C9-AF78-AD348D8E19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452C8E0-6B04-4AB1-8137-25712BE87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CB32A-A2B1-4EFE-A126-6BED1B0801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5D4F0-6DEA-4D0C-BAD4-477F1FF4B0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801C6-EC04-4CC9-8A20-B295FC26F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AD318-C4FF-4678-8EA8-3380D6B8D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E72CF-B4FD-425A-AC3B-E9E961982E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CC9C0-C572-42AD-A9D3-1C7D887720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95B07-4FEB-4E96-ACDA-EAE89027E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271A9-D0B2-47B5-9467-0FF738105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29C4DFDB-05A6-4C23-B8A6-B0796A4DF9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ryc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924800" cy="59436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17575"/>
          </a:xfrm>
        </p:spPr>
        <p:txBody>
          <a:bodyPr/>
          <a:lstStyle/>
          <a:p>
            <a:r>
              <a:rPr 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Electrochemistry – Cell Potential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5794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Cell Potential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09600"/>
            <a:ext cx="8686800" cy="5181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The difference in potential energy between the anode and the cathode in a voltaic cell is called the </a:t>
            </a:r>
            <a:r>
              <a:rPr lang="en-US" b="1" dirty="0">
                <a:solidFill>
                  <a:schemeClr val="accent2"/>
                </a:solidFill>
                <a:latin typeface="Arial" charset="0"/>
              </a:rPr>
              <a:t>cell potential</a:t>
            </a:r>
            <a:r>
              <a:rPr lang="en-US" dirty="0">
                <a:latin typeface="Arial" charset="0"/>
              </a:rPr>
              <a:t>.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The cell potential depends on the relative ease with which the oxidizing agent is reduced at the cathode and the reducing agent is oxidized at the anode.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The cell potential under standard conditions is called the </a:t>
            </a:r>
            <a:r>
              <a:rPr lang="en-US" b="1" dirty="0">
                <a:solidFill>
                  <a:schemeClr val="accent2"/>
                </a:solidFill>
                <a:latin typeface="Arial" charset="0"/>
              </a:rPr>
              <a:t>standard </a:t>
            </a:r>
            <a:r>
              <a:rPr lang="en-US" b="1" dirty="0" err="1">
                <a:solidFill>
                  <a:schemeClr val="accent2"/>
                </a:solidFill>
                <a:latin typeface="Arial" charset="0"/>
              </a:rPr>
              <a:t>emf</a:t>
            </a:r>
            <a:r>
              <a:rPr lang="en-US" b="1" dirty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en-US" b="1" i="1" dirty="0" err="1">
                <a:solidFill>
                  <a:schemeClr val="accent2"/>
                </a:solidFill>
                <a:latin typeface="Arial" charset="0"/>
              </a:rPr>
              <a:t>E</a:t>
            </a:r>
            <a:r>
              <a:rPr lang="en-US" b="1" dirty="0" err="1">
                <a:solidFill>
                  <a:schemeClr val="accent2"/>
                </a:solidFill>
                <a:latin typeface="Arial" charset="0"/>
              </a:rPr>
              <a:t>°</a:t>
            </a:r>
            <a:r>
              <a:rPr lang="en-US" b="1" baseline="-25000" dirty="0" err="1">
                <a:solidFill>
                  <a:schemeClr val="accent2"/>
                </a:solidFill>
                <a:latin typeface="Arial" charset="0"/>
              </a:rPr>
              <a:t>cell</a:t>
            </a:r>
            <a:r>
              <a:rPr lang="en-US" dirty="0">
                <a:latin typeface="Arial" charset="0"/>
              </a:rPr>
              <a:t>.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25 °C, 1 </a:t>
            </a:r>
            <a:r>
              <a:rPr lang="en-US" dirty="0" err="1">
                <a:solidFill>
                  <a:srgbClr val="000000"/>
                </a:solidFill>
                <a:latin typeface="Arial" charset="0"/>
              </a:rPr>
              <a:t>atm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for gases, 1 M concentration of solution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Sum of the cell potentials for the half-reactions</a:t>
            </a:r>
          </a:p>
        </p:txBody>
      </p:sp>
    </p:spTree>
    <p:extLst>
      <p:ext uri="{BB962C8B-B14F-4D97-AF65-F5344CB8AC3E}">
        <p14:creationId xmlns:p14="http://schemas.microsoft.com/office/powerpoint/2010/main" val="358273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119062"/>
            <a:ext cx="8458200" cy="57943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Standard Reduction Potential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6324600" cy="5029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We cannot measure the absolute tendency of a half-reaction, we can only measure it relative to another half-reaction.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We select as a standard half-reaction the reduction of H</a:t>
            </a:r>
            <a:r>
              <a:rPr lang="en-US" baseline="3000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to H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under standard conditions, which we assign a potential difference = 0 v.</a:t>
            </a:r>
          </a:p>
          <a:p>
            <a:pPr lvl="1" eaLnBrk="1" hangingPunct="1"/>
            <a:r>
              <a:rPr lang="en-US" sz="3200" b="1" dirty="0">
                <a:solidFill>
                  <a:schemeClr val="accent2"/>
                </a:solidFill>
                <a:latin typeface="Arial" charset="0"/>
              </a:rPr>
              <a:t>Standard hydrogen electrode, SHE</a:t>
            </a:r>
          </a:p>
        </p:txBody>
      </p:sp>
      <p:pic>
        <p:nvPicPr>
          <p:cNvPr id="29700" name="Picture 7" descr="18_06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6"/>
          <a:stretch>
            <a:fillRect/>
          </a:stretch>
        </p:blipFill>
        <p:spPr bwMode="auto">
          <a:xfrm>
            <a:off x="6019800" y="2209800"/>
            <a:ext cx="3048000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47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472281"/>
            <a:ext cx="8458200" cy="57943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Half-Cell Potentials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877300" cy="4876800"/>
          </a:xfrm>
        </p:spPr>
        <p:txBody>
          <a:bodyPr/>
          <a:lstStyle/>
          <a:p>
            <a:pPr eaLnBrk="1" hangingPunct="1"/>
            <a:r>
              <a:rPr lang="en-US" sz="2700" dirty="0">
                <a:solidFill>
                  <a:srgbClr val="000000"/>
                </a:solidFill>
                <a:latin typeface="Arial" charset="0"/>
              </a:rPr>
              <a:t>SHE reduction potential is defined to be exactly 0 V.</a:t>
            </a:r>
          </a:p>
          <a:p>
            <a:pPr eaLnBrk="1" hangingPunct="1"/>
            <a:r>
              <a:rPr lang="en-US" sz="2700" dirty="0">
                <a:solidFill>
                  <a:srgbClr val="000000"/>
                </a:solidFill>
                <a:latin typeface="Arial" charset="0"/>
              </a:rPr>
              <a:t>Standard reduction potentials compare the tendency for a particular reduction half-reaction to occur relative to the reduction of H</a:t>
            </a:r>
            <a:r>
              <a:rPr lang="en-US" sz="2700" baseline="3000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lang="en-US" sz="2700" dirty="0">
                <a:solidFill>
                  <a:srgbClr val="000000"/>
                </a:solidFill>
                <a:latin typeface="Arial" charset="0"/>
              </a:rPr>
              <a:t> to H</a:t>
            </a:r>
            <a:r>
              <a:rPr lang="en-US" sz="2700" baseline="-25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7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lvl="1" eaLnBrk="1" hangingPunct="1"/>
            <a:r>
              <a:rPr lang="en-US" sz="2700" dirty="0">
                <a:solidFill>
                  <a:srgbClr val="000000"/>
                </a:solidFill>
                <a:latin typeface="Arial" charset="0"/>
              </a:rPr>
              <a:t>Under standard conditions</a:t>
            </a:r>
          </a:p>
          <a:p>
            <a:pPr eaLnBrk="1" hangingPunct="1"/>
            <a:r>
              <a:rPr lang="en-US" sz="2700" dirty="0">
                <a:solidFill>
                  <a:srgbClr val="000000"/>
                </a:solidFill>
                <a:latin typeface="Arial" charset="0"/>
              </a:rPr>
              <a:t>Half-reactions with a stronger tendency toward reduction than the SHE have a positive value for </a:t>
            </a:r>
            <a:r>
              <a:rPr lang="en-US" sz="2700" i="1" dirty="0" err="1">
                <a:solidFill>
                  <a:srgbClr val="000000"/>
                </a:solidFill>
                <a:latin typeface="Arial" charset="0"/>
              </a:rPr>
              <a:t>E</a:t>
            </a:r>
            <a:r>
              <a:rPr lang="en-US" sz="2700" dirty="0" err="1">
                <a:solidFill>
                  <a:srgbClr val="000000"/>
                </a:solidFill>
                <a:latin typeface="Arial" charset="0"/>
              </a:rPr>
              <a:t>°</a:t>
            </a:r>
            <a:r>
              <a:rPr lang="en-US" sz="2700" baseline="-25000" dirty="0" err="1">
                <a:solidFill>
                  <a:srgbClr val="000000"/>
                </a:solidFill>
                <a:latin typeface="Arial" charset="0"/>
              </a:rPr>
              <a:t>red</a:t>
            </a:r>
            <a:r>
              <a:rPr lang="en-US" sz="27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en-US" sz="2700" dirty="0">
                <a:solidFill>
                  <a:srgbClr val="000000"/>
                </a:solidFill>
                <a:latin typeface="Arial" charset="0"/>
              </a:rPr>
              <a:t>Half-reactions with a stronger tendency toward oxidation than the SHE have a </a:t>
            </a:r>
            <a:r>
              <a:rPr lang="en-US" sz="2700" dirty="0">
                <a:solidFill>
                  <a:srgbClr val="000000"/>
                </a:solidFill>
                <a:latin typeface="Arial" charset="0"/>
                <a:sym typeface="Symbol" charset="0"/>
              </a:rPr>
              <a:t>negative</a:t>
            </a:r>
            <a:r>
              <a:rPr lang="en-US" sz="2700" dirty="0">
                <a:solidFill>
                  <a:srgbClr val="000000"/>
                </a:solidFill>
                <a:latin typeface="Arial" charset="0"/>
              </a:rPr>
              <a:t> value for </a:t>
            </a:r>
            <a:r>
              <a:rPr lang="en-US" sz="2700" i="1" dirty="0" err="1">
                <a:solidFill>
                  <a:srgbClr val="000000"/>
                </a:solidFill>
                <a:latin typeface="Arial" charset="0"/>
              </a:rPr>
              <a:t>E</a:t>
            </a:r>
            <a:r>
              <a:rPr lang="en-US" sz="2700" dirty="0" err="1">
                <a:solidFill>
                  <a:srgbClr val="000000"/>
                </a:solidFill>
                <a:latin typeface="Arial" charset="0"/>
              </a:rPr>
              <a:t>°</a:t>
            </a:r>
            <a:r>
              <a:rPr lang="en-US" sz="2700" baseline="-25000" dirty="0" err="1">
                <a:solidFill>
                  <a:srgbClr val="000000"/>
                </a:solidFill>
                <a:latin typeface="Arial" charset="0"/>
              </a:rPr>
              <a:t>red</a:t>
            </a:r>
            <a:r>
              <a:rPr lang="en-US" sz="27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en-US" sz="2700" dirty="0">
                <a:solidFill>
                  <a:srgbClr val="000000"/>
                </a:solidFill>
                <a:latin typeface="Arial" charset="0"/>
              </a:rPr>
              <a:t>For an oxidation half-reaction, </a:t>
            </a:r>
            <a:r>
              <a:rPr lang="en-US" sz="2700" i="1" dirty="0" err="1">
                <a:solidFill>
                  <a:srgbClr val="0045AD"/>
                </a:solidFill>
                <a:latin typeface="Arial" charset="0"/>
              </a:rPr>
              <a:t>E</a:t>
            </a:r>
            <a:r>
              <a:rPr lang="en-US" sz="2700" dirty="0" err="1">
                <a:solidFill>
                  <a:srgbClr val="0045AD"/>
                </a:solidFill>
                <a:latin typeface="Arial" charset="0"/>
              </a:rPr>
              <a:t>°</a:t>
            </a:r>
            <a:r>
              <a:rPr lang="en-US" sz="2700" baseline="-25000" dirty="0" err="1">
                <a:solidFill>
                  <a:srgbClr val="0045AD"/>
                </a:solidFill>
                <a:latin typeface="Arial" charset="0"/>
              </a:rPr>
              <a:t>oxidation</a:t>
            </a:r>
            <a:r>
              <a:rPr lang="en-US" sz="2700" baseline="-25000" dirty="0">
                <a:latin typeface="Arial" charset="0"/>
              </a:rPr>
              <a:t> </a:t>
            </a:r>
            <a:r>
              <a:rPr lang="en-US" sz="2700" dirty="0">
                <a:latin typeface="Arial" charset="0"/>
              </a:rPr>
              <a:t> = </a:t>
            </a:r>
            <a:r>
              <a:rPr lang="en-US" sz="2700" dirty="0">
                <a:solidFill>
                  <a:srgbClr val="E500AC"/>
                </a:solidFill>
                <a:latin typeface="Arial" charset="0"/>
                <a:cs typeface="Arial" charset="0"/>
              </a:rPr>
              <a:t>−</a:t>
            </a:r>
            <a:r>
              <a:rPr lang="en-US" sz="2700" dirty="0">
                <a:solidFill>
                  <a:srgbClr val="E500AC"/>
                </a:solidFill>
                <a:latin typeface="Arial" charset="0"/>
              </a:rPr>
              <a:t> </a:t>
            </a:r>
            <a:r>
              <a:rPr lang="en-US" sz="2700" i="1" dirty="0" err="1">
                <a:solidFill>
                  <a:srgbClr val="E500AC"/>
                </a:solidFill>
                <a:latin typeface="Arial" charset="0"/>
              </a:rPr>
              <a:t>E</a:t>
            </a:r>
            <a:r>
              <a:rPr lang="en-US" sz="2700" dirty="0" err="1">
                <a:solidFill>
                  <a:srgbClr val="E500AC"/>
                </a:solidFill>
                <a:latin typeface="Arial" charset="0"/>
              </a:rPr>
              <a:t>°</a:t>
            </a:r>
            <a:r>
              <a:rPr lang="en-US" sz="2700" baseline="-25000" dirty="0" err="1">
                <a:solidFill>
                  <a:srgbClr val="E500AC"/>
                </a:solidFill>
                <a:latin typeface="Arial" charset="0"/>
              </a:rPr>
              <a:t>reduction</a:t>
            </a:r>
            <a:r>
              <a:rPr lang="en-US" sz="2700" dirty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4640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5" descr="18_01_T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6"/>
          <a:stretch>
            <a:fillRect/>
          </a:stretch>
        </p:blipFill>
        <p:spPr bwMode="auto">
          <a:xfrm>
            <a:off x="2133600" y="0"/>
            <a:ext cx="4897438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13792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Calculating Cell Potentials under Standard Conditions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620000" cy="4038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i="1" dirty="0" err="1">
                <a:solidFill>
                  <a:schemeClr val="accent2"/>
                </a:solidFill>
                <a:latin typeface="Arial" charset="0"/>
              </a:rPr>
              <a:t>E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°</a:t>
            </a:r>
            <a:r>
              <a:rPr lang="en-US" baseline="-25000" dirty="0" err="1">
                <a:solidFill>
                  <a:schemeClr val="accent2"/>
                </a:solidFill>
                <a:latin typeface="Arial" charset="0"/>
              </a:rPr>
              <a:t>cell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= </a:t>
            </a:r>
            <a:r>
              <a:rPr lang="en-US" i="1" dirty="0" err="1">
                <a:solidFill>
                  <a:schemeClr val="accent2"/>
                </a:solidFill>
                <a:latin typeface="Arial" charset="0"/>
              </a:rPr>
              <a:t>E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°</a:t>
            </a:r>
            <a:r>
              <a:rPr lang="en-US" baseline="-25000" dirty="0" err="1">
                <a:solidFill>
                  <a:schemeClr val="accent2"/>
                </a:solidFill>
                <a:latin typeface="Arial" charset="0"/>
              </a:rPr>
              <a:t>oxidation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+ </a:t>
            </a:r>
            <a:r>
              <a:rPr lang="en-US" i="1" dirty="0" err="1">
                <a:solidFill>
                  <a:schemeClr val="accent2"/>
                </a:solidFill>
                <a:latin typeface="Arial" charset="0"/>
              </a:rPr>
              <a:t>E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°</a:t>
            </a:r>
            <a:r>
              <a:rPr lang="en-US" baseline="-25000" dirty="0" err="1">
                <a:solidFill>
                  <a:schemeClr val="accent2"/>
                </a:solidFill>
                <a:latin typeface="Arial" charset="0"/>
              </a:rPr>
              <a:t>reduction</a:t>
            </a:r>
            <a:endParaRPr lang="en-US" baseline="-25000" dirty="0">
              <a:solidFill>
                <a:schemeClr val="accent2"/>
              </a:solidFill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  <a:sym typeface="Symbol" charset="0"/>
              </a:rPr>
              <a:t>When adding </a:t>
            </a:r>
            <a:r>
              <a:rPr lang="en-US" i="1" dirty="0">
                <a:solidFill>
                  <a:srgbClr val="000000"/>
                </a:solidFill>
                <a:latin typeface="Arial" charset="0"/>
                <a:sym typeface="Symbol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Arial" charset="0"/>
                <a:sym typeface="Symbol" charset="0"/>
              </a:rPr>
              <a:t>°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charset="0"/>
                <a:sym typeface="Symbol" charset="0"/>
              </a:rPr>
              <a:t>values for the half-cells, </a:t>
            </a:r>
            <a:r>
              <a:rPr lang="en-US" b="1" i="1" dirty="0">
                <a:solidFill>
                  <a:srgbClr val="000000"/>
                </a:solidFill>
                <a:latin typeface="Arial" charset="0"/>
                <a:sym typeface="Symbol" charset="0"/>
              </a:rPr>
              <a:t>do not multiply</a:t>
            </a:r>
            <a:r>
              <a:rPr lang="en-US" i="1" dirty="0">
                <a:solidFill>
                  <a:srgbClr val="000000"/>
                </a:solidFill>
                <a:latin typeface="Arial" charset="0"/>
                <a:sym typeface="Symbo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charset="0"/>
                <a:sym typeface="Symbol" charset="0"/>
              </a:rPr>
              <a:t>the half-cell </a:t>
            </a:r>
            <a:r>
              <a:rPr lang="en-US" i="1" dirty="0">
                <a:solidFill>
                  <a:srgbClr val="000000"/>
                </a:solidFill>
                <a:latin typeface="Arial" charset="0"/>
                <a:sym typeface="Symbol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Arial" charset="0"/>
                <a:sym typeface="Symbol" charset="0"/>
              </a:rPr>
              <a:t>° values, even if you need to multiply the half-reactions to balance the equation.</a:t>
            </a:r>
          </a:p>
          <a:p>
            <a:pPr>
              <a:spcBef>
                <a:spcPts val="1200"/>
              </a:spcBef>
              <a:buFontTx/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5544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Tendencies from the Table of Standard Reduction Potentials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A redox reaction will be spontaneous when there is a strong tendency for the oxidizing agent to be reduced and the reducing agent to be oxidized.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Higher on the table of standard reduction potentials = stronger tendency for the reactant to be reduced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lower on the table of standard reduction potentials = stronger tendency for the product to be oxidized </a:t>
            </a:r>
          </a:p>
        </p:txBody>
      </p:sp>
    </p:spTree>
    <p:extLst>
      <p:ext uri="{BB962C8B-B14F-4D97-AF65-F5344CB8AC3E}">
        <p14:creationId xmlns:p14="http://schemas.microsoft.com/office/powerpoint/2010/main" val="35159888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356</Words>
  <Application>Microsoft Macintosh PowerPoint</Application>
  <PresentationFormat>On-screen Show (4:3)</PresentationFormat>
  <Paragraphs>25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Default Design</vt:lpstr>
      <vt:lpstr>Electrochemistry – Cell Potential</vt:lpstr>
      <vt:lpstr>Cell Potential</vt:lpstr>
      <vt:lpstr>Standard Reduction Potential</vt:lpstr>
      <vt:lpstr>Half-Cell Potentials</vt:lpstr>
      <vt:lpstr>PowerPoint Presentation</vt:lpstr>
      <vt:lpstr>Calculating Cell Potentials under Standard Conditions</vt:lpstr>
      <vt:lpstr>Tendencies from the Table of Standard Reduction Potentials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171</cp:revision>
  <dcterms:created xsi:type="dcterms:W3CDTF">2006-05-11T16:34:36Z</dcterms:created>
  <dcterms:modified xsi:type="dcterms:W3CDTF">2020-02-19T22:31:40Z</dcterms:modified>
</cp:coreProperties>
</file>