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7" r:id="rId3"/>
    <p:sldId id="288" r:id="rId4"/>
    <p:sldId id="289" r:id="rId5"/>
    <p:sldId id="290" r:id="rId6"/>
    <p:sldId id="263" r:id="rId7"/>
    <p:sldId id="270" r:id="rId8"/>
    <p:sldId id="268" r:id="rId9"/>
    <p:sldId id="280" r:id="rId10"/>
    <p:sldId id="294" r:id="rId11"/>
    <p:sldId id="27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y Alla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74" autoAdjust="0"/>
  </p:normalViewPr>
  <p:slideViewPr>
    <p:cSldViewPr>
      <p:cViewPr varScale="1">
        <p:scale>
          <a:sx n="124" d="100"/>
          <a:sy n="124" d="100"/>
        </p:scale>
        <p:origin x="18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DB26B-E471-354C-A8FF-079CCFBBF511}" type="datetimeFigureOut">
              <a:rPr lang="en-US" smtClean="0"/>
              <a:t>2/19/20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356F1-8D46-7149-8B35-0D8F3A82D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13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83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29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55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86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92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913FF-6CD9-401A-9667-3548FC49F5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BB967-D99A-47FB-ACA3-AC0D0D05B1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6A7DB-5937-4598-BBA6-181C76B0BF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F0338CF-8423-4831-B845-34F7A75B1C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63D752C-6B08-49C9-AF78-AD348D8E19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452C8E0-6B04-4AB1-8137-25712BE87F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CB32A-A2B1-4EFE-A126-6BED1B0801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5D4F0-6DEA-4D0C-BAD4-477F1FF4B0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801C6-EC04-4CC9-8A20-B295FC26F3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AD318-C4FF-4678-8EA8-3380D6B8DD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E72CF-B4FD-425A-AC3B-E9E961982E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CC9C0-C572-42AD-A9D3-1C7D887720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95B07-4FEB-4E96-ACDA-EAE89027E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271A9-D0B2-47B5-9467-0FF7381058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fld id="{29C4DFDB-05A6-4C23-B8A6-B0796A4DF91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ryce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14400"/>
            <a:ext cx="7924800" cy="59436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76200"/>
            <a:ext cx="8686800" cy="917575"/>
          </a:xfrm>
        </p:spPr>
        <p:txBody>
          <a:bodyPr/>
          <a:lstStyle/>
          <a:p>
            <a:r>
              <a:rPr lang="en-US" sz="4400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Electrochemistry - CELLS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609600"/>
            <a:ext cx="8458200" cy="579438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Cell (Line) Notation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868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Shorthand description of a voltaic cell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Electrode </a:t>
            </a:r>
            <a:r>
              <a:rPr lang="en-US" dirty="0">
                <a:latin typeface="Arial" charset="0"/>
                <a:cs typeface="Arial Unicode MS" charset="0"/>
              </a:rPr>
              <a:t>| electrolyte || electrolyte | electrode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Oxidation half-cell on the left; reduction half-cell on the right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  <a:cs typeface="Arial Unicode MS" charset="0"/>
              </a:rPr>
              <a:t>Single | = phase barrier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If multiple electrolytes in same phase, a comma is used rather than </a:t>
            </a:r>
            <a:r>
              <a:rPr lang="en-US" dirty="0">
                <a:latin typeface="Arial" charset="0"/>
                <a:cs typeface="Arial Unicode MS" charset="0"/>
              </a:rPr>
              <a:t>|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Often use an </a:t>
            </a:r>
            <a:r>
              <a:rPr lang="en-US" b="1" dirty="0">
                <a:solidFill>
                  <a:schemeClr val="hlink"/>
                </a:solidFill>
                <a:latin typeface="Arial" charset="0"/>
              </a:rPr>
              <a:t>inert electrode</a:t>
            </a:r>
            <a:endParaRPr lang="en-US" dirty="0">
              <a:solidFill>
                <a:schemeClr val="hlink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Double line </a:t>
            </a:r>
            <a:r>
              <a:rPr lang="en-US" dirty="0">
                <a:latin typeface="Arial" charset="0"/>
                <a:cs typeface="Arial Unicode MS" charset="0"/>
              </a:rPr>
              <a:t>||</a:t>
            </a:r>
            <a:r>
              <a:rPr lang="en-US" dirty="0">
                <a:latin typeface="Arial" charset="0"/>
              </a:rPr>
              <a:t> = salt bridge</a:t>
            </a:r>
          </a:p>
        </p:txBody>
      </p:sp>
    </p:spTree>
    <p:extLst>
      <p:ext uri="{BB962C8B-B14F-4D97-AF65-F5344CB8AC3E}">
        <p14:creationId xmlns:p14="http://schemas.microsoft.com/office/powerpoint/2010/main" val="25342486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2743200" cy="1600200"/>
          </a:xfrm>
        </p:spPr>
        <p:txBody>
          <a:bodyPr/>
          <a:lstStyle/>
          <a:p>
            <a:r>
              <a:rPr lang="en-US"/>
              <a:t>Line Notation</a:t>
            </a:r>
          </a:p>
        </p:txBody>
      </p:sp>
      <p:pic>
        <p:nvPicPr>
          <p:cNvPr id="35844" name="Picture 4" descr="zncuce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0"/>
            <a:ext cx="5562600" cy="4289425"/>
          </a:xfrm>
          <a:prstGeom prst="rect">
            <a:avLst/>
          </a:prstGeom>
          <a:noFill/>
        </p:spPr>
      </p:pic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219200" y="4495800"/>
            <a:ext cx="695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Zn(</a:t>
            </a:r>
            <a:r>
              <a:rPr lang="en-US" sz="32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) | Zn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</a:rPr>
              <a:t>2+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3200" i="1">
                <a:effectLst>
                  <a:outerShdw blurRad="38100" dist="38100" dir="2700000" algn="tl">
                    <a:srgbClr val="000000"/>
                  </a:outerShdw>
                </a:effectLst>
              </a:rPr>
              <a:t>aq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) || Cu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</a:rPr>
              <a:t>2+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3200" i="1">
                <a:effectLst>
                  <a:outerShdw blurRad="38100" dist="38100" dir="2700000" algn="tl">
                    <a:srgbClr val="000000"/>
                  </a:outerShdw>
                </a:effectLst>
              </a:rPr>
              <a:t>aq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) | Cu(</a:t>
            </a:r>
            <a:r>
              <a:rPr lang="en-US" sz="32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52400" y="1828800"/>
            <a:ext cx="3429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An abbreviated representation of an electrochemical cell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2754313" y="5426075"/>
            <a:ext cx="12842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Anode</a:t>
            </a:r>
          </a:p>
          <a:p>
            <a:pPr algn="ctr"/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solution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1066800" y="5410200"/>
            <a:ext cx="13890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Anode</a:t>
            </a:r>
          </a:p>
          <a:p>
            <a:pPr algn="ctr"/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material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5205413" y="5426075"/>
            <a:ext cx="1371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Cathode</a:t>
            </a:r>
          </a:p>
          <a:p>
            <a:pPr algn="ctr"/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solution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7102475" y="5410200"/>
            <a:ext cx="13890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Cathode</a:t>
            </a:r>
          </a:p>
          <a:p>
            <a:pPr algn="ctr"/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material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2362200" y="5486400"/>
            <a:ext cx="35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|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6705600" y="5486400"/>
            <a:ext cx="35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|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4502150" y="5486400"/>
            <a:ext cx="527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||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  <p:bldP spid="35847" grpId="0"/>
      <p:bldP spid="35849" grpId="0"/>
      <p:bldP spid="35850" grpId="0"/>
      <p:bldP spid="35851" grpId="0"/>
      <p:bldP spid="35852" grpId="0"/>
      <p:bldP spid="35853" grpId="0"/>
      <p:bldP spid="358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10600" cy="4572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cs typeface="Arial" charset="0"/>
              </a:rPr>
              <a:t>Electric Current Flowing Directly between Atoms</a:t>
            </a:r>
          </a:p>
        </p:txBody>
      </p:sp>
      <p:pic>
        <p:nvPicPr>
          <p:cNvPr id="13315" name="Picture 7" descr="18_08_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6"/>
          <a:stretch>
            <a:fillRect/>
          </a:stretch>
        </p:blipFill>
        <p:spPr bwMode="auto">
          <a:xfrm>
            <a:off x="762000" y="552450"/>
            <a:ext cx="7532688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058814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4572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cs typeface="Arial" charset="0"/>
              </a:rPr>
              <a:t>Electric Current Flowing Indirectly between Atoms</a:t>
            </a:r>
          </a:p>
        </p:txBody>
      </p:sp>
      <p:sp>
        <p:nvSpPr>
          <p:cNvPr id="14339" name="Rectangular Callout 5"/>
          <p:cNvSpPr>
            <a:spLocks noChangeArrowheads="1"/>
          </p:cNvSpPr>
          <p:nvPr/>
        </p:nvSpPr>
        <p:spPr bwMode="auto">
          <a:xfrm>
            <a:off x="1676400" y="2057400"/>
            <a:ext cx="5867400" cy="3276600"/>
          </a:xfrm>
          <a:prstGeom prst="wedgeRect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Figure 18.2 pg 867</a:t>
            </a:r>
          </a:p>
        </p:txBody>
      </p:sp>
      <p:pic>
        <p:nvPicPr>
          <p:cNvPr id="14340" name="Picture 6" descr="18_02_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87"/>
          <a:stretch>
            <a:fillRect/>
          </a:stretch>
        </p:blipFill>
        <p:spPr bwMode="auto">
          <a:xfrm>
            <a:off x="303213" y="679450"/>
            <a:ext cx="8535987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075927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0"/>
            <a:ext cx="7772400" cy="576263"/>
          </a:xfrm>
        </p:spPr>
        <p:txBody>
          <a:bodyPr lIns="90488" tIns="44450" rIns="90488" bIns="44450"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Electrodes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685800"/>
            <a:ext cx="8534400" cy="55626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5000"/>
              </a:lnSpc>
              <a:spcBef>
                <a:spcPct val="5000"/>
              </a:spcBef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ea typeface="+mn-ea"/>
              </a:rPr>
              <a:t>Anode</a:t>
            </a:r>
            <a:endParaRPr lang="en-US" dirty="0">
              <a:solidFill>
                <a:schemeClr val="accent1">
                  <a:lumMod val="50000"/>
                </a:schemeClr>
              </a:solidFill>
              <a:ea typeface="+mn-ea"/>
            </a:endParaRPr>
          </a:p>
          <a:p>
            <a:pPr lvl="1" eaLnBrk="1" hangingPunct="1">
              <a:lnSpc>
                <a:spcPct val="95000"/>
              </a:lnSpc>
              <a:spcBef>
                <a:spcPct val="5000"/>
              </a:spcBef>
              <a:defRPr/>
            </a:pPr>
            <a:r>
              <a:rPr lang="en-US" dirty="0"/>
              <a:t>Electrode where oxidation occurs</a:t>
            </a:r>
          </a:p>
          <a:p>
            <a:pPr lvl="1" eaLnBrk="1" hangingPunct="1">
              <a:lnSpc>
                <a:spcPct val="95000"/>
              </a:lnSpc>
              <a:spcBef>
                <a:spcPct val="5000"/>
              </a:spcBef>
              <a:defRPr/>
            </a:pPr>
            <a:r>
              <a:rPr lang="en-US" dirty="0"/>
              <a:t>Anions attracted to it</a:t>
            </a:r>
          </a:p>
          <a:p>
            <a:pPr lvl="1" eaLnBrk="1" hangingPunct="1">
              <a:lnSpc>
                <a:spcPct val="95000"/>
              </a:lnSpc>
              <a:spcBef>
                <a:spcPct val="5000"/>
              </a:spcBef>
              <a:defRPr/>
            </a:pPr>
            <a:r>
              <a:rPr lang="en-US" dirty="0"/>
              <a:t>Connected to positive end of battery in an electrolytic cell</a:t>
            </a:r>
          </a:p>
          <a:p>
            <a:pPr lvl="1" eaLnBrk="1" hangingPunct="1">
              <a:lnSpc>
                <a:spcPct val="95000"/>
              </a:lnSpc>
              <a:spcBef>
                <a:spcPct val="5000"/>
              </a:spcBef>
              <a:defRPr/>
            </a:pPr>
            <a:r>
              <a:rPr lang="en-US" dirty="0"/>
              <a:t>Loses weight in electrolytic cell</a:t>
            </a:r>
            <a:endParaRPr lang="en-US" b="1" dirty="0">
              <a:solidFill>
                <a:schemeClr val="accent1"/>
              </a:solidFill>
              <a:ea typeface="+mn-ea"/>
            </a:endParaRPr>
          </a:p>
          <a:p>
            <a:pPr eaLnBrk="1" hangingPunct="1">
              <a:lnSpc>
                <a:spcPct val="95000"/>
              </a:lnSpc>
              <a:spcBef>
                <a:spcPct val="5000"/>
              </a:spcBef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ea typeface="+mn-ea"/>
              </a:rPr>
              <a:t>Cathode</a:t>
            </a:r>
            <a:endParaRPr lang="en-US" dirty="0">
              <a:solidFill>
                <a:schemeClr val="accent1">
                  <a:lumMod val="50000"/>
                </a:schemeClr>
              </a:solidFill>
              <a:ea typeface="+mn-ea"/>
            </a:endParaRPr>
          </a:p>
          <a:p>
            <a:pPr lvl="1" eaLnBrk="1" hangingPunct="1">
              <a:lnSpc>
                <a:spcPct val="95000"/>
              </a:lnSpc>
              <a:spcBef>
                <a:spcPct val="5000"/>
              </a:spcBef>
              <a:defRPr/>
            </a:pPr>
            <a:r>
              <a:rPr lang="en-US" dirty="0"/>
              <a:t>Electrode where reduction occurs</a:t>
            </a:r>
          </a:p>
          <a:p>
            <a:pPr lvl="1" eaLnBrk="1" hangingPunct="1">
              <a:lnSpc>
                <a:spcPct val="95000"/>
              </a:lnSpc>
              <a:spcBef>
                <a:spcPct val="5000"/>
              </a:spcBef>
              <a:defRPr/>
            </a:pPr>
            <a:r>
              <a:rPr lang="en-US" dirty="0"/>
              <a:t>Cations attracted to it</a:t>
            </a:r>
          </a:p>
          <a:p>
            <a:pPr lvl="1" eaLnBrk="1" hangingPunct="1">
              <a:lnSpc>
                <a:spcPct val="95000"/>
              </a:lnSpc>
              <a:spcBef>
                <a:spcPct val="5000"/>
              </a:spcBef>
              <a:defRPr/>
            </a:pPr>
            <a:r>
              <a:rPr lang="en-US" dirty="0"/>
              <a:t>Connected to negative end of battery in an electrolytic cell</a:t>
            </a:r>
          </a:p>
          <a:p>
            <a:pPr lvl="1" eaLnBrk="1" hangingPunct="1">
              <a:lnSpc>
                <a:spcPct val="95000"/>
              </a:lnSpc>
              <a:spcBef>
                <a:spcPct val="5000"/>
              </a:spcBef>
              <a:defRPr/>
            </a:pPr>
            <a:r>
              <a:rPr lang="en-US" dirty="0"/>
              <a:t>Gains weight in electrolytic cell</a:t>
            </a:r>
          </a:p>
          <a:p>
            <a:pPr lvl="2" eaLnBrk="1" hangingPunct="1">
              <a:lnSpc>
                <a:spcPct val="95000"/>
              </a:lnSpc>
              <a:spcBef>
                <a:spcPct val="5000"/>
              </a:spcBef>
              <a:defRPr/>
            </a:pPr>
            <a:r>
              <a:rPr lang="en-US" dirty="0"/>
              <a:t>Electrode where plating takes place in electroplating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734644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867400" cy="579438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Voltaic Cell</a:t>
            </a:r>
          </a:p>
        </p:txBody>
      </p:sp>
      <p:sp>
        <p:nvSpPr>
          <p:cNvPr id="18435" name="Text Box 6"/>
          <p:cNvSpPr txBox="1">
            <a:spLocks noChangeArrowheads="1"/>
          </p:cNvSpPr>
          <p:nvPr/>
        </p:nvSpPr>
        <p:spPr bwMode="auto">
          <a:xfrm>
            <a:off x="6172200" y="1447800"/>
            <a:ext cx="27432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hlink"/>
                </a:solidFill>
              </a:rPr>
              <a:t>The salt bridge is required to complete the circuit and maintain charge balance.</a:t>
            </a:r>
          </a:p>
        </p:txBody>
      </p:sp>
      <p:pic>
        <p:nvPicPr>
          <p:cNvPr id="18436" name="Picture 6" descr="18_02_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87"/>
          <a:stretch>
            <a:fillRect/>
          </a:stretch>
        </p:blipFill>
        <p:spPr bwMode="auto">
          <a:xfrm>
            <a:off x="152400" y="1387475"/>
            <a:ext cx="5943600" cy="371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383256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>
          <a:xfrm>
            <a:off x="6400800" y="228600"/>
            <a:ext cx="3124200" cy="3124200"/>
          </a:xfrm>
        </p:spPr>
        <p:txBody>
          <a:bodyPr/>
          <a:lstStyle/>
          <a:p>
            <a:r>
              <a:rPr lang="en-US" sz="3200"/>
              <a:t>Measuring Standard Electrode Potential</a:t>
            </a:r>
          </a:p>
        </p:txBody>
      </p:sp>
      <p:pic>
        <p:nvPicPr>
          <p:cNvPr id="11268" name="Picture 4" descr="h2p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781800" cy="5086350"/>
          </a:xfrm>
          <a:prstGeom prst="rect">
            <a:avLst/>
          </a:prstGeom>
          <a:noFill/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88925" y="5254625"/>
            <a:ext cx="83978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Potentials are measured against a hydrogen ion reduction reaction, which is arbitrarily assigned a potential of 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 volts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/>
              <a:t>Galvanic (Electrochemical) Cells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457200" y="1295400"/>
            <a:ext cx="4191000" cy="1828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/>
              <a:t>   Spontaneous redox processes have:</a:t>
            </a:r>
            <a:endParaRPr lang="en-US">
              <a:sym typeface="Symbol" pitchFamily="18" charset="2"/>
            </a:endParaRPr>
          </a:p>
        </p:txBody>
      </p:sp>
      <p:pic>
        <p:nvPicPr>
          <p:cNvPr id="20484" name="Picture 4" descr="elecch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219200"/>
            <a:ext cx="5334000" cy="4808538"/>
          </a:xfrm>
          <a:prstGeom prst="rect">
            <a:avLst/>
          </a:prstGeom>
          <a:noFill/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0" y="2514600"/>
            <a:ext cx="3429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0">
                <a:solidFill>
                  <a:srgbClr val="FFFF00"/>
                </a:solidFill>
                <a:effectLst/>
              </a:rPr>
              <a:t>A positive </a:t>
            </a:r>
          </a:p>
          <a:p>
            <a:r>
              <a:rPr lang="en-US" sz="2800" b="0">
                <a:solidFill>
                  <a:srgbClr val="FFFF00"/>
                </a:solidFill>
                <a:effectLst/>
              </a:rPr>
              <a:t> cell potential, E</a:t>
            </a:r>
            <a:r>
              <a:rPr lang="en-US" sz="2800" b="0" baseline="30000">
                <a:solidFill>
                  <a:srgbClr val="FFFF00"/>
                </a:solidFill>
                <a:effectLst/>
              </a:rPr>
              <a:t>0</a:t>
            </a:r>
            <a:endParaRPr lang="en-US" sz="2800" baseline="30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0" y="3581400"/>
            <a:ext cx="3657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0">
                <a:solidFill>
                  <a:srgbClr val="FFFF00"/>
                </a:solidFill>
                <a:effectLst/>
              </a:rPr>
              <a:t>A negative free energy change, (-</a:t>
            </a:r>
            <a:r>
              <a:rPr lang="en-US" sz="2800" b="0">
                <a:solidFill>
                  <a:srgbClr val="FFFF00"/>
                </a:solidFill>
                <a:effectLst/>
                <a:sym typeface="Symbol" pitchFamily="18" charset="2"/>
              </a:rPr>
              <a:t>G)</a:t>
            </a:r>
          </a:p>
          <a:p>
            <a:endParaRPr 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2743200" cy="1858963"/>
          </a:xfrm>
        </p:spPr>
        <p:txBody>
          <a:bodyPr/>
          <a:lstStyle/>
          <a:p>
            <a:r>
              <a:rPr lang="en-US" sz="3600"/>
              <a:t>Zn - Cu Galvanic Cell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4419600"/>
            <a:ext cx="7620000" cy="22098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Zn</a:t>
            </a:r>
            <a:r>
              <a:rPr lang="en-US" baseline="30000"/>
              <a:t>2+</a:t>
            </a:r>
            <a:r>
              <a:rPr lang="en-US"/>
              <a:t> + 2e</a:t>
            </a:r>
            <a:r>
              <a:rPr lang="en-US" baseline="30000"/>
              <a:t>-</a:t>
            </a:r>
            <a:r>
              <a:rPr lang="en-US"/>
              <a:t> </a:t>
            </a:r>
            <a:r>
              <a:rPr lang="en-US">
                <a:sym typeface="Wingdings" pitchFamily="2" charset="2"/>
              </a:rPr>
              <a:t> Zn                   E = -0.76V</a:t>
            </a:r>
          </a:p>
          <a:p>
            <a:pPr>
              <a:buFontTx/>
              <a:buNone/>
            </a:pPr>
            <a:r>
              <a:rPr lang="en-US">
                <a:sym typeface="Wingdings" pitchFamily="2" charset="2"/>
              </a:rPr>
              <a:t>Cu</a:t>
            </a:r>
            <a:r>
              <a:rPr lang="en-US" baseline="30000">
                <a:sym typeface="Wingdings" pitchFamily="2" charset="2"/>
              </a:rPr>
              <a:t>2+</a:t>
            </a:r>
            <a:r>
              <a:rPr lang="en-US">
                <a:sym typeface="Wingdings" pitchFamily="2" charset="2"/>
              </a:rPr>
              <a:t> + 2e</a:t>
            </a:r>
            <a:r>
              <a:rPr lang="en-US" baseline="30000">
                <a:sym typeface="Wingdings" pitchFamily="2" charset="2"/>
              </a:rPr>
              <a:t>-</a:t>
            </a:r>
            <a:r>
              <a:rPr lang="en-US">
                <a:sym typeface="Wingdings" pitchFamily="2" charset="2"/>
              </a:rPr>
              <a:t>  Cu                    E = +0.34V</a:t>
            </a:r>
            <a:endParaRPr lang="en-US"/>
          </a:p>
        </p:txBody>
      </p:sp>
      <p:graphicFrame>
        <p:nvGraphicFramePr>
          <p:cNvPr id="16394" name="Object 1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610350" y="25844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6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25844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88" name="Picture 4" descr="zncuce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0"/>
            <a:ext cx="5562600" cy="4289425"/>
          </a:xfrm>
          <a:prstGeom prst="rect">
            <a:avLst/>
          </a:prstGeom>
          <a:noFill/>
        </p:spPr>
      </p:pic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457200" y="2514600"/>
            <a:ext cx="3063875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From a table of reduction potentials: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  <p:bldP spid="164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2743200" cy="1858963"/>
          </a:xfrm>
        </p:spPr>
        <p:txBody>
          <a:bodyPr/>
          <a:lstStyle/>
          <a:p>
            <a:r>
              <a:rPr lang="en-US" sz="3600"/>
              <a:t>Zn - Cu Galvanic Cell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4419600"/>
            <a:ext cx="7620000" cy="2209800"/>
          </a:xfrm>
        </p:spPr>
        <p:txBody>
          <a:bodyPr/>
          <a:lstStyle/>
          <a:p>
            <a:pPr>
              <a:buFontTx/>
              <a:buNone/>
            </a:pPr>
            <a:endParaRPr lang="en-US"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>
                <a:sym typeface="Wingdings" pitchFamily="2" charset="2"/>
              </a:rPr>
              <a:t>Cu</a:t>
            </a:r>
            <a:r>
              <a:rPr lang="en-US" baseline="30000">
                <a:sym typeface="Wingdings" pitchFamily="2" charset="2"/>
              </a:rPr>
              <a:t>2+</a:t>
            </a:r>
            <a:r>
              <a:rPr lang="en-US">
                <a:sym typeface="Wingdings" pitchFamily="2" charset="2"/>
              </a:rPr>
              <a:t> + 2e</a:t>
            </a:r>
            <a:r>
              <a:rPr lang="en-US" baseline="30000">
                <a:sym typeface="Wingdings" pitchFamily="2" charset="2"/>
              </a:rPr>
              <a:t>-</a:t>
            </a:r>
            <a:r>
              <a:rPr lang="en-US">
                <a:sym typeface="Wingdings" pitchFamily="2" charset="2"/>
              </a:rPr>
              <a:t>  Cu                    E = +0.34V</a:t>
            </a:r>
            <a:endParaRPr lang="en-US"/>
          </a:p>
        </p:txBody>
      </p:sp>
      <p:graphicFrame>
        <p:nvGraphicFramePr>
          <p:cNvPr id="4710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610350" y="25844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60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25844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109" name="Picture 5" descr="zncuce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0"/>
            <a:ext cx="5562600" cy="4289425"/>
          </a:xfrm>
          <a:prstGeom prst="rect">
            <a:avLst/>
          </a:prstGeom>
          <a:noFill/>
        </p:spPr>
      </p:pic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76200" y="2057400"/>
            <a:ext cx="33528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0">
                <a:effectLst>
                  <a:outerShdw blurRad="38100" dist="38100" dir="2700000" algn="tl">
                    <a:srgbClr val="000000"/>
                  </a:outerShdw>
                </a:effectLst>
              </a:rPr>
              <a:t>The less positive, or more negative reduction potential becomes the oxidation…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2286000" y="4449763"/>
            <a:ext cx="6858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0">
                <a:effectLst/>
              </a:rPr>
              <a:t>Zn </a:t>
            </a:r>
            <a:r>
              <a:rPr lang="en-US" sz="3200" b="0">
                <a:effectLst/>
                <a:sym typeface="Wingdings" pitchFamily="2" charset="2"/>
              </a:rPr>
              <a:t> Zn</a:t>
            </a:r>
            <a:r>
              <a:rPr lang="en-US" sz="3200" b="0" baseline="30000">
                <a:effectLst/>
                <a:sym typeface="Wingdings" pitchFamily="2" charset="2"/>
              </a:rPr>
              <a:t>2+</a:t>
            </a:r>
            <a:r>
              <a:rPr lang="en-US" sz="3200" b="0">
                <a:effectLst/>
                <a:sym typeface="Wingdings" pitchFamily="2" charset="2"/>
              </a:rPr>
              <a:t> + 2e</a:t>
            </a:r>
            <a:r>
              <a:rPr lang="en-US" sz="3200" b="0" baseline="30000">
                <a:effectLst/>
                <a:sym typeface="Wingdings" pitchFamily="2" charset="2"/>
              </a:rPr>
              <a:t>-</a:t>
            </a:r>
            <a:r>
              <a:rPr lang="en-US" sz="3200" b="0">
                <a:effectLst/>
                <a:sym typeface="Wingdings" pitchFamily="2" charset="2"/>
              </a:rPr>
              <a:t>          E = +0.76V</a:t>
            </a:r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>
            <a:off x="1143000" y="5562600"/>
            <a:ext cx="74676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1219200" y="5562600"/>
            <a:ext cx="792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0">
                <a:effectLst/>
              </a:rPr>
              <a:t>Zn + Cu</a:t>
            </a:r>
            <a:r>
              <a:rPr lang="en-US" sz="3200" b="0" baseline="30000">
                <a:effectLst/>
              </a:rPr>
              <a:t>2+ </a:t>
            </a:r>
            <a:r>
              <a:rPr lang="en-US" sz="3200" b="0">
                <a:effectLst/>
                <a:sym typeface="Wingdings" pitchFamily="2" charset="2"/>
              </a:rPr>
              <a:t> Zn</a:t>
            </a:r>
            <a:r>
              <a:rPr lang="en-US" sz="3200" b="0" baseline="30000">
                <a:effectLst/>
                <a:sym typeface="Wingdings" pitchFamily="2" charset="2"/>
              </a:rPr>
              <a:t>2+</a:t>
            </a:r>
            <a:r>
              <a:rPr lang="en-US" sz="3200" b="0">
                <a:effectLst/>
                <a:sym typeface="Wingdings" pitchFamily="2" charset="2"/>
              </a:rPr>
              <a:t> + Cu          E</a:t>
            </a:r>
            <a:r>
              <a:rPr lang="en-US" sz="3200" b="0" baseline="30000">
                <a:effectLst/>
                <a:sym typeface="Wingdings" pitchFamily="2" charset="2"/>
              </a:rPr>
              <a:t>0</a:t>
            </a:r>
            <a:r>
              <a:rPr lang="en-US" sz="3200" b="0">
                <a:effectLst/>
                <a:sym typeface="Wingdings" pitchFamily="2" charset="2"/>
              </a:rPr>
              <a:t> = + 1.10 V</a:t>
            </a:r>
            <a:endParaRPr lang="en-US" sz="3200" b="0" baseline="3000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/>
      <p:bldP spid="47111" grpId="0"/>
      <p:bldP spid="4711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3080</TotalTime>
  <Words>325</Words>
  <Application>Microsoft Macintosh PowerPoint</Application>
  <PresentationFormat>On-screen Show (4:3)</PresentationFormat>
  <Paragraphs>57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Wingdings</vt:lpstr>
      <vt:lpstr>Default Design</vt:lpstr>
      <vt:lpstr>Equation</vt:lpstr>
      <vt:lpstr>Electrochemistry - CELLS</vt:lpstr>
      <vt:lpstr>Electric Current Flowing Directly between Atoms</vt:lpstr>
      <vt:lpstr>Electric Current Flowing Indirectly between Atoms</vt:lpstr>
      <vt:lpstr>Electrodes</vt:lpstr>
      <vt:lpstr>Voltaic Cell</vt:lpstr>
      <vt:lpstr>Measuring Standard Electrode Potential</vt:lpstr>
      <vt:lpstr>Galvanic (Electrochemical) Cells</vt:lpstr>
      <vt:lpstr>Zn - Cu Galvanic Cell</vt:lpstr>
      <vt:lpstr>Zn - Cu Galvanic Cell</vt:lpstr>
      <vt:lpstr>Cell (Line) Notation</vt:lpstr>
      <vt:lpstr>Line Notation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Microsoft Office User</cp:lastModifiedBy>
  <cp:revision>168</cp:revision>
  <dcterms:created xsi:type="dcterms:W3CDTF">2006-05-11T16:34:36Z</dcterms:created>
  <dcterms:modified xsi:type="dcterms:W3CDTF">2020-02-19T22:17:43Z</dcterms:modified>
</cp:coreProperties>
</file>