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0" r:id="rId3"/>
    <p:sldId id="277" r:id="rId4"/>
    <p:sldId id="271" r:id="rId5"/>
    <p:sldId id="302" r:id="rId6"/>
    <p:sldId id="272" r:id="rId7"/>
    <p:sldId id="301" r:id="rId8"/>
    <p:sldId id="278" r:id="rId9"/>
    <p:sldId id="279" r:id="rId10"/>
    <p:sldId id="273" r:id="rId11"/>
    <p:sldId id="281" r:id="rId12"/>
    <p:sldId id="274" r:id="rId13"/>
    <p:sldId id="282" r:id="rId14"/>
    <p:sldId id="269" r:id="rId15"/>
    <p:sldId id="303" r:id="rId16"/>
    <p:sldId id="304" r:id="rId17"/>
    <p:sldId id="305" r:id="rId18"/>
    <p:sldId id="306" r:id="rId19"/>
    <p:sldId id="266" r:id="rId20"/>
    <p:sldId id="257" r:id="rId21"/>
    <p:sldId id="307" r:id="rId22"/>
    <p:sldId id="275" r:id="rId23"/>
    <p:sldId id="308" r:id="rId24"/>
    <p:sldId id="30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All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B26B-E471-354C-A8FF-079CCFBBF511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356F1-8D46-7149-8B35-0D8F3A82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6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0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9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4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3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2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913FF-6CD9-401A-9667-3548FC49F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BB967-D99A-47FB-ACA3-AC0D0D05B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6A7DB-5937-4598-BBA6-181C76B0B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0338CF-8423-4831-B845-34F7A75B1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3D752C-6B08-49C9-AF78-AD348D8E1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52C8E0-6B04-4AB1-8137-25712BE87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B32A-A2B1-4EFE-A126-6BED1B080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5D4F0-6DEA-4D0C-BAD4-477F1FF4B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801C6-EC04-4CC9-8A20-B295FC26F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D318-C4FF-4678-8EA8-3380D6B8D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E72CF-B4FD-425A-AC3B-E9E961982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CC9C0-C572-42AD-A9D3-1C7D88772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5B07-4FEB-4E96-ACDA-EAE89027E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71A9-D0B2-47B5-9467-0FF738105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29C4DFDB-05A6-4C23-B8A6-B0796A4DF9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wmf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ry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34948"/>
            <a:ext cx="7924800" cy="59436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17373"/>
            <a:ext cx="9448800" cy="917575"/>
          </a:xfrm>
        </p:spPr>
        <p:txBody>
          <a:bodyPr/>
          <a:lstStyle/>
          <a:p>
            <a:r>
              <a:rPr lang="en-US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Electrochemistry – Variables Unite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971800" cy="1524000"/>
          </a:xfrm>
        </p:spPr>
        <p:txBody>
          <a:bodyPr/>
          <a:lstStyle/>
          <a:p>
            <a:r>
              <a:rPr lang="en-US" sz="2800"/>
              <a:t>Concentration Cell</a:t>
            </a:r>
          </a:p>
        </p:txBody>
      </p:sp>
      <p:pic>
        <p:nvPicPr>
          <p:cNvPr id="28677" name="Picture 5" descr="Concentration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24600" cy="3644900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3733800"/>
            <a:ext cx="7940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effectLst/>
              </a:rPr>
              <a:t>Step 1: Determine which side undergoes oxidation, and which side undergoes reduction.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308725" y="1371600"/>
            <a:ext cx="2682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0">
                <a:effectLst/>
              </a:rPr>
              <a:t>Both sides have the same components but at different concentrations.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667000" y="762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971800" cy="1524000"/>
          </a:xfrm>
        </p:spPr>
        <p:txBody>
          <a:bodyPr/>
          <a:lstStyle/>
          <a:p>
            <a:r>
              <a:rPr lang="en-US" sz="2800"/>
              <a:t>Concentration Cell</a:t>
            </a:r>
          </a:p>
        </p:txBody>
      </p:sp>
      <p:pic>
        <p:nvPicPr>
          <p:cNvPr id="48131" name="Picture 3" descr="Concentration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24600" cy="3644900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308725" y="1371600"/>
            <a:ext cx="2682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0">
                <a:effectLst/>
              </a:rPr>
              <a:t>Both sides have the same components but at different concentrations.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52400" y="36576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effectLst/>
              </a:rPr>
              <a:t>The 1.0 M Zn</a:t>
            </a:r>
            <a:r>
              <a:rPr lang="en-US" sz="2800" b="0" baseline="30000">
                <a:effectLst/>
              </a:rPr>
              <a:t>2+</a:t>
            </a:r>
            <a:r>
              <a:rPr lang="en-US" sz="2800" b="0">
                <a:effectLst/>
              </a:rPr>
              <a:t> must decrease in concentration, and the 0.10 M Zn</a:t>
            </a:r>
            <a:r>
              <a:rPr lang="en-US" sz="2800" b="0" baseline="30000">
                <a:effectLst/>
              </a:rPr>
              <a:t>2+</a:t>
            </a:r>
            <a:r>
              <a:rPr lang="en-US" sz="2800" b="0">
                <a:effectLst/>
              </a:rPr>
              <a:t> must increase in concentration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664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effectLst/>
              </a:rPr>
              <a:t>Zn</a:t>
            </a:r>
            <a:r>
              <a:rPr lang="en-US" sz="2800" b="0" baseline="30000">
                <a:effectLst/>
              </a:rPr>
              <a:t>2+</a:t>
            </a:r>
            <a:r>
              <a:rPr lang="en-US" sz="2800" b="0">
                <a:effectLst/>
              </a:rPr>
              <a:t> (</a:t>
            </a:r>
            <a:r>
              <a:rPr lang="en-US" sz="2800" b="0">
                <a:solidFill>
                  <a:srgbClr val="FFFF00"/>
                </a:solidFill>
                <a:effectLst/>
              </a:rPr>
              <a:t>1.0M</a:t>
            </a:r>
            <a:r>
              <a:rPr lang="en-US" sz="2800" b="0">
                <a:effectLst/>
              </a:rPr>
              <a:t>) + 2e</a:t>
            </a:r>
            <a:r>
              <a:rPr lang="en-US" sz="2800" b="0" baseline="30000">
                <a:effectLst/>
              </a:rPr>
              <a:t>-</a:t>
            </a:r>
            <a:r>
              <a:rPr lang="en-US" sz="2800" b="0">
                <a:effectLst/>
              </a:rPr>
              <a:t> </a:t>
            </a:r>
            <a:r>
              <a:rPr lang="en-US" sz="2800" b="0">
                <a:effectLst/>
                <a:sym typeface="Wingdings" pitchFamily="2" charset="2"/>
              </a:rPr>
              <a:t> Zn    (reduction)</a:t>
            </a:r>
            <a:endParaRPr lang="en-US" sz="2800" b="0">
              <a:effectLst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498725" y="5257800"/>
            <a:ext cx="664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effectLst/>
              </a:rPr>
              <a:t>Zn </a:t>
            </a:r>
            <a:r>
              <a:rPr lang="en-US" sz="2800" b="0">
                <a:effectLst/>
                <a:sym typeface="Wingdings" pitchFamily="2" charset="2"/>
              </a:rPr>
              <a:t> Zn</a:t>
            </a:r>
            <a:r>
              <a:rPr lang="en-US" sz="2800" b="0" baseline="30000">
                <a:effectLst/>
                <a:sym typeface="Wingdings" pitchFamily="2" charset="2"/>
              </a:rPr>
              <a:t>2+ </a:t>
            </a:r>
            <a:r>
              <a:rPr lang="en-US" sz="2800" b="0">
                <a:effectLst/>
                <a:sym typeface="Wingdings" pitchFamily="2" charset="2"/>
              </a:rPr>
              <a:t>(</a:t>
            </a:r>
            <a:r>
              <a:rPr lang="en-US" sz="2800" b="0">
                <a:solidFill>
                  <a:srgbClr val="FFFF00"/>
                </a:solidFill>
                <a:effectLst/>
                <a:sym typeface="Wingdings" pitchFamily="2" charset="2"/>
              </a:rPr>
              <a:t>0.10M</a:t>
            </a:r>
            <a:r>
              <a:rPr lang="en-US" sz="2800" b="0">
                <a:effectLst/>
                <a:sym typeface="Wingdings" pitchFamily="2" charset="2"/>
              </a:rPr>
              <a:t>) + 2e</a:t>
            </a:r>
            <a:r>
              <a:rPr lang="en-US" sz="2800" b="0" baseline="30000">
                <a:effectLst/>
                <a:sym typeface="Wingdings" pitchFamily="2" charset="2"/>
              </a:rPr>
              <a:t>-</a:t>
            </a:r>
            <a:r>
              <a:rPr lang="en-US" sz="2800" b="0">
                <a:effectLst/>
                <a:sym typeface="Wingdings" pitchFamily="2" charset="2"/>
              </a:rPr>
              <a:t>    (oxidation)</a:t>
            </a:r>
            <a:endParaRPr lang="en-US" sz="2800" b="0">
              <a:effectLst/>
            </a:endParaRP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381000" y="5791200"/>
            <a:ext cx="845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667000" y="762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327525" y="164623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Cathode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85800" y="1600200"/>
            <a:ext cx="107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Anode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1066800" y="57150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effectLst/>
              </a:rPr>
              <a:t>Zn</a:t>
            </a:r>
            <a:r>
              <a:rPr lang="en-US" sz="2800" b="0" baseline="30000">
                <a:effectLst/>
              </a:rPr>
              <a:t>2+</a:t>
            </a:r>
            <a:r>
              <a:rPr lang="en-US" sz="2800" b="0">
                <a:effectLst/>
              </a:rPr>
              <a:t> (</a:t>
            </a:r>
            <a:r>
              <a:rPr lang="en-US" sz="2800" b="0">
                <a:solidFill>
                  <a:srgbClr val="FFFF00"/>
                </a:solidFill>
                <a:effectLst/>
              </a:rPr>
              <a:t>1.0M</a:t>
            </a:r>
            <a:r>
              <a:rPr lang="en-US" sz="2800" b="0">
                <a:effectLst/>
              </a:rPr>
              <a:t>) </a:t>
            </a:r>
            <a:r>
              <a:rPr lang="en-US" sz="2800" b="0">
                <a:effectLst/>
                <a:sym typeface="Wingdings" pitchFamily="2" charset="2"/>
              </a:rPr>
              <a:t> Zn</a:t>
            </a:r>
            <a:r>
              <a:rPr lang="en-US" sz="2800" b="0" baseline="30000">
                <a:effectLst/>
                <a:sym typeface="Wingdings" pitchFamily="2" charset="2"/>
              </a:rPr>
              <a:t>2+</a:t>
            </a:r>
            <a:r>
              <a:rPr lang="en-US" sz="2800" b="0">
                <a:effectLst/>
                <a:sym typeface="Wingdings" pitchFamily="2" charset="2"/>
              </a:rPr>
              <a:t> (</a:t>
            </a:r>
            <a:r>
              <a:rPr lang="en-US" sz="2800" b="0">
                <a:solidFill>
                  <a:srgbClr val="FFFF00"/>
                </a:solidFill>
                <a:effectLst/>
                <a:sym typeface="Wingdings" pitchFamily="2" charset="2"/>
              </a:rPr>
              <a:t>0.10M</a:t>
            </a:r>
            <a:r>
              <a:rPr lang="en-US" sz="2800" b="0">
                <a:effectLst/>
                <a:sym typeface="Wingdings" pitchFamily="2" charset="2"/>
              </a:rPr>
              <a:t>)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6" grpId="0"/>
      <p:bldP spid="48137" grpId="0" animBg="1"/>
      <p:bldP spid="48139" grpId="0"/>
      <p:bldP spid="48140" grpId="0"/>
      <p:bldP spid="48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2800"/>
              <a:t>Concentration Cell</a:t>
            </a:r>
          </a:p>
        </p:txBody>
      </p:sp>
      <p:graphicFrame>
        <p:nvGraphicFramePr>
          <p:cNvPr id="29710" name="Object 1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33600" y="5257800"/>
          <a:ext cx="44196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Equation" r:id="rId3" imgW="1434960" imgH="393480" progId="Equation.3">
                  <p:embed/>
                </p:oleObj>
              </mc:Choice>
              <mc:Fallback>
                <p:oleObj name="Equation" r:id="rId3" imgW="143496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7800"/>
                        <a:ext cx="441960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9" name="Picture 3" descr="Concentration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324600" cy="3644900"/>
          </a:xfrm>
          <a:prstGeom prst="rect">
            <a:avLst/>
          </a:prstGeo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35814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effectLst/>
              </a:rPr>
              <a:t>Step 2: Calculate cell potential using the Nernst   </a:t>
            </a:r>
          </a:p>
          <a:p>
            <a:r>
              <a:rPr lang="en-US" sz="2800" b="0">
                <a:effectLst/>
              </a:rPr>
              <a:t>             Equation (assuming 25 </a:t>
            </a:r>
            <a:r>
              <a:rPr lang="en-US" sz="2800" b="0">
                <a:effectLst/>
                <a:sym typeface="Symbol" pitchFamily="18" charset="2"/>
              </a:rPr>
              <a:t>C)</a:t>
            </a:r>
            <a:r>
              <a:rPr lang="en-US" sz="2800" b="0">
                <a:effectLst/>
              </a:rPr>
              <a:t>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461125" y="1371600"/>
            <a:ext cx="2682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0">
                <a:effectLst/>
              </a:rPr>
              <a:t>Both sides have the same components but at different concentrations.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667000" y="762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???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327525" y="164623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Cathode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85800" y="1600200"/>
            <a:ext cx="107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Anode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209800" y="45720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effectLst/>
              </a:rPr>
              <a:t>Zn</a:t>
            </a:r>
            <a:r>
              <a:rPr lang="en-US" sz="2800" b="0" baseline="30000">
                <a:effectLst/>
              </a:rPr>
              <a:t>2+</a:t>
            </a:r>
            <a:r>
              <a:rPr lang="en-US" sz="2800" b="0">
                <a:effectLst/>
              </a:rPr>
              <a:t> (</a:t>
            </a:r>
            <a:r>
              <a:rPr lang="en-US" sz="2800" b="0">
                <a:solidFill>
                  <a:srgbClr val="FFFF00"/>
                </a:solidFill>
                <a:effectLst/>
              </a:rPr>
              <a:t>1.0M</a:t>
            </a:r>
            <a:r>
              <a:rPr lang="en-US" sz="2800" b="0">
                <a:effectLst/>
              </a:rPr>
              <a:t>) </a:t>
            </a:r>
            <a:r>
              <a:rPr lang="en-US" sz="2800" b="0">
                <a:effectLst/>
                <a:sym typeface="Wingdings" pitchFamily="2" charset="2"/>
              </a:rPr>
              <a:t> Zn</a:t>
            </a:r>
            <a:r>
              <a:rPr lang="en-US" sz="2800" b="0" baseline="30000">
                <a:effectLst/>
                <a:sym typeface="Wingdings" pitchFamily="2" charset="2"/>
              </a:rPr>
              <a:t>2+</a:t>
            </a:r>
            <a:r>
              <a:rPr lang="en-US" sz="2800" b="0">
                <a:effectLst/>
                <a:sym typeface="Wingdings" pitchFamily="2" charset="2"/>
              </a:rPr>
              <a:t> (</a:t>
            </a:r>
            <a:r>
              <a:rPr lang="en-US" sz="2800" b="0">
                <a:solidFill>
                  <a:srgbClr val="FFFF00"/>
                </a:solidFill>
                <a:effectLst/>
                <a:sym typeface="Wingdings" pitchFamily="2" charset="2"/>
              </a:rPr>
              <a:t>0.10M</a:t>
            </a:r>
            <a:r>
              <a:rPr lang="en-US" sz="2800" b="0">
                <a:effectLst/>
                <a:sym typeface="Wingdings" pitchFamily="2" charset="2"/>
              </a:rPr>
              <a:t>)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6172200" y="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Concentration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" y="3581400"/>
          <a:ext cx="2743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8" name="Equation" r:id="rId3" imgW="888840" imgH="228600" progId="Equation.3">
                  <p:embed/>
                </p:oleObj>
              </mc:Choice>
              <mc:Fallback>
                <p:oleObj name="Equation" r:id="rId3" imgW="8888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81400"/>
                        <a:ext cx="27432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72200" y="3429000"/>
          <a:ext cx="205740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9" name="Equation" r:id="rId5" imgW="672840" imgH="419040" progId="Equation.3">
                  <p:embed/>
                </p:oleObj>
              </mc:Choice>
              <mc:Fallback>
                <p:oleObj name="Equation" r:id="rId5" imgW="6728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429000"/>
                        <a:ext cx="2057400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62400" y="3657600"/>
          <a:ext cx="1219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0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57600"/>
                        <a:ext cx="12192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685800" y="5029200"/>
          <a:ext cx="76962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1" name="Equation" r:id="rId9" imgW="2438280" imgH="393480" progId="Equation.3">
                  <p:embed/>
                </p:oleObj>
              </mc:Choice>
              <mc:Fallback>
                <p:oleObj name="Equation" r:id="rId9" imgW="2438280" imgH="393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7696200" cy="124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0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Nernst Calculations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057400" y="11430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effectLst/>
              </a:rPr>
              <a:t>Zn</a:t>
            </a:r>
            <a:r>
              <a:rPr lang="en-US" sz="2800" b="0" baseline="30000">
                <a:effectLst/>
              </a:rPr>
              <a:t>2+</a:t>
            </a:r>
            <a:r>
              <a:rPr lang="en-US" sz="2800" b="0">
                <a:effectLst/>
              </a:rPr>
              <a:t> (</a:t>
            </a:r>
            <a:r>
              <a:rPr lang="en-US" sz="2800" b="0">
                <a:solidFill>
                  <a:srgbClr val="FFFF00"/>
                </a:solidFill>
                <a:effectLst/>
              </a:rPr>
              <a:t>1.0M</a:t>
            </a:r>
            <a:r>
              <a:rPr lang="en-US" sz="2800" b="0">
                <a:effectLst/>
              </a:rPr>
              <a:t>) </a:t>
            </a:r>
            <a:r>
              <a:rPr lang="en-US" sz="2800" b="0">
                <a:effectLst/>
                <a:sym typeface="Wingdings" pitchFamily="2" charset="2"/>
              </a:rPr>
              <a:t> Zn</a:t>
            </a:r>
            <a:r>
              <a:rPr lang="en-US" sz="2800" b="0" baseline="30000">
                <a:effectLst/>
                <a:sym typeface="Wingdings" pitchFamily="2" charset="2"/>
              </a:rPr>
              <a:t>2+</a:t>
            </a:r>
            <a:r>
              <a:rPr lang="en-US" sz="2800" b="0">
                <a:effectLst/>
                <a:sym typeface="Wingdings" pitchFamily="2" charset="2"/>
              </a:rPr>
              <a:t> (</a:t>
            </a:r>
            <a:r>
              <a:rPr lang="en-US" sz="2800" b="0">
                <a:solidFill>
                  <a:srgbClr val="FFFF00"/>
                </a:solidFill>
                <a:effectLst/>
                <a:sym typeface="Wingdings" pitchFamily="2" charset="2"/>
              </a:rPr>
              <a:t>0.10M</a:t>
            </a:r>
            <a:r>
              <a:rPr lang="en-US" sz="2800" b="0">
                <a:effectLst/>
                <a:sym typeface="Wingdings" pitchFamily="2" charset="2"/>
              </a:rPr>
              <a:t>)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</a:p>
        </p:txBody>
      </p:sp>
      <p:graphicFrame>
        <p:nvGraphicFramePr>
          <p:cNvPr id="49172" name="Object 2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09800" y="1981200"/>
          <a:ext cx="44196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2" name="Equation" r:id="rId11" imgW="1434960" imgH="393480" progId="Equation.3">
                  <p:embed/>
                </p:oleObj>
              </mc:Choice>
              <mc:Fallback>
                <p:oleObj name="Equation" r:id="rId11" imgW="1434960" imgH="3934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441960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743200" cy="2316162"/>
          </a:xfrm>
        </p:spPr>
        <p:txBody>
          <a:bodyPr/>
          <a:lstStyle/>
          <a:p>
            <a:r>
              <a:rPr lang="en-US" sz="3600"/>
              <a:t>Electrolytic Processes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4648200"/>
            <a:ext cx="342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00"/>
                </a:solidFill>
                <a:effectLst/>
              </a:rPr>
              <a:t>A negative </a:t>
            </a:r>
          </a:p>
          <a:p>
            <a:r>
              <a:rPr lang="en-US" sz="2800" b="0">
                <a:solidFill>
                  <a:srgbClr val="FFFF00"/>
                </a:solidFill>
                <a:effectLst/>
              </a:rPr>
              <a:t> cell potential, (-E</a:t>
            </a:r>
            <a:r>
              <a:rPr lang="en-US" sz="2800" b="0" baseline="30000">
                <a:solidFill>
                  <a:srgbClr val="FFFF00"/>
                </a:solidFill>
                <a:effectLst/>
              </a:rPr>
              <a:t>0</a:t>
            </a:r>
            <a:r>
              <a:rPr lang="en-US" sz="2800" b="0">
                <a:solidFill>
                  <a:srgbClr val="FFFF00"/>
                </a:solidFill>
                <a:effectLst/>
              </a:rPr>
              <a:t>)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953000" y="4648200"/>
            <a:ext cx="3657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00"/>
                </a:solidFill>
                <a:effectLst/>
              </a:rPr>
              <a:t>A positive free energy change, (+</a:t>
            </a:r>
            <a:r>
              <a:rPr lang="en-US" sz="2800" b="0">
                <a:solidFill>
                  <a:srgbClr val="FFFF00"/>
                </a:solidFill>
                <a:effectLst/>
                <a:sym typeface="Symbol" pitchFamily="18" charset="2"/>
              </a:rPr>
              <a:t>G)</a:t>
            </a:r>
          </a:p>
          <a:p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2" name="Picture 6" descr="elecly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5410200" cy="4024313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8600" y="2286000"/>
            <a:ext cx="3216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effectLst/>
              </a:rPr>
              <a:t>Electrolytic processes are NOT spontaneous. They have: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5794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Electrochemical Cells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458200" cy="4800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 all electrochemical cells, oxidation occurs at the anode, reduction occurs at the cathode.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</a:rPr>
              <a:t>In voltaic cells 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Anode is the source of electrons and has a (</a:t>
            </a:r>
            <a:r>
              <a:rPr lang="en-US" sz="2400" dirty="0">
                <a:latin typeface="Arial" charset="0"/>
                <a:cs typeface="Arial Unicode MS" charset="0"/>
              </a:rPr>
              <a:t>−) charge.</a:t>
            </a:r>
          </a:p>
          <a:p>
            <a:pPr lvl="1" eaLnBrk="1" hangingPunct="1"/>
            <a:r>
              <a:rPr lang="en-US" sz="2400" dirty="0">
                <a:latin typeface="Arial" charset="0"/>
                <a:cs typeface="Arial Unicode MS" charset="0"/>
              </a:rPr>
              <a:t>Cathode draws electrons and has a (+) charge.</a:t>
            </a:r>
          </a:p>
          <a:p>
            <a:pPr eaLnBrk="1" hangingPunct="1"/>
            <a:r>
              <a:rPr lang="en-US" dirty="0">
                <a:solidFill>
                  <a:srgbClr val="00B0F0"/>
                </a:solidFill>
                <a:latin typeface="Arial" charset="0"/>
                <a:cs typeface="Arial Unicode MS" charset="0"/>
              </a:rPr>
              <a:t>In electrolytic cells</a:t>
            </a:r>
          </a:p>
          <a:p>
            <a:pPr lvl="1" eaLnBrk="1" hangingPunct="1"/>
            <a:r>
              <a:rPr lang="en-US" sz="2400" dirty="0">
                <a:latin typeface="Arial" charset="0"/>
                <a:cs typeface="Arial Unicode MS" charset="0"/>
              </a:rPr>
              <a:t>Electrons are drawn off the anode, so it must have a place to release the electrons—the positive terminal of the battery.</a:t>
            </a:r>
          </a:p>
          <a:p>
            <a:pPr lvl="1" eaLnBrk="1" hangingPunct="1"/>
            <a:r>
              <a:rPr lang="en-US" sz="2400" dirty="0">
                <a:latin typeface="Arial" charset="0"/>
                <a:cs typeface="Arial Unicode MS" charset="0"/>
              </a:rPr>
              <a:t>Electrons are forced toward the anode, so it must have a source of electrons—the negative terminal of the battery.</a:t>
            </a:r>
          </a:p>
        </p:txBody>
      </p:sp>
    </p:spTree>
    <p:extLst>
      <p:ext uri="{BB962C8B-B14F-4D97-AF65-F5344CB8AC3E}">
        <p14:creationId xmlns:p14="http://schemas.microsoft.com/office/powerpoint/2010/main" val="861651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18_2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>
            <a:fillRect/>
          </a:stretch>
        </p:blipFill>
        <p:spPr bwMode="auto">
          <a:xfrm>
            <a:off x="303213" y="1270000"/>
            <a:ext cx="853598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 txBox="1">
            <a:spLocks noChangeArrowheads="1"/>
          </p:cNvSpPr>
          <p:nvPr/>
        </p:nvSpPr>
        <p:spPr bwMode="auto">
          <a:xfrm>
            <a:off x="0" y="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Voltaic versus Electrolytic Cells</a:t>
            </a:r>
          </a:p>
        </p:txBody>
      </p:sp>
    </p:spTree>
    <p:extLst>
      <p:ext uri="{BB962C8B-B14F-4D97-AF65-F5344CB8AC3E}">
        <p14:creationId xmlns:p14="http://schemas.microsoft.com/office/powerpoint/2010/main" val="39271310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Electrolysis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638800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+mn-ea"/>
              </a:rPr>
              <a:t>Electrolysis</a:t>
            </a:r>
            <a:r>
              <a:rPr lang="en-US" dirty="0">
                <a:ea typeface="+mn-ea"/>
              </a:rPr>
              <a:t> is the process of using electrical energy to break a compound apart.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ea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Electrolysis is done in an electrolytic cell.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ea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Electrolytic cells can be used to separate elements from their compounds.</a:t>
            </a:r>
          </a:p>
        </p:txBody>
      </p:sp>
      <p:pic>
        <p:nvPicPr>
          <p:cNvPr id="55300" name="Picture 6" descr="18_2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715000" y="1524000"/>
            <a:ext cx="3260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957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5794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Electrolysis of Water</a:t>
            </a:r>
          </a:p>
        </p:txBody>
      </p:sp>
      <p:pic>
        <p:nvPicPr>
          <p:cNvPr id="60419" name="Picture 6" descr="18_2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"/>
          <a:stretch>
            <a:fillRect/>
          </a:stretch>
        </p:blipFill>
        <p:spPr bwMode="auto">
          <a:xfrm>
            <a:off x="1905000" y="685800"/>
            <a:ext cx="55753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9869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28600"/>
            <a:ext cx="4724400" cy="1905000"/>
          </a:xfrm>
        </p:spPr>
        <p:txBody>
          <a:bodyPr/>
          <a:lstStyle/>
          <a:p>
            <a:r>
              <a:rPr lang="en-US"/>
              <a:t>Electrolysis of Water</a:t>
            </a:r>
          </a:p>
        </p:txBody>
      </p:sp>
      <p:graphicFrame>
        <p:nvGraphicFramePr>
          <p:cNvPr id="14342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3581400" y="3962400"/>
          <a:ext cx="3810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" name="Equation" r:id="rId3" imgW="1511280" imgH="228600" progId="Equation.3">
                  <p:embed/>
                </p:oleObj>
              </mc:Choice>
              <mc:Fallback>
                <p:oleObj name="Equation" r:id="rId3" imgW="15112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962400"/>
                        <a:ext cx="38100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14600" y="4435475"/>
          <a:ext cx="4724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" name="Equation" r:id="rId5" imgW="1714320" imgH="228600" progId="Equation.3">
                  <p:embed/>
                </p:oleObj>
              </mc:Choice>
              <mc:Fallback>
                <p:oleObj name="Equation" r:id="rId5" imgW="17143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35475"/>
                        <a:ext cx="47244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h2oel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038600" cy="3660775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29200" y="1905000"/>
            <a:ext cx="3125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In acidic solution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0325" y="3959225"/>
            <a:ext cx="2100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Anode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rxn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9850" y="4495800"/>
            <a:ext cx="2444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Cathode rxn: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81000" y="5105400"/>
            <a:ext cx="800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594600" y="4038600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-1.23 V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620000" y="4572000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-0.83 V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594600" y="5257800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-2.06 V</a:t>
            </a:r>
          </a:p>
        </p:txBody>
      </p:sp>
      <p:graphicFrame>
        <p:nvGraphicFramePr>
          <p:cNvPr id="14352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24238" y="5181600"/>
          <a:ext cx="32813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0" name="Equation" r:id="rId8" imgW="1143000" imgH="215640" progId="Equation.3">
                  <p:embed/>
                </p:oleObj>
              </mc:Choice>
              <mc:Fallback>
                <p:oleObj name="Equation" r:id="rId8" imgW="1143000" imgH="215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5181600"/>
                        <a:ext cx="3281362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14350" grpId="0"/>
      <p:bldP spid="143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458200" cy="5791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For a spontaneous reaction </a:t>
            </a:r>
          </a:p>
          <a:p>
            <a:pPr lvl="1" eaLnBrk="1" hangingPunct="1"/>
            <a:r>
              <a:rPr lang="en-US" dirty="0">
                <a:latin typeface="Arial" charset="0"/>
              </a:rPr>
              <a:t>one that proceeds in the forward direction with the chemicals in their standard states</a:t>
            </a:r>
          </a:p>
          <a:p>
            <a:pPr lvl="1" eaLnBrk="1" hangingPunct="1">
              <a:buFontTx/>
              <a:buNone/>
            </a:pPr>
            <a:r>
              <a:rPr lang="en-US" dirty="0">
                <a:latin typeface="Symbol" charset="0"/>
              </a:rPr>
              <a:t>	D</a:t>
            </a:r>
            <a:r>
              <a:rPr lang="en-US" i="1" dirty="0">
                <a:latin typeface="Arial" charset="0"/>
              </a:rPr>
              <a:t>G</a:t>
            </a:r>
            <a:r>
              <a:rPr lang="en-US" dirty="0">
                <a:latin typeface="Arial" charset="0"/>
              </a:rPr>
              <a:t>° &lt; 0 (negative)</a:t>
            </a:r>
          </a:p>
          <a:p>
            <a:pPr lvl="1" eaLnBrk="1" hangingPunct="1"/>
            <a:r>
              <a:rPr lang="en-US" i="1" dirty="0">
                <a:latin typeface="Arial" charset="0"/>
              </a:rPr>
              <a:t>E</a:t>
            </a:r>
            <a:r>
              <a:rPr lang="en-US" dirty="0">
                <a:latin typeface="Arial" charset="0"/>
              </a:rPr>
              <a:t>° </a:t>
            </a:r>
            <a:r>
              <a:rPr lang="en-US">
                <a:latin typeface="Arial" charset="0"/>
              </a:rPr>
              <a:t>&gt; 0 </a:t>
            </a:r>
            <a:r>
              <a:rPr lang="en-US" dirty="0">
                <a:latin typeface="Arial" charset="0"/>
              </a:rPr>
              <a:t>(positive)</a:t>
            </a:r>
          </a:p>
          <a:p>
            <a:pPr lvl="1" eaLnBrk="1" hangingPunct="1"/>
            <a:r>
              <a:rPr lang="en-US" i="1" dirty="0">
                <a:latin typeface="Arial" charset="0"/>
              </a:rPr>
              <a:t>K</a:t>
            </a:r>
            <a:r>
              <a:rPr lang="en-US" dirty="0">
                <a:latin typeface="Arial" charset="0"/>
              </a:rPr>
              <a:t> &gt; 1</a:t>
            </a:r>
          </a:p>
          <a:p>
            <a:pPr marL="457200" lvl="1" indent="0" eaLnBrk="1" hangingPunct="1">
              <a:buNone/>
            </a:pPr>
            <a:endParaRPr lang="en-US" dirty="0">
              <a:latin typeface="Arial" charset="0"/>
            </a:endParaRPr>
          </a:p>
          <a:p>
            <a:pPr marL="457200" lvl="1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Symbol" charset="0"/>
              </a:rPr>
              <a:t>D</a:t>
            </a:r>
            <a:r>
              <a:rPr lang="en-US" i="1" dirty="0">
                <a:latin typeface="Arial" charset="0"/>
              </a:rPr>
              <a:t>G</a:t>
            </a:r>
            <a:r>
              <a:rPr lang="en-US" dirty="0">
                <a:latin typeface="Arial" charset="0"/>
              </a:rPr>
              <a:t>° = </a:t>
            </a:r>
            <a:r>
              <a:rPr lang="en-US" dirty="0">
                <a:latin typeface="Arial" charset="0"/>
                <a:cs typeface="Arial Unicode MS" charset="0"/>
              </a:rPr>
              <a:t>−</a:t>
            </a:r>
            <a:r>
              <a:rPr lang="en-US" dirty="0" err="1">
                <a:latin typeface="Arial" charset="0"/>
              </a:rPr>
              <a:t>RTln</a:t>
            </a: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K)</a:t>
            </a:r>
            <a:r>
              <a:rPr lang="en-US" dirty="0">
                <a:latin typeface="Arial" charset="0"/>
              </a:rPr>
              <a:t> = </a:t>
            </a:r>
            <a:r>
              <a:rPr lang="en-US" dirty="0">
                <a:latin typeface="Arial" charset="0"/>
                <a:cs typeface="Arial Unicode MS" charset="0"/>
              </a:rPr>
              <a:t>−</a:t>
            </a:r>
            <a:r>
              <a:rPr lang="en-US" i="1" dirty="0" err="1">
                <a:latin typeface="Arial" charset="0"/>
              </a:rPr>
              <a:t>nFE</a:t>
            </a:r>
            <a:r>
              <a:rPr lang="en-US" dirty="0" err="1">
                <a:latin typeface="Arial" charset="0"/>
              </a:rPr>
              <a:t>°</a:t>
            </a:r>
            <a:r>
              <a:rPr lang="en-US" baseline="-25000" dirty="0" err="1">
                <a:latin typeface="Arial" charset="0"/>
              </a:rPr>
              <a:t>cell</a:t>
            </a:r>
            <a:endParaRPr lang="en-US" baseline="-25000" dirty="0">
              <a:latin typeface="Arial" charset="0"/>
            </a:endParaRPr>
          </a:p>
          <a:p>
            <a:pPr lvl="1" eaLnBrk="1" hangingPunct="1"/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= the number of electrons</a:t>
            </a:r>
          </a:p>
          <a:p>
            <a:pPr lvl="1" eaLnBrk="1" hangingPunct="1"/>
            <a:r>
              <a:rPr lang="en-US" i="1" dirty="0">
                <a:latin typeface="Arial" charset="0"/>
              </a:rPr>
              <a:t>F</a:t>
            </a:r>
            <a:r>
              <a:rPr lang="en-US" dirty="0">
                <a:latin typeface="Arial" charset="0"/>
              </a:rPr>
              <a:t> = Faraday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s constant = 96,485 C/</a:t>
            </a:r>
            <a:r>
              <a:rPr lang="en-US" dirty="0" err="1">
                <a:latin typeface="Arial" charset="0"/>
              </a:rPr>
              <a:t>mol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>e</a:t>
            </a:r>
            <a:r>
              <a:rPr lang="en-US" i="1" baseline="30000" dirty="0">
                <a:latin typeface="Arial" charset="0"/>
                <a:cs typeface="Arial Unicode MS" charset="0"/>
              </a:rPr>
              <a:t>−</a:t>
            </a:r>
            <a:endParaRPr lang="en-US" dirty="0">
              <a:latin typeface="Arial" charset="0"/>
              <a:cs typeface="Arial Unicode MS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579438"/>
          </a:xfrm>
        </p:spPr>
        <p:txBody>
          <a:bodyPr/>
          <a:lstStyle/>
          <a:p>
            <a:pPr eaLnBrk="1" hangingPunct="1"/>
            <a:r>
              <a:rPr lang="en-US" i="1" dirty="0" err="1">
                <a:latin typeface="Arial" charset="0"/>
                <a:cs typeface="Arial" charset="0"/>
              </a:rPr>
              <a:t>E</a:t>
            </a:r>
            <a:r>
              <a:rPr lang="en-US" dirty="0" err="1">
                <a:latin typeface="Arial" charset="0"/>
                <a:cs typeface="Arial" charset="0"/>
              </a:rPr>
              <a:t>°</a:t>
            </a:r>
            <a:r>
              <a:rPr lang="en-US" baseline="-25000" dirty="0" err="1">
                <a:latin typeface="Arial" charset="0"/>
                <a:cs typeface="Arial" charset="0"/>
              </a:rPr>
              <a:t>cell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>
                <a:latin typeface="Symbol" charset="0"/>
                <a:cs typeface="Arial" charset="0"/>
              </a:rPr>
              <a:t>D</a:t>
            </a:r>
            <a:r>
              <a:rPr lang="en-US" i="1" dirty="0">
                <a:latin typeface="Arial" charset="0"/>
                <a:cs typeface="Arial" charset="0"/>
              </a:rPr>
              <a:t>G</a:t>
            </a:r>
            <a:r>
              <a:rPr lang="en-US" dirty="0">
                <a:latin typeface="Arial" charset="0"/>
                <a:cs typeface="Arial" charset="0"/>
              </a:rPr>
              <a:t>°, and </a:t>
            </a:r>
            <a:r>
              <a:rPr lang="en-US" i="1" dirty="0">
                <a:latin typeface="Arial" charset="0"/>
                <a:cs typeface="Arial" charset="0"/>
              </a:rPr>
              <a:t>K</a:t>
            </a:r>
          </a:p>
        </p:txBody>
      </p:sp>
      <p:pic>
        <p:nvPicPr>
          <p:cNvPr id="37892" name="Picture 6" descr="18_Pg881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>
            <a:fillRect/>
          </a:stretch>
        </p:blipFill>
        <p:spPr bwMode="auto">
          <a:xfrm>
            <a:off x="4572000" y="2438400"/>
            <a:ext cx="38862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274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-228600"/>
            <a:ext cx="3581400" cy="2438400"/>
          </a:xfrm>
        </p:spPr>
        <p:txBody>
          <a:bodyPr/>
          <a:lstStyle/>
          <a:p>
            <a:r>
              <a:rPr lang="en-US" sz="3200"/>
              <a:t>Electroplating of Silver</a:t>
            </a:r>
          </a:p>
        </p:txBody>
      </p:sp>
      <p:pic>
        <p:nvPicPr>
          <p:cNvPr id="3076" name="Picture 4" descr="agsp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4286250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867400" y="1905000"/>
            <a:ext cx="292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Anode reaction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96000" y="2438400"/>
            <a:ext cx="275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Ag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Ag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+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+ e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-</a:t>
            </a:r>
            <a:endParaRPr lang="en-US" sz="2800" baseline="30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2725" y="4281488"/>
            <a:ext cx="5056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Electroplating requirements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8600" y="4738688"/>
            <a:ext cx="8245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1. Solution of the plating metal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44475" y="5653088"/>
            <a:ext cx="7223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3. Cathode with the object to be plated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28600" y="5195888"/>
            <a:ext cx="6405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2. Anode made of the plating metal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28600" y="6110288"/>
            <a:ext cx="3817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4. Source of current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875338" y="3048000"/>
            <a:ext cx="3268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Cathode reaction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080125" y="3595688"/>
            <a:ext cx="2759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Ag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+ e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Ag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2" grpId="0"/>
      <p:bldP spid="3083" grpId="0"/>
      <p:bldP spid="3084" grpId="0"/>
      <p:bldP spid="3085" grpId="0"/>
      <p:bldP spid="30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5794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Electroplating </a:t>
            </a: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304800" y="838200"/>
            <a:ext cx="39020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hlink"/>
                </a:solidFill>
              </a:rPr>
              <a:t>In electroplating, the work piece is the cathode.</a:t>
            </a:r>
          </a:p>
          <a:p>
            <a:pPr lvl="1"/>
            <a:endParaRPr lang="en-US" dirty="0">
              <a:solidFill>
                <a:schemeClr val="hlink"/>
              </a:solidFill>
            </a:endParaRPr>
          </a:p>
          <a:p>
            <a:pPr lvl="1"/>
            <a:r>
              <a:rPr lang="en-US" dirty="0" err="1">
                <a:solidFill>
                  <a:schemeClr val="hlink"/>
                </a:solidFill>
              </a:rPr>
              <a:t>Cations</a:t>
            </a:r>
            <a:r>
              <a:rPr lang="en-US" dirty="0">
                <a:solidFill>
                  <a:schemeClr val="hlink"/>
                </a:solidFill>
              </a:rPr>
              <a:t> are reduced at cathode and plate to the surface of the work piece.</a:t>
            </a:r>
          </a:p>
          <a:p>
            <a:pPr lvl="1"/>
            <a:endParaRPr lang="en-US" dirty="0">
              <a:solidFill>
                <a:schemeClr val="hlink"/>
              </a:solidFill>
            </a:endParaRPr>
          </a:p>
          <a:p>
            <a:pPr lvl="1"/>
            <a:r>
              <a:rPr lang="en-US" dirty="0">
                <a:solidFill>
                  <a:schemeClr val="hlink"/>
                </a:solidFill>
              </a:rPr>
              <a:t>The anode is made of the plate metal.  The anode oxidizes and replaces the metal </a:t>
            </a:r>
            <a:r>
              <a:rPr lang="en-US" dirty="0" err="1">
                <a:solidFill>
                  <a:schemeClr val="hlink"/>
                </a:solidFill>
              </a:rPr>
              <a:t>cations</a:t>
            </a:r>
            <a:r>
              <a:rPr lang="en-US" dirty="0">
                <a:solidFill>
                  <a:schemeClr val="hlink"/>
                </a:solidFill>
              </a:rPr>
              <a:t> in the solution.</a:t>
            </a:r>
          </a:p>
        </p:txBody>
      </p:sp>
      <p:pic>
        <p:nvPicPr>
          <p:cNvPr id="62468" name="Picture 6" descr="18_2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724400" y="990600"/>
            <a:ext cx="40814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445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en-US" sz="3600" u="sng"/>
              <a:t>Solving an Electroplating Problem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321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Q: How many seconds will it take to plate out 5.0 grams of silver from a solution of AgNO</a:t>
            </a:r>
            <a:r>
              <a:rPr lang="en-US" sz="28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 using a 20.0 Ampere current?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4343400"/>
            <a:ext cx="1003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00"/>
                </a:solidFill>
                <a:effectLst/>
              </a:rPr>
              <a:t>5.0 g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76200" y="4876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819400" y="3124200"/>
            <a:ext cx="270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Ag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+ e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Ag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600200" y="4267200"/>
            <a:ext cx="0" cy="1295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676400" y="4876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676400" y="4357688"/>
            <a:ext cx="1566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00"/>
                </a:solidFill>
                <a:effectLst/>
              </a:rPr>
              <a:t>1 mol Ag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676400" y="4953000"/>
            <a:ext cx="1598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00"/>
                </a:solidFill>
                <a:effectLst/>
              </a:rPr>
              <a:t>107.87 g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4876800" y="4267200"/>
            <a:ext cx="0" cy="1295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3352800" y="4876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276600" y="4357688"/>
            <a:ext cx="1412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00"/>
                </a:solidFill>
                <a:effectLst/>
              </a:rPr>
              <a:t>1 mol e</a:t>
            </a:r>
            <a:r>
              <a:rPr lang="en-US" sz="2800" b="0" baseline="30000">
                <a:solidFill>
                  <a:srgbClr val="FFFF00"/>
                </a:solidFill>
                <a:effectLst/>
              </a:rPr>
              <a:t>-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276600" y="4953000"/>
            <a:ext cx="1566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00"/>
                </a:solidFill>
                <a:effectLst/>
              </a:rPr>
              <a:t>1 mol Ag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3200400" y="4267200"/>
            <a:ext cx="0" cy="1295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4953000" y="4876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4953000" y="4357688"/>
            <a:ext cx="1746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00"/>
                </a:solidFill>
                <a:effectLst/>
              </a:rPr>
              <a:t>96 485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0">
                <a:solidFill>
                  <a:srgbClr val="FFFF00"/>
                </a:solidFill>
                <a:effectLst/>
              </a:rPr>
              <a:t>C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029200" y="4891088"/>
            <a:ext cx="1412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00"/>
                </a:solidFill>
                <a:effectLst/>
              </a:rPr>
              <a:t>1 mol e</a:t>
            </a:r>
            <a:r>
              <a:rPr lang="en-US" sz="2800" b="0" baseline="30000">
                <a:solidFill>
                  <a:srgbClr val="FFFF00"/>
                </a:solidFill>
                <a:effectLst/>
              </a:rPr>
              <a:t>-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6629400" y="4267200"/>
            <a:ext cx="0" cy="1295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781800" y="4357688"/>
            <a:ext cx="623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00"/>
                </a:solidFill>
                <a:effectLst/>
              </a:rPr>
              <a:t>1 s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6705600" y="4876800"/>
            <a:ext cx="1246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00"/>
                </a:solidFill>
                <a:effectLst/>
              </a:rPr>
              <a:t>20.0 C</a:t>
            </a: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6705600" y="4876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867400" y="5867400"/>
            <a:ext cx="275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2.2 x 10</a:t>
            </a:r>
            <a:r>
              <a:rPr lang="en-US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</a:t>
            </a:r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 flipV="1">
            <a:off x="990600" y="4495800"/>
            <a:ext cx="6096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 flipV="1">
            <a:off x="2743200" y="5105400"/>
            <a:ext cx="6096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 flipV="1">
            <a:off x="2286000" y="4495800"/>
            <a:ext cx="6096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 flipV="1">
            <a:off x="3886200" y="5105400"/>
            <a:ext cx="6096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 flipV="1">
            <a:off x="3886200" y="4419600"/>
            <a:ext cx="6096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 flipV="1">
            <a:off x="5638800" y="5029200"/>
            <a:ext cx="6096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 flipV="1">
            <a:off x="6172200" y="4495800"/>
            <a:ext cx="6096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 flipV="1">
            <a:off x="7467600" y="4953000"/>
            <a:ext cx="6096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 animBg="1"/>
      <p:bldP spid="34823" grpId="0"/>
      <p:bldP spid="34824" grpId="0" animBg="1"/>
      <p:bldP spid="34825" grpId="0" animBg="1"/>
      <p:bldP spid="34826" grpId="0"/>
      <p:bldP spid="34828" grpId="0"/>
      <p:bldP spid="34830" grpId="0" animBg="1"/>
      <p:bldP spid="34831" grpId="0" animBg="1"/>
      <p:bldP spid="34832" grpId="0"/>
      <p:bldP spid="34833" grpId="0"/>
      <p:bldP spid="34834" grpId="0" animBg="1"/>
      <p:bldP spid="34836" grpId="0" animBg="1"/>
      <p:bldP spid="34837" grpId="0"/>
      <p:bldP spid="34838" grpId="0"/>
      <p:bldP spid="34839" grpId="0" animBg="1"/>
      <p:bldP spid="34840" grpId="0"/>
      <p:bldP spid="34841" grpId="0"/>
      <p:bldP spid="34842" grpId="0" animBg="1"/>
      <p:bldP spid="34843" grpId="0"/>
      <p:bldP spid="34848" grpId="0" animBg="1"/>
      <p:bldP spid="34852" grpId="0" animBg="1"/>
      <p:bldP spid="34853" grpId="0" animBg="1"/>
      <p:bldP spid="34854" grpId="0" animBg="1"/>
      <p:bldP spid="34855" grpId="0" animBg="1"/>
      <p:bldP spid="34856" grpId="0" animBg="1"/>
      <p:bldP spid="34857" grpId="0" animBg="1"/>
      <p:bldP spid="348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Half-Reactions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2743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>
                <a:latin typeface="Arial" charset="0"/>
              </a:rPr>
              <a:t>We generally split the redox reaction into two separate </a:t>
            </a:r>
            <a:r>
              <a:rPr lang="en-US" b="1" dirty="0">
                <a:solidFill>
                  <a:srgbClr val="3C8C93"/>
                </a:solidFill>
                <a:latin typeface="Arial" charset="0"/>
              </a:rPr>
              <a:t>half-reactions</a:t>
            </a:r>
            <a:r>
              <a:rPr lang="en-US" dirty="0">
                <a:latin typeface="Arial" charset="0"/>
              </a:rPr>
              <a:t>—a reaction just involving oxidation or reduction.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latin typeface="Arial" charset="0"/>
              </a:rPr>
              <a:t>The oxidation half-reaction has electrons as products.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latin typeface="Arial" charset="0"/>
              </a:rPr>
              <a:t>The reduction half-reaction has electrons as reactants.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143000" y="4191000"/>
            <a:ext cx="72580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7030A0"/>
                </a:solidFill>
              </a:rPr>
              <a:t>3 Cl</a:t>
            </a:r>
            <a:r>
              <a:rPr lang="en-US" sz="3200" baseline="-25000" dirty="0">
                <a:solidFill>
                  <a:srgbClr val="7030A0"/>
                </a:solidFill>
              </a:rPr>
              <a:t>2</a:t>
            </a:r>
            <a:r>
              <a:rPr lang="en-US" sz="3200" dirty="0">
                <a:solidFill>
                  <a:srgbClr val="7030A0"/>
                </a:solidFill>
              </a:rPr>
              <a:t> + I</a:t>
            </a:r>
            <a:r>
              <a:rPr lang="en-US" sz="3200" baseline="30000" dirty="0">
                <a:solidFill>
                  <a:srgbClr val="7030A0"/>
                </a:solidFill>
              </a:rPr>
              <a:t>−</a:t>
            </a:r>
            <a:r>
              <a:rPr lang="en-US" sz="3200" dirty="0">
                <a:solidFill>
                  <a:srgbClr val="7030A0"/>
                </a:solidFill>
              </a:rPr>
              <a:t> + 3H</a:t>
            </a:r>
            <a:r>
              <a:rPr lang="en-US" sz="3200" baseline="-25000" dirty="0">
                <a:solidFill>
                  <a:srgbClr val="7030A0"/>
                </a:solidFill>
              </a:rPr>
              <a:t>2</a:t>
            </a:r>
            <a:r>
              <a:rPr lang="en-US" sz="3200" dirty="0">
                <a:solidFill>
                  <a:srgbClr val="7030A0"/>
                </a:solidFill>
              </a:rPr>
              <a:t>O </a:t>
            </a:r>
            <a:r>
              <a:rPr lang="en-US" sz="3200" dirty="0">
                <a:solidFill>
                  <a:srgbClr val="7030A0"/>
                </a:solidFill>
                <a:cs typeface="Lucida Grande" charset="0"/>
              </a:rPr>
              <a:t>→</a:t>
            </a:r>
            <a:r>
              <a:rPr lang="en-US" sz="3200" dirty="0">
                <a:solidFill>
                  <a:srgbClr val="7030A0"/>
                </a:solidFill>
              </a:rPr>
              <a:t> 6 </a:t>
            </a:r>
            <a:r>
              <a:rPr lang="en-US" sz="3200" dirty="0" err="1">
                <a:solidFill>
                  <a:srgbClr val="7030A0"/>
                </a:solidFill>
              </a:rPr>
              <a:t>Cl</a:t>
            </a:r>
            <a:r>
              <a:rPr lang="en-US" sz="3200" baseline="30000" dirty="0">
                <a:solidFill>
                  <a:srgbClr val="7030A0"/>
                </a:solidFill>
              </a:rPr>
              <a:t>−</a:t>
            </a:r>
            <a:r>
              <a:rPr lang="en-US" sz="3200" dirty="0">
                <a:solidFill>
                  <a:srgbClr val="7030A0"/>
                </a:solidFill>
              </a:rPr>
              <a:t> + IO</a:t>
            </a:r>
            <a:r>
              <a:rPr lang="en-US" sz="3200" baseline="-25000" dirty="0">
                <a:solidFill>
                  <a:srgbClr val="7030A0"/>
                </a:solidFill>
              </a:rPr>
              <a:t>3</a:t>
            </a:r>
            <a:r>
              <a:rPr lang="en-US" sz="3200" baseline="30000" dirty="0">
                <a:solidFill>
                  <a:srgbClr val="7030A0"/>
                </a:solidFill>
              </a:rPr>
              <a:t>−</a:t>
            </a:r>
            <a:r>
              <a:rPr lang="en-US" sz="3200" dirty="0">
                <a:solidFill>
                  <a:srgbClr val="7030A0"/>
                </a:solidFill>
              </a:rPr>
              <a:t> + 6 H</a:t>
            </a:r>
            <a:r>
              <a:rPr lang="en-US" sz="3200" baseline="30000" dirty="0">
                <a:solidFill>
                  <a:srgbClr val="7030A0"/>
                </a:solidFill>
              </a:rPr>
              <a:t>+</a:t>
            </a:r>
            <a:endParaRPr lang="en-US" sz="3200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      </a:t>
            </a:r>
            <a:r>
              <a:rPr lang="en-US" dirty="0">
                <a:solidFill>
                  <a:srgbClr val="00B050"/>
                </a:solidFill>
              </a:rPr>
              <a:t>0       −1       +1</a:t>
            </a:r>
            <a:r>
              <a:rPr lang="en-US" dirty="0">
                <a:solidFill>
                  <a:srgbClr val="00B050"/>
                </a:solidFill>
                <a:latin typeface="Arial Unicode MS" charset="0"/>
              </a:rPr>
              <a:t>  </a:t>
            </a:r>
            <a:r>
              <a:rPr lang="en-US" dirty="0">
                <a:solidFill>
                  <a:srgbClr val="00B050"/>
                </a:solidFill>
              </a:rPr>
              <a:t>−2 	     −1     +5 −2	  +1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181600"/>
            <a:ext cx="5122863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222268"/>
                </a:solidFill>
              </a:rPr>
              <a:t>Oxidation:  I</a:t>
            </a:r>
            <a:r>
              <a:rPr lang="en-US" sz="3200" baseline="30000" dirty="0">
                <a:solidFill>
                  <a:srgbClr val="222268"/>
                </a:solidFill>
              </a:rPr>
              <a:t>−</a:t>
            </a:r>
            <a:r>
              <a:rPr lang="en-US" sz="3200" dirty="0">
                <a:solidFill>
                  <a:srgbClr val="222268"/>
                </a:solidFill>
              </a:rPr>
              <a:t> → IO</a:t>
            </a:r>
            <a:r>
              <a:rPr lang="en-US" sz="3200" baseline="-25000" dirty="0">
                <a:solidFill>
                  <a:srgbClr val="222268"/>
                </a:solidFill>
              </a:rPr>
              <a:t>3</a:t>
            </a:r>
            <a:r>
              <a:rPr lang="en-US" sz="3200" baseline="30000" dirty="0">
                <a:solidFill>
                  <a:srgbClr val="222268"/>
                </a:solidFill>
              </a:rPr>
              <a:t>−</a:t>
            </a:r>
            <a:r>
              <a:rPr lang="en-US" sz="3200" dirty="0">
                <a:solidFill>
                  <a:srgbClr val="222268"/>
                </a:solidFill>
              </a:rPr>
              <a:t> + 6 </a:t>
            </a:r>
            <a:r>
              <a:rPr lang="en-US" sz="3200" i="1" dirty="0">
                <a:solidFill>
                  <a:srgbClr val="222268"/>
                </a:solidFill>
              </a:rPr>
              <a:t>e</a:t>
            </a:r>
            <a:r>
              <a:rPr lang="en-US" sz="3200" i="1" baseline="30000" dirty="0">
                <a:solidFill>
                  <a:srgbClr val="222268"/>
                </a:solidFill>
              </a:rPr>
              <a:t>−</a:t>
            </a:r>
            <a:endParaRPr lang="en-US" sz="3200" dirty="0">
              <a:solidFill>
                <a:srgbClr val="22226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867400"/>
            <a:ext cx="57912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72BFC5"/>
                </a:solidFill>
              </a:rPr>
              <a:t>Reduction: Cl</a:t>
            </a:r>
            <a:r>
              <a:rPr lang="en-US" sz="3200" baseline="-25000" dirty="0">
                <a:solidFill>
                  <a:srgbClr val="72BFC5"/>
                </a:solidFill>
              </a:rPr>
              <a:t>2</a:t>
            </a:r>
            <a:r>
              <a:rPr lang="en-US" sz="3200" dirty="0">
                <a:solidFill>
                  <a:srgbClr val="72BFC5"/>
                </a:solidFill>
              </a:rPr>
              <a:t> + 2 </a:t>
            </a:r>
            <a:r>
              <a:rPr lang="en-US" sz="3200" i="1" dirty="0">
                <a:solidFill>
                  <a:srgbClr val="72BFC5"/>
                </a:solidFill>
              </a:rPr>
              <a:t>e</a:t>
            </a:r>
            <a:r>
              <a:rPr lang="en-US" sz="3200" i="1" baseline="30000" dirty="0">
                <a:solidFill>
                  <a:srgbClr val="72BFC5"/>
                </a:solidFill>
              </a:rPr>
              <a:t>−</a:t>
            </a:r>
            <a:r>
              <a:rPr lang="en-US" sz="3200" i="1" dirty="0">
                <a:solidFill>
                  <a:srgbClr val="72BFC5"/>
                </a:solidFill>
              </a:rPr>
              <a:t> </a:t>
            </a:r>
            <a:r>
              <a:rPr lang="en-US" sz="3200" dirty="0">
                <a:solidFill>
                  <a:srgbClr val="72BFC5"/>
                </a:solidFill>
              </a:rPr>
              <a:t>→ 2 </a:t>
            </a:r>
            <a:r>
              <a:rPr lang="en-US" sz="3200" dirty="0" err="1">
                <a:solidFill>
                  <a:srgbClr val="72BFC5"/>
                </a:solidFill>
              </a:rPr>
              <a:t>Cl</a:t>
            </a:r>
            <a:r>
              <a:rPr lang="en-US" sz="3200" baseline="30000" dirty="0">
                <a:solidFill>
                  <a:srgbClr val="72BFC5"/>
                </a:solidFill>
              </a:rPr>
              <a:t>−</a:t>
            </a:r>
            <a:endParaRPr lang="en-US" sz="3200" dirty="0">
              <a:solidFill>
                <a:srgbClr val="72BF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54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8196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Balancing Redox Reactions by the Half-Reaction Method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2672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dirty="0">
                <a:latin typeface="Arial" charset="0"/>
              </a:rPr>
              <a:t>In this method, the reaction is broken down into two half-reactions, one for oxidation and another for reduction.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dirty="0">
                <a:latin typeface="Arial" charset="0"/>
              </a:rPr>
              <a:t>Each half-reaction includes electrons.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sz="2400" dirty="0">
                <a:latin typeface="Arial" charset="0"/>
              </a:rPr>
              <a:t>Electrons go on the product side of the oxidation half-reaction—loss of electrons.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sz="2400" dirty="0">
                <a:latin typeface="Arial" charset="0"/>
              </a:rPr>
              <a:t>Electrons go on the reactant side of the reduction half-reaction—gain of electrons.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dirty="0">
                <a:latin typeface="Arial" charset="0"/>
              </a:rPr>
              <a:t>Each half-reaction is balanced for its atoms.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dirty="0">
                <a:latin typeface="Arial" charset="0"/>
              </a:rPr>
              <a:t>Then the two half-reactions are adjusted so that the electrons lost and gained will be equal when combined.</a:t>
            </a:r>
          </a:p>
        </p:txBody>
      </p:sp>
    </p:spTree>
    <p:extLst>
      <p:ext uri="{BB962C8B-B14F-4D97-AF65-F5344CB8AC3E}">
        <p14:creationId xmlns:p14="http://schemas.microsoft.com/office/powerpoint/2010/main" val="64961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Calculating </a:t>
            </a:r>
            <a:r>
              <a:rPr lang="en-US">
                <a:sym typeface="Symbol" pitchFamily="18" charset="2"/>
              </a:rPr>
              <a:t>G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for a Cell</a:t>
            </a:r>
          </a:p>
        </p:txBody>
      </p:sp>
      <p:graphicFrame>
        <p:nvGraphicFramePr>
          <p:cNvPr id="36872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5230229"/>
              </p:ext>
            </p:extLst>
          </p:nvPr>
        </p:nvGraphicFramePr>
        <p:xfrm>
          <a:off x="290513" y="3886200"/>
          <a:ext cx="8789987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6" name="Equation" r:id="rId3" imgW="3175000" imgH="431800" progId="Equation.3">
                  <p:embed/>
                </p:oleObj>
              </mc:Choice>
              <mc:Fallback>
                <p:oleObj name="Equation" r:id="rId3" imgW="3175000" imgH="431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886200"/>
                        <a:ext cx="8789987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819400" y="1143000"/>
            <a:ext cx="603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</a:t>
            </a:r>
            <a:r>
              <a:rPr lang="en-US" i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  <a:r>
              <a:rPr lang="en-US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 -nFE</a:t>
            </a:r>
            <a:r>
              <a:rPr lang="en-US" i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7813" y="1981200"/>
            <a:ext cx="8866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= moles of electrons in balanced redox equation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859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= Faraday constant = 96,485 coulombs/mol e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990600" y="32004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0">
                <a:effectLst/>
              </a:rPr>
              <a:t>Zn + Cu</a:t>
            </a:r>
            <a:r>
              <a:rPr lang="en-US" sz="3200" b="0" baseline="30000">
                <a:effectLst/>
              </a:rPr>
              <a:t>2+ </a:t>
            </a:r>
            <a:r>
              <a:rPr lang="en-US" sz="3200" b="0">
                <a:effectLst/>
                <a:sym typeface="Wingdings" pitchFamily="2" charset="2"/>
              </a:rPr>
              <a:t> Zn</a:t>
            </a:r>
            <a:r>
              <a:rPr lang="en-US" sz="3200" b="0" baseline="30000">
                <a:effectLst/>
                <a:sym typeface="Wingdings" pitchFamily="2" charset="2"/>
              </a:rPr>
              <a:t>2+</a:t>
            </a:r>
            <a:r>
              <a:rPr lang="en-US" sz="3200" b="0">
                <a:effectLst/>
                <a:sym typeface="Wingdings" pitchFamily="2" charset="2"/>
              </a:rPr>
              <a:t> + Cu          </a:t>
            </a:r>
            <a:r>
              <a:rPr lang="en-US" sz="3200" b="0" i="1">
                <a:effectLst/>
                <a:latin typeface="Times New Roman" pitchFamily="18" charset="0"/>
                <a:sym typeface="Wingdings" pitchFamily="2" charset="2"/>
              </a:rPr>
              <a:t>E</a:t>
            </a:r>
            <a:r>
              <a:rPr lang="en-US" sz="3200" b="0" i="1" baseline="30000">
                <a:effectLst/>
                <a:latin typeface="Times New Roman" pitchFamily="18" charset="0"/>
                <a:sym typeface="Wingdings" pitchFamily="2" charset="2"/>
              </a:rPr>
              <a:t>0</a:t>
            </a:r>
            <a:r>
              <a:rPr lang="en-US" sz="3200" b="0">
                <a:effectLst/>
                <a:sym typeface="Wingdings" pitchFamily="2" charset="2"/>
              </a:rPr>
              <a:t> = + 1.10 V</a:t>
            </a:r>
            <a:endParaRPr lang="en-US" sz="3200" b="0" baseline="30000">
              <a:effectLst/>
            </a:endParaRPr>
          </a:p>
        </p:txBody>
      </p:sp>
      <p:graphicFrame>
        <p:nvGraphicFramePr>
          <p:cNvPr id="3687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400" y="5068888"/>
          <a:ext cx="64770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7" name="Equation" r:id="rId5" imgW="2158920" imgH="241200" progId="Equation.3">
                  <p:embed/>
                </p:oleObj>
              </mc:Choice>
              <mc:Fallback>
                <p:oleObj name="Equation" r:id="rId5" imgW="215892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068888"/>
                        <a:ext cx="647700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7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The Nernst Equation</a:t>
            </a: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58988" y="2463800"/>
          <a:ext cx="4721225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6" name="Equation" r:id="rId3" imgW="1155600" imgH="393480" progId="Equation.3">
                  <p:embed/>
                </p:oleObj>
              </mc:Choice>
              <mc:Fallback>
                <p:oleObj name="Equation" r:id="rId3" imgW="11556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2463800"/>
                        <a:ext cx="4721225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98525" y="1223963"/>
            <a:ext cx="740727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Standard potentials assume a concentration of 1 M. The Nernst equation allows us to calculate potential when the two cells are </a:t>
            </a:r>
            <a:r>
              <a:rPr lang="en-US" sz="24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1.0 M.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4800" y="3886200"/>
            <a:ext cx="360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= 8.31 J/(mol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K)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4800" y="4495800"/>
            <a:ext cx="394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= Temperature in K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04800" y="50292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= moles of electrons in balanced redox equation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800" y="5715000"/>
            <a:ext cx="859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= Faraday constant = 96,485 coulombs/mol e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Deriving the Nernst Equation</a:t>
            </a:r>
          </a:p>
        </p:txBody>
      </p:sp>
      <p:pic>
        <p:nvPicPr>
          <p:cNvPr id="409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5257800"/>
            <a:ext cx="502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009650"/>
            <a:ext cx="3684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962150"/>
            <a:ext cx="52847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3651250"/>
            <a:ext cx="37814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1939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Nernst Equation Simplified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998099"/>
              </p:ext>
            </p:extLst>
          </p:nvPr>
        </p:nvGraphicFramePr>
        <p:xfrm>
          <a:off x="1593850" y="2444750"/>
          <a:ext cx="5649913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3" imgW="1409700" imgH="393700" progId="Equation.3">
                  <p:embed/>
                </p:oleObj>
              </mc:Choice>
              <mc:Fallback>
                <p:oleObj name="Equation" r:id="rId3" imgW="14097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2444750"/>
                        <a:ext cx="5649913" cy="157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98525" y="1300163"/>
            <a:ext cx="7559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At 25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C (298 K) the Nernst Equation is simplified this way: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>
          <a:xfrm>
            <a:off x="-1" y="685800"/>
            <a:ext cx="9144000" cy="579438"/>
          </a:xfrm>
        </p:spPr>
        <p:txBody>
          <a:bodyPr/>
          <a:lstStyle/>
          <a:p>
            <a:pPr eaLnBrk="1" hangingPunct="1"/>
            <a:r>
              <a:rPr lang="en-US" sz="3800" i="1" dirty="0" err="1">
                <a:latin typeface="Arial" charset="0"/>
                <a:cs typeface="Arial" charset="0"/>
              </a:rPr>
              <a:t>E</a:t>
            </a:r>
            <a:r>
              <a:rPr lang="en-US" sz="3800" baseline="-25000" dirty="0" err="1">
                <a:latin typeface="Arial" charset="0"/>
                <a:cs typeface="Arial" charset="0"/>
                <a:sym typeface="Symbol" charset="0"/>
              </a:rPr>
              <a:t>cell</a:t>
            </a:r>
            <a:r>
              <a:rPr lang="en-US" sz="3800" dirty="0">
                <a:latin typeface="Arial" charset="0"/>
                <a:cs typeface="Arial" charset="0"/>
                <a:sym typeface="Symbol" charset="0"/>
              </a:rPr>
              <a:t> </a:t>
            </a:r>
            <a:br>
              <a:rPr lang="en-US" sz="3800" dirty="0">
                <a:latin typeface="Arial" charset="0"/>
                <a:cs typeface="Arial" charset="0"/>
                <a:sym typeface="Symbol" charset="0"/>
              </a:rPr>
            </a:br>
            <a:r>
              <a:rPr lang="en-US" sz="3800" dirty="0">
                <a:latin typeface="Arial" charset="0"/>
                <a:cs typeface="Arial" charset="0"/>
                <a:sym typeface="Symbol" charset="0"/>
              </a:rPr>
              <a:t>When Ion Concentrations Are Not 1 M</a:t>
            </a:r>
            <a:endParaRPr lang="en-US" sz="3800" dirty="0">
              <a:latin typeface="Arial" charset="0"/>
              <a:cs typeface="Arial" charset="0"/>
            </a:endParaRPr>
          </a:p>
        </p:txBody>
      </p:sp>
      <p:pic>
        <p:nvPicPr>
          <p:cNvPr id="39939" name="Picture 5" descr="18_1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"/>
          <a:stretch>
            <a:fillRect/>
          </a:stretch>
        </p:blipFill>
        <p:spPr bwMode="auto">
          <a:xfrm>
            <a:off x="304006" y="2133600"/>
            <a:ext cx="8535987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7087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/>
              <a:t>Equilibrium Constants and Cell Potential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8093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/>
              </a:rPr>
              <a:t>At equilibrium, forward and reverse reactions occur at equal rates, therefore: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00200" y="1905000"/>
            <a:ext cx="6716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>
                <a:effectLst/>
              </a:rPr>
              <a:t>The battery is “dead”</a:t>
            </a:r>
          </a:p>
          <a:p>
            <a:pPr marL="342900" indent="-342900">
              <a:buFontTx/>
              <a:buAutoNum type="arabicPeriod"/>
            </a:pPr>
            <a:r>
              <a:rPr lang="en-US" sz="2800">
                <a:effectLst/>
              </a:rPr>
              <a:t> The cell potential, </a:t>
            </a:r>
            <a:r>
              <a:rPr lang="en-US" sz="2800">
                <a:effectLst/>
                <a:latin typeface="Times New Roman" pitchFamily="18" charset="0"/>
              </a:rPr>
              <a:t>E</a:t>
            </a:r>
            <a:r>
              <a:rPr lang="en-US" sz="2800">
                <a:effectLst/>
              </a:rPr>
              <a:t>, is zero volts</a:t>
            </a:r>
          </a:p>
        </p:txBody>
      </p:sp>
      <p:graphicFrame>
        <p:nvGraphicFramePr>
          <p:cNvPr id="39943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371600" y="3810000"/>
          <a:ext cx="62484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9" name="Equation" r:id="rId3" imgW="1726920" imgH="393480" progId="Equation.3">
                  <p:embed/>
                </p:oleObj>
              </mc:Choice>
              <mc:Fallback>
                <p:oleObj name="Equation" r:id="rId3" imgW="17269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6248400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17525" y="3124200"/>
            <a:ext cx="778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/>
              </a:rPr>
              <a:t>Modifying the Nernst Equation (at 25 </a:t>
            </a:r>
            <a:r>
              <a:rPr lang="en-US" sz="2800">
                <a:effectLst/>
                <a:sym typeface="Symbol" pitchFamily="18" charset="2"/>
              </a:rPr>
              <a:t>C)</a:t>
            </a:r>
            <a:r>
              <a:rPr lang="en-US" sz="2800">
                <a:effectLst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uiExpand="1" build="p"/>
      <p:bldP spid="399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0">
                <a:effectLst/>
              </a:rPr>
              <a:t>Zn + Cu</a:t>
            </a:r>
            <a:r>
              <a:rPr lang="en-US" sz="3200" b="0" baseline="30000">
                <a:effectLst/>
              </a:rPr>
              <a:t>2+ </a:t>
            </a:r>
            <a:r>
              <a:rPr lang="en-US" sz="3200" b="0">
                <a:effectLst/>
                <a:sym typeface="Wingdings" pitchFamily="2" charset="2"/>
              </a:rPr>
              <a:t> Zn</a:t>
            </a:r>
            <a:r>
              <a:rPr lang="en-US" sz="3200" b="0" baseline="30000">
                <a:effectLst/>
                <a:sym typeface="Wingdings" pitchFamily="2" charset="2"/>
              </a:rPr>
              <a:t>2+</a:t>
            </a:r>
            <a:r>
              <a:rPr lang="en-US" sz="3200" b="0">
                <a:effectLst/>
                <a:sym typeface="Wingdings" pitchFamily="2" charset="2"/>
              </a:rPr>
              <a:t> + Cu          </a:t>
            </a:r>
            <a:r>
              <a:rPr lang="en-US" sz="3200" b="0" i="1">
                <a:effectLst/>
                <a:latin typeface="Times New Roman" pitchFamily="18" charset="0"/>
                <a:sym typeface="Wingdings" pitchFamily="2" charset="2"/>
              </a:rPr>
              <a:t>E</a:t>
            </a:r>
            <a:r>
              <a:rPr lang="en-US" sz="3200" b="0" i="1" baseline="30000">
                <a:effectLst/>
                <a:latin typeface="Times New Roman" pitchFamily="18" charset="0"/>
                <a:sym typeface="Wingdings" pitchFamily="2" charset="2"/>
              </a:rPr>
              <a:t>0</a:t>
            </a:r>
            <a:r>
              <a:rPr lang="en-US" sz="3200" b="0">
                <a:effectLst/>
                <a:sym typeface="Wingdings" pitchFamily="2" charset="2"/>
              </a:rPr>
              <a:t> = + 1.10 V</a:t>
            </a:r>
            <a:endParaRPr lang="en-US" sz="3200" b="0" baseline="30000">
              <a:effectLst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en-US" sz="3200" u="sng"/>
              <a:t>Calculating an Equilibrium Constant from a Cell Potential</a:t>
            </a:r>
          </a:p>
        </p:txBody>
      </p:sp>
      <p:graphicFrame>
        <p:nvGraphicFramePr>
          <p:cNvPr id="40966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81200" y="2286000"/>
          <a:ext cx="49530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3" name="Equation" r:id="rId3" imgW="1803240" imgH="393480" progId="Equation.3">
                  <p:embed/>
                </p:oleObj>
              </mc:Choice>
              <mc:Fallback>
                <p:oleObj name="Equation" r:id="rId3" imgW="18032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0"/>
                        <a:ext cx="4953000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0" y="3276600"/>
          <a:ext cx="3124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4" name="Equation" r:id="rId5" imgW="1155600" imgH="393480" progId="Equation.3">
                  <p:embed/>
                </p:oleObj>
              </mc:Choice>
              <mc:Fallback>
                <p:oleObj name="Equation" r:id="rId5" imgW="11556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76600"/>
                        <a:ext cx="312420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55850" y="4572000"/>
          <a:ext cx="22923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5" name="Equation" r:id="rId7" imgW="850680" imgH="203040" progId="Equation.3">
                  <p:embed/>
                </p:oleObj>
              </mc:Choice>
              <mc:Fallback>
                <p:oleObj name="Equation" r:id="rId7" imgW="85068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4572000"/>
                        <a:ext cx="229235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133600" y="5410200"/>
          <a:ext cx="37338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6" name="Equation" r:id="rId9" imgW="1320480" imgH="228600" progId="Equation.3">
                  <p:embed/>
                </p:oleObj>
              </mc:Choice>
              <mc:Fallback>
                <p:oleObj name="Equation" r:id="rId9" imgW="132048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10200"/>
                        <a:ext cx="37338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985</Words>
  <Application>Microsoft Macintosh PowerPoint</Application>
  <PresentationFormat>On-screen Show (4:3)</PresentationFormat>
  <Paragraphs>130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 Unicode MS</vt:lpstr>
      <vt:lpstr>Arial</vt:lpstr>
      <vt:lpstr>Calibri</vt:lpstr>
      <vt:lpstr>Comic Sans MS</vt:lpstr>
      <vt:lpstr>Symbol</vt:lpstr>
      <vt:lpstr>Times New Roman</vt:lpstr>
      <vt:lpstr>Default Design</vt:lpstr>
      <vt:lpstr>Equation</vt:lpstr>
      <vt:lpstr>Electrochemistry – Variables Unite</vt:lpstr>
      <vt:lpstr>E°cell, DG°, and K</vt:lpstr>
      <vt:lpstr>Calculating G0 for a Cell</vt:lpstr>
      <vt:lpstr>The Nernst Equation</vt:lpstr>
      <vt:lpstr>Deriving the Nernst Equation</vt:lpstr>
      <vt:lpstr>Nernst Equation Simplified</vt:lpstr>
      <vt:lpstr>Ecell  When Ion Concentrations Are Not 1 M</vt:lpstr>
      <vt:lpstr>Equilibrium Constants and Cell Potential</vt:lpstr>
      <vt:lpstr>Calculating an Equilibrium Constant from a Cell Potential</vt:lpstr>
      <vt:lpstr>Concentration Cell</vt:lpstr>
      <vt:lpstr>Concentration Cell</vt:lpstr>
      <vt:lpstr>Concentration Cell</vt:lpstr>
      <vt:lpstr>Nernst Calculations</vt:lpstr>
      <vt:lpstr>Electrolytic Processes</vt:lpstr>
      <vt:lpstr>Electrochemical Cells</vt:lpstr>
      <vt:lpstr>PowerPoint Presentation</vt:lpstr>
      <vt:lpstr>Electrolysis </vt:lpstr>
      <vt:lpstr>Electrolysis of Water</vt:lpstr>
      <vt:lpstr>Electrolysis of Water</vt:lpstr>
      <vt:lpstr>Electroplating of Silver</vt:lpstr>
      <vt:lpstr>Electroplating </vt:lpstr>
      <vt:lpstr>Solving an Electroplating Problem</vt:lpstr>
      <vt:lpstr>Half-Reactions</vt:lpstr>
      <vt:lpstr>Balancing Redox Reactions by the Half-Reaction Method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Microsoft Office User</cp:lastModifiedBy>
  <cp:revision>171</cp:revision>
  <dcterms:created xsi:type="dcterms:W3CDTF">2006-05-11T16:34:36Z</dcterms:created>
  <dcterms:modified xsi:type="dcterms:W3CDTF">2020-02-19T22:33:36Z</dcterms:modified>
</cp:coreProperties>
</file>