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7"/>
  </p:notesMasterIdLst>
  <p:sldIdLst>
    <p:sldId id="330" r:id="rId3"/>
    <p:sldId id="316" r:id="rId4"/>
    <p:sldId id="331" r:id="rId5"/>
    <p:sldId id="256" r:id="rId6"/>
    <p:sldId id="320" r:id="rId7"/>
    <p:sldId id="321" r:id="rId8"/>
    <p:sldId id="322" r:id="rId9"/>
    <p:sldId id="311" r:id="rId10"/>
    <p:sldId id="319" r:id="rId11"/>
    <p:sldId id="323" r:id="rId12"/>
    <p:sldId id="318" r:id="rId13"/>
    <p:sldId id="325" r:id="rId14"/>
    <p:sldId id="312" r:id="rId15"/>
    <p:sldId id="313" r:id="rId16"/>
    <p:sldId id="314" r:id="rId17"/>
    <p:sldId id="327" r:id="rId18"/>
    <p:sldId id="328" r:id="rId19"/>
    <p:sldId id="283" r:id="rId20"/>
    <p:sldId id="261" r:id="rId21"/>
    <p:sldId id="262" r:id="rId22"/>
    <p:sldId id="291" r:id="rId23"/>
    <p:sldId id="292" r:id="rId24"/>
    <p:sldId id="324" r:id="rId25"/>
    <p:sldId id="329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All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0" autoAdjust="0"/>
    <p:restoredTop sz="94674" autoAdjust="0"/>
  </p:normalViewPr>
  <p:slideViewPr>
    <p:cSldViewPr>
      <p:cViewPr varScale="1">
        <p:scale>
          <a:sx n="64" d="100"/>
          <a:sy n="64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B26B-E471-354C-A8FF-079CCFBBF51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356F1-8D46-7149-8B35-0D8F3A82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1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7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2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4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6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5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90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8F29EB-4B28-C84C-BC28-371714EFE717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23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4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913FF-6CD9-401A-9667-3548FC49F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BB967-D99A-47FB-ACA3-AC0D0D05B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6A7DB-5937-4598-BBA6-181C76B0B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F0338CF-8423-4831-B845-34F7A75B1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63D752C-6B08-49C9-AF78-AD348D8E1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452C8E0-6B04-4AB1-8137-25712BE87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15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77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76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7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B32A-A2B1-4EFE-A126-6BED1B080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93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29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03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76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0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5D4F0-6DEA-4D0C-BAD4-477F1FF4B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801C6-EC04-4CC9-8A20-B295FC26F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AD318-C4FF-4678-8EA8-3380D6B8D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E72CF-B4FD-425A-AC3B-E9E961982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CC9C0-C572-42AD-A9D3-1C7D88772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5B07-4FEB-4E96-ACDA-EAE89027E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71A9-D0B2-47B5-9467-0FF738105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29C4DFDB-05A6-4C23-B8A6-B0796A4DF9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y2xTX_BVs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353" y="1287851"/>
            <a:ext cx="9783289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N42 - Electrochemistry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3" y="2992399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Concepts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18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25098"/>
            <a:ext cx="11506200" cy="3611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complicated than balancing normal reactions.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balance the electrons, not just the atoms!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oxidation numbers to determine which things 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oxidized and which are reduced.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the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two halves – oxidation half 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reduction half. Include electrons.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the atoms.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the charge by balancing the number of electrons.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half reactions back together, simplify, and CHECK.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55657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Balancing Redox Equations</a:t>
            </a:r>
          </a:p>
        </p:txBody>
      </p:sp>
      <p:pic>
        <p:nvPicPr>
          <p:cNvPr id="5" name="Picture 4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DA6F9EC6-5B29-84F9-5719-FCECA9E9C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315015"/>
            <a:ext cx="8214513" cy="28956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charset="0"/>
              </a:rPr>
              <a:t>Assign oxidation states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4000" dirty="0">
                <a:solidFill>
                  <a:schemeClr val="tx1"/>
                </a:solidFill>
                <a:latin typeface="Arial" charset="0"/>
              </a:rPr>
              <a:t>Determine the element oxidized and the element reduced.</a:t>
            </a:r>
          </a:p>
          <a:p>
            <a:pPr marL="576262" lvl="1" indent="0">
              <a:lnSpc>
                <a:spcPct val="90000"/>
              </a:lnSpc>
              <a:buNone/>
            </a:pPr>
            <a:endParaRPr lang="en-US" sz="44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500" dirty="0"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CBC50-BD40-0645-9844-9D48C58A4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284" y="3641228"/>
            <a:ext cx="73548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>
                <a:effectLst/>
              </a:rPr>
              <a:t>   Cl</a:t>
            </a:r>
            <a:r>
              <a:rPr lang="en-US" sz="4400" baseline="-25000" dirty="0">
                <a:effectLst/>
              </a:rPr>
              <a:t>2</a:t>
            </a:r>
            <a:r>
              <a:rPr lang="en-US" sz="4400" dirty="0">
                <a:effectLst/>
              </a:rPr>
              <a:t> + I</a:t>
            </a:r>
            <a:r>
              <a:rPr lang="en-US" sz="4400" baseline="30000" dirty="0">
                <a:effectLst/>
              </a:rPr>
              <a:t>−</a:t>
            </a:r>
            <a:r>
              <a:rPr lang="en-US" sz="4400" dirty="0">
                <a:effectLst/>
              </a:rPr>
              <a:t>   </a:t>
            </a:r>
            <a:r>
              <a:rPr lang="en-US" sz="4400" dirty="0">
                <a:effectLst/>
                <a:cs typeface="Lucida Grande" charset="0"/>
              </a:rPr>
              <a:t>→</a:t>
            </a:r>
            <a:r>
              <a:rPr lang="en-US" sz="4400" dirty="0">
                <a:effectLst/>
              </a:rPr>
              <a:t>   2Cl</a:t>
            </a:r>
            <a:r>
              <a:rPr lang="en-US" sz="4400" baseline="30000" dirty="0">
                <a:effectLst/>
              </a:rPr>
              <a:t>−</a:t>
            </a:r>
            <a:r>
              <a:rPr lang="en-US" sz="4400" dirty="0">
                <a:effectLst/>
              </a:rPr>
              <a:t>  +  IO</a:t>
            </a:r>
            <a:r>
              <a:rPr lang="en-US" sz="4400" baseline="-25000" dirty="0">
                <a:effectLst/>
              </a:rPr>
              <a:t>3</a:t>
            </a:r>
            <a:r>
              <a:rPr lang="en-US" sz="4400" baseline="30000" dirty="0">
                <a:effectLst/>
              </a:rPr>
              <a:t>−</a:t>
            </a:r>
            <a:r>
              <a:rPr lang="en-US" sz="4400" dirty="0">
                <a:effectLst/>
              </a:rPr>
              <a:t>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6197" y="440930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3354" y="4409300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5474" y="4350349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358" y="4409300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6737" y="4409300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9200" y="5034422"/>
            <a:ext cx="1449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elements are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3354" y="5034170"/>
            <a:ext cx="1869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monoatomic ions match their charge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9377" y="5033410"/>
            <a:ext cx="1869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monoatomic ions match their charge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90235" y="2440899"/>
            <a:ext cx="2319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oxygen -2, not in one of the exceptions.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15400" y="5117186"/>
            <a:ext cx="304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+ 3(-2) = -1</a:t>
            </a:r>
          </a:p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 must equal the overall charge on ion</a:t>
            </a:r>
          </a:p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= +5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24119" y="451369"/>
            <a:ext cx="2012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Yes, I know this isn’t balanced! That is what we are working on!</a:t>
            </a:r>
          </a:p>
        </p:txBody>
      </p:sp>
    </p:spTree>
    <p:extLst>
      <p:ext uri="{BB962C8B-B14F-4D97-AF65-F5344CB8AC3E}">
        <p14:creationId xmlns:p14="http://schemas.microsoft.com/office/powerpoint/2010/main" val="3195598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315015"/>
            <a:ext cx="8214513" cy="28956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charset="0"/>
              </a:rPr>
              <a:t>Assign oxidation states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4000" dirty="0">
                <a:solidFill>
                  <a:schemeClr val="tx1"/>
                </a:solidFill>
                <a:latin typeface="Arial" charset="0"/>
              </a:rPr>
              <a:t>Determine the element oxidized and the element reduced.</a:t>
            </a:r>
          </a:p>
          <a:p>
            <a:pPr marL="576262" lvl="1" indent="0">
              <a:lnSpc>
                <a:spcPct val="90000"/>
              </a:lnSpc>
              <a:buNone/>
            </a:pPr>
            <a:endParaRPr lang="en-US" sz="44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500" dirty="0"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CBC50-BD40-0645-9844-9D48C58A4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284" y="3641228"/>
            <a:ext cx="73548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>
                <a:effectLst/>
              </a:rPr>
              <a:t>   Cl</a:t>
            </a:r>
            <a:r>
              <a:rPr lang="en-US" sz="4400" baseline="-25000" dirty="0">
                <a:effectLst/>
              </a:rPr>
              <a:t>2</a:t>
            </a:r>
            <a:r>
              <a:rPr lang="en-US" sz="4400" dirty="0">
                <a:effectLst/>
              </a:rPr>
              <a:t> +  I</a:t>
            </a:r>
            <a:r>
              <a:rPr lang="en-US" sz="4400" baseline="30000" dirty="0">
                <a:effectLst/>
              </a:rPr>
              <a:t>−</a:t>
            </a:r>
            <a:r>
              <a:rPr lang="en-US" sz="4400" dirty="0">
                <a:effectLst/>
              </a:rPr>
              <a:t>   </a:t>
            </a:r>
            <a:r>
              <a:rPr lang="en-US" sz="4400" dirty="0">
                <a:effectLst/>
                <a:cs typeface="Lucida Grande" charset="0"/>
              </a:rPr>
              <a:t>→</a:t>
            </a:r>
            <a:r>
              <a:rPr lang="en-US" sz="4400" dirty="0">
                <a:effectLst/>
              </a:rPr>
              <a:t>   2Cl</a:t>
            </a:r>
            <a:r>
              <a:rPr lang="en-US" sz="4400" baseline="30000" dirty="0">
                <a:effectLst/>
              </a:rPr>
              <a:t>−</a:t>
            </a:r>
            <a:r>
              <a:rPr lang="en-US" sz="4400" dirty="0">
                <a:effectLst/>
              </a:rPr>
              <a:t>  +  IO</a:t>
            </a:r>
            <a:r>
              <a:rPr lang="en-US" sz="4400" baseline="-25000" dirty="0">
                <a:effectLst/>
              </a:rPr>
              <a:t>3</a:t>
            </a:r>
            <a:r>
              <a:rPr lang="en-US" sz="4400" baseline="30000" dirty="0">
                <a:effectLst/>
              </a:rPr>
              <a:t>−</a:t>
            </a:r>
            <a:r>
              <a:rPr lang="en-US" sz="4400" dirty="0">
                <a:effectLst/>
              </a:rPr>
              <a:t>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6197" y="440930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3354" y="4409300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5474" y="4350349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358" y="4409300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6737" y="4409300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5058624"/>
            <a:ext cx="10096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LEO goes GER</a:t>
            </a:r>
          </a:p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lost electrons =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oxidized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-1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+5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 gained electrons = 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0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-1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72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8339"/>
            <a:ext cx="11734800" cy="54864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Write oxidation and reduction half-reactions, including electrons</a:t>
            </a:r>
            <a:endParaRPr lang="en-US" sz="3600" dirty="0">
              <a:latin typeface="Aria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Arial" charset="0"/>
              </a:rPr>
              <a:t>Oxidation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 electrons being lost, products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Reduction</a:t>
            </a:r>
            <a:r>
              <a:rPr lang="en-US" sz="36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electrons being gained, reactants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CAA5E-861D-6A48-A058-DE5AE3F8323C}"/>
              </a:ext>
            </a:extLst>
          </p:cNvPr>
          <p:cNvSpPr txBox="1"/>
          <p:nvPr/>
        </p:nvSpPr>
        <p:spPr>
          <a:xfrm>
            <a:off x="3276600" y="4114800"/>
            <a:ext cx="69942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      I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→ IO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 </a:t>
            </a:r>
            <a:r>
              <a:rPr lang="en-US" sz="3600" dirty="0">
                <a:solidFill>
                  <a:srgbClr val="0070C0"/>
                </a:solidFill>
                <a:effectLst/>
              </a:rPr>
              <a:t>+ _____</a:t>
            </a:r>
            <a:endParaRPr lang="en-US" sz="3600" baseline="30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0CA08-F7A0-D04A-B62C-A6257BC0C945}"/>
              </a:ext>
            </a:extLst>
          </p:cNvPr>
          <p:cNvSpPr txBox="1"/>
          <p:nvPr/>
        </p:nvSpPr>
        <p:spPr>
          <a:xfrm>
            <a:off x="3276598" y="4825205"/>
            <a:ext cx="7467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     Cl</a:t>
            </a:r>
            <a:r>
              <a:rPr lang="en-US" sz="3600" baseline="-25000" dirty="0">
                <a:solidFill>
                  <a:srgbClr val="FF0000"/>
                </a:solidFill>
                <a:effectLst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</a:rPr>
              <a:t> + ____→ 2Cl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310" y="3976301"/>
            <a:ext cx="2489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Yes, I know these are not balanced! That is what we are still working on! It takes a while!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88808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6e</a:t>
            </a:r>
            <a:r>
              <a:rPr lang="en-US" sz="3600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15190" y="4806011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r>
              <a:rPr lang="en-US" sz="3600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1335" y="3663378"/>
            <a:ext cx="645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went from -1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+5, that’s a loss of…</a:t>
            </a:r>
            <a:endParaRPr 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7727" y="5560980"/>
            <a:ext cx="645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Cl went from 0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-1, that’s a gain of…</a:t>
            </a:r>
            <a:endParaRPr 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59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4" grpId="0"/>
      <p:bldP spid="5" grpId="0"/>
      <p:bldP spid="3" grpId="0"/>
      <p:bldP spid="7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08837"/>
            <a:ext cx="9067800" cy="42672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Balance the atoms in the half reactions</a:t>
            </a:r>
            <a:endParaRPr lang="en-US" sz="3600" dirty="0">
              <a:solidFill>
                <a:schemeClr val="tx1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First balance elements other than H and O.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Add H</a:t>
            </a:r>
            <a:r>
              <a:rPr lang="en-US" sz="3200" baseline="-25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O where O is needed.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Add H</a:t>
            </a:r>
            <a:r>
              <a:rPr lang="en-US" sz="3200" baseline="30000" dirty="0">
                <a:solidFill>
                  <a:schemeClr val="tx1"/>
                </a:solidFill>
                <a:latin typeface="Arial" charset="0"/>
              </a:rPr>
              <a:t>+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 where H is needed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7881F-387B-B240-9563-A409A7800318}"/>
              </a:ext>
            </a:extLst>
          </p:cNvPr>
          <p:cNvSpPr txBox="1"/>
          <p:nvPr/>
        </p:nvSpPr>
        <p:spPr>
          <a:xfrm>
            <a:off x="436768" y="3881129"/>
            <a:ext cx="101665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 I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______ → IO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+ </a:t>
            </a:r>
            <a:r>
              <a:rPr lang="en-US" sz="3600" dirty="0">
                <a:solidFill>
                  <a:srgbClr val="0070C0"/>
                </a:solidFill>
                <a:effectLst/>
              </a:rPr>
              <a:t>6e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-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 + </a:t>
            </a:r>
            <a:r>
              <a:rPr lang="en-US" sz="3600" dirty="0">
                <a:solidFill>
                  <a:srgbClr val="0070C0"/>
                </a:solidFill>
                <a:effectLst/>
              </a:rPr>
              <a:t>_______</a:t>
            </a:r>
            <a:endParaRPr lang="en-US" sz="3600" baseline="30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B404E-6EE0-2C4D-8529-C312566904DB}"/>
              </a:ext>
            </a:extLst>
          </p:cNvPr>
          <p:cNvSpPr txBox="1"/>
          <p:nvPr/>
        </p:nvSpPr>
        <p:spPr>
          <a:xfrm>
            <a:off x="439878" y="4943192"/>
            <a:ext cx="6494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 Cl</a:t>
            </a:r>
            <a:r>
              <a:rPr lang="en-US" sz="3600" baseline="-25000" dirty="0">
                <a:solidFill>
                  <a:srgbClr val="FF0000"/>
                </a:solidFill>
                <a:effectLst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</a:rPr>
              <a:t> + 2e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-</a:t>
            </a:r>
            <a:r>
              <a:rPr lang="en-US" sz="3600" dirty="0">
                <a:solidFill>
                  <a:srgbClr val="FF0000"/>
                </a:solidFill>
                <a:effectLst/>
              </a:rPr>
              <a:t> → 2Cl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0193" y="371060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3H</a:t>
            </a:r>
            <a:r>
              <a:rPr lang="en-US" sz="3600" baseline="-25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72550" y="374739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6H</a:t>
            </a:r>
            <a:r>
              <a:rPr lang="en-US" sz="3600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43063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4" grpId="0"/>
      <p:bldP spid="5" grpId="0"/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100132"/>
            <a:ext cx="9890921" cy="30480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Balance the charge by balancing the # of e</a:t>
            </a:r>
            <a:r>
              <a:rPr lang="en-US" sz="3600" b="1" baseline="30000" dirty="0">
                <a:solidFill>
                  <a:schemeClr val="tx1"/>
                </a:solidFill>
                <a:latin typeface="Arial" charset="0"/>
              </a:rPr>
              <a:t>-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Balance electrons between half-reactions. </a:t>
            </a:r>
            <a:br>
              <a:rPr lang="en-US" sz="3200" dirty="0">
                <a:solidFill>
                  <a:schemeClr val="tx1"/>
                </a:solidFill>
                <a:latin typeface="Arial" charset="0"/>
              </a:rPr>
            </a:br>
            <a:r>
              <a:rPr lang="en-US" sz="3200" i="1" dirty="0">
                <a:solidFill>
                  <a:schemeClr val="tx1"/>
                </a:solidFill>
                <a:latin typeface="Arial" charset="0"/>
              </a:rPr>
              <a:t>Least Common Multiple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D9962-F543-2243-B63B-E68FA92D8447}"/>
              </a:ext>
            </a:extLst>
          </p:cNvPr>
          <p:cNvSpPr txBox="1"/>
          <p:nvPr/>
        </p:nvSpPr>
        <p:spPr>
          <a:xfrm>
            <a:off x="1232297" y="2926551"/>
            <a:ext cx="100046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</a:t>
            </a:r>
            <a:r>
              <a:rPr lang="en-US" sz="3600" dirty="0">
                <a:solidFill>
                  <a:srgbClr val="00B050"/>
                </a:solidFill>
                <a:effectLst/>
              </a:rPr>
              <a:t>     </a:t>
            </a:r>
            <a:r>
              <a:rPr lang="en-US" sz="3600" dirty="0">
                <a:solidFill>
                  <a:srgbClr val="0070C0"/>
                </a:solidFill>
                <a:effectLst/>
              </a:rPr>
              <a:t> ( I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+ 3H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2</a:t>
            </a:r>
            <a:r>
              <a:rPr lang="en-US" sz="3600" dirty="0">
                <a:solidFill>
                  <a:srgbClr val="0070C0"/>
                </a:solidFill>
                <a:effectLst/>
              </a:rPr>
              <a:t>O → IO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-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+ </a:t>
            </a:r>
            <a:r>
              <a:rPr lang="en-US" sz="3600" dirty="0">
                <a:solidFill>
                  <a:srgbClr val="0070C0"/>
                </a:solidFill>
                <a:effectLst/>
              </a:rPr>
              <a:t>6H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+</a:t>
            </a:r>
            <a:r>
              <a:rPr lang="en-US" sz="3600" dirty="0">
                <a:solidFill>
                  <a:srgbClr val="0070C0"/>
                </a:solidFill>
                <a:effectLst/>
              </a:rPr>
              <a:t> )</a:t>
            </a:r>
            <a:endParaRPr lang="en-US" sz="3600" baseline="30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E9422-098B-6744-8F97-EA70F411D40E}"/>
              </a:ext>
            </a:extLst>
          </p:cNvPr>
          <p:cNvSpPr txBox="1"/>
          <p:nvPr/>
        </p:nvSpPr>
        <p:spPr>
          <a:xfrm>
            <a:off x="1222772" y="3680549"/>
            <a:ext cx="8459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      ( Cl</a:t>
            </a:r>
            <a:r>
              <a:rPr lang="en-US" sz="3600" baseline="-25000" dirty="0">
                <a:solidFill>
                  <a:srgbClr val="FF0000"/>
                </a:solidFill>
                <a:effectLst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</a:rPr>
              <a:t> + 2 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→ 2 Cl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1510816" y="4925098"/>
            <a:ext cx="87992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 I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+ 3H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2</a:t>
            </a:r>
            <a:r>
              <a:rPr lang="en-US" sz="3600" dirty="0">
                <a:solidFill>
                  <a:srgbClr val="0070C0"/>
                </a:solidFill>
                <a:effectLst/>
              </a:rPr>
              <a:t>O → IO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-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+ </a:t>
            </a:r>
            <a:r>
              <a:rPr lang="en-US" sz="3600" dirty="0">
                <a:solidFill>
                  <a:srgbClr val="0070C0"/>
                </a:solidFill>
                <a:effectLst/>
              </a:rPr>
              <a:t>6H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CC730-B551-BA44-BE37-396F2A6999F0}"/>
              </a:ext>
            </a:extLst>
          </p:cNvPr>
          <p:cNvSpPr txBox="1"/>
          <p:nvPr/>
        </p:nvSpPr>
        <p:spPr>
          <a:xfrm>
            <a:off x="1510816" y="5509873"/>
            <a:ext cx="8459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 3Cl</a:t>
            </a:r>
            <a:r>
              <a:rPr lang="en-US" sz="3600" baseline="-25000" dirty="0">
                <a:solidFill>
                  <a:srgbClr val="FF0000"/>
                </a:solidFill>
                <a:effectLst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→ 6 Cl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2918830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x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77800" y="3672828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x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26441" y="45720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6184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4" grpId="0"/>
      <p:bldP spid="5" grpId="0"/>
      <p:bldP spid="10" grpId="0"/>
      <p:bldP spid="11" grpId="0"/>
      <p:bldP spid="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100132"/>
            <a:ext cx="9890921" cy="30480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Add half reactions together, simplify, check</a:t>
            </a:r>
            <a:endParaRPr lang="en-US" sz="3600" b="1" baseline="30000" dirty="0">
              <a:solidFill>
                <a:schemeClr val="tx1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Make sure the atoms balance AND the charges</a:t>
            </a:r>
            <a:endParaRPr lang="en-US" sz="32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1632656" y="2362200"/>
            <a:ext cx="87992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 I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+ 3H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2</a:t>
            </a:r>
            <a:r>
              <a:rPr lang="en-US" sz="3600" dirty="0">
                <a:solidFill>
                  <a:srgbClr val="0070C0"/>
                </a:solidFill>
                <a:effectLst/>
              </a:rPr>
              <a:t>O → IO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-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+ </a:t>
            </a:r>
            <a:r>
              <a:rPr lang="en-US" sz="3600" dirty="0">
                <a:solidFill>
                  <a:srgbClr val="0070C0"/>
                </a:solidFill>
                <a:effectLst/>
              </a:rPr>
              <a:t>6H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CC730-B551-BA44-BE37-396F2A6999F0}"/>
              </a:ext>
            </a:extLst>
          </p:cNvPr>
          <p:cNvSpPr txBox="1"/>
          <p:nvPr/>
        </p:nvSpPr>
        <p:spPr>
          <a:xfrm>
            <a:off x="1632656" y="2946975"/>
            <a:ext cx="8459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 3Cl</a:t>
            </a:r>
            <a:r>
              <a:rPr lang="en-US" sz="3600" baseline="-25000" dirty="0">
                <a:solidFill>
                  <a:srgbClr val="FF0000"/>
                </a:solidFill>
                <a:effectLst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→ 6 Cl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838200" y="37338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1088703" y="3962400"/>
            <a:ext cx="1039739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I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+ 3H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2</a:t>
            </a:r>
            <a:r>
              <a:rPr lang="en-US" sz="3600" dirty="0">
                <a:solidFill>
                  <a:srgbClr val="0070C0"/>
                </a:solidFill>
                <a:effectLst/>
              </a:rPr>
              <a:t>O + </a:t>
            </a:r>
            <a:r>
              <a:rPr lang="en-US" sz="3600" dirty="0">
                <a:solidFill>
                  <a:srgbClr val="FF0000"/>
                </a:solidFill>
                <a:effectLst/>
              </a:rPr>
              <a:t>3Cl</a:t>
            </a:r>
            <a:r>
              <a:rPr lang="en-US" sz="3600" baseline="-25000" dirty="0">
                <a:solidFill>
                  <a:srgbClr val="FF0000"/>
                </a:solidFill>
                <a:effectLst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>
                <a:effectLst/>
              </a:rPr>
              <a:t>→</a:t>
            </a:r>
            <a:r>
              <a:rPr lang="en-US" sz="3600" dirty="0">
                <a:solidFill>
                  <a:srgbClr val="7030A0"/>
                </a:solidFill>
                <a:effectLst/>
              </a:rPr>
              <a:t> </a:t>
            </a:r>
            <a:r>
              <a:rPr lang="en-US" sz="3600" dirty="0">
                <a:solidFill>
                  <a:srgbClr val="0070C0"/>
                </a:solidFill>
                <a:effectLst/>
              </a:rPr>
              <a:t>IO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-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+ </a:t>
            </a:r>
            <a:r>
              <a:rPr lang="en-US" sz="3600" dirty="0">
                <a:solidFill>
                  <a:srgbClr val="0070C0"/>
                </a:solidFill>
                <a:effectLst/>
              </a:rPr>
              <a:t>6H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+ </a:t>
            </a:r>
            <a:r>
              <a:rPr lang="en-US" sz="3600" dirty="0">
                <a:solidFill>
                  <a:srgbClr val="0070C0"/>
                </a:solidFill>
                <a:effectLst/>
              </a:rPr>
              <a:t>+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</a:rPr>
              <a:t>6 Cl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endParaRPr lang="en-US" sz="3600" dirty="0">
              <a:solidFill>
                <a:srgbClr val="FF0000"/>
              </a:solidFill>
              <a:effectLst/>
            </a:endParaRPr>
          </a:p>
          <a:p>
            <a:endParaRPr lang="en-US" sz="3600" baseline="30000" dirty="0">
              <a:solidFill>
                <a:srgbClr val="7030A0"/>
              </a:solidFill>
              <a:effectLst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4953000" y="3852868"/>
            <a:ext cx="731520" cy="8229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7853790" y="3870478"/>
            <a:ext cx="731520" cy="8229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838199" y="49530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2351869" y="5088773"/>
            <a:ext cx="78710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effectLst/>
              </a:rPr>
              <a:t>I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+ 3H</a:t>
            </a:r>
            <a:r>
              <a:rPr lang="en-US" sz="3600" baseline="-25000" dirty="0">
                <a:effectLst/>
              </a:rPr>
              <a:t>2</a:t>
            </a:r>
            <a:r>
              <a:rPr lang="en-US" sz="3600" dirty="0">
                <a:effectLst/>
              </a:rPr>
              <a:t>O + 3Cl</a:t>
            </a:r>
            <a:r>
              <a:rPr lang="en-US" sz="3600" baseline="-25000" dirty="0">
                <a:effectLst/>
              </a:rPr>
              <a:t>2</a:t>
            </a:r>
            <a:r>
              <a:rPr lang="en-US" sz="3600" dirty="0">
                <a:effectLst/>
              </a:rPr>
              <a:t> → IO</a:t>
            </a:r>
            <a:r>
              <a:rPr lang="en-US" sz="3600" baseline="-25000" dirty="0">
                <a:effectLst/>
              </a:rPr>
              <a:t>3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</a:t>
            </a:r>
            <a:r>
              <a:rPr lang="en-US" sz="3600" i="1" dirty="0">
                <a:effectLst/>
              </a:rPr>
              <a:t>+ </a:t>
            </a:r>
            <a:r>
              <a:rPr lang="en-US" sz="3600" dirty="0">
                <a:effectLst/>
              </a:rPr>
              <a:t>6H</a:t>
            </a:r>
            <a:r>
              <a:rPr lang="en-US" sz="3600" baseline="30000" dirty="0">
                <a:effectLst/>
              </a:rPr>
              <a:t>+ </a:t>
            </a:r>
            <a:r>
              <a:rPr lang="en-US" sz="3600" dirty="0">
                <a:effectLst/>
              </a:rPr>
              <a:t>+</a:t>
            </a:r>
            <a:r>
              <a:rPr lang="en-US" sz="3600" baseline="30000" dirty="0">
                <a:effectLst/>
              </a:rPr>
              <a:t> </a:t>
            </a:r>
            <a:r>
              <a:rPr lang="en-US" sz="3600" dirty="0">
                <a:effectLst/>
              </a:rPr>
              <a:t>6 Cl</a:t>
            </a:r>
            <a:r>
              <a:rPr lang="en-US" sz="3600" baseline="30000" dirty="0">
                <a:effectLst/>
              </a:rPr>
              <a:t>−</a:t>
            </a:r>
            <a:endParaRPr lang="en-US" sz="3600" dirty="0"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838199" y="58674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088703" y="5894458"/>
            <a:ext cx="2187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0" y="5995989"/>
            <a:ext cx="435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Atoms balanced – yes!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5200" y="5995989"/>
            <a:ext cx="435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Charges balanced – yes!</a:t>
            </a:r>
          </a:p>
        </p:txBody>
      </p:sp>
    </p:spTree>
    <p:extLst>
      <p:ext uri="{BB962C8B-B14F-4D97-AF65-F5344CB8AC3E}">
        <p14:creationId xmlns:p14="http://schemas.microsoft.com/office/powerpoint/2010/main" val="1717665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10" grpId="0"/>
      <p:bldP spid="11" grpId="0"/>
      <p:bldP spid="13" grpId="0"/>
      <p:bldP spid="20" grpId="0"/>
      <p:bldP spid="6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100132"/>
            <a:ext cx="11353801" cy="30480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USE PENCIL!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600" b="1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DON’T CRAM YOUR WORK! USE LOTS OF SPACE!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600" b="1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DON’T PANIC!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600" b="1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STUCK??? ERASE AND START OVER.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Best Advice…</a:t>
            </a:r>
          </a:p>
        </p:txBody>
      </p:sp>
    </p:spTree>
    <p:extLst>
      <p:ext uri="{BB962C8B-B14F-4D97-AF65-F5344CB8AC3E}">
        <p14:creationId xmlns:p14="http://schemas.microsoft.com/office/powerpoint/2010/main" val="1719657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179"/>
            <a:ext cx="9220200" cy="88741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Oxidation and Reduction Recap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9771"/>
            <a:ext cx="8991600" cy="53340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Oxidation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is the process that occurs when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the oxidation number of an element increases,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an element loses electrons,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 compound adds oxygen,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 compound loses hydrogen, or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 half-reaction has electrons as products.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Reduction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is the process that occurs when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the oxidation number of an element decreases,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an element gains electrons,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 compound loses oxygen,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 compound gains hydrogen, or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 half-reaction has electrons as reactants.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ABD88853-ACEF-E9AB-714D-BBE767B81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09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149771"/>
            <a:ext cx="116205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Oxidizing agent</a:t>
            </a:r>
          </a:p>
          <a:p>
            <a:pPr marL="55563" indent="-55563">
              <a:buFont typeface="Wingdings" pitchFamily="2" charset="2"/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substance that is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the oxidizing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other substance. The substance that is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REDUCED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agent</a:t>
            </a:r>
          </a:p>
          <a:p>
            <a:pPr marL="0" indent="0">
              <a:buFont typeface="Wingdings" pitchFamily="2" charset="2"/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substance that is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the reducing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other substance. The substance that is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OXIDIZED!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179"/>
            <a:ext cx="10515600" cy="88741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Few More Electrochemistry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349" y="499895"/>
            <a:ext cx="9783289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N42 - Electrochemistry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A8E30-A0CF-46F3-8128-7C26AC6C015F}"/>
              </a:ext>
            </a:extLst>
          </p:cNvPr>
          <p:cNvSpPr txBox="1"/>
          <p:nvPr/>
        </p:nvSpPr>
        <p:spPr>
          <a:xfrm>
            <a:off x="457195" y="3692540"/>
            <a:ext cx="1127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I can assign oxidation numbers and balance redox reactions.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6BBF4-E2A4-4448-5D5E-70BB12908ACA}"/>
              </a:ext>
            </a:extLst>
          </p:cNvPr>
          <p:cNvSpPr txBox="1"/>
          <p:nvPr/>
        </p:nvSpPr>
        <p:spPr>
          <a:xfrm>
            <a:off x="1905000" y="222304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328969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449" y="1270000"/>
            <a:ext cx="4855352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electrode where oxidation occurs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electrode where reduction occurs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355035" y="3855712"/>
            <a:ext cx="3063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uction</a:t>
            </a:r>
          </a:p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</a:p>
          <a:p>
            <a:pPr algn="ctr"/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hode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179"/>
            <a:ext cx="10515600" cy="88741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Few More Electrochemistry Terms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485521" y="1331243"/>
            <a:ext cx="3063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</a:t>
            </a:r>
          </a:p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582886"/>
            <a:ext cx="2622258" cy="2211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28" y="1078135"/>
            <a:ext cx="2981407" cy="2318208"/>
          </a:xfrm>
          <a:prstGeom prst="rect">
            <a:avLst/>
          </a:prstGeom>
        </p:spPr>
      </p:pic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D3328F78-BBD7-2357-2FFD-8DC9187F8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80873"/>
            <a:ext cx="110490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Current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- the number of electrons that flow through </a:t>
            </a:r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</a:rPr>
              <a:t>the system per second.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Unit = ampere, amp, 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Electrode surface area dictates the # of e- that can flow.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Larger batteries produce larger currents.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179"/>
            <a:ext cx="10515600" cy="88741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Few More Electrochemistry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8904" y="3118911"/>
                <a:ext cx="6994992" cy="1000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𝑪𝒐𝒖𝒍𝒐𝒎𝒃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𝒔𝒆𝒄𝒐𝒏𝒅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𝟐𝟒𝟐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3200" b="1" i="1" baseline="300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𝒔𝒆𝒄𝒐𝒏𝒅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904" y="3118911"/>
                <a:ext cx="6994992" cy="1000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731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18592"/>
            <a:ext cx="113538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Cell Potential, potential difference, electromotive force</a:t>
            </a:r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All terms for the difference in potential energy between the reactants and products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The voltage needed to drive electrons through the external circuit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Amount of force pushing the electrons through the wire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Unit = volts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1 V = 1 J of energy per coulomb of charge</a:t>
            </a:r>
          </a:p>
          <a:p>
            <a:pPr marL="57150" indent="0">
              <a:buNone/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131179"/>
            <a:ext cx="10515600" cy="887413"/>
          </a:xfrm>
          <a:prstGeom prst="rect">
            <a:avLst/>
          </a:prstGeo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Few More Electrochemistry Terms</a:t>
            </a:r>
          </a:p>
        </p:txBody>
      </p:sp>
    </p:spTree>
    <p:extLst>
      <p:ext uri="{BB962C8B-B14F-4D97-AF65-F5344CB8AC3E}">
        <p14:creationId xmlns:p14="http://schemas.microsoft.com/office/powerpoint/2010/main" val="141340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179"/>
            <a:ext cx="10515600" cy="88741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Useful Conversions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7092" y="1268098"/>
                <a:ext cx="6994992" cy="1000723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𝑪𝒐𝒖𝒍𝒐𝒎𝒃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𝒔𝒆𝒄𝒐𝒏𝒅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𝟐𝟒𝟐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3200" b="1" i="1" baseline="300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𝒔𝒆𝒄𝒐𝒏𝒅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92" y="1268098"/>
                <a:ext cx="6994992" cy="1000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0645" y="2620646"/>
                <a:ext cx="3987054" cy="100584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𝑽𝒐𝒍𝒕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𝑱𝒐𝒖𝒍𝒆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𝑪𝒐𝒖𝒍𝒐𝒎𝒃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5" y="2620646"/>
                <a:ext cx="3987054" cy="1005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63159" y="2601583"/>
                <a:ext cx="6257995" cy="100584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𝑭𝒂𝒓𝒂𝒅𝒂𝒚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𝟗𝟔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𝟓𝟎𝟎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𝑪𝒐𝒖𝒍𝒐𝒎𝒃𝒔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159" y="2601583"/>
                <a:ext cx="6257995" cy="1005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9100" y="3973991"/>
            <a:ext cx="1135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How many minutes does a 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4.00 A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 need to be applied to a Cu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 to make 15.00 g of Cu?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1000" y="5864851"/>
            <a:ext cx="8317338" cy="8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588662" y="5334000"/>
            <a:ext cx="0" cy="1066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56992" y="5264314"/>
            <a:ext cx="134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15.00g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9115" y="5867400"/>
            <a:ext cx="140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63.55 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9916" y="5239313"/>
            <a:ext cx="144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960262" y="5338047"/>
            <a:ext cx="0" cy="1066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982808" y="5871447"/>
            <a:ext cx="17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3914" y="5243360"/>
            <a:ext cx="1584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712862" y="5359001"/>
            <a:ext cx="0" cy="1066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789062" y="5892401"/>
            <a:ext cx="166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90314" y="5264314"/>
            <a:ext cx="169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96,500 C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389262" y="5294536"/>
            <a:ext cx="0" cy="1066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289601" y="5970568"/>
            <a:ext cx="110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2452" y="5342481"/>
            <a:ext cx="144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s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7386079" y="5387136"/>
            <a:ext cx="0" cy="1066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456062" y="5920536"/>
            <a:ext cx="113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 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56062" y="5292449"/>
            <a:ext cx="115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min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16004" y="5554059"/>
            <a:ext cx="229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189.8 min</a:t>
            </a: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F85887F3-BC9F-96E1-6A35-86AEF408B2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8" y="228600"/>
            <a:ext cx="8548511" cy="685800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Link to Presentation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https://youtu.be/-y2xTX_BVsA</a:t>
            </a:r>
            <a:r>
              <a:rPr lang="en-US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2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ry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5283200" cy="3962400"/>
          </a:xfrm>
          <a:prstGeom prst="rect">
            <a:avLst/>
          </a:prstGeom>
          <a:noFill/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C5731F4-11E1-F47F-9B6A-FC005E2CB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8" y="966955"/>
            <a:ext cx="5163062" cy="49240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9" y="228600"/>
            <a:ext cx="4953000" cy="685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Electrochemistry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004DD-805B-4FDC-F76D-80A867C7FE82}"/>
              </a:ext>
            </a:extLst>
          </p:cNvPr>
          <p:cNvSpPr txBox="1"/>
          <p:nvPr/>
        </p:nvSpPr>
        <p:spPr>
          <a:xfrm>
            <a:off x="457200" y="1143000"/>
            <a:ext cx="10439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study of the interchange of chemical and electrical energy. </a:t>
            </a:r>
          </a:p>
          <a:p>
            <a:endParaRPr lang="en-US" sz="36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Concerned with:</a:t>
            </a:r>
            <a:b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 of an electrical current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a </a:t>
            </a:r>
            <a:r>
              <a:rPr lang="en-US" sz="3600" u="sng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chemical reaction</a:t>
            </a:r>
            <a:b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of an electrical current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produce a </a:t>
            </a:r>
            <a:r>
              <a:rPr lang="en-US" sz="36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non-spontaneous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chemical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9" y="228600"/>
            <a:ext cx="4953000" cy="685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Mnemonics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10439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LEO goes GER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Loss of Electrons is </a:t>
            </a:r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Gain of Electrons is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OIL RIG</a:t>
            </a:r>
            <a:endParaRPr lang="en-US" sz="44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Loss of Electrons</a:t>
            </a:r>
          </a:p>
          <a:p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Gain of Electrons</a:t>
            </a:r>
          </a:p>
        </p:txBody>
      </p:sp>
      <p:pic>
        <p:nvPicPr>
          <p:cNvPr id="1026" name="Picture 2" descr="1.2.0: Redox Reactions - Chemistry LibreTex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54647"/>
            <a:ext cx="3413675" cy="25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il Rig Workers Get Vulnerable To Make The Job Safer : Shots - Health News  : NP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r="6157"/>
          <a:stretch/>
        </p:blipFill>
        <p:spPr bwMode="auto">
          <a:xfrm>
            <a:off x="7673817" y="3738301"/>
            <a:ext cx="3380074" cy="26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A068CE31-D4F4-52B8-FD23-F71EA0160C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904009" y="174722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9" y="228600"/>
            <a:ext cx="4953000" cy="685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10439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Ag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e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  Cu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+ 2e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sz="360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e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Ag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+ 2e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Cu</a:t>
            </a:r>
            <a:endParaRPr lang="en-US" sz="360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8" y="228600"/>
            <a:ext cx="6414911" cy="685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Oxidation Numbers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1143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charge an atom in a compound would have </a:t>
            </a:r>
            <a:r>
              <a:rPr lang="en-US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compound was composed of ions.</a:t>
            </a:r>
          </a:p>
          <a:p>
            <a:endParaRPr lang="en-US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Helps track how the electrons are moving around during a reaction.  </a:t>
            </a:r>
            <a:endParaRPr lang="en-US" sz="360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Sometimes easy to determine, sometimes complex.</a:t>
            </a: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KF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F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         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 ox # = +1, F ox # = -1</a:t>
            </a:r>
            <a:endParaRPr lang="en-US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11506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for Assigning Oxidation Numbers </a:t>
            </a:r>
            <a:endParaRPr lang="en-US" sz="4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uncombined element is 0.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Monatomic ion equals the charge on the 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more-electronegative element in a binary compound is assigned the number equal to the charge it would have if it were an 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Fluorine in a compound is always -1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 is -2 unless it is combined with F, 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 is +2, or it is in a peroxide, such as H</a:t>
            </a:r>
            <a:r>
              <a:rPr lang="en-US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when it is -1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C60426A2-491E-E4AD-F641-E51FF4EA1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773939" y="1147719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11582400" cy="4525963"/>
          </a:xfrm>
        </p:spPr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in most of its compounds is +1 unless it is combined with a metal, in which case it is -1 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compounds, the elements of groups 1 and 2 as well as aluminum have oxidation numbers +1, +2 and +3 respectively. 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of the oxidation numbers of all atoms in a neutral compound is 0. 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of the oxidation numbers of all atoms in a polyatomic ion equals charge of the ion.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4913</TotalTime>
  <Words>1293</Words>
  <Application>Microsoft Office PowerPoint</Application>
  <PresentationFormat>Widescreen</PresentationFormat>
  <Paragraphs>212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Comic Sans MS</vt:lpstr>
      <vt:lpstr>Impact</vt:lpstr>
      <vt:lpstr>Wingdings</vt:lpstr>
      <vt:lpstr>Default Design</vt:lpstr>
      <vt:lpstr>1_Default Design</vt:lpstr>
      <vt:lpstr>N42 - Electrochemistry</vt:lpstr>
      <vt:lpstr>N42 - Electrochemistry</vt:lpstr>
      <vt:lpstr>PowerPoint Presentation</vt:lpstr>
      <vt:lpstr>Electrochemistry</vt:lpstr>
      <vt:lpstr>Mnemonics </vt:lpstr>
      <vt:lpstr>Examples</vt:lpstr>
      <vt:lpstr>Oxidation Numbers</vt:lpstr>
      <vt:lpstr>PowerPoint Presentation</vt:lpstr>
      <vt:lpstr>PowerPoint Presentation</vt:lpstr>
      <vt:lpstr>PowerPoint Presentation</vt:lpstr>
      <vt:lpstr>Balancing Redox Reactions</vt:lpstr>
      <vt:lpstr>Balancing Redox Reactions</vt:lpstr>
      <vt:lpstr>Balancing Redox Reactions</vt:lpstr>
      <vt:lpstr>Balancing Redox Reactions</vt:lpstr>
      <vt:lpstr>Balancing Redox Reactions</vt:lpstr>
      <vt:lpstr>Balancing Redox Reactions</vt:lpstr>
      <vt:lpstr>Best Advice…</vt:lpstr>
      <vt:lpstr>Oxidation and Reduction Recap</vt:lpstr>
      <vt:lpstr>A Few More Electrochemistry Terms</vt:lpstr>
      <vt:lpstr>A Few More Electrochemistry Terms</vt:lpstr>
      <vt:lpstr>A Few More Electrochemistry Terms</vt:lpstr>
      <vt:lpstr>PowerPoint Presentation</vt:lpstr>
      <vt:lpstr>Useful Conversions</vt:lpstr>
      <vt:lpstr>YouTube Link to Presentation 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205</cp:revision>
  <dcterms:created xsi:type="dcterms:W3CDTF">2006-05-11T16:34:36Z</dcterms:created>
  <dcterms:modified xsi:type="dcterms:W3CDTF">2024-05-01T22:10:47Z</dcterms:modified>
</cp:coreProperties>
</file>