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304" r:id="rId3"/>
    <p:sldId id="300" r:id="rId4"/>
    <p:sldId id="333" r:id="rId5"/>
    <p:sldId id="330" r:id="rId6"/>
    <p:sldId id="331" r:id="rId7"/>
    <p:sldId id="301" r:id="rId8"/>
    <p:sldId id="295" r:id="rId9"/>
    <p:sldId id="296" r:id="rId10"/>
    <p:sldId id="297" r:id="rId11"/>
    <p:sldId id="332" r:id="rId12"/>
    <p:sldId id="334" r:id="rId13"/>
    <p:sldId id="302" r:id="rId14"/>
    <p:sldId id="298" r:id="rId15"/>
    <p:sldId id="303" r:id="rId16"/>
    <p:sldId id="299" r:id="rId17"/>
    <p:sldId id="32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5" autoAdjust="0"/>
    <p:restoredTop sz="94674" autoAdjust="0"/>
  </p:normalViewPr>
  <p:slideViewPr>
    <p:cSldViewPr>
      <p:cViewPr varScale="1">
        <p:scale>
          <a:sx n="59" d="100"/>
          <a:sy n="59" d="100"/>
        </p:scale>
        <p:origin x="9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91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1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5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qk4Li9toO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N43 - Electrochemistry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Potential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9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7086600" y="22225"/>
            <a:ext cx="4897438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579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Reduction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89038"/>
            <a:ext cx="716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+ means more easily reduced </a:t>
            </a:r>
          </a:p>
          <a:p>
            <a:endParaRPr lang="en-US" sz="320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en-US" sz="6000" kern="0" dirty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More NIO</a:t>
            </a:r>
          </a:p>
          <a:p>
            <a:pPr algn="ctr"/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egative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xidation</a:t>
            </a:r>
          </a:p>
          <a:p>
            <a:pPr algn="ctr"/>
            <a:endParaRPr lang="en-US" b="0" i="1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en-US" sz="60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More PER</a:t>
            </a:r>
          </a:p>
          <a:p>
            <a:pPr algn="ctr"/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ositive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 </a:t>
            </a:r>
            <a:r>
              <a:rPr lang="en-US" i="1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</a:t>
            </a:r>
            <a:r>
              <a:rPr lang="en-US" b="0" i="1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eduction</a:t>
            </a:r>
          </a:p>
          <a:p>
            <a:pPr algn="ctr"/>
            <a:endParaRPr lang="en-US" sz="6000" kern="0" dirty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26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 flipH="1">
            <a:off x="7086600" y="22225"/>
            <a:ext cx="4897438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579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strike="sngStrike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Reduction</a:t>
            </a:r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Values</a:t>
            </a:r>
            <a:b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Oxidation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486" y="1828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Flip the equations?</a:t>
            </a:r>
          </a:p>
          <a:p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NOW your values are </a:t>
            </a:r>
            <a:b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Oxidation Values! 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positive NOW means more likely to be </a:t>
            </a:r>
            <a:r>
              <a:rPr lang="en-US" sz="3200" kern="0" dirty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oxidized</a:t>
            </a:r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BE CAREFUL!</a:t>
            </a:r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46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579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Reduction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89038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Example: </a:t>
            </a:r>
          </a:p>
          <a:p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</a:t>
            </a:r>
            <a:r>
              <a:rPr lang="en-US" sz="3200" b="0" kern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rxn</a:t>
            </a:r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is more likely to happen at the cathode and which at the anode??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2" y="3001962"/>
            <a:ext cx="98755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886200"/>
            <a:ext cx="9601202" cy="51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017898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= oxidation = loss e- = more (–) E = less (+)</a:t>
            </a: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 = reduction = gain e- = more (+) 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3733800"/>
            <a:ext cx="9753600" cy="654356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66884" y="2971800"/>
            <a:ext cx="9753600" cy="654356"/>
          </a:xfrm>
          <a:prstGeom prst="rect">
            <a:avLst/>
          </a:prstGeom>
          <a:solidFill>
            <a:srgbClr val="0070C0">
              <a:alpha val="35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8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305937"/>
            <a:ext cx="10972800" cy="1143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Calculating Cell Potentials under Standard Conditions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15686" y="3174323"/>
            <a:ext cx="11734800" cy="4038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When looking up values on reduction table, 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  <a:sym typeface="Symbol" charset="0"/>
              </a:rPr>
              <a:t>flip the sign for the one that is being oxidized</a:t>
            </a: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 because you have the opposite reaction taking place compared to what is written on the chart. 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When adding </a:t>
            </a:r>
            <a:r>
              <a:rPr lang="en-US" sz="3000" i="1" dirty="0">
                <a:solidFill>
                  <a:srgbClr val="000000"/>
                </a:solidFill>
                <a:latin typeface="Arial" charset="0"/>
                <a:sym typeface="Symbol" charset="0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°</a:t>
            </a:r>
            <a:r>
              <a:rPr lang="en-US" sz="3000" baseline="-25000" dirty="0">
                <a:solidFill>
                  <a:srgbClr val="000000"/>
                </a:solidFill>
                <a:latin typeface="Arial" charset="0"/>
                <a:sym typeface="Symbol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values for the half-cells, 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sym typeface="Symbol" charset="0"/>
              </a:rPr>
              <a:t>do not multiply the half-cell 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  <a:sym typeface="Symbol" charset="0"/>
              </a:rPr>
              <a:t>E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sym typeface="Symbol" charset="0"/>
              </a:rPr>
              <a:t>° values</a:t>
            </a:r>
            <a:r>
              <a:rPr lang="en-US" sz="3000" dirty="0">
                <a:solidFill>
                  <a:srgbClr val="000000"/>
                </a:solidFill>
                <a:latin typeface="Arial" charset="0"/>
                <a:sym typeface="Symbol" charset="0"/>
              </a:rPr>
              <a:t>, even if you need to multiply the half-reactions to balance the equation.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00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>
              <a:spcBef>
                <a:spcPts val="1200"/>
              </a:spcBef>
              <a:buNone/>
            </a:pPr>
            <a:endParaRPr lang="en-US" sz="3000" dirty="0">
              <a:latin typeface="Arial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0" y="2004401"/>
            <a:ext cx="7239000" cy="8229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i="1" dirty="0" err="1"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lang="en-US" dirty="0" err="1">
                <a:solidFill>
                  <a:schemeClr val="tx1"/>
                </a:solidFill>
                <a:effectLst/>
                <a:latin typeface="Arial" charset="0"/>
              </a:rPr>
              <a:t>°</a:t>
            </a:r>
            <a:r>
              <a:rPr lang="en-US" baseline="-25000" dirty="0" err="1">
                <a:solidFill>
                  <a:schemeClr val="tx1"/>
                </a:solidFill>
                <a:effectLst/>
                <a:latin typeface="Arial" charset="0"/>
              </a:rPr>
              <a:t>cell</a:t>
            </a:r>
            <a:r>
              <a:rPr lang="en-US" dirty="0">
                <a:solidFill>
                  <a:schemeClr val="tx1"/>
                </a:solidFill>
                <a:effectLst/>
                <a:latin typeface="Arial" charset="0"/>
              </a:rPr>
              <a:t> = </a:t>
            </a:r>
            <a:r>
              <a:rPr lang="en-US" i="1" dirty="0" err="1"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lang="en-US" dirty="0" err="1">
                <a:solidFill>
                  <a:schemeClr val="tx1"/>
                </a:solidFill>
                <a:effectLst/>
                <a:latin typeface="Arial" charset="0"/>
              </a:rPr>
              <a:t>°</a:t>
            </a:r>
            <a:r>
              <a:rPr lang="en-US" baseline="-25000" dirty="0" err="1">
                <a:solidFill>
                  <a:schemeClr val="tx1"/>
                </a:solidFill>
                <a:effectLst/>
                <a:latin typeface="Arial" charset="0"/>
              </a:rPr>
              <a:t>oxidation</a:t>
            </a:r>
            <a:r>
              <a:rPr lang="en-US" dirty="0">
                <a:solidFill>
                  <a:schemeClr val="tx1"/>
                </a:solidFill>
                <a:effectLst/>
                <a:latin typeface="Arial" charset="0"/>
              </a:rPr>
              <a:t> + </a:t>
            </a:r>
            <a:r>
              <a:rPr lang="en-US" i="1" dirty="0" err="1"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lang="en-US" dirty="0" err="1">
                <a:solidFill>
                  <a:schemeClr val="tx1"/>
                </a:solidFill>
                <a:effectLst/>
                <a:latin typeface="Arial" charset="0"/>
              </a:rPr>
              <a:t>°</a:t>
            </a:r>
            <a:r>
              <a:rPr lang="en-US" baseline="-25000" dirty="0" err="1">
                <a:solidFill>
                  <a:schemeClr val="tx1"/>
                </a:solidFill>
                <a:effectLst/>
                <a:latin typeface="Arial" charset="0"/>
              </a:rPr>
              <a:t>reduction</a:t>
            </a:r>
            <a:endParaRPr lang="en-US" baseline="-2500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5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579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Calculating Cell Potential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89038"/>
            <a:ext cx="1143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Example: </a:t>
            </a:r>
          </a:p>
          <a:p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is the cell potential for a cell made with silver and gold?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2" y="2316162"/>
            <a:ext cx="98755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00400"/>
            <a:ext cx="9601202" cy="51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507" y="3810000"/>
            <a:ext cx="885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= oxidation = loss e- = more – E (less +)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 = reduction = gain e- = more + 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3048000"/>
            <a:ext cx="9753600" cy="654356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66884" y="2286000"/>
            <a:ext cx="9753600" cy="654356"/>
          </a:xfrm>
          <a:prstGeom prst="rect">
            <a:avLst/>
          </a:prstGeom>
          <a:solidFill>
            <a:srgbClr val="0070C0">
              <a:alpha val="35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22" y="482206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+ 3e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         +1.50 V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07" y="546839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  <a:r>
              <a:rPr lang="en-US" sz="36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e</a:t>
            </a:r>
            <a:r>
              <a:rPr lang="en-US" sz="36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- 0.80 V </a:t>
            </a:r>
            <a:endParaRPr lang="en-US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2108" y="4914397"/>
            <a:ext cx="1944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Flipped sign for Ag half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b/c oxidized but did NOT multiply it by 3.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3500" y="5160619"/>
            <a:ext cx="297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(+1.50) + (-0.80) = 0.70 V</a:t>
            </a:r>
          </a:p>
        </p:txBody>
      </p:sp>
    </p:spTree>
    <p:extLst>
      <p:ext uri="{BB962C8B-B14F-4D97-AF65-F5344CB8AC3E}">
        <p14:creationId xmlns:p14="http://schemas.microsoft.com/office/powerpoint/2010/main" val="3778763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9144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Sneak Peak at Spontaneity...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545771"/>
            <a:ext cx="114300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If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E°cell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= ( + )                                       </a:t>
            </a:r>
            <a:r>
              <a:rPr lang="en-US" sz="2000" i="1" dirty="0">
                <a:solidFill>
                  <a:schemeClr val="tx1"/>
                </a:solidFill>
                <a:latin typeface="Arial" charset="0"/>
              </a:rPr>
              <a:t>we will see why in a later lecture </a:t>
            </a:r>
            <a:r>
              <a:rPr lang="en-US" sz="2000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then ∆G° =  ( – 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So it is spontaneous! 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If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E°cell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= ( – 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then ∆G° =  ( + 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So it is NON-spontaneous! 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8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8548511" cy="685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https://youtu.be/iqk4Li9toOQ</a:t>
            </a: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1" y="913648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N43 - 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AF581-D780-4680-AA5E-933CFA30B1BB}"/>
              </a:ext>
            </a:extLst>
          </p:cNvPr>
          <p:cNvSpPr txBox="1"/>
          <p:nvPr/>
        </p:nvSpPr>
        <p:spPr>
          <a:xfrm>
            <a:off x="609600" y="4048714"/>
            <a:ext cx="1127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calculate the cell potential using standard reduction values.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8FEC1-D8D2-F8E5-ED8C-69949E617634}"/>
              </a:ext>
            </a:extLst>
          </p:cNvPr>
          <p:cNvSpPr txBox="1"/>
          <p:nvPr/>
        </p:nvSpPr>
        <p:spPr>
          <a:xfrm>
            <a:off x="2088353" y="2590800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Potential</a:t>
            </a:r>
          </a:p>
        </p:txBody>
      </p:sp>
    </p:spTree>
    <p:extLst>
      <p:ext uri="{BB962C8B-B14F-4D97-AF65-F5344CB8AC3E}">
        <p14:creationId xmlns:p14="http://schemas.microsoft.com/office/powerpoint/2010/main" val="124257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y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5283200" cy="39624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5731F4-11E1-F47F-9B6A-FC005E2CB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8" y="966955"/>
            <a:ext cx="5163062" cy="4924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Mnemonics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goes GER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Electrons is 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of Electrons is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OIL RIG</a:t>
            </a:r>
            <a:endParaRPr lang="en-US" sz="44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Loss of Electrons</a:t>
            </a: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Gain of Electrons</a:t>
            </a:r>
          </a:p>
        </p:txBody>
      </p:sp>
      <p:pic>
        <p:nvPicPr>
          <p:cNvPr id="1026" name="Picture 2" descr="1.2.0: Redox Reactions - Chemistry Libre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9" y="754647"/>
            <a:ext cx="3413675" cy="25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il Rig Workers Get Vulnerable To Make The Job Safer : Shots - Health News  : NP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6157"/>
          <a:stretch/>
        </p:blipFill>
        <p:spPr bwMode="auto">
          <a:xfrm>
            <a:off x="7973726" y="3738301"/>
            <a:ext cx="3380074" cy="26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449" y="1270000"/>
            <a:ext cx="4855352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electrode where oxidation occurs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electrode where reduction occurs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58720" y="3855712"/>
            <a:ext cx="306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</a:p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89206" y="1331243"/>
            <a:ext cx="306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50" y="3582886"/>
            <a:ext cx="2622258" cy="221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78" y="1078135"/>
            <a:ext cx="2981407" cy="23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2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 Potential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118110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Cell Potential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- The difference in potential energy between the anode and the cathode in a voltaic cell 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Depends on how easy one substance is reduced at the cathode and how easy the other is oxidized at the anode.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Standard emf, </a:t>
            </a:r>
            <a:r>
              <a:rPr lang="en-US" b="1" i="1" dirty="0" err="1">
                <a:solidFill>
                  <a:srgbClr val="0070C0"/>
                </a:solidFill>
                <a:latin typeface="Arial" charset="0"/>
              </a:rPr>
              <a:t>E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°</a:t>
            </a:r>
            <a:r>
              <a:rPr lang="en-US" b="1" baseline="-25000" dirty="0" err="1">
                <a:solidFill>
                  <a:srgbClr val="0070C0"/>
                </a:solidFill>
                <a:latin typeface="Arial" charset="0"/>
              </a:rPr>
              <a:t>cell</a:t>
            </a:r>
            <a:r>
              <a:rPr lang="en-US" b="1" baseline="-25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=</a:t>
            </a:r>
            <a:r>
              <a:rPr lang="en-US" b="1" baseline="-25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Cell potential @ standard conditions   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( 25 °C, 1 atm for gases, 1 M concentration of solution)</a:t>
            </a:r>
          </a:p>
          <a:p>
            <a:pPr lvl="1" eaLnBrk="1" hangingPunct="1"/>
            <a:r>
              <a:rPr lang="en-US" sz="3200" dirty="0">
                <a:solidFill>
                  <a:srgbClr val="000000"/>
                </a:solidFill>
                <a:latin typeface="Arial" charset="0"/>
              </a:rPr>
              <a:t>You add the cell potentials for each half reaction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1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8059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Standard Reduction Potential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11658600" cy="487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We cannot measure the absolute tendency of a half-reaction, we can only measure it </a:t>
            </a:r>
            <a:r>
              <a:rPr lang="en-US" i="1" u="sng" dirty="0">
                <a:solidFill>
                  <a:srgbClr val="000000"/>
                </a:solidFill>
                <a:latin typeface="Arial" charset="0"/>
              </a:rPr>
              <a:t>relative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to another half-reaction.</a:t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We select as a standard half-reaction the reduction of H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to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under standard conditions, which we assign a potential difference = 0 v. (An arbitrary choice!)</a:t>
            </a:r>
          </a:p>
          <a:p>
            <a:pPr marL="457200" lvl="1" indent="0" eaLnBrk="1" hangingPunct="1">
              <a:buNone/>
            </a:pP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              Standard hydrogen electrode, SHE</a:t>
            </a:r>
          </a:p>
          <a:p>
            <a:pPr marL="457200" lvl="1" indent="0" algn="ctr" eaLnBrk="1" hangingPunct="1">
              <a:buNone/>
            </a:pPr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2H</a:t>
            </a:r>
            <a:r>
              <a:rPr lang="en-US" sz="3200" b="1" baseline="30000" dirty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 + 2e</a:t>
            </a:r>
            <a:r>
              <a:rPr lang="en-US" sz="3200" b="1" baseline="300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 H</a:t>
            </a:r>
            <a:r>
              <a:rPr lang="en-US" sz="3200" b="1" baseline="-25000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(g)</a:t>
            </a: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700" name="Picture 7" descr="18_06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7166" r="30000" b="-1812"/>
          <a:stretch/>
        </p:blipFill>
        <p:spPr bwMode="auto">
          <a:xfrm>
            <a:off x="9870785" y="3854450"/>
            <a:ext cx="144587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7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Half-Cell Potentials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334000" y="5448300"/>
            <a:ext cx="6324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11506200" cy="4876800"/>
          </a:xfrm>
        </p:spPr>
        <p:txBody>
          <a:bodyPr/>
          <a:lstStyle/>
          <a:p>
            <a:pPr eaLnBrk="1" hangingPunct="1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SHE reduction potential is defined to be exactly 0 V.</a:t>
            </a:r>
            <a:br>
              <a:rPr lang="en-US" sz="2700" dirty="0">
                <a:solidFill>
                  <a:srgbClr val="000000"/>
                </a:solidFill>
                <a:latin typeface="Arial" charset="0"/>
              </a:rPr>
            </a:b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Standard reduction potentials compare the tendency for a particular reduction half-reaction to occur relative to the reduction of H</a:t>
            </a:r>
            <a:r>
              <a:rPr lang="en-US" sz="27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to H</a:t>
            </a:r>
            <a:r>
              <a:rPr lang="en-US" sz="27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Under standard conditions</a:t>
            </a:r>
            <a:br>
              <a:rPr lang="en-US" sz="2700" dirty="0">
                <a:solidFill>
                  <a:srgbClr val="000000"/>
                </a:solidFill>
                <a:latin typeface="Arial" charset="0"/>
              </a:rPr>
            </a:b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700" dirty="0">
                <a:solidFill>
                  <a:srgbClr val="000000"/>
                </a:solidFill>
                <a:latin typeface="Arial" charset="0"/>
              </a:rPr>
              <a:t>Half-reactions with a </a:t>
            </a:r>
            <a:r>
              <a:rPr lang="en-US" sz="2700" b="1" dirty="0">
                <a:solidFill>
                  <a:srgbClr val="0070C0"/>
                </a:solidFill>
                <a:latin typeface="Arial" charset="0"/>
              </a:rPr>
              <a:t>stronger tendency toward oxidation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than the SHE have a </a:t>
            </a:r>
            <a:r>
              <a:rPr lang="en-US" sz="2700" b="1" dirty="0">
                <a:solidFill>
                  <a:srgbClr val="0070C0"/>
                </a:solidFill>
                <a:latin typeface="Arial" charset="0"/>
                <a:sym typeface="Symbol" charset="0"/>
              </a:rPr>
              <a:t>negative</a:t>
            </a:r>
            <a:r>
              <a:rPr lang="en-US" sz="2700" b="1" dirty="0">
                <a:solidFill>
                  <a:srgbClr val="0070C0"/>
                </a:solidFill>
                <a:latin typeface="Arial" charset="0"/>
              </a:rPr>
              <a:t> value for</a:t>
            </a:r>
            <a:r>
              <a:rPr lang="en-US" sz="27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700" b="1" i="1" dirty="0" err="1">
                <a:solidFill>
                  <a:srgbClr val="0070C0"/>
                </a:solidFill>
                <a:latin typeface="Arial" charset="0"/>
              </a:rPr>
              <a:t>E</a:t>
            </a:r>
            <a:r>
              <a:rPr lang="en-US" sz="2700" b="1" dirty="0" err="1">
                <a:solidFill>
                  <a:srgbClr val="0070C0"/>
                </a:solidFill>
                <a:latin typeface="Arial" charset="0"/>
              </a:rPr>
              <a:t>°</a:t>
            </a:r>
            <a:r>
              <a:rPr lang="en-US" sz="2700" b="1" baseline="-25000" dirty="0" err="1">
                <a:solidFill>
                  <a:srgbClr val="0070C0"/>
                </a:solidFill>
                <a:latin typeface="Arial" charset="0"/>
              </a:rPr>
              <a:t>red</a:t>
            </a:r>
            <a:endParaRPr lang="en-US" sz="27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Half-reactions with a 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stronger tendency toward reduction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than the SHE have a 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positive value for </a:t>
            </a:r>
            <a:r>
              <a:rPr lang="en-US" sz="2700" b="1" i="1" dirty="0" err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°</a:t>
            </a:r>
            <a:r>
              <a:rPr lang="en-US" sz="2700" b="1" baseline="-25000" dirty="0" err="1">
                <a:solidFill>
                  <a:srgbClr val="FF0000"/>
                </a:solidFill>
                <a:latin typeface="Arial" charset="0"/>
              </a:rPr>
              <a:t>red</a:t>
            </a:r>
            <a:endParaRPr lang="en-US" sz="27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700" dirty="0">
                <a:solidFill>
                  <a:srgbClr val="000000"/>
                </a:solidFill>
                <a:latin typeface="Arial" charset="0"/>
              </a:rPr>
              <a:t>For an oxidation half-reaction,</a:t>
            </a:r>
            <a:r>
              <a:rPr lang="en-US" sz="27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charset="0"/>
              </a:rPr>
              <a:t>E°</a:t>
            </a:r>
            <a:r>
              <a:rPr lang="en-US" sz="4400" b="1" baseline="-25000" dirty="0" err="1">
                <a:solidFill>
                  <a:schemeClr val="tx1"/>
                </a:solidFill>
                <a:latin typeface="Arial" charset="0"/>
              </a:rPr>
              <a:t>oxidation</a:t>
            </a:r>
            <a:r>
              <a:rPr lang="en-US" sz="4400" b="1" baseline="-25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  <a:cs typeface="Arial" charset="0"/>
              </a:rPr>
              <a:t>−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charset="0"/>
              </a:rPr>
              <a:t>E°</a:t>
            </a:r>
            <a:r>
              <a:rPr lang="en-US" sz="4400" b="1" baseline="-25000" dirty="0" err="1">
                <a:solidFill>
                  <a:schemeClr val="tx1"/>
                </a:solidFill>
                <a:latin typeface="Arial" charset="0"/>
              </a:rPr>
              <a:t>reduction</a:t>
            </a:r>
            <a:endParaRPr lang="en-US" sz="44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27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40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7086600" y="22225"/>
            <a:ext cx="4897438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579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Reduction Values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89038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+ means more easily reduced</a:t>
            </a:r>
            <a:r>
              <a:rPr lang="en-US" sz="320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endParaRPr lang="en-US" sz="320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If you need to flip a </a:t>
            </a:r>
            <a:r>
              <a:rPr lang="en-US" sz="3200" b="0" kern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rxn</a:t>
            </a:r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b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3200" b="0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make sure to flip the sign on E. </a:t>
            </a:r>
          </a:p>
          <a:p>
            <a:endParaRPr lang="en-US" sz="3200" b="0" kern="0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If you multiply a </a:t>
            </a:r>
            <a:r>
              <a:rPr lang="en-US" sz="3200" kern="0" dirty="0" err="1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rxn</a:t>
            </a: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, </a:t>
            </a:r>
            <a:b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do </a:t>
            </a:r>
            <a:r>
              <a:rPr lang="en-US" sz="3200" i="1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NOT</a:t>
            </a: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multiply E. </a:t>
            </a:r>
            <a:b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It is a “state function” and does</a:t>
            </a:r>
            <a:b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not change based on quantity!!!!</a:t>
            </a:r>
          </a:p>
        </p:txBody>
      </p:sp>
    </p:spTree>
    <p:extLst>
      <p:ext uri="{BB962C8B-B14F-4D97-AF65-F5344CB8AC3E}">
        <p14:creationId xmlns:p14="http://schemas.microsoft.com/office/powerpoint/2010/main" val="31721379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699</Words>
  <Application>Microsoft Office PowerPoint</Application>
  <PresentationFormat>Widescreen</PresentationFormat>
  <Paragraphs>95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Impact</vt:lpstr>
      <vt:lpstr>Default Design</vt:lpstr>
      <vt:lpstr>1_Default Design</vt:lpstr>
      <vt:lpstr>N43 - Electrochemistry</vt:lpstr>
      <vt:lpstr>N43 - Electrochemistry</vt:lpstr>
      <vt:lpstr>PowerPoint Presentation</vt:lpstr>
      <vt:lpstr>Mnemonics </vt:lpstr>
      <vt:lpstr>A Few More Electrochemistry Terms</vt:lpstr>
      <vt:lpstr>Cell Potential</vt:lpstr>
      <vt:lpstr>Standard Reduction Potential</vt:lpstr>
      <vt:lpstr>Half-Cell Potentials</vt:lpstr>
      <vt:lpstr>PowerPoint Presentation</vt:lpstr>
      <vt:lpstr>PowerPoint Presentation</vt:lpstr>
      <vt:lpstr>PowerPoint Presentation</vt:lpstr>
      <vt:lpstr>PowerPoint Presentation</vt:lpstr>
      <vt:lpstr>Calculating Cell Potentials under Standard Conditions</vt:lpstr>
      <vt:lpstr>PowerPoint Presentation</vt:lpstr>
      <vt:lpstr>Sneak Peak at Spontaneity...</vt:lpstr>
      <vt:lpstr>YouTube Link to Presentation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180</cp:revision>
  <dcterms:created xsi:type="dcterms:W3CDTF">2006-05-11T16:34:36Z</dcterms:created>
  <dcterms:modified xsi:type="dcterms:W3CDTF">2024-02-14T19:27:30Z</dcterms:modified>
</cp:coreProperties>
</file>