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5"/>
  </p:notesMasterIdLst>
  <p:sldIdLst>
    <p:sldId id="295" r:id="rId3"/>
    <p:sldId id="301" r:id="rId4"/>
    <p:sldId id="256" r:id="rId5"/>
    <p:sldId id="334" r:id="rId6"/>
    <p:sldId id="336" r:id="rId7"/>
    <p:sldId id="340" r:id="rId8"/>
    <p:sldId id="335" r:id="rId9"/>
    <p:sldId id="341" r:id="rId10"/>
    <p:sldId id="342" r:id="rId11"/>
    <p:sldId id="331" r:id="rId12"/>
    <p:sldId id="343" r:id="rId13"/>
    <p:sldId id="344" r:id="rId14"/>
    <p:sldId id="345" r:id="rId15"/>
    <p:sldId id="288" r:id="rId16"/>
    <p:sldId id="346" r:id="rId17"/>
    <p:sldId id="347" r:id="rId18"/>
    <p:sldId id="352" r:id="rId19"/>
    <p:sldId id="289" r:id="rId20"/>
    <p:sldId id="348" r:id="rId21"/>
    <p:sldId id="298" r:id="rId22"/>
    <p:sldId id="350" r:id="rId23"/>
    <p:sldId id="351" r:id="rId24"/>
    <p:sldId id="349" r:id="rId25"/>
    <p:sldId id="268" r:id="rId26"/>
    <p:sldId id="299" r:id="rId27"/>
    <p:sldId id="354" r:id="rId28"/>
    <p:sldId id="294" r:id="rId29"/>
    <p:sldId id="276" r:id="rId30"/>
    <p:sldId id="329" r:id="rId31"/>
    <p:sldId id="353" r:id="rId32"/>
    <p:sldId id="332" r:id="rId33"/>
    <p:sldId id="333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Al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5F5"/>
    <a:srgbClr val="F7F7F7"/>
    <a:srgbClr val="008000"/>
    <a:srgbClr val="DE0C09"/>
    <a:srgbClr val="FF33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74" autoAdjust="0"/>
  </p:normalViewPr>
  <p:slideViewPr>
    <p:cSldViewPr>
      <p:cViewPr varScale="1">
        <p:scale>
          <a:sx n="64" d="100"/>
          <a:sy n="64" d="100"/>
        </p:scale>
        <p:origin x="8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B26B-E471-354C-A8FF-079CCFBBF51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356F1-8D46-7149-8B35-0D8F3A82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42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2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3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86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7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9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1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9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9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913FF-6CD9-401A-9667-3548FC49F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BB967-D99A-47FB-ACA3-AC0D0D05B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6A7DB-5937-4598-BBA6-181C76B0B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F0338CF-8423-4831-B845-34F7A75B1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63D752C-6B08-49C9-AF78-AD348D8E1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452C8E0-6B04-4AB1-8137-25712BE87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447803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1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8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B32A-A2B1-4EFE-A126-6BED1B080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4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5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0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48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0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6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5D4F0-6DEA-4D0C-BAD4-477F1FF4B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01C6-EC04-4CC9-8A20-B295FC26F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D318-C4FF-4678-8EA8-3380D6B8D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E72CF-B4FD-425A-AC3B-E9E961982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CC9C0-C572-42AD-A9D3-1C7D88772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5B07-4FEB-4E96-ACDA-EAE89027E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71A9-D0B2-47B5-9467-0FF738105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29C4DFDB-05A6-4C23-B8A6-B0796A4DF9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RnWnKfYVD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353" y="1287851"/>
            <a:ext cx="9783289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N44 - Electrochemistry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6BD4C-C0F3-4AD8-BE29-E9CBA76F0D47}"/>
              </a:ext>
            </a:extLst>
          </p:cNvPr>
          <p:cNvSpPr txBox="1"/>
          <p:nvPr/>
        </p:nvSpPr>
        <p:spPr>
          <a:xfrm>
            <a:off x="609600" y="4114800"/>
            <a:ext cx="1127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label cells and perform calculations for both Galvanic and Electrolytic cells.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A3FBE-D6E8-3AD5-18C5-32F68309DD88}"/>
              </a:ext>
            </a:extLst>
          </p:cNvPr>
          <p:cNvSpPr txBox="1"/>
          <p:nvPr/>
        </p:nvSpPr>
        <p:spPr>
          <a:xfrm>
            <a:off x="2088353" y="2942565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 to Cells</a:t>
            </a:r>
          </a:p>
        </p:txBody>
      </p:sp>
    </p:spTree>
    <p:extLst>
      <p:ext uri="{BB962C8B-B14F-4D97-AF65-F5344CB8AC3E}">
        <p14:creationId xmlns:p14="http://schemas.microsoft.com/office/powerpoint/2010/main" val="34224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924393"/>
            <a:ext cx="2438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5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 CAT </a:t>
            </a:r>
            <a:r>
              <a:rPr 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gains, what </a:t>
            </a:r>
            <a:r>
              <a:rPr lang="en-US" sz="5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OX </a:t>
            </a:r>
            <a:r>
              <a:rPr 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loses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6ED30A-0394-4D11-657B-31D438E74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9"/>
          <a:stretch/>
        </p:blipFill>
        <p:spPr>
          <a:xfrm>
            <a:off x="2971800" y="1201860"/>
            <a:ext cx="8768202" cy="5427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5781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OX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9250" y="15781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 CAT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0519" y="483908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490519" y="1747229"/>
            <a:ext cx="21336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1F30BB20-6984-A30F-30D2-58EABDC02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05122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013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9495"/>
            <a:ext cx="11073014" cy="606472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Identifying Signs on Electrodes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80989"/>
            <a:ext cx="4373880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 are being lost.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 of e-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“e- rich”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sign</a:t>
            </a:r>
          </a:p>
          <a:p>
            <a:endParaRPr lang="en-US" sz="3200" b="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 are being gained.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Drawing e-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“e- deficient”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14B32-33FA-9DF0-1551-1F1CA2A39656}"/>
              </a:ext>
            </a:extLst>
          </p:cNvPr>
          <p:cNvSpPr/>
          <p:nvPr/>
        </p:nvSpPr>
        <p:spPr bwMode="auto">
          <a:xfrm>
            <a:off x="11056620" y="1898864"/>
            <a:ext cx="75438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6AB6D-4871-FD65-B7B4-30F980AA1C54}"/>
              </a:ext>
            </a:extLst>
          </p:cNvPr>
          <p:cNvSpPr/>
          <p:nvPr/>
        </p:nvSpPr>
        <p:spPr bwMode="auto">
          <a:xfrm>
            <a:off x="7604760" y="2971800"/>
            <a:ext cx="1493520" cy="863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ED61A-BC26-50E4-D3F6-B00F3789317B}"/>
              </a:ext>
            </a:extLst>
          </p:cNvPr>
          <p:cNvSpPr/>
          <p:nvPr/>
        </p:nvSpPr>
        <p:spPr bwMode="auto">
          <a:xfrm>
            <a:off x="4372131" y="2432263"/>
            <a:ext cx="1342869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10907-D775-0904-EA04-208B4CEC74D1}"/>
              </a:ext>
            </a:extLst>
          </p:cNvPr>
          <p:cNvSpPr/>
          <p:nvPr/>
        </p:nvSpPr>
        <p:spPr bwMode="auto">
          <a:xfrm>
            <a:off x="10962057" y="2475930"/>
            <a:ext cx="848943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571856-0D75-665F-5417-6A3280448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7" r="6452" b="8095"/>
          <a:stretch/>
        </p:blipFill>
        <p:spPr>
          <a:xfrm>
            <a:off x="4738785" y="981075"/>
            <a:ext cx="6096000" cy="5191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F90953-D6F0-FEF3-9024-2415E0FFE237}"/>
              </a:ext>
            </a:extLst>
          </p:cNvPr>
          <p:cNvSpPr txBox="1"/>
          <p:nvPr/>
        </p:nvSpPr>
        <p:spPr>
          <a:xfrm>
            <a:off x="3810000" y="2717619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Mn(s)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13141" y="6096000"/>
            <a:ext cx="5943600" cy="43297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ANODE                   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D55CD-3572-977D-FCA4-B0E3D1D9162A}"/>
              </a:ext>
            </a:extLst>
          </p:cNvPr>
          <p:cNvSpPr txBox="1"/>
          <p:nvPr/>
        </p:nvSpPr>
        <p:spPr>
          <a:xfrm>
            <a:off x="10546974" y="2698452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A217C-0E44-C88A-A9CB-7A8CE26D77B4}"/>
              </a:ext>
            </a:extLst>
          </p:cNvPr>
          <p:cNvSpPr txBox="1"/>
          <p:nvPr/>
        </p:nvSpPr>
        <p:spPr>
          <a:xfrm>
            <a:off x="5778848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68647-0939-A31A-A96C-304DD748CFF4}"/>
              </a:ext>
            </a:extLst>
          </p:cNvPr>
          <p:cNvSpPr txBox="1"/>
          <p:nvPr/>
        </p:nvSpPr>
        <p:spPr>
          <a:xfrm>
            <a:off x="8763000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004B6-E949-D820-102A-9A7BE731CF3F}"/>
              </a:ext>
            </a:extLst>
          </p:cNvPr>
          <p:cNvSpPr txBox="1"/>
          <p:nvPr/>
        </p:nvSpPr>
        <p:spPr>
          <a:xfrm>
            <a:off x="6921848" y="128326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EDBF79-27EB-A84A-5054-744229AE8A70}"/>
              </a:ext>
            </a:extLst>
          </p:cNvPr>
          <p:cNvCxnSpPr/>
          <p:nvPr/>
        </p:nvCxnSpPr>
        <p:spPr bwMode="auto">
          <a:xfrm>
            <a:off x="6933978" y="1371600"/>
            <a:ext cx="21336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96339EB-A1C4-463F-F1A8-FDF51F8E7A61}"/>
              </a:ext>
            </a:extLst>
          </p:cNvPr>
          <p:cNvSpPr/>
          <p:nvPr/>
        </p:nvSpPr>
        <p:spPr bwMode="auto">
          <a:xfrm>
            <a:off x="4085031" y="2142413"/>
            <a:ext cx="640080" cy="640080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C4F55E-1742-60A1-75A7-30BEF4320669}"/>
              </a:ext>
            </a:extLst>
          </p:cNvPr>
          <p:cNvSpPr/>
          <p:nvPr/>
        </p:nvSpPr>
        <p:spPr bwMode="auto">
          <a:xfrm>
            <a:off x="10881399" y="2078732"/>
            <a:ext cx="640080" cy="640080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C3A45C41-93F8-914C-D734-9BC6CBDC6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56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9495"/>
            <a:ext cx="11073014" cy="606472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Identifying ∆ Mass of Electrodes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80989"/>
            <a:ext cx="4373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Mn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Solid Mn turning </a:t>
            </a:r>
            <a:b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into Mn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aq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Anode LOSES mass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Ni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Aqueous Ni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turning into solid Ni metal</a:t>
            </a:r>
          </a:p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Cathode GAINS mass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14B32-33FA-9DF0-1551-1F1CA2A39656}"/>
              </a:ext>
            </a:extLst>
          </p:cNvPr>
          <p:cNvSpPr/>
          <p:nvPr/>
        </p:nvSpPr>
        <p:spPr bwMode="auto">
          <a:xfrm>
            <a:off x="11056620" y="1898864"/>
            <a:ext cx="75438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6AB6D-4871-FD65-B7B4-30F980AA1C54}"/>
              </a:ext>
            </a:extLst>
          </p:cNvPr>
          <p:cNvSpPr/>
          <p:nvPr/>
        </p:nvSpPr>
        <p:spPr bwMode="auto">
          <a:xfrm>
            <a:off x="7604760" y="2971800"/>
            <a:ext cx="1493520" cy="863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ED61A-BC26-50E4-D3F6-B00F3789317B}"/>
              </a:ext>
            </a:extLst>
          </p:cNvPr>
          <p:cNvSpPr/>
          <p:nvPr/>
        </p:nvSpPr>
        <p:spPr bwMode="auto">
          <a:xfrm>
            <a:off x="4372131" y="2432263"/>
            <a:ext cx="1342869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10907-D775-0904-EA04-208B4CEC74D1}"/>
              </a:ext>
            </a:extLst>
          </p:cNvPr>
          <p:cNvSpPr/>
          <p:nvPr/>
        </p:nvSpPr>
        <p:spPr bwMode="auto">
          <a:xfrm>
            <a:off x="10962057" y="2475930"/>
            <a:ext cx="848943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571856-0D75-665F-5417-6A3280448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7" r="6452" b="8095"/>
          <a:stretch/>
        </p:blipFill>
        <p:spPr>
          <a:xfrm>
            <a:off x="4738785" y="981075"/>
            <a:ext cx="6096000" cy="5191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F90953-D6F0-FEF3-9024-2415E0FFE237}"/>
              </a:ext>
            </a:extLst>
          </p:cNvPr>
          <p:cNvSpPr txBox="1"/>
          <p:nvPr/>
        </p:nvSpPr>
        <p:spPr>
          <a:xfrm>
            <a:off x="3810000" y="2717619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Mn(s)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13141" y="6096000"/>
            <a:ext cx="5943600" cy="43297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ANODE                   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D55CD-3572-977D-FCA4-B0E3D1D9162A}"/>
              </a:ext>
            </a:extLst>
          </p:cNvPr>
          <p:cNvSpPr txBox="1"/>
          <p:nvPr/>
        </p:nvSpPr>
        <p:spPr>
          <a:xfrm>
            <a:off x="10546974" y="2698452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A217C-0E44-C88A-A9CB-7A8CE26D77B4}"/>
              </a:ext>
            </a:extLst>
          </p:cNvPr>
          <p:cNvSpPr txBox="1"/>
          <p:nvPr/>
        </p:nvSpPr>
        <p:spPr>
          <a:xfrm>
            <a:off x="5778848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68647-0939-A31A-A96C-304DD748CFF4}"/>
              </a:ext>
            </a:extLst>
          </p:cNvPr>
          <p:cNvSpPr txBox="1"/>
          <p:nvPr/>
        </p:nvSpPr>
        <p:spPr>
          <a:xfrm>
            <a:off x="8763000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004B6-E949-D820-102A-9A7BE731CF3F}"/>
              </a:ext>
            </a:extLst>
          </p:cNvPr>
          <p:cNvSpPr txBox="1"/>
          <p:nvPr/>
        </p:nvSpPr>
        <p:spPr>
          <a:xfrm>
            <a:off x="6921848" y="128326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EDBF79-27EB-A84A-5054-744229AE8A70}"/>
              </a:ext>
            </a:extLst>
          </p:cNvPr>
          <p:cNvCxnSpPr/>
          <p:nvPr/>
        </p:nvCxnSpPr>
        <p:spPr bwMode="auto">
          <a:xfrm>
            <a:off x="6933978" y="1371600"/>
            <a:ext cx="21336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96339EB-A1C4-463F-F1A8-FDF51F8E7A61}"/>
              </a:ext>
            </a:extLst>
          </p:cNvPr>
          <p:cNvSpPr/>
          <p:nvPr/>
        </p:nvSpPr>
        <p:spPr bwMode="auto">
          <a:xfrm>
            <a:off x="4085031" y="2142413"/>
            <a:ext cx="640080" cy="640080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C4F55E-1742-60A1-75A7-30BEF4320669}"/>
              </a:ext>
            </a:extLst>
          </p:cNvPr>
          <p:cNvSpPr/>
          <p:nvPr/>
        </p:nvSpPr>
        <p:spPr bwMode="auto">
          <a:xfrm>
            <a:off x="10881399" y="2078732"/>
            <a:ext cx="640080" cy="640080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02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924393"/>
            <a:ext cx="2438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5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 CAT </a:t>
            </a:r>
            <a:r>
              <a:rPr 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gains, what </a:t>
            </a:r>
            <a:r>
              <a:rPr lang="en-US" sz="5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OX </a:t>
            </a:r>
            <a:r>
              <a:rPr 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loses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6ED30A-0394-4D11-657B-31D438E74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9"/>
          <a:stretch/>
        </p:blipFill>
        <p:spPr>
          <a:xfrm>
            <a:off x="2971800" y="924393"/>
            <a:ext cx="8934450" cy="5530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12628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OX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9250" y="112628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 CAT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3400" y="333842"/>
            <a:ext cx="4482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Gains Mass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490519" y="1295400"/>
            <a:ext cx="21336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F1961C-1324-2DDF-39CD-8E938DF581DB}"/>
              </a:ext>
            </a:extLst>
          </p:cNvPr>
          <p:cNvSpPr txBox="1"/>
          <p:nvPr/>
        </p:nvSpPr>
        <p:spPr>
          <a:xfrm>
            <a:off x="2528119" y="291563"/>
            <a:ext cx="4482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Loses Mass</a:t>
            </a:r>
          </a:p>
        </p:txBody>
      </p:sp>
    </p:spTree>
    <p:extLst>
      <p:ext uri="{BB962C8B-B14F-4D97-AF65-F5344CB8AC3E}">
        <p14:creationId xmlns:p14="http://schemas.microsoft.com/office/powerpoint/2010/main" val="32091674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 descr="18_02_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29" b="2887"/>
          <a:stretch/>
        </p:blipFill>
        <p:spPr bwMode="auto">
          <a:xfrm>
            <a:off x="381000" y="762000"/>
            <a:ext cx="10528260" cy="58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8444"/>
            <a:ext cx="10972800" cy="874712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Atomic View (different electrodes)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29" y="117268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anode loses mass as cell runs. </a:t>
            </a:r>
          </a:p>
          <a:p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Zn</a:t>
            </a:r>
            <a:r>
              <a:rPr lang="en-US" sz="24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2400" baseline="-25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aq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24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sz="2400" baseline="30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3269" y="1046887"/>
            <a:ext cx="3834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cathode gains mass as cell runs. </a:t>
            </a:r>
          </a:p>
          <a:p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4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sz="24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Cu</a:t>
            </a:r>
            <a:r>
              <a:rPr lang="en-US" sz="24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(s)</a:t>
            </a:r>
            <a:endParaRPr lang="en-US" sz="2400" baseline="-250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E8596EA4-30BF-6FD5-E619-F7044721E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1748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59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9495"/>
            <a:ext cx="11073014" cy="606472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Identifying Charge Balance – Salt Bridge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80989"/>
            <a:ext cx="4373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Mn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Making more Mn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</a:p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 anions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</a:t>
            </a:r>
            <a:b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balance new charge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Ni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Using up Ni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b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 cations</a:t>
            </a:r>
            <a:r>
              <a:rPr lang="en-US" sz="3200" b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b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balance new charge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14B32-33FA-9DF0-1551-1F1CA2A39656}"/>
              </a:ext>
            </a:extLst>
          </p:cNvPr>
          <p:cNvSpPr/>
          <p:nvPr/>
        </p:nvSpPr>
        <p:spPr bwMode="auto">
          <a:xfrm>
            <a:off x="11056620" y="1898864"/>
            <a:ext cx="75438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6AB6D-4871-FD65-B7B4-30F980AA1C54}"/>
              </a:ext>
            </a:extLst>
          </p:cNvPr>
          <p:cNvSpPr/>
          <p:nvPr/>
        </p:nvSpPr>
        <p:spPr bwMode="auto">
          <a:xfrm>
            <a:off x="7604760" y="2971800"/>
            <a:ext cx="1493520" cy="863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ED61A-BC26-50E4-D3F6-B00F3789317B}"/>
              </a:ext>
            </a:extLst>
          </p:cNvPr>
          <p:cNvSpPr/>
          <p:nvPr/>
        </p:nvSpPr>
        <p:spPr bwMode="auto">
          <a:xfrm>
            <a:off x="4372131" y="2432263"/>
            <a:ext cx="1342869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10907-D775-0904-EA04-208B4CEC74D1}"/>
              </a:ext>
            </a:extLst>
          </p:cNvPr>
          <p:cNvSpPr/>
          <p:nvPr/>
        </p:nvSpPr>
        <p:spPr bwMode="auto">
          <a:xfrm>
            <a:off x="10962057" y="2475930"/>
            <a:ext cx="848943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571856-0D75-665F-5417-6A3280448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7" r="6452" b="8095"/>
          <a:stretch/>
        </p:blipFill>
        <p:spPr>
          <a:xfrm>
            <a:off x="4738785" y="981075"/>
            <a:ext cx="6096000" cy="5191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F90953-D6F0-FEF3-9024-2415E0FFE237}"/>
              </a:ext>
            </a:extLst>
          </p:cNvPr>
          <p:cNvSpPr txBox="1"/>
          <p:nvPr/>
        </p:nvSpPr>
        <p:spPr>
          <a:xfrm>
            <a:off x="3810000" y="2717619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Mn(s)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13141" y="6096000"/>
            <a:ext cx="5943600" cy="43297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ANODE                    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D55CD-3572-977D-FCA4-B0E3D1D9162A}"/>
              </a:ext>
            </a:extLst>
          </p:cNvPr>
          <p:cNvSpPr txBox="1"/>
          <p:nvPr/>
        </p:nvSpPr>
        <p:spPr>
          <a:xfrm>
            <a:off x="10546974" y="2698452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A217C-0E44-C88A-A9CB-7A8CE26D77B4}"/>
              </a:ext>
            </a:extLst>
          </p:cNvPr>
          <p:cNvSpPr txBox="1"/>
          <p:nvPr/>
        </p:nvSpPr>
        <p:spPr>
          <a:xfrm>
            <a:off x="5778848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68647-0939-A31A-A96C-304DD748CFF4}"/>
              </a:ext>
            </a:extLst>
          </p:cNvPr>
          <p:cNvSpPr txBox="1"/>
          <p:nvPr/>
        </p:nvSpPr>
        <p:spPr>
          <a:xfrm>
            <a:off x="8763000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004B6-E949-D820-102A-9A7BE731CF3F}"/>
              </a:ext>
            </a:extLst>
          </p:cNvPr>
          <p:cNvSpPr txBox="1"/>
          <p:nvPr/>
        </p:nvSpPr>
        <p:spPr>
          <a:xfrm>
            <a:off x="6921848" y="128326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EDBF79-27EB-A84A-5054-744229AE8A70}"/>
              </a:ext>
            </a:extLst>
          </p:cNvPr>
          <p:cNvCxnSpPr/>
          <p:nvPr/>
        </p:nvCxnSpPr>
        <p:spPr bwMode="auto">
          <a:xfrm>
            <a:off x="6933978" y="1371600"/>
            <a:ext cx="21336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96339EB-A1C4-463F-F1A8-FDF51F8E7A61}"/>
              </a:ext>
            </a:extLst>
          </p:cNvPr>
          <p:cNvSpPr/>
          <p:nvPr/>
        </p:nvSpPr>
        <p:spPr bwMode="auto">
          <a:xfrm>
            <a:off x="4085031" y="2142413"/>
            <a:ext cx="640080" cy="640080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C4F55E-1742-60A1-75A7-30BEF4320669}"/>
              </a:ext>
            </a:extLst>
          </p:cNvPr>
          <p:cNvSpPr/>
          <p:nvPr/>
        </p:nvSpPr>
        <p:spPr bwMode="auto">
          <a:xfrm>
            <a:off x="10881399" y="2078732"/>
            <a:ext cx="640080" cy="640080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35848-77B3-C822-2A4D-D18E10434B85}"/>
              </a:ext>
            </a:extLst>
          </p:cNvPr>
          <p:cNvSpPr txBox="1"/>
          <p:nvPr/>
        </p:nvSpPr>
        <p:spPr>
          <a:xfrm>
            <a:off x="7157336" y="2869615"/>
            <a:ext cx="1390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Salt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4EFD46-67B8-1D7A-8A05-ABBE4F215EB9}"/>
              </a:ext>
            </a:extLst>
          </p:cNvPr>
          <p:cNvSpPr txBox="1"/>
          <p:nvPr/>
        </p:nvSpPr>
        <p:spPr>
          <a:xfrm>
            <a:off x="6126946" y="2451230"/>
            <a:ext cx="130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FA28B-E626-1721-372D-56097725A2C6}"/>
              </a:ext>
            </a:extLst>
          </p:cNvPr>
          <p:cNvSpPr txBox="1"/>
          <p:nvPr/>
        </p:nvSpPr>
        <p:spPr>
          <a:xfrm>
            <a:off x="8055413" y="2451230"/>
            <a:ext cx="130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sz="24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400" baseline="30000" dirty="0"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7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9495"/>
            <a:ext cx="11073014" cy="606472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Identifying Charge Balance – Salt Bridge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80989"/>
            <a:ext cx="48043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salt bridge?</a:t>
            </a:r>
          </a:p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Charge becomes </a:t>
            </a:r>
            <a:b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imbalanced after</a:t>
            </a:r>
            <a:b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time...</a:t>
            </a:r>
          </a:p>
          <a:p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dies!!!! 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Required salt bridge 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“completes the circuit”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“maintains charge balance”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14B32-33FA-9DF0-1551-1F1CA2A39656}"/>
              </a:ext>
            </a:extLst>
          </p:cNvPr>
          <p:cNvSpPr/>
          <p:nvPr/>
        </p:nvSpPr>
        <p:spPr bwMode="auto">
          <a:xfrm>
            <a:off x="11056620" y="1898864"/>
            <a:ext cx="75438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6AB6D-4871-FD65-B7B4-30F980AA1C54}"/>
              </a:ext>
            </a:extLst>
          </p:cNvPr>
          <p:cNvSpPr/>
          <p:nvPr/>
        </p:nvSpPr>
        <p:spPr bwMode="auto">
          <a:xfrm>
            <a:off x="7604760" y="2971800"/>
            <a:ext cx="1493520" cy="863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ED61A-BC26-50E4-D3F6-B00F3789317B}"/>
              </a:ext>
            </a:extLst>
          </p:cNvPr>
          <p:cNvSpPr/>
          <p:nvPr/>
        </p:nvSpPr>
        <p:spPr bwMode="auto">
          <a:xfrm>
            <a:off x="4372131" y="2432263"/>
            <a:ext cx="1342869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10907-D775-0904-EA04-208B4CEC74D1}"/>
              </a:ext>
            </a:extLst>
          </p:cNvPr>
          <p:cNvSpPr/>
          <p:nvPr/>
        </p:nvSpPr>
        <p:spPr bwMode="auto">
          <a:xfrm>
            <a:off x="10962057" y="2475930"/>
            <a:ext cx="848943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571856-0D75-665F-5417-6A3280448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7" r="6452" b="8095"/>
          <a:stretch/>
        </p:blipFill>
        <p:spPr>
          <a:xfrm>
            <a:off x="4738785" y="981075"/>
            <a:ext cx="6096000" cy="5191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F90953-D6F0-FEF3-9024-2415E0FFE237}"/>
              </a:ext>
            </a:extLst>
          </p:cNvPr>
          <p:cNvSpPr txBox="1"/>
          <p:nvPr/>
        </p:nvSpPr>
        <p:spPr>
          <a:xfrm>
            <a:off x="3810000" y="2717619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Mn(s)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13141" y="6096000"/>
            <a:ext cx="5943600" cy="43297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ANODE                    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D55CD-3572-977D-FCA4-B0E3D1D9162A}"/>
              </a:ext>
            </a:extLst>
          </p:cNvPr>
          <p:cNvSpPr txBox="1"/>
          <p:nvPr/>
        </p:nvSpPr>
        <p:spPr>
          <a:xfrm>
            <a:off x="10546974" y="2698452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A217C-0E44-C88A-A9CB-7A8CE26D77B4}"/>
              </a:ext>
            </a:extLst>
          </p:cNvPr>
          <p:cNvSpPr txBox="1"/>
          <p:nvPr/>
        </p:nvSpPr>
        <p:spPr>
          <a:xfrm>
            <a:off x="5778848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68647-0939-A31A-A96C-304DD748CFF4}"/>
              </a:ext>
            </a:extLst>
          </p:cNvPr>
          <p:cNvSpPr txBox="1"/>
          <p:nvPr/>
        </p:nvSpPr>
        <p:spPr>
          <a:xfrm>
            <a:off x="8763000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004B6-E949-D820-102A-9A7BE731CF3F}"/>
              </a:ext>
            </a:extLst>
          </p:cNvPr>
          <p:cNvSpPr txBox="1"/>
          <p:nvPr/>
        </p:nvSpPr>
        <p:spPr>
          <a:xfrm>
            <a:off x="6921848" y="128326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EDBF79-27EB-A84A-5054-744229AE8A70}"/>
              </a:ext>
            </a:extLst>
          </p:cNvPr>
          <p:cNvCxnSpPr/>
          <p:nvPr/>
        </p:nvCxnSpPr>
        <p:spPr bwMode="auto">
          <a:xfrm>
            <a:off x="6933978" y="1371600"/>
            <a:ext cx="21336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96339EB-A1C4-463F-F1A8-FDF51F8E7A61}"/>
              </a:ext>
            </a:extLst>
          </p:cNvPr>
          <p:cNvSpPr/>
          <p:nvPr/>
        </p:nvSpPr>
        <p:spPr bwMode="auto">
          <a:xfrm>
            <a:off x="4085031" y="2142413"/>
            <a:ext cx="640080" cy="640080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C4F55E-1742-60A1-75A7-30BEF4320669}"/>
              </a:ext>
            </a:extLst>
          </p:cNvPr>
          <p:cNvSpPr/>
          <p:nvPr/>
        </p:nvSpPr>
        <p:spPr bwMode="auto">
          <a:xfrm>
            <a:off x="10881399" y="2078732"/>
            <a:ext cx="640080" cy="640080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35848-77B3-C822-2A4D-D18E10434B85}"/>
              </a:ext>
            </a:extLst>
          </p:cNvPr>
          <p:cNvSpPr txBox="1"/>
          <p:nvPr/>
        </p:nvSpPr>
        <p:spPr>
          <a:xfrm>
            <a:off x="7157336" y="2869615"/>
            <a:ext cx="1390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Salt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4EFD46-67B8-1D7A-8A05-ABBE4F215EB9}"/>
              </a:ext>
            </a:extLst>
          </p:cNvPr>
          <p:cNvSpPr txBox="1"/>
          <p:nvPr/>
        </p:nvSpPr>
        <p:spPr>
          <a:xfrm>
            <a:off x="6126946" y="2451230"/>
            <a:ext cx="130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FA28B-E626-1721-372D-56097725A2C6}"/>
              </a:ext>
            </a:extLst>
          </p:cNvPr>
          <p:cNvSpPr txBox="1"/>
          <p:nvPr/>
        </p:nvSpPr>
        <p:spPr>
          <a:xfrm>
            <a:off x="8055413" y="2451230"/>
            <a:ext cx="130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sz="24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400" baseline="30000" dirty="0"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84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599" y="279495"/>
            <a:ext cx="11360825" cy="606472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Identifying Charge Balance – Membranes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80989"/>
            <a:ext cx="110730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Sometimes you have a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porous membrane partition </a:t>
            </a:r>
            <a:b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instead of a salt bridge</a:t>
            </a:r>
          </a:p>
          <a:p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Allows select ions</a:t>
            </a:r>
            <a:b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flow between sections 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Still allows charge </a:t>
            </a:r>
            <a:b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balance and complete</a:t>
            </a:r>
            <a:b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circuit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14B32-33FA-9DF0-1551-1F1CA2A39656}"/>
              </a:ext>
            </a:extLst>
          </p:cNvPr>
          <p:cNvSpPr/>
          <p:nvPr/>
        </p:nvSpPr>
        <p:spPr bwMode="auto">
          <a:xfrm>
            <a:off x="11056620" y="1898864"/>
            <a:ext cx="75438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6AB6D-4871-FD65-B7B4-30F980AA1C54}"/>
              </a:ext>
            </a:extLst>
          </p:cNvPr>
          <p:cNvSpPr/>
          <p:nvPr/>
        </p:nvSpPr>
        <p:spPr bwMode="auto">
          <a:xfrm>
            <a:off x="7604760" y="2971800"/>
            <a:ext cx="1493520" cy="863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ED61A-BC26-50E4-D3F6-B00F3789317B}"/>
              </a:ext>
            </a:extLst>
          </p:cNvPr>
          <p:cNvSpPr/>
          <p:nvPr/>
        </p:nvSpPr>
        <p:spPr bwMode="auto">
          <a:xfrm>
            <a:off x="4372131" y="2432263"/>
            <a:ext cx="1342869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10907-D775-0904-EA04-208B4CEC74D1}"/>
              </a:ext>
            </a:extLst>
          </p:cNvPr>
          <p:cNvSpPr/>
          <p:nvPr/>
        </p:nvSpPr>
        <p:spPr bwMode="auto">
          <a:xfrm>
            <a:off x="10962057" y="2475930"/>
            <a:ext cx="848943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Voltaic Cells | Chemistry for Non-Majors">
            <a:extLst>
              <a:ext uri="{FF2B5EF4-FFF2-40B4-BE49-F238E27FC236}">
                <a16:creationId xmlns:a16="http://schemas.microsoft.com/office/drawing/2014/main" id="{291A35FF-EBF7-274F-526D-74E188AD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22" y="2209600"/>
            <a:ext cx="6242103" cy="33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40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Summary of Electrodes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88231"/>
            <a:ext cx="11506200" cy="5562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Electrode where oxidation occurs (loss of e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Anions from salt bridge attracted to it because cations being made.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Loses weight  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Electrode where reduction occurs (gain of e-)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Cations from salt bridge attracted to it because losing cations. 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 weight  </a:t>
            </a:r>
          </a:p>
          <a:p>
            <a:pPr marL="914400" lvl="2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Electrode where “plating” takes place in electroplating</a:t>
            </a:r>
          </a:p>
          <a:p>
            <a:pPr marL="514350" lvl="1" indent="0">
              <a:lnSpc>
                <a:spcPct val="95000"/>
              </a:lnSpc>
              <a:spcBef>
                <a:spcPct val="5000"/>
              </a:spcBef>
              <a:buNone/>
              <a:defRPr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464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28600" y="1707922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Electrolytic Cells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D1932-53DF-B567-37BA-C533891DC315}"/>
              </a:ext>
            </a:extLst>
          </p:cNvPr>
          <p:cNvSpPr txBox="1"/>
          <p:nvPr/>
        </p:nvSpPr>
        <p:spPr>
          <a:xfrm>
            <a:off x="381000" y="3019961"/>
            <a:ext cx="1158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Thermodynamically favorable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Reaction will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take place spontaneously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Requires an outside electrical source to force it to happen!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353" y="1287851"/>
            <a:ext cx="9783289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N44 - Electrochemistry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 to Cells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27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4300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What would you predict for Red and Ox?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AEB0DF-058F-0C82-22C6-0D5B703979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088231"/>
            <a:ext cx="11506200" cy="5562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 and Cu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4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4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Zn    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E°</a:t>
            </a:r>
            <a:r>
              <a:rPr lang="en-US" sz="40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-0.76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</a:t>
            </a:r>
            <a:r>
              <a:rPr lang="en-US" sz="4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40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Cu  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E°</a:t>
            </a:r>
            <a:r>
              <a:rPr lang="en-US" sz="40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 0.34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D458A-6E55-102E-16D2-FA87D8FA20DC}"/>
              </a:ext>
            </a:extLst>
          </p:cNvPr>
          <p:cNvSpPr txBox="1"/>
          <p:nvPr/>
        </p:nvSpPr>
        <p:spPr>
          <a:xfrm>
            <a:off x="8671560" y="300924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Arial"/>
              </a:rPr>
              <a:t>Reduce! Gain e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Arial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AEC5F-1B23-4A69-D7B8-A1130F54FFF2}"/>
              </a:ext>
            </a:extLst>
          </p:cNvPr>
          <p:cNvSpPr txBox="1"/>
          <p:nvPr/>
        </p:nvSpPr>
        <p:spPr>
          <a:xfrm>
            <a:off x="8671560" y="228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/>
                <a:latin typeface="Arial"/>
              </a:rPr>
              <a:t>Oxidize! Lose e</a:t>
            </a:r>
            <a:r>
              <a:rPr lang="en-US" sz="2800" baseline="30000" dirty="0">
                <a:solidFill>
                  <a:srgbClr val="0070C0"/>
                </a:solidFill>
                <a:effectLst/>
                <a:latin typeface="Arial"/>
              </a:rPr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A8DC4C-B635-4300-B37B-BFCF3DA5DF98}"/>
              </a:ext>
            </a:extLst>
          </p:cNvPr>
          <p:cNvSpPr txBox="1"/>
          <p:nvPr/>
        </p:nvSpPr>
        <p:spPr>
          <a:xfrm>
            <a:off x="2943069" y="3732429"/>
            <a:ext cx="615346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BUT!</a:t>
            </a:r>
            <a:endParaRPr lang="en-US" sz="66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364E0-857B-57A7-CA38-FBAA019222D4}"/>
              </a:ext>
            </a:extLst>
          </p:cNvPr>
          <p:cNvSpPr txBox="1"/>
          <p:nvPr/>
        </p:nvSpPr>
        <p:spPr>
          <a:xfrm>
            <a:off x="342900" y="4686415"/>
            <a:ext cx="1141476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sz="4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 if you WANT to do the opposite???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 if you want to make Zn(s) not Cu(s)???</a:t>
            </a:r>
            <a:endParaRPr lang="en-US" sz="6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62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4300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Make it an Electrolytic Cell!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AEB0DF-058F-0C82-22C6-0D5B703979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088231"/>
            <a:ext cx="6210300" cy="5562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it to go the other way,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non-thermodynamically favorable way!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Hook it up to an outside electrical source. 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DRIVE the electrons the other direction, against their normal flow. 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lnSpc>
                <a:spcPct val="95000"/>
              </a:lnSpc>
              <a:spcBef>
                <a:spcPct val="5000"/>
              </a:spcBef>
              <a:buNone/>
              <a:defRPr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18_22_Figure">
            <a:extLst>
              <a:ext uri="{FF2B5EF4-FFF2-40B4-BE49-F238E27FC236}">
                <a16:creationId xmlns:a16="http://schemas.microsoft.com/office/drawing/2014/main" id="{23C305A1-8D6C-F432-4391-C0BB379E1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1" t="7777" b="4082"/>
          <a:stretch/>
        </p:blipFill>
        <p:spPr bwMode="auto">
          <a:xfrm>
            <a:off x="6896232" y="969169"/>
            <a:ext cx="4952867" cy="4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14BB69E-99BB-C256-CFE7-58470456CFA0}"/>
              </a:ext>
            </a:extLst>
          </p:cNvPr>
          <p:cNvSpPr/>
          <p:nvPr/>
        </p:nvSpPr>
        <p:spPr bwMode="auto">
          <a:xfrm>
            <a:off x="8305865" y="664368"/>
            <a:ext cx="2133600" cy="146923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87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4300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Make it an Electrolytic Cell!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5" descr="18_22_Figure">
            <a:extLst>
              <a:ext uri="{FF2B5EF4-FFF2-40B4-BE49-F238E27FC236}">
                <a16:creationId xmlns:a16="http://schemas.microsoft.com/office/drawing/2014/main" id="{F610152E-F19B-522C-0AAE-C694A29C0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1" t="7777" b="4082"/>
          <a:stretch/>
        </p:blipFill>
        <p:spPr bwMode="auto">
          <a:xfrm>
            <a:off x="6896232" y="892969"/>
            <a:ext cx="4952867" cy="4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CAEB0DF-058F-0C82-22C6-0D5B703979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990600"/>
            <a:ext cx="7200900" cy="5660231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loss of e- as anode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gain of e- as cathode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e- flow to cathode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salt bridge the same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anions towards anode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cations towards cathode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b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BUT...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 +     Cathode –</a:t>
            </a: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coming off anode need to go to the + end of the voltage source, and they leave – end of voltage source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63B283-ADF9-D2D1-1F64-F0134A14A941}"/>
              </a:ext>
            </a:extLst>
          </p:cNvPr>
          <p:cNvSpPr/>
          <p:nvPr/>
        </p:nvSpPr>
        <p:spPr bwMode="auto">
          <a:xfrm>
            <a:off x="8305865" y="592931"/>
            <a:ext cx="2133600" cy="146923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7AA102-7420-DE19-8BD9-03A93CD8C286}"/>
              </a:ext>
            </a:extLst>
          </p:cNvPr>
          <p:cNvSpPr/>
          <p:nvPr/>
        </p:nvSpPr>
        <p:spPr bwMode="auto">
          <a:xfrm>
            <a:off x="6954749" y="1905000"/>
            <a:ext cx="640080" cy="640080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3C6682-A504-9CE9-02A7-9F06EC846B76}"/>
              </a:ext>
            </a:extLst>
          </p:cNvPr>
          <p:cNvSpPr/>
          <p:nvPr/>
        </p:nvSpPr>
        <p:spPr bwMode="auto">
          <a:xfrm>
            <a:off x="11150501" y="2062163"/>
            <a:ext cx="640080" cy="640080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91440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60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92202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Galvanic versus Electrolytic Cells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990600"/>
            <a:ext cx="11506200" cy="5562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Galvanic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Converts chemical energy into electrical energy. 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cell potential,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E°</a:t>
            </a:r>
            <a:r>
              <a:rPr lang="en-US" sz="24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Spontaneous, ∆G = - 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 = -   and Cathode = +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supplied by the chemical being oxidized. 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flow from anode to cathode.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5000"/>
              </a:spcBef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Electrolytic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Converts electrical energy into chemical energy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cell potential,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E°</a:t>
            </a:r>
            <a:r>
              <a:rPr lang="en-US" sz="24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spontaneous, ∆G = + 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 = +   and Cathode = -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supplied by an external source</a:t>
            </a:r>
          </a:p>
          <a:p>
            <a:pPr lvl="1" eaLnBrk="1" hangingPunct="1">
              <a:lnSpc>
                <a:spcPct val="95000"/>
              </a:lnSpc>
              <a:spcBef>
                <a:spcPct val="5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enter from the cathode and come out at the anode.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D7D23A7C-14BB-F937-EB22-663D697D7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86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781800" cy="781050"/>
          </a:xfrm>
        </p:spPr>
        <p:txBody>
          <a:bodyPr/>
          <a:lstStyle/>
          <a:p>
            <a:pPr algn="l"/>
            <a:r>
              <a:rPr lang="en-US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Galvanic or Electrolytic?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419082"/>
            <a:ext cx="6412066" cy="1247918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Zn           E = -0.76V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Cu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+ 2e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Cu          E = +0.34V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94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134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 descr="zncuc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0131" y="2315468"/>
            <a:ext cx="4640132" cy="3578093"/>
          </a:xfrm>
          <a:prstGeom prst="rect">
            <a:avLst/>
          </a:prstGeom>
          <a:noFill/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85034" y="1238250"/>
            <a:ext cx="48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a table of reduction potentials: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0581" y="41013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 - Cu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096000" y="2488081"/>
            <a:ext cx="616020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 more positive = reduced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 more negative = oxidized</a:t>
            </a:r>
          </a:p>
          <a:p>
            <a:pPr algn="ctr"/>
            <a:r>
              <a:rPr lang="en-US" sz="2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flip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sign on E for Zn</a:t>
            </a:r>
            <a:endParaRPr lang="en-US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79061" y="4248822"/>
            <a:ext cx="6412066" cy="113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Zn </a:t>
            </a:r>
            <a:r>
              <a:rPr lang="en-US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kern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kern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 = +0.76V</a:t>
            </a:r>
          </a:p>
          <a:p>
            <a:pPr>
              <a:buFontTx/>
              <a:buNone/>
            </a:pPr>
            <a:r>
              <a:rPr lang="en-US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Cu</a:t>
            </a:r>
            <a:r>
              <a:rPr lang="en-US" b="1" kern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</a:t>
            </a:r>
            <a:r>
              <a:rPr lang="en-US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+ 2e</a:t>
            </a:r>
            <a:r>
              <a:rPr lang="en-US" b="1" kern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en-US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Cu          E = +0.34V</a:t>
            </a:r>
            <a:endParaRPr lang="en-US" b="1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463139" y="5496740"/>
            <a:ext cx="627166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70668" y="5562600"/>
            <a:ext cx="6412066" cy="56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 = (+0.76) + (+0.34)  =  +1.10 V</a:t>
            </a:r>
            <a:endParaRPr lang="en-US" b="1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191000" y="6069198"/>
            <a:ext cx="7810134" cy="6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 = + so galvanic, spontaneous, ∆G = - </a:t>
            </a:r>
            <a:endParaRPr lang="en-US" b="1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82E64C4C-DE26-B967-A6FA-340ED4F140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17485"/>
            <a:ext cx="662764" cy="132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248400" cy="781050"/>
          </a:xfrm>
        </p:spPr>
        <p:txBody>
          <a:bodyPr/>
          <a:lstStyle/>
          <a:p>
            <a:pPr algn="l"/>
            <a:r>
              <a:rPr lang="en-US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Galvanic or Electrolytic?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3139" y="1336532"/>
            <a:ext cx="6412066" cy="1247918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Na           E = -2.71V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Cl</a:t>
            </a:r>
            <a:r>
              <a:rPr 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+ 2e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2Cl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E = 1.36V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94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134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1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31269" y="1075953"/>
            <a:ext cx="5131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cell is undergoing this rxn: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68" y="1544893"/>
            <a:ext cx="4206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2NaCl </a:t>
            </a:r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2Na + Cl</a:t>
            </a:r>
            <a:r>
              <a:rPr lang="en-US" sz="3600" baseline="-25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3600" baseline="-25000" dirty="0">
              <a:solidFill>
                <a:srgbClr val="00B050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096000" y="2488081"/>
            <a:ext cx="616020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Told that Na</a:t>
            </a:r>
            <a:r>
              <a:rPr lang="en-US" sz="3200" b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reduced</a:t>
            </a:r>
          </a:p>
          <a:p>
            <a:r>
              <a:rPr lang="en-US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Told that Cl-  = oxidized</a:t>
            </a:r>
          </a:p>
          <a:p>
            <a:pPr algn="ctr"/>
            <a:r>
              <a:rPr lang="en-US" sz="2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flip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sign on E for Cl</a:t>
            </a:r>
            <a:r>
              <a:rPr lang="en-US" sz="2800" b="0" i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b="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79061" y="4248822"/>
            <a:ext cx="6412066" cy="113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lvl="0">
              <a:buNone/>
            </a:pP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en-US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Na             E = -2.71V</a:t>
            </a:r>
          </a:p>
          <a:p>
            <a:pPr lvl="0">
              <a:buNone/>
            </a:pP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2Cl</a:t>
            </a:r>
            <a:r>
              <a:rPr lang="en-US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Cl</a:t>
            </a:r>
            <a:r>
              <a:rPr lang="en-US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+ 2e</a:t>
            </a:r>
            <a:r>
              <a:rPr lang="en-US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E = -1.36V</a:t>
            </a:r>
            <a:endParaRPr lang="en-US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463139" y="5496740"/>
            <a:ext cx="627166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70668" y="5562600"/>
            <a:ext cx="6412066" cy="56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 = (-2.71) + (-1.36)  =  -4.07 V</a:t>
            </a:r>
            <a:endParaRPr lang="en-US" b="1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67000" y="6069198"/>
            <a:ext cx="9334134" cy="6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 = - so electrolytic, NON-spontaneous, ∆G = + </a:t>
            </a:r>
            <a:endParaRPr lang="en-US" b="1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504" y="2160744"/>
            <a:ext cx="449463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Careful! 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Equation is telling you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Na is going from Na</a:t>
            </a:r>
            <a:r>
              <a:rPr lang="en-US" sz="2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Na   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is being reduced even though the table shows it would rather be oxidized!!!!</a:t>
            </a:r>
          </a:p>
          <a:p>
            <a:b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2Cl</a:t>
            </a:r>
            <a:r>
              <a:rPr lang="en-US" sz="2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Cl</a:t>
            </a:r>
            <a:r>
              <a:rPr lang="en-US" sz="24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 it is being oxidized even though it would rather be reduced!</a:t>
            </a:r>
            <a:endParaRPr lang="en-US" sz="2400" baseline="-25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36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248400" cy="781050"/>
          </a:xfrm>
        </p:spPr>
        <p:txBody>
          <a:bodyPr/>
          <a:lstStyle/>
          <a:p>
            <a:pPr algn="l"/>
            <a:r>
              <a:rPr lang="en-US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Galvanic or Electrolytic?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3139" y="1336532"/>
            <a:ext cx="6412066" cy="1247918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Na           E = -2.71V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Cl</a:t>
            </a:r>
            <a:r>
              <a:rPr lang="en-US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+ 2e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2Cl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E = 1.36V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94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134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1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31269" y="1075953"/>
            <a:ext cx="5131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cell is undergoing this rxn: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68" y="1544893"/>
            <a:ext cx="4206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2NaCl </a:t>
            </a:r>
            <a:r>
              <a:rPr lang="en-US" sz="36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2Na + Cl</a:t>
            </a:r>
            <a:r>
              <a:rPr lang="en-US" sz="3600" baseline="-25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3600" baseline="-25000" dirty="0">
              <a:solidFill>
                <a:srgbClr val="00B050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096000" y="2488081"/>
            <a:ext cx="616020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Told that Na</a:t>
            </a:r>
            <a:r>
              <a:rPr lang="en-US" sz="3200" b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reduced</a:t>
            </a:r>
          </a:p>
          <a:p>
            <a:r>
              <a:rPr lang="en-US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Told that Cl-  = oxidized</a:t>
            </a:r>
          </a:p>
          <a:p>
            <a:pPr algn="ctr"/>
            <a:r>
              <a:rPr lang="en-US" sz="2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flip </a:t>
            </a:r>
            <a:r>
              <a:rPr lang="en-US" sz="2800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sign on E for Cl</a:t>
            </a:r>
            <a:r>
              <a:rPr lang="en-US" sz="2800" b="0" i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b="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79061" y="4248822"/>
            <a:ext cx="6412066" cy="113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lvl="0">
              <a:buNone/>
            </a:pP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en-US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Na             E = -2.71V</a:t>
            </a:r>
          </a:p>
          <a:p>
            <a:pPr lvl="0">
              <a:buNone/>
            </a:pP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2Cl</a:t>
            </a:r>
            <a:r>
              <a:rPr lang="en-US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Cl</a:t>
            </a:r>
            <a:r>
              <a:rPr lang="en-US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+ 2e</a:t>
            </a:r>
            <a:r>
              <a:rPr lang="en-US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en-US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E = -1.36V</a:t>
            </a:r>
            <a:endParaRPr lang="en-US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463139" y="5496740"/>
            <a:ext cx="627166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70668" y="5562600"/>
            <a:ext cx="6412066" cy="56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 = (-2.71) + (-1.36)  =  -4.07 V</a:t>
            </a:r>
            <a:endParaRPr lang="en-US" b="1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67000" y="6069198"/>
            <a:ext cx="9334134" cy="6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 = - so electrolytic, NON-spontaneous, ∆G = + </a:t>
            </a:r>
            <a:endParaRPr lang="en-US" b="1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34F15F-9543-78EF-0898-5BCE04D3CB72}"/>
              </a:ext>
            </a:extLst>
          </p:cNvPr>
          <p:cNvSpPr/>
          <p:nvPr/>
        </p:nvSpPr>
        <p:spPr>
          <a:xfrm>
            <a:off x="335280" y="2763681"/>
            <a:ext cx="4842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cell won’t run by itself! You need to hook it up to an outside electrical supply! </a:t>
            </a:r>
            <a:endParaRPr lang="en-US" sz="2400" baseline="-25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97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9881"/>
            <a:ext cx="8458200" cy="579438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Cell (Line) Notation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11582400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Shorthand description of a voltaic cell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B050"/>
                </a:solidFill>
                <a:latin typeface="Arial" charset="0"/>
              </a:rPr>
              <a:t>Electrode </a:t>
            </a:r>
            <a:r>
              <a:rPr lang="en-US" sz="3600" b="1" dirty="0">
                <a:solidFill>
                  <a:srgbClr val="00B050"/>
                </a:solidFill>
                <a:latin typeface="Arial" charset="0"/>
                <a:cs typeface="Arial Unicode MS" charset="0"/>
              </a:rPr>
              <a:t>| electrolyte || electrolyte | electrode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 Unicode MS" charset="0"/>
              </a:rPr>
              <a:t>Single </a:t>
            </a:r>
            <a:r>
              <a:rPr lang="en-US" sz="4800" b="1" dirty="0">
                <a:solidFill>
                  <a:srgbClr val="0070C0"/>
                </a:solidFill>
                <a:latin typeface="Arial" charset="0"/>
                <a:cs typeface="Arial Unicode MS" charset="0"/>
              </a:rPr>
              <a:t>|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 Unicode MS" charset="0"/>
              </a:rPr>
              <a:t> = phase barrier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If multiple electrolytes in same phase, a comma is used rather than </a:t>
            </a:r>
            <a:r>
              <a:rPr lang="en-US" b="1" dirty="0">
                <a:solidFill>
                  <a:schemeClr val="tx1"/>
                </a:solidFill>
                <a:latin typeface="Arial" charset="0"/>
                <a:cs typeface="Arial Unicode MS" charset="0"/>
              </a:rPr>
              <a:t>|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Often use an 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inert electrode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Sometimes they put the concentrations in also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Double line </a:t>
            </a:r>
            <a:r>
              <a:rPr lang="en-US" sz="4800" b="1" dirty="0">
                <a:solidFill>
                  <a:srgbClr val="0070C0"/>
                </a:solidFill>
                <a:latin typeface="Arial" charset="0"/>
                <a:cs typeface="Arial Unicode MS" charset="0"/>
              </a:rPr>
              <a:t>||</a:t>
            </a:r>
            <a:r>
              <a:rPr lang="en-US" sz="5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= salt bridge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362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 half cell side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2362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 half cell side</a:t>
            </a:r>
          </a:p>
        </p:txBody>
      </p:sp>
    </p:spTree>
    <p:extLst>
      <p:ext uri="{BB962C8B-B14F-4D97-AF65-F5344CB8AC3E}">
        <p14:creationId xmlns:p14="http://schemas.microsoft.com/office/powerpoint/2010/main" val="2534248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191000" cy="762000"/>
          </a:xfrm>
        </p:spPr>
        <p:txBody>
          <a:bodyPr/>
          <a:lstStyle/>
          <a:p>
            <a:pPr algn="l"/>
            <a:r>
              <a:rPr lang="en-US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 Notation</a:t>
            </a:r>
          </a:p>
        </p:txBody>
      </p:sp>
      <p:pic>
        <p:nvPicPr>
          <p:cNvPr id="35844" name="Picture 4" descr="zncucell"/>
          <p:cNvPicPr>
            <a:picLocks noChangeAspect="1" noChangeArrowheads="1"/>
          </p:cNvPicPr>
          <p:nvPr/>
        </p:nvPicPr>
        <p:blipFill rotWithShape="1">
          <a:blip r:embed="rId2" cstate="print"/>
          <a:srcRect b="7624"/>
          <a:stretch/>
        </p:blipFill>
        <p:spPr bwMode="auto">
          <a:xfrm>
            <a:off x="4495800" y="394036"/>
            <a:ext cx="5562600" cy="3962399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00300" y="4439456"/>
            <a:ext cx="81547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Zn(</a:t>
            </a:r>
            <a:r>
              <a:rPr lang="en-US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| Zn</a:t>
            </a:r>
            <a:r>
              <a:rPr lang="en-US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|| Cu</a:t>
            </a:r>
            <a:r>
              <a:rPr lang="en-US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| Cu(</a:t>
            </a:r>
            <a:r>
              <a:rPr lang="en-US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405656" y="5185303"/>
            <a:ext cx="1582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239431" y="5185303"/>
            <a:ext cx="1563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961036" y="5185303"/>
            <a:ext cx="16241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9037474" y="5185303"/>
            <a:ext cx="16241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781810" y="5185302"/>
            <a:ext cx="356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8702155" y="5147342"/>
            <a:ext cx="35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129746" y="5185302"/>
            <a:ext cx="5277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E33D20E1-C65C-931A-E2EC-6C3D766F1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9" grpId="0"/>
      <p:bldP spid="35850" grpId="0"/>
      <p:bldP spid="35851" grpId="0"/>
      <p:bldP spid="35852" grpId="0"/>
      <p:bldP spid="358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2C392B-80B6-DAC9-1650-B11BD127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1082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u="sng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Requirements for Drawing/Labeling a Cell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72BC65-A606-8C63-6459-3FF2F7BC9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1158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Determine what is reduced vs. oxidized (E°</a:t>
            </a:r>
            <a:r>
              <a:rPr lang="en-US" sz="2400" b="0" kern="0" baseline="-25000" dirty="0">
                <a:solidFill>
                  <a:schemeClr val="tx1"/>
                </a:solidFill>
                <a:effectLst/>
                <a:latin typeface="Arial" charset="0"/>
              </a:rPr>
              <a:t>cell</a:t>
            </a: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 values, </a:t>
            </a:r>
            <a:r>
              <a:rPr lang="en-US" sz="2400" b="0" u="sng" kern="0" dirty="0">
                <a:solidFill>
                  <a:schemeClr val="tx1"/>
                </a:solidFill>
                <a:effectLst/>
                <a:latin typeface="Arial" charset="0"/>
              </a:rPr>
              <a:t>OR</a:t>
            </a: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 told which rxn to do)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Beaker/container for anode and cathode </a:t>
            </a:r>
            <a:r>
              <a:rPr lang="en-US" sz="2400" b="0" u="sng" kern="0" dirty="0"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 liquid line drawn for each beaker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Anode/cathode metal strips drawn </a:t>
            </a:r>
            <a:r>
              <a:rPr lang="en-US" sz="2400" b="0" u="sng" kern="0" dirty="0">
                <a:solidFill>
                  <a:schemeClr val="tx1"/>
                </a:solidFill>
                <a:effectLst/>
                <a:latin typeface="Arial" charset="0"/>
              </a:rPr>
              <a:t>submerged</a:t>
            </a: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 in liquid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Label which solution/ions are in each beaker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Label which beaker is anode and cathode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Label anode/cathode strips with which solid metal each is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Label anode and cathode with correct -/+ depending on </a:t>
            </a:r>
            <a:b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if it is a galvanic cell (A-/C+) or electrolytic cell (A+/C-). 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Write the half reactions for each beaker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Wire</a:t>
            </a:r>
            <a:r>
              <a:rPr lang="en-US" sz="2400" b="0" u="sng" kern="0" dirty="0">
                <a:solidFill>
                  <a:schemeClr val="tx1"/>
                </a:solidFill>
                <a:effectLst/>
                <a:latin typeface="Arial" charset="0"/>
              </a:rPr>
              <a:t> connecting </a:t>
            </a: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anode/cathode strips together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Label direction of e- flow along wire at top of drawing (anode </a:t>
            </a: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  <a:sym typeface="Wingdings" panose="05000000000000000000" pitchFamily="2" charset="2"/>
              </a:rPr>
              <a:t> cathode always)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Salt bridge </a:t>
            </a:r>
            <a:r>
              <a:rPr lang="en-US" sz="2400" b="0" u="sng" kern="0" dirty="0">
                <a:solidFill>
                  <a:schemeClr val="tx1"/>
                </a:solidFill>
                <a:effectLst/>
                <a:latin typeface="Arial" charset="0"/>
              </a:rPr>
              <a:t>submerged</a:t>
            </a: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 in liquid on both sides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  <a:sym typeface="Wingdings" panose="05000000000000000000" pitchFamily="2" charset="2"/>
              </a:rPr>
              <a:t>Label direction of ion flow inside salt bridge </a:t>
            </a:r>
            <a:br>
              <a:rPr lang="en-US" sz="2400" b="0" kern="0" dirty="0">
                <a:solidFill>
                  <a:schemeClr val="tx1"/>
                </a:solidFill>
                <a:effectLst/>
                <a:latin typeface="Arial" charset="0"/>
                <a:sym typeface="Wingdings" panose="05000000000000000000" pitchFamily="2" charset="2"/>
              </a:rPr>
            </a:b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  <a:sym typeface="Wingdings" panose="05000000000000000000" pitchFamily="2" charset="2"/>
              </a:rPr>
              <a:t>(anions flowing to anode, cations flowing to cathode)</a:t>
            </a:r>
            <a:endParaRPr lang="en-US" sz="2400" b="0" kern="0" dirty="0">
              <a:solidFill>
                <a:schemeClr val="tx1"/>
              </a:solidFill>
              <a:effectLst/>
              <a:latin typeface="Arial" charset="0"/>
            </a:endParaRP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b="0" kern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B23609E9-994A-A40F-2115-506842EF8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414476" y="1941354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2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ry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5283200" cy="3962400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C5731F4-11E1-F47F-9B6A-FC005E2CB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8" y="966955"/>
            <a:ext cx="5163062" cy="492408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2C392B-80B6-DAC9-1650-B11BD127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1150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/>
            <a:r>
              <a:rPr lang="en-US" u="sng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Practice!</a:t>
            </a:r>
            <a:r>
              <a:rPr lang="en-US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 and Cu electrodes, ZnSO</a:t>
            </a:r>
            <a:r>
              <a:rPr lang="en-US" kern="0" baseline="-25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CuSO</a:t>
            </a:r>
            <a:r>
              <a:rPr lang="en-US" kern="0" baseline="-25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u="sng" kern="0" baseline="-25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72BC65-A606-8C63-6459-3FF2F7BC9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1158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Determine what is reduced vs. oxidized (E°</a:t>
            </a:r>
            <a:r>
              <a:rPr lang="en-US" sz="2400" b="0" kern="0" baseline="-25000" dirty="0">
                <a:solidFill>
                  <a:schemeClr val="tx1"/>
                </a:solidFill>
                <a:effectLst/>
                <a:latin typeface="Arial" charset="0"/>
              </a:rPr>
              <a:t>cell</a:t>
            </a: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 values, OR told which rxn to do)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Beaker/container for anode and cathode AND liquid line drawn for each beaker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Anode/cathode metal strips drawn submerged in liquid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Label which solution/ions are in each beaker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Label which beaker is anode and cathode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Label anode/cathode strips with which solid metal each is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Label anode and cathode with correct -/+ depending on </a:t>
            </a:r>
            <a:b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if it is a galvanic cell (A-/C+) or electrolytic cell (A+/C-). 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Write the half reactions for each beaker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Wire connecting anode/cathode strips together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Label direction of e- flow along wire at top of drawing (anode </a:t>
            </a: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  <a:sym typeface="Wingdings" panose="05000000000000000000" pitchFamily="2" charset="2"/>
              </a:rPr>
              <a:t> cathode always)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</a:rPr>
              <a:t>Salt bridge submerged in liquid on both sides</a:t>
            </a: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  <a:sym typeface="Wingdings" panose="05000000000000000000" pitchFamily="2" charset="2"/>
              </a:rPr>
              <a:t>Label direction of ion flow inside salt bridge </a:t>
            </a:r>
            <a:br>
              <a:rPr lang="en-US" sz="2400" b="0" kern="0" dirty="0">
                <a:solidFill>
                  <a:schemeClr val="tx1"/>
                </a:solidFill>
                <a:effectLst/>
                <a:latin typeface="Arial" charset="0"/>
                <a:sym typeface="Wingdings" panose="05000000000000000000" pitchFamily="2" charset="2"/>
              </a:rPr>
            </a:br>
            <a:r>
              <a:rPr lang="en-US" sz="2400" b="0" kern="0" dirty="0">
                <a:solidFill>
                  <a:schemeClr val="tx1"/>
                </a:solidFill>
                <a:effectLst/>
                <a:latin typeface="Arial" charset="0"/>
                <a:sym typeface="Wingdings" panose="05000000000000000000" pitchFamily="2" charset="2"/>
              </a:rPr>
              <a:t>(anions flowing to anode, cations flowing to cathode)</a:t>
            </a:r>
            <a:endParaRPr lang="en-US" sz="2400" b="0" kern="0" dirty="0">
              <a:solidFill>
                <a:schemeClr val="tx1"/>
              </a:solidFill>
              <a:effectLst/>
              <a:latin typeface="Arial" charset="0"/>
            </a:endParaRPr>
          </a:p>
          <a:p>
            <a:pPr marL="457200" indent="-457200" algn="l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2400" b="0" kern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329FC23-DD12-3D7E-70B5-E7DA821F1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751" y="25146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r"/>
            <a:r>
              <a:rPr lang="en-US" kern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salt bridge,</a:t>
            </a:r>
          </a:p>
          <a:p>
            <a:pPr algn="r"/>
            <a:r>
              <a:rPr lang="en-US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Galvanic</a:t>
            </a:r>
          </a:p>
        </p:txBody>
      </p:sp>
    </p:spTree>
    <p:extLst>
      <p:ext uri="{BB962C8B-B14F-4D97-AF65-F5344CB8AC3E}">
        <p14:creationId xmlns:p14="http://schemas.microsoft.com/office/powerpoint/2010/main" val="3195750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AF47B0B-E561-C3E0-2E42-E61AADD19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86" y="333711"/>
            <a:ext cx="6491014" cy="6190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4D567D-BB4A-C5B8-8FB3-746998B721AC}"/>
              </a:ext>
            </a:extLst>
          </p:cNvPr>
          <p:cNvSpPr txBox="1"/>
          <p:nvPr/>
        </p:nvSpPr>
        <p:spPr>
          <a:xfrm>
            <a:off x="5929586" y="54864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Zn(s) </a:t>
            </a:r>
            <a:r>
              <a:rPr lang="en-US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Zn</a:t>
            </a:r>
            <a:r>
              <a:rPr lang="en-US" sz="18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n-US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+ 2 e</a:t>
            </a:r>
            <a:r>
              <a:rPr lang="en-US" sz="1800" b="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US" sz="3200" b="0" baseline="30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4D637-37A0-9C3E-C9B4-68405E01B457}"/>
              </a:ext>
            </a:extLst>
          </p:cNvPr>
          <p:cNvSpPr txBox="1"/>
          <p:nvPr/>
        </p:nvSpPr>
        <p:spPr>
          <a:xfrm>
            <a:off x="6996386" y="1754832"/>
            <a:ext cx="130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B9948-A84D-E758-CBC8-6C0FAEC93A9D}"/>
              </a:ext>
            </a:extLst>
          </p:cNvPr>
          <p:cNvSpPr txBox="1"/>
          <p:nvPr/>
        </p:nvSpPr>
        <p:spPr>
          <a:xfrm>
            <a:off x="8901386" y="1754831"/>
            <a:ext cx="130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sz="24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400" baseline="30000" dirty="0"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4F9E3-D61D-E43D-8AA8-2FA5139DDCAA}"/>
              </a:ext>
            </a:extLst>
          </p:cNvPr>
          <p:cNvSpPr txBox="1"/>
          <p:nvPr/>
        </p:nvSpPr>
        <p:spPr>
          <a:xfrm>
            <a:off x="6912585" y="4664551"/>
            <a:ext cx="1150601" cy="461665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Zn</a:t>
            </a:r>
            <a:r>
              <a:rPr lang="en-US" sz="24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endParaRPr lang="en-US" sz="2400" baseline="30000" dirty="0"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8D702-5EE3-F4D1-A903-937E53603181}"/>
              </a:ext>
            </a:extLst>
          </p:cNvPr>
          <p:cNvSpPr txBox="1"/>
          <p:nvPr/>
        </p:nvSpPr>
        <p:spPr>
          <a:xfrm>
            <a:off x="7105065" y="4038600"/>
            <a:ext cx="958121" cy="461665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2400" baseline="-25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24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2-</a:t>
            </a:r>
            <a:endParaRPr lang="en-US" sz="2400" baseline="30000" dirty="0"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96081-F2D6-044F-C2B9-ECA9B6654CEA}"/>
              </a:ext>
            </a:extLst>
          </p:cNvPr>
          <p:cNvSpPr txBox="1"/>
          <p:nvPr/>
        </p:nvSpPr>
        <p:spPr>
          <a:xfrm>
            <a:off x="9129987" y="4641505"/>
            <a:ext cx="1080330" cy="461665"/>
          </a:xfrm>
          <a:prstGeom prst="rect">
            <a:avLst/>
          </a:prstGeom>
          <a:solidFill>
            <a:srgbClr val="A4D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</a:t>
            </a:r>
            <a:r>
              <a:rPr lang="en-US" sz="24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endParaRPr lang="en-US" sz="2400" baseline="30000" dirty="0"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E5FD3-B68F-E5E0-D566-4831E2A086F5}"/>
              </a:ext>
            </a:extLst>
          </p:cNvPr>
          <p:cNvSpPr txBox="1"/>
          <p:nvPr/>
        </p:nvSpPr>
        <p:spPr>
          <a:xfrm>
            <a:off x="9293004" y="4012984"/>
            <a:ext cx="958121" cy="461665"/>
          </a:xfrm>
          <a:prstGeom prst="rect">
            <a:avLst/>
          </a:prstGeom>
          <a:solidFill>
            <a:srgbClr val="A4D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2400" baseline="-25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24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2-</a:t>
            </a:r>
            <a:endParaRPr lang="en-US" sz="2400" baseline="30000" dirty="0"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043BC-131C-2B25-1B10-089E9245CB09}"/>
              </a:ext>
            </a:extLst>
          </p:cNvPr>
          <p:cNvSpPr txBox="1"/>
          <p:nvPr/>
        </p:nvSpPr>
        <p:spPr>
          <a:xfrm>
            <a:off x="457200" y="533400"/>
            <a:ext cx="49389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Zn   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E°</a:t>
            </a:r>
            <a:r>
              <a:rPr lang="en-US" sz="32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cell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-0.76</a:t>
            </a:r>
          </a:p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Oxidized - Anode</a:t>
            </a:r>
          </a:p>
          <a:p>
            <a:b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Cu  </a:t>
            </a:r>
          </a:p>
          <a:p>
            <a:r>
              <a:rPr lang="en-US" sz="3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E°</a:t>
            </a:r>
            <a:r>
              <a:rPr lang="en-US" sz="3200" baseline="-25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0.34</a:t>
            </a: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Reduced - Cathode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5" grpId="0" animBg="1"/>
      <p:bldP spid="6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8" y="228600"/>
            <a:ext cx="11596512" cy="1066800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170057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https://youtu.be/RRnWnKfYVDc</a:t>
            </a:r>
            <a:r>
              <a:rPr lang="en-US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3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28600" y="1707922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Galvanic/Voltaic Cells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D1932-53DF-B567-37BA-C533891DC315}"/>
              </a:ext>
            </a:extLst>
          </p:cNvPr>
          <p:cNvSpPr txBox="1"/>
          <p:nvPr/>
        </p:nvSpPr>
        <p:spPr>
          <a:xfrm>
            <a:off x="723900" y="3019961"/>
            <a:ext cx="1074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Thermodynamically favorable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Reaction will take place spontaneously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8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28600" y="228600"/>
            <a:ext cx="11734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 and Ni </a:t>
            </a:r>
            <a:b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with basics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Beakers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Wire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Electrodes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Salt bridge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79FE5B-C9F2-1D0A-322C-43A593389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7" r="6452" b="9443"/>
          <a:stretch/>
        </p:blipFill>
        <p:spPr>
          <a:xfrm>
            <a:off x="5562600" y="1366421"/>
            <a:ext cx="6096000" cy="51149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657959-FA88-920F-3E5D-FAAC7B776AC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1400" y="3429000"/>
            <a:ext cx="2228850" cy="106016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4041D1-667D-0F92-4236-994A58D5E095}"/>
              </a:ext>
            </a:extLst>
          </p:cNvPr>
          <p:cNvCxnSpPr>
            <a:cxnSpLocks/>
          </p:cNvCxnSpPr>
          <p:nvPr/>
        </p:nvCxnSpPr>
        <p:spPr bwMode="auto">
          <a:xfrm flipV="1">
            <a:off x="3638550" y="3063474"/>
            <a:ext cx="4343400" cy="208017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ECCEAE-1469-0412-00BE-554FEACE85FD}"/>
              </a:ext>
            </a:extLst>
          </p:cNvPr>
          <p:cNvCxnSpPr>
            <a:cxnSpLocks/>
          </p:cNvCxnSpPr>
          <p:nvPr/>
        </p:nvCxnSpPr>
        <p:spPr bwMode="auto">
          <a:xfrm flipV="1">
            <a:off x="2362200" y="2008059"/>
            <a:ext cx="3543300" cy="18669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1282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28600" y="2286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Identifying Oxidation</a:t>
            </a:r>
            <a:r>
              <a:rPr kumimoji="0" lang="en-US" sz="4400" b="1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Reduction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 and Ni electrodes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will oxidize, which will reduce?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at reduction tables!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Mn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2+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+ 2e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Mn  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E°</a:t>
            </a:r>
            <a:r>
              <a:rPr lang="en-US" sz="440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-1.18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Ni      E °</a:t>
            </a:r>
            <a:r>
              <a:rPr lang="en-US" sz="4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-0.25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EA81-8CDC-5546-8472-B71789780AF0}"/>
              </a:ext>
            </a:extLst>
          </p:cNvPr>
          <p:cNvSpPr txBox="1"/>
          <p:nvPr/>
        </p:nvSpPr>
        <p:spPr>
          <a:xfrm>
            <a:off x="8610600" y="4953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+mj-lt"/>
              </a:rPr>
              <a:t>Reduce! Gain e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+mj-lt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242C9-0663-1EBD-91C1-EB8D56FEBA06}"/>
              </a:ext>
            </a:extLst>
          </p:cNvPr>
          <p:cNvSpPr txBox="1"/>
          <p:nvPr/>
        </p:nvSpPr>
        <p:spPr>
          <a:xfrm>
            <a:off x="8610600" y="422975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/>
                <a:latin typeface="+mj-lt"/>
              </a:rPr>
              <a:t>Oxidize! Lose e</a:t>
            </a:r>
            <a:r>
              <a:rPr lang="en-US" sz="2800" baseline="30000" dirty="0">
                <a:solidFill>
                  <a:srgbClr val="0070C0"/>
                </a:solidFill>
                <a:effectLst/>
                <a:latin typeface="+mj-lt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78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9495"/>
            <a:ext cx="11073014" cy="606472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Identifying Anode, Cathode, Electrodes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80989"/>
            <a:ext cx="4373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 are being lost.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Mn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sz="3200" b="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b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 </a:t>
            </a:r>
          </a:p>
          <a:p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 are being gained.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Ni</a:t>
            </a:r>
            <a:endParaRPr lang="en-US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14B32-33FA-9DF0-1551-1F1CA2A39656}"/>
              </a:ext>
            </a:extLst>
          </p:cNvPr>
          <p:cNvSpPr/>
          <p:nvPr/>
        </p:nvSpPr>
        <p:spPr bwMode="auto">
          <a:xfrm>
            <a:off x="11056620" y="1898864"/>
            <a:ext cx="75438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6AB6D-4871-FD65-B7B4-30F980AA1C54}"/>
              </a:ext>
            </a:extLst>
          </p:cNvPr>
          <p:cNvSpPr/>
          <p:nvPr/>
        </p:nvSpPr>
        <p:spPr bwMode="auto">
          <a:xfrm>
            <a:off x="7604760" y="2971800"/>
            <a:ext cx="1493520" cy="863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ED61A-BC26-50E4-D3F6-B00F3789317B}"/>
              </a:ext>
            </a:extLst>
          </p:cNvPr>
          <p:cNvSpPr/>
          <p:nvPr/>
        </p:nvSpPr>
        <p:spPr bwMode="auto">
          <a:xfrm>
            <a:off x="4372131" y="2432263"/>
            <a:ext cx="1342869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10907-D775-0904-EA04-208B4CEC74D1}"/>
              </a:ext>
            </a:extLst>
          </p:cNvPr>
          <p:cNvSpPr/>
          <p:nvPr/>
        </p:nvSpPr>
        <p:spPr bwMode="auto">
          <a:xfrm>
            <a:off x="10962057" y="2475930"/>
            <a:ext cx="848943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571856-0D75-665F-5417-6A3280448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7" r="6452" b="8095"/>
          <a:stretch/>
        </p:blipFill>
        <p:spPr>
          <a:xfrm>
            <a:off x="4738785" y="981075"/>
            <a:ext cx="6096000" cy="5191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F90953-D6F0-FEF3-9024-2415E0FFE237}"/>
              </a:ext>
            </a:extLst>
          </p:cNvPr>
          <p:cNvSpPr txBox="1"/>
          <p:nvPr/>
        </p:nvSpPr>
        <p:spPr>
          <a:xfrm>
            <a:off x="3810000" y="2717619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Mn(s)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13141" y="6096000"/>
            <a:ext cx="5943600" cy="43297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ANODE                    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D55CD-3572-977D-FCA4-B0E3D1D9162A}"/>
              </a:ext>
            </a:extLst>
          </p:cNvPr>
          <p:cNvSpPr txBox="1"/>
          <p:nvPr/>
        </p:nvSpPr>
        <p:spPr>
          <a:xfrm>
            <a:off x="10546974" y="2698452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Ni(s)</a:t>
            </a:r>
          </a:p>
        </p:txBody>
      </p:sp>
    </p:spTree>
    <p:extLst>
      <p:ext uri="{BB962C8B-B14F-4D97-AF65-F5344CB8AC3E}">
        <p14:creationId xmlns:p14="http://schemas.microsoft.com/office/powerpoint/2010/main" val="2605706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9495"/>
            <a:ext cx="11073014" cy="606472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Identifying Solutions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80989"/>
            <a:ext cx="4373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 are being lost.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Mn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sz="3200" b="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b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 </a:t>
            </a:r>
          </a:p>
          <a:p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 are being gained.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Ni</a:t>
            </a:r>
            <a:endParaRPr lang="en-US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14B32-33FA-9DF0-1551-1F1CA2A39656}"/>
              </a:ext>
            </a:extLst>
          </p:cNvPr>
          <p:cNvSpPr/>
          <p:nvPr/>
        </p:nvSpPr>
        <p:spPr bwMode="auto">
          <a:xfrm>
            <a:off x="11056620" y="1898864"/>
            <a:ext cx="75438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6AB6D-4871-FD65-B7B4-30F980AA1C54}"/>
              </a:ext>
            </a:extLst>
          </p:cNvPr>
          <p:cNvSpPr/>
          <p:nvPr/>
        </p:nvSpPr>
        <p:spPr bwMode="auto">
          <a:xfrm>
            <a:off x="7604760" y="2971800"/>
            <a:ext cx="1493520" cy="863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ED61A-BC26-50E4-D3F6-B00F3789317B}"/>
              </a:ext>
            </a:extLst>
          </p:cNvPr>
          <p:cNvSpPr/>
          <p:nvPr/>
        </p:nvSpPr>
        <p:spPr bwMode="auto">
          <a:xfrm>
            <a:off x="4372131" y="2432263"/>
            <a:ext cx="1342869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10907-D775-0904-EA04-208B4CEC74D1}"/>
              </a:ext>
            </a:extLst>
          </p:cNvPr>
          <p:cNvSpPr/>
          <p:nvPr/>
        </p:nvSpPr>
        <p:spPr bwMode="auto">
          <a:xfrm>
            <a:off x="10962057" y="2475930"/>
            <a:ext cx="848943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571856-0D75-665F-5417-6A3280448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7" r="6452" b="8095"/>
          <a:stretch/>
        </p:blipFill>
        <p:spPr>
          <a:xfrm>
            <a:off x="4738785" y="981075"/>
            <a:ext cx="6096000" cy="5191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F90953-D6F0-FEF3-9024-2415E0FFE237}"/>
              </a:ext>
            </a:extLst>
          </p:cNvPr>
          <p:cNvSpPr txBox="1"/>
          <p:nvPr/>
        </p:nvSpPr>
        <p:spPr>
          <a:xfrm>
            <a:off x="3810000" y="2717619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Mn(s)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13141" y="6096000"/>
            <a:ext cx="5943600" cy="43297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ANODE                    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D55CD-3572-977D-FCA4-B0E3D1D9162A}"/>
              </a:ext>
            </a:extLst>
          </p:cNvPr>
          <p:cNvSpPr txBox="1"/>
          <p:nvPr/>
        </p:nvSpPr>
        <p:spPr>
          <a:xfrm>
            <a:off x="10546974" y="2698452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A217C-0E44-C88A-A9CB-7A8CE26D77B4}"/>
              </a:ext>
            </a:extLst>
          </p:cNvPr>
          <p:cNvSpPr txBox="1"/>
          <p:nvPr/>
        </p:nvSpPr>
        <p:spPr>
          <a:xfrm>
            <a:off x="5778848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68647-0939-A31A-A96C-304DD748CFF4}"/>
              </a:ext>
            </a:extLst>
          </p:cNvPr>
          <p:cNvSpPr txBox="1"/>
          <p:nvPr/>
        </p:nvSpPr>
        <p:spPr>
          <a:xfrm>
            <a:off x="8763000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7815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9495"/>
            <a:ext cx="11073014" cy="606472"/>
          </a:xfrm>
        </p:spPr>
        <p:txBody>
          <a:bodyPr/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Identifying Direction of Current (e</a:t>
            </a:r>
            <a:r>
              <a:rPr lang="en-US" sz="4400" u="sng" baseline="3000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</a:t>
            </a:r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Flow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80989"/>
            <a:ext cx="4373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Anode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 are being lost.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Mn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sz="3200" b="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leave anode and flow towards </a:t>
            </a:r>
            <a:b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Cathode. </a:t>
            </a:r>
          </a:p>
          <a:p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 are being gained.</a:t>
            </a:r>
          </a:p>
          <a:p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3200" b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Ni</a:t>
            </a:r>
            <a:endParaRPr lang="en-US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14B32-33FA-9DF0-1551-1F1CA2A39656}"/>
              </a:ext>
            </a:extLst>
          </p:cNvPr>
          <p:cNvSpPr/>
          <p:nvPr/>
        </p:nvSpPr>
        <p:spPr bwMode="auto">
          <a:xfrm>
            <a:off x="11056620" y="1898864"/>
            <a:ext cx="75438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6AB6D-4871-FD65-B7B4-30F980AA1C54}"/>
              </a:ext>
            </a:extLst>
          </p:cNvPr>
          <p:cNvSpPr/>
          <p:nvPr/>
        </p:nvSpPr>
        <p:spPr bwMode="auto">
          <a:xfrm>
            <a:off x="7604760" y="2971800"/>
            <a:ext cx="1493520" cy="863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ED61A-BC26-50E4-D3F6-B00F3789317B}"/>
              </a:ext>
            </a:extLst>
          </p:cNvPr>
          <p:cNvSpPr/>
          <p:nvPr/>
        </p:nvSpPr>
        <p:spPr bwMode="auto">
          <a:xfrm>
            <a:off x="4372131" y="2432263"/>
            <a:ext cx="1342869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10907-D775-0904-EA04-208B4CEC74D1}"/>
              </a:ext>
            </a:extLst>
          </p:cNvPr>
          <p:cNvSpPr/>
          <p:nvPr/>
        </p:nvSpPr>
        <p:spPr bwMode="auto">
          <a:xfrm>
            <a:off x="10962057" y="2475930"/>
            <a:ext cx="848943" cy="386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571856-0D75-665F-5417-6A3280448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7" r="6452" b="8095"/>
          <a:stretch/>
        </p:blipFill>
        <p:spPr>
          <a:xfrm>
            <a:off x="4738785" y="981075"/>
            <a:ext cx="6096000" cy="5191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F90953-D6F0-FEF3-9024-2415E0FFE237}"/>
              </a:ext>
            </a:extLst>
          </p:cNvPr>
          <p:cNvSpPr txBox="1"/>
          <p:nvPr/>
        </p:nvSpPr>
        <p:spPr>
          <a:xfrm>
            <a:off x="3810000" y="2717619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Mn(s)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13141" y="6096000"/>
            <a:ext cx="5943600" cy="43297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ANODE                    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D55CD-3572-977D-FCA4-B0E3D1D9162A}"/>
              </a:ext>
            </a:extLst>
          </p:cNvPr>
          <p:cNvSpPr txBox="1"/>
          <p:nvPr/>
        </p:nvSpPr>
        <p:spPr>
          <a:xfrm>
            <a:off x="10546974" y="2698452"/>
            <a:ext cx="13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A217C-0E44-C88A-A9CB-7A8CE26D77B4}"/>
              </a:ext>
            </a:extLst>
          </p:cNvPr>
          <p:cNvSpPr txBox="1"/>
          <p:nvPr/>
        </p:nvSpPr>
        <p:spPr>
          <a:xfrm>
            <a:off x="5778848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68647-0939-A31A-A96C-304DD748CFF4}"/>
              </a:ext>
            </a:extLst>
          </p:cNvPr>
          <p:cNvSpPr txBox="1"/>
          <p:nvPr/>
        </p:nvSpPr>
        <p:spPr>
          <a:xfrm>
            <a:off x="8763000" y="4600793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br>
              <a:rPr lang="en-US" sz="3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004B6-E949-D820-102A-9A7BE731CF3F}"/>
              </a:ext>
            </a:extLst>
          </p:cNvPr>
          <p:cNvSpPr txBox="1"/>
          <p:nvPr/>
        </p:nvSpPr>
        <p:spPr>
          <a:xfrm>
            <a:off x="6921848" y="128326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EDBF79-27EB-A84A-5054-744229AE8A70}"/>
              </a:ext>
            </a:extLst>
          </p:cNvPr>
          <p:cNvCxnSpPr/>
          <p:nvPr/>
        </p:nvCxnSpPr>
        <p:spPr bwMode="auto">
          <a:xfrm>
            <a:off x="6933978" y="1371600"/>
            <a:ext cx="2133600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52494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5570</TotalTime>
  <Words>1886</Words>
  <Application>Microsoft Office PowerPoint</Application>
  <PresentationFormat>Widescreen</PresentationFormat>
  <Paragraphs>339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Comic Sans MS</vt:lpstr>
      <vt:lpstr>Impact</vt:lpstr>
      <vt:lpstr>Times New Roman</vt:lpstr>
      <vt:lpstr>Wingdings</vt:lpstr>
      <vt:lpstr>Default Design</vt:lpstr>
      <vt:lpstr>1_Default Design</vt:lpstr>
      <vt:lpstr>Equation</vt:lpstr>
      <vt:lpstr>N44 - Electrochemistry</vt:lpstr>
      <vt:lpstr>N44 - Electrochemistry</vt:lpstr>
      <vt:lpstr>PowerPoint Presentation</vt:lpstr>
      <vt:lpstr>PowerPoint Presentation</vt:lpstr>
      <vt:lpstr>PowerPoint Presentation</vt:lpstr>
      <vt:lpstr>PowerPoint Presentation</vt:lpstr>
      <vt:lpstr>Identifying Anode, Cathode, Electrodes</vt:lpstr>
      <vt:lpstr>Identifying Solutions</vt:lpstr>
      <vt:lpstr>Identifying Direction of Current (e-) Flow</vt:lpstr>
      <vt:lpstr>PowerPoint Presentation</vt:lpstr>
      <vt:lpstr>Identifying Signs on Electrodes</vt:lpstr>
      <vt:lpstr>Identifying ∆ Mass of Electrodes</vt:lpstr>
      <vt:lpstr>PowerPoint Presentation</vt:lpstr>
      <vt:lpstr>Atomic View (different electrodes)</vt:lpstr>
      <vt:lpstr>Identifying Charge Balance – Salt Bridge</vt:lpstr>
      <vt:lpstr>Identifying Charge Balance – Salt Bridge</vt:lpstr>
      <vt:lpstr>Identifying Charge Balance – Membranes</vt:lpstr>
      <vt:lpstr>Summary of Electrodes</vt:lpstr>
      <vt:lpstr>PowerPoint Presentation</vt:lpstr>
      <vt:lpstr>What would you predict for Red and Ox?</vt:lpstr>
      <vt:lpstr>Make it an Electrolytic Cell!</vt:lpstr>
      <vt:lpstr>Make it an Electrolytic Cell!</vt:lpstr>
      <vt:lpstr>Galvanic versus Electrolytic Cells</vt:lpstr>
      <vt:lpstr>Galvanic or Electrolytic?</vt:lpstr>
      <vt:lpstr>Galvanic or Electrolytic?</vt:lpstr>
      <vt:lpstr>Galvanic or Electrolytic?</vt:lpstr>
      <vt:lpstr>Cell (Line) Notation</vt:lpstr>
      <vt:lpstr>Line Notation</vt:lpstr>
      <vt:lpstr>PowerPoint Presentation</vt:lpstr>
      <vt:lpstr>PowerPoint Presentation</vt:lpstr>
      <vt:lpstr>PowerPoint Presentation</vt:lpstr>
      <vt:lpstr>YouTube Link to Presentation 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193</cp:revision>
  <dcterms:created xsi:type="dcterms:W3CDTF">2006-05-11T16:34:36Z</dcterms:created>
  <dcterms:modified xsi:type="dcterms:W3CDTF">2024-05-01T22:20:38Z</dcterms:modified>
</cp:coreProperties>
</file>