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9"/>
  </p:notesMasterIdLst>
  <p:sldIdLst>
    <p:sldId id="314" r:id="rId3"/>
    <p:sldId id="310" r:id="rId4"/>
    <p:sldId id="256" r:id="rId5"/>
    <p:sldId id="300" r:id="rId6"/>
    <p:sldId id="277" r:id="rId7"/>
    <p:sldId id="271" r:id="rId8"/>
    <p:sldId id="302" r:id="rId9"/>
    <p:sldId id="272" r:id="rId10"/>
    <p:sldId id="301" r:id="rId11"/>
    <p:sldId id="278" r:id="rId12"/>
    <p:sldId id="279" r:id="rId13"/>
    <p:sldId id="331" r:id="rId14"/>
    <p:sldId id="273" r:id="rId15"/>
    <p:sldId id="311" r:id="rId16"/>
    <p:sldId id="313" r:id="rId17"/>
    <p:sldId id="312" r:id="rId18"/>
    <p:sldId id="269" r:id="rId19"/>
    <p:sldId id="304" r:id="rId20"/>
    <p:sldId id="305" r:id="rId21"/>
    <p:sldId id="330" r:id="rId22"/>
    <p:sldId id="306" r:id="rId23"/>
    <p:sldId id="266" r:id="rId24"/>
    <p:sldId id="257" r:id="rId25"/>
    <p:sldId id="307" r:id="rId26"/>
    <p:sldId id="275" r:id="rId27"/>
    <p:sldId id="329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Al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74" autoAdjust="0"/>
  </p:normalViewPr>
  <p:slideViewPr>
    <p:cSldViewPr>
      <p:cViewPr varScale="1">
        <p:scale>
          <a:sx n="64" d="100"/>
          <a:sy n="64" d="100"/>
        </p:scale>
        <p:origin x="8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B26B-E471-354C-A8FF-079CCFBBF51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356F1-8D46-7149-8B35-0D8F3A82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4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913FF-6CD9-401A-9667-3548FC49F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B967-D99A-47FB-ACA3-AC0D0D05B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6A7DB-5937-4598-BBA6-181C76B0B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0338CF-8423-4831-B845-34F7A75B1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63D752C-6B08-49C9-AF78-AD348D8E1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452C8E0-6B04-4AB1-8137-25712BE87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3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B32A-A2B1-4EFE-A126-6BED1B08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0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39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28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D4F0-6DEA-4D0C-BAD4-477F1FF4B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01C6-EC04-4CC9-8A20-B295FC26F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D318-C4FF-4678-8EA8-3380D6B8D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72CF-B4FD-425A-AC3B-E9E961982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C9C0-C572-42AD-A9D3-1C7D88772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5B07-4FEB-4E96-ACDA-EAE89027E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71A9-D0B2-47B5-9467-0FF738105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9C4DFDB-05A6-4C23-B8A6-B0796A4DF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0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wmf"/><Relationship Id="rId7" Type="http://schemas.openxmlformats.org/officeDocument/2006/relationships/oleObject" Target="../embeddings/oleObject7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JrlJUUGop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53" y="1287851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N45 - Electrochemistry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Unite!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8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201400" cy="9906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Equilibrium Constants and Cell Potential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112013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equilibrium, forward and reverse reactions occur at equal rates, therefore: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971800" y="2256325"/>
            <a:ext cx="7085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battery is “dead”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cell potential, E, is zero volts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117726" y="4006990"/>
            <a:ext cx="8858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Modifying the Nernst Equation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(at 25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C)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30184" y="4953000"/>
                <a:ext cx="7131631" cy="116897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𝒗𝒐𝒍𝒕𝒔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𝟎𝟓𝟗𝟐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184" y="4953000"/>
                <a:ext cx="7131631" cy="1168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uiExpand="1" build="p"/>
      <p:bldP spid="399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62200" y="1806218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 + Cu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Cu          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E°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= + 1.10 V</a:t>
            </a:r>
            <a:endParaRPr lang="en-US" sz="32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36089"/>
            <a:ext cx="11277600" cy="1143000"/>
          </a:xfrm>
          <a:noFill/>
          <a:ln/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Calculating an Equilibrium Constant from a Cell Potential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7085" y="2844513"/>
                <a:ext cx="7630230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𝒗𝒐𝒍𝒕𝒔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𝟎𝟓𝟗𝟐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85" y="2844513"/>
                <a:ext cx="7630230" cy="1168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7861" y="4377978"/>
                <a:ext cx="4812343" cy="1172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𝟎𝟓𝟗𝟐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61" y="4377978"/>
                <a:ext cx="4812343" cy="1172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79416" y="4668152"/>
                <a:ext cx="36533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416" y="4668152"/>
                <a:ext cx="365337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09969" y="5783605"/>
                <a:ext cx="266746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𝟑𝟕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69" y="5783605"/>
                <a:ext cx="2667462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79886" y="5783605"/>
                <a:ext cx="346165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𝟑𝟕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886" y="5783605"/>
                <a:ext cx="3461652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3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4FD7B9CA-E6BF-EE3C-4465-8425D0B4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" y="296975"/>
            <a:ext cx="11136086" cy="6264049"/>
          </a:xfrm>
          <a:prstGeom prst="rect">
            <a:avLst/>
          </a:prstGeom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570973F8-3C60-6424-C0E5-257615984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744" y="152400"/>
            <a:ext cx="5638800" cy="762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Concentration Cell</a:t>
            </a:r>
          </a:p>
        </p:txBody>
      </p:sp>
      <p:pic>
        <p:nvPicPr>
          <p:cNvPr id="28677" name="Picture 5" descr="Concentratio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456" y="2301334"/>
            <a:ext cx="7223544" cy="4162966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13531" y="2599681"/>
            <a:ext cx="443706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Determine which side undergoes oxidation, and which side undergoes reduction.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13531" y="1069258"/>
            <a:ext cx="10719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Both sides of the cell have the same components but at different concentrations.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696200" y="24384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744" y="152400"/>
            <a:ext cx="5638800" cy="762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Concentration Cell</a:t>
            </a:r>
          </a:p>
        </p:txBody>
      </p:sp>
      <p:pic>
        <p:nvPicPr>
          <p:cNvPr id="28677" name="Picture 5" descr="Concentratio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434202"/>
            <a:ext cx="5257800" cy="3030098"/>
          </a:xfrm>
          <a:prstGeom prst="rect">
            <a:avLst/>
          </a:prstGeom>
          <a:noFill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669796" y="352028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" y="944482"/>
            <a:ext cx="1066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 M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concentration, and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0.10 M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must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increase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concentration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50925" y="2178843"/>
            <a:ext cx="664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28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1.0M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+ 2e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Zn    (reduction)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21050" y="2712243"/>
            <a:ext cx="664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Zn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0.10M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+ 2e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(oxidation)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889124" y="3169443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1.0M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Zn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0.10M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14859" y="3241188"/>
            <a:ext cx="88696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744" y="152400"/>
            <a:ext cx="5638800" cy="762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Concentration Cell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1158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Calculate cell potential using the Nernst Equation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(assuming 25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C)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5" descr="Concentratio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434202"/>
            <a:ext cx="5257800" cy="3030098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669796" y="352028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8041" y="2494123"/>
            <a:ext cx="55841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1.0M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0.10M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3125" y="3891808"/>
                <a:ext cx="5780300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𝟎𝟓𝟗𝟐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5" y="3891808"/>
                <a:ext cx="5780300" cy="1168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1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744" y="152400"/>
            <a:ext cx="5638800" cy="762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Concentration Cell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1158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Calculate cell potential using the Nernst Equation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(assuming 25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C)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5" descr="Concentratio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444" y="2326648"/>
            <a:ext cx="4395146" cy="2532946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20200" y="2346313"/>
            <a:ext cx="1232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8041" y="2494123"/>
            <a:ext cx="55841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1.0M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0.10M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5080" y="3507990"/>
                <a:ext cx="5780300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𝟎𝟓𝟗𝟐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80" y="3507990"/>
                <a:ext cx="5780300" cy="1168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2955" y="4859594"/>
                <a:ext cx="6569875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𝟎𝟓𝟗𝟐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5" y="4859594"/>
                <a:ext cx="6569875" cy="1383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49870" y="5269848"/>
                <a:ext cx="35429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𝟎𝟑𝟎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𝒗𝒐𝒍𝒕𝒔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870" y="5269848"/>
                <a:ext cx="354295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8D4799-4FD0-73CC-33A5-255909799759}"/>
                  </a:ext>
                </a:extLst>
              </p:cNvPr>
              <p:cNvSpPr/>
              <p:nvPr/>
            </p:nvSpPr>
            <p:spPr bwMode="auto">
              <a:xfrm>
                <a:off x="7586155" y="375791"/>
                <a:ext cx="4178625" cy="1077218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𝑝𝑟𝑜𝑑𝑢𝑐𝑡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𝑟𝑒𝑎𝑐𝑡𝑎𝑛𝑡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h𝑖𝑔h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kumimoji="0" lang="en-US" sz="28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8D4799-4FD0-73CC-33A5-255909799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6155" y="375791"/>
                <a:ext cx="4178625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21D267-F9F8-EB84-459E-56FCCF7EF40A}"/>
                  </a:ext>
                </a:extLst>
              </p:cNvPr>
              <p:cNvSpPr/>
              <p:nvPr/>
            </p:nvSpPr>
            <p:spPr bwMode="auto">
              <a:xfrm>
                <a:off x="5812856" y="496788"/>
                <a:ext cx="1544699" cy="724737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8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21D267-F9F8-EB84-459E-56FCCF7EF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2856" y="496788"/>
                <a:ext cx="1544699" cy="724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11" grpId="0"/>
      <p:bldP spid="2" grpId="0"/>
      <p:bldP spid="14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152400"/>
            <a:ext cx="9936162" cy="747713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Reminder...Electrolytic Processes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4325" y="2955925"/>
            <a:ext cx="342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negative cell potential, (-E°)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403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positive free energy change, (+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G)</a:t>
            </a: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Picture 6" descr="elecly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78843"/>
            <a:ext cx="5410200" cy="4024313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4800" y="973931"/>
            <a:ext cx="883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Electrolytic processes are NOT spontaneous. </a:t>
            </a:r>
          </a:p>
          <a:p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have: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18_22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>
            <a:fillRect/>
          </a:stretch>
        </p:blipFill>
        <p:spPr bwMode="auto">
          <a:xfrm>
            <a:off x="304006" y="914400"/>
            <a:ext cx="11625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 txBox="1">
            <a:spLocks noChangeArrowheads="1"/>
          </p:cNvSpPr>
          <p:nvPr/>
        </p:nvSpPr>
        <p:spPr bwMode="auto">
          <a:xfrm>
            <a:off x="-152400" y="152400"/>
            <a:ext cx="944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u="sng" dirty="0">
                <a:effectLst/>
                <a:cs typeface="Arial" charset="0"/>
              </a:rPr>
              <a:t>Voltaic versus Electrolytic Cells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6E2AA6B-8AEA-F8CD-DB7E-FF1992A10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310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247650"/>
            <a:ext cx="11528425" cy="5334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Why Would We Want an Electrolytic Cell?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" y="990600"/>
            <a:ext cx="11528425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useful!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make things happen that would not otherwise happen on their own.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957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53" y="643926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N45 - Electrochemistry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75E46-7EE1-4936-8723-492B4218054E}"/>
              </a:ext>
            </a:extLst>
          </p:cNvPr>
          <p:cNvSpPr txBox="1"/>
          <p:nvPr/>
        </p:nvSpPr>
        <p:spPr>
          <a:xfrm>
            <a:off x="609600" y="4090416"/>
            <a:ext cx="112013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connect Thermodynamics, Equilibrium, and Electrochemistry.  The big finale of the year!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2C08C-53F1-77EE-97A2-0C580D09ECD3}"/>
              </a:ext>
            </a:extLst>
          </p:cNvPr>
          <p:cNvSpPr txBox="1"/>
          <p:nvPr/>
        </p:nvSpPr>
        <p:spPr>
          <a:xfrm>
            <a:off x="2088353" y="243564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Unite!</a:t>
            </a:r>
          </a:p>
        </p:txBody>
      </p:sp>
    </p:spTree>
    <p:extLst>
      <p:ext uri="{BB962C8B-B14F-4D97-AF65-F5344CB8AC3E}">
        <p14:creationId xmlns:p14="http://schemas.microsoft.com/office/powerpoint/2010/main" val="127749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229600" cy="5334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Electrolysis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" y="990600"/>
            <a:ext cx="11528425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Electrolysis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process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using electrical energy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break a compound apart.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Electrolysis is done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electrolytic cell.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Electrolytic cells can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used to separate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from their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compounds.</a:t>
            </a:r>
          </a:p>
        </p:txBody>
      </p:sp>
      <p:pic>
        <p:nvPicPr>
          <p:cNvPr id="55300" name="Picture 6" descr="18_20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096000" y="381000"/>
            <a:ext cx="579684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354F856F-7B6B-FEAC-EDE8-7D57E4BC9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127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241300" y="228600"/>
            <a:ext cx="84582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Electrolysis of Water</a:t>
            </a:r>
          </a:p>
        </p:txBody>
      </p:sp>
      <p:pic>
        <p:nvPicPr>
          <p:cNvPr id="60419" name="Picture 6" descr="18_20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2"/>
          <a:stretch>
            <a:fillRect/>
          </a:stretch>
        </p:blipFill>
        <p:spPr bwMode="auto">
          <a:xfrm>
            <a:off x="5938837" y="304800"/>
            <a:ext cx="6003925" cy="623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219200"/>
            <a:ext cx="56388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oxidation – loss 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(l)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2(g)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4H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3200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aq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+ 4e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sz="32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reduction – gain 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+ 2e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2(g)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+ 2OH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3200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aq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Memorize which equations!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Everyone always forgets it, even though it is on the standard reduction sheet. 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869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137318"/>
            <a:ext cx="6938962" cy="777082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Electrolysis of Water</a:t>
            </a:r>
          </a:p>
        </p:txBody>
      </p:sp>
      <p:graphicFrame>
        <p:nvGraphicFramePr>
          <p:cNvPr id="14342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3803551"/>
              </p:ext>
            </p:extLst>
          </p:nvPr>
        </p:nvGraphicFramePr>
        <p:xfrm>
          <a:off x="4572000" y="1710532"/>
          <a:ext cx="3810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228600" progId="Equation.3">
                  <p:embed/>
                </p:oleObj>
              </mc:Choice>
              <mc:Fallback>
                <p:oleObj name="Equation" r:id="rId2" imgW="1511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10532"/>
                        <a:ext cx="3810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63259012"/>
              </p:ext>
            </p:extLst>
          </p:nvPr>
        </p:nvGraphicFramePr>
        <p:xfrm>
          <a:off x="3505200" y="2183606"/>
          <a:ext cx="4724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228600" progId="Equation.3">
                  <p:embed/>
                </p:oleObj>
              </mc:Choice>
              <mc:Fallback>
                <p:oleObj name="Equation" r:id="rId4" imgW="17143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83606"/>
                        <a:ext cx="47244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h2oele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3317603"/>
            <a:ext cx="3662362" cy="3319735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1549" y="914400"/>
            <a:ext cx="45910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acidic solution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50926" y="1707357"/>
            <a:ext cx="2100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060450" y="2243932"/>
            <a:ext cx="244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371600" y="2853531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585200" y="1786731"/>
            <a:ext cx="15055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-1.23 V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8610600" y="2320131"/>
            <a:ext cx="15055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-0.83 V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8585200" y="3005931"/>
            <a:ext cx="15055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-2.06 V</a:t>
            </a:r>
          </a:p>
        </p:txBody>
      </p:sp>
      <p:graphicFrame>
        <p:nvGraphicFramePr>
          <p:cNvPr id="14352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4915838"/>
              </p:ext>
            </p:extLst>
          </p:nvPr>
        </p:nvGraphicFramePr>
        <p:xfrm>
          <a:off x="4414838" y="2929732"/>
          <a:ext cx="32813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215640" progId="Equation.3">
                  <p:embed/>
                </p:oleObj>
              </mc:Choice>
              <mc:Fallback>
                <p:oleObj name="Equation" r:id="rId7" imgW="114300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2929732"/>
                        <a:ext cx="3281362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3815101"/>
            <a:ext cx="5372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E° = negative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Therefore ∆G = positive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Nonspontaneous!</a:t>
            </a:r>
          </a:p>
          <a:p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That’s why you need to use </a:t>
            </a:r>
            <a:b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electricity to make it happen!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50" grpId="0"/>
      <p:bldP spid="143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gsp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33637" y="533400"/>
            <a:ext cx="5868610" cy="4401458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57102" y="1231107"/>
            <a:ext cx="292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reaction: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85702" y="1764507"/>
            <a:ext cx="251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Ag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e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endParaRPr lang="en-US" sz="28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57200" y="4112782"/>
            <a:ext cx="5056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Electroplating requirements</a:t>
            </a: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73076" y="4569982"/>
            <a:ext cx="8245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Solution of the plating metal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88951" y="5484382"/>
            <a:ext cx="6756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Cathode with the object to be plated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73076" y="5027182"/>
            <a:ext cx="6123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Anode made of the plating metal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3075" y="5941582"/>
            <a:ext cx="3579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Source of current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866627" y="2604433"/>
            <a:ext cx="3268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 reaction: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071415" y="3152120"/>
            <a:ext cx="2510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Ag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46459" y="173832"/>
            <a:ext cx="647938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Electroplating of Silver</a:t>
            </a:r>
            <a:endParaRPr lang="en-US" sz="4400" u="sng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9E03A0C1-B7D0-2395-A38D-3D0161826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649665" y="1037066"/>
            <a:ext cx="662764" cy="132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2" grpId="0"/>
      <p:bldP spid="3083" grpId="0"/>
      <p:bldP spid="3084" grpId="0"/>
      <p:bldP spid="3085" grpId="0"/>
      <p:bldP spid="30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43681"/>
            <a:ext cx="84582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Electroplating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304800" y="975519"/>
            <a:ext cx="6629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effectLst/>
              </a:rPr>
              <a:t>In electroplating, the </a:t>
            </a:r>
            <a:r>
              <a:rPr lang="en-US" sz="2800" dirty="0">
                <a:solidFill>
                  <a:srgbClr val="FF0000"/>
                </a:solidFill>
                <a:effectLst/>
              </a:rPr>
              <a:t>work piece </a:t>
            </a:r>
            <a:br>
              <a:rPr lang="en-US" sz="2800" dirty="0">
                <a:solidFill>
                  <a:srgbClr val="0070C0"/>
                </a:solidFill>
                <a:effectLst/>
              </a:rPr>
            </a:br>
            <a:r>
              <a:rPr lang="en-US" sz="2800" dirty="0">
                <a:effectLst/>
              </a:rPr>
              <a:t>is the</a:t>
            </a:r>
            <a:r>
              <a:rPr lang="en-US" sz="2800" dirty="0">
                <a:solidFill>
                  <a:srgbClr val="FF0000"/>
                </a:solidFill>
                <a:effectLst/>
              </a:rPr>
              <a:t> cathode</a:t>
            </a:r>
            <a:r>
              <a:rPr lang="en-US" sz="2800" dirty="0">
                <a:effectLst/>
              </a:rPr>
              <a:t>.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Cations are reduced at cathode,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turned into neutral (s) metal, and </a:t>
            </a:r>
            <a:r>
              <a:rPr lang="en-US" sz="2800" dirty="0">
                <a:solidFill>
                  <a:srgbClr val="00B050"/>
                </a:solidFill>
                <a:effectLst/>
              </a:rPr>
              <a:t>plate</a:t>
            </a:r>
            <a:r>
              <a:rPr lang="en-US" sz="2800" dirty="0">
                <a:effectLst/>
              </a:rPr>
              <a:t> on to the surface of work piece.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The </a:t>
            </a:r>
            <a:r>
              <a:rPr lang="en-US" sz="2800" dirty="0">
                <a:solidFill>
                  <a:srgbClr val="0070C0"/>
                </a:solidFill>
                <a:effectLst/>
              </a:rPr>
              <a:t>anode</a:t>
            </a:r>
            <a:r>
              <a:rPr lang="en-US" sz="2800" dirty="0">
                <a:effectLst/>
              </a:rPr>
              <a:t> is made of the </a:t>
            </a:r>
            <a:r>
              <a:rPr lang="en-US" sz="2800" dirty="0">
                <a:solidFill>
                  <a:srgbClr val="0070C0"/>
                </a:solidFill>
                <a:effectLst/>
              </a:rPr>
              <a:t>plate metal</a:t>
            </a:r>
            <a:r>
              <a:rPr lang="en-US" sz="2800" dirty="0">
                <a:effectLst/>
              </a:rPr>
              <a:t>.  The anode oxidizes and replaces the metal cations in the solution. The anode will get smaller over time as it is turned into aqueous cations. </a:t>
            </a:r>
          </a:p>
        </p:txBody>
      </p:sp>
      <p:pic>
        <p:nvPicPr>
          <p:cNvPr id="62468" name="Picture 6" descr="18_21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724338" y="209537"/>
            <a:ext cx="5181600" cy="638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94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2886"/>
            <a:ext cx="92964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Solving an Electroplating Problem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11506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Q: How many seconds will it take to plate out 5.0 grams of silver from a solution of AgNO</a:t>
            </a:r>
            <a:r>
              <a:rPr lang="en-US" sz="2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using a 20.0 Ampere current?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14400" y="3581401"/>
            <a:ext cx="1003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5.0 g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533400" y="4114800"/>
            <a:ext cx="1447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22801" y="2220901"/>
            <a:ext cx="3128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US" sz="3600" baseline="300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sz="3600" baseline="300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Ag</a:t>
            </a:r>
            <a:endParaRPr lang="en-US" sz="360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057400" y="3581400"/>
            <a:ext cx="0" cy="109728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2133600" y="4114800"/>
            <a:ext cx="1447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057400" y="3595688"/>
            <a:ext cx="1687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057400" y="4191001"/>
            <a:ext cx="1598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107.87 g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5334000" y="3627120"/>
            <a:ext cx="0" cy="109728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810000" y="4114800"/>
            <a:ext cx="1447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733801" y="3595688"/>
            <a:ext cx="1502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mol e</a:t>
            </a:r>
            <a:r>
              <a:rPr lang="en-US" sz="2800" baseline="30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733801" y="4191001"/>
            <a:ext cx="1687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3733800" y="3581400"/>
            <a:ext cx="0" cy="109728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5410200" y="4114800"/>
            <a:ext cx="16002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410200" y="3595688"/>
            <a:ext cx="1645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96 485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486401" y="4129088"/>
            <a:ext cx="1502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mol e</a:t>
            </a:r>
            <a:r>
              <a:rPr lang="en-US" sz="2800" baseline="30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7086600" y="3627120"/>
            <a:ext cx="0" cy="109728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7239000" y="3595688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s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7162800" y="4114801"/>
            <a:ext cx="1246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20.0 C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7162800" y="4114800"/>
            <a:ext cx="1447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9170988" y="3733800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2.2 x 10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V="1">
            <a:off x="1447800" y="3627120"/>
            <a:ext cx="501298" cy="41148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flipV="1">
            <a:off x="3200400" y="43434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 flipV="1">
            <a:off x="2743200" y="3657600"/>
            <a:ext cx="533401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 flipV="1">
            <a:off x="4343400" y="4267200"/>
            <a:ext cx="506413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 flipV="1">
            <a:off x="4457700" y="3642360"/>
            <a:ext cx="505415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V="1">
            <a:off x="6234907" y="4200198"/>
            <a:ext cx="506412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V="1">
            <a:off x="6629400" y="3642360"/>
            <a:ext cx="425802" cy="39624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 flipV="1">
            <a:off x="7924800" y="4176713"/>
            <a:ext cx="481548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ACC87-17C5-E069-C11E-7A512AD1B307}"/>
              </a:ext>
            </a:extLst>
          </p:cNvPr>
          <p:cNvSpPr txBox="1"/>
          <p:nvPr/>
        </p:nvSpPr>
        <p:spPr>
          <a:xfrm>
            <a:off x="533400" y="5803612"/>
            <a:ext cx="502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amp = 1 Coulomb/sec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A7F6B-68C8-704E-1822-3F808184A325}"/>
              </a:ext>
            </a:extLst>
          </p:cNvPr>
          <p:cNvSpPr txBox="1"/>
          <p:nvPr/>
        </p:nvSpPr>
        <p:spPr>
          <a:xfrm>
            <a:off x="6124731" y="5803612"/>
            <a:ext cx="542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96485 Coulombs = 1 mol e</a:t>
            </a:r>
            <a:r>
              <a:rPr lang="en-US" sz="3200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 animBg="1"/>
      <p:bldP spid="34823" grpId="0"/>
      <p:bldP spid="34824" grpId="0" animBg="1"/>
      <p:bldP spid="34825" grpId="0" animBg="1"/>
      <p:bldP spid="34826" grpId="0"/>
      <p:bldP spid="34828" grpId="0"/>
      <p:bldP spid="34830" grpId="0" animBg="1"/>
      <p:bldP spid="34831" grpId="0" animBg="1"/>
      <p:bldP spid="34832" grpId="0"/>
      <p:bldP spid="34833" grpId="0"/>
      <p:bldP spid="34834" grpId="0" animBg="1"/>
      <p:bldP spid="34836" grpId="0" animBg="1"/>
      <p:bldP spid="34837" grpId="0"/>
      <p:bldP spid="34838" grpId="0"/>
      <p:bldP spid="34839" grpId="0" animBg="1"/>
      <p:bldP spid="34840" grpId="0"/>
      <p:bldP spid="34841" grpId="0"/>
      <p:bldP spid="34842" grpId="0" animBg="1"/>
      <p:bldP spid="34843" grpId="0"/>
      <p:bldP spid="34848" grpId="0" animBg="1"/>
      <p:bldP spid="34852" grpId="0" animBg="1"/>
      <p:bldP spid="34853" grpId="0" animBg="1"/>
      <p:bldP spid="34854" grpId="0" animBg="1"/>
      <p:bldP spid="34855" grpId="0" animBg="1"/>
      <p:bldP spid="34856" grpId="0" animBg="1"/>
      <p:bldP spid="34857" grpId="0" animBg="1"/>
      <p:bldP spid="348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8" y="228600"/>
            <a:ext cx="8548511" cy="685800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https://youtu.be/9JrlJUUGopY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2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6" descr="18_Pg881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>
            <a:fillRect/>
          </a:stretch>
        </p:blipFill>
        <p:spPr bwMode="auto">
          <a:xfrm>
            <a:off x="761999" y="228600"/>
            <a:ext cx="1061180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4717346-E15E-572E-413D-609D51421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6" descr="18_Pg881_Un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>
            <a:fillRect/>
          </a:stretch>
        </p:blipFill>
        <p:spPr bwMode="auto">
          <a:xfrm>
            <a:off x="6477000" y="2286000"/>
            <a:ext cx="536982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98298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For a spontaneous reaction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One that proceeds in the forward direction with the chemicals in their standard states</a:t>
            </a: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Symbol" charset="0"/>
              </a:rPr>
              <a:t>	D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° &lt; 0 (negative)</a:t>
            </a:r>
          </a:p>
          <a:p>
            <a:pPr marL="457200" lvl="1" indent="0" eaLnBrk="1" hangingPunct="1">
              <a:buNone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   E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° &gt; 0 (positive)</a:t>
            </a:r>
          </a:p>
          <a:p>
            <a:pPr marL="457200" lvl="1" indent="0" eaLnBrk="1" hangingPunct="1">
              <a:buNone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   K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&gt; 1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70C0"/>
                </a:solidFill>
                <a:latin typeface="Symbol" charset="0"/>
              </a:rPr>
              <a:t>D</a:t>
            </a:r>
            <a:r>
              <a:rPr lang="en-US" b="1" i="1" dirty="0">
                <a:solidFill>
                  <a:srgbClr val="0070C0"/>
                </a:solidFill>
                <a:latin typeface="Arial" charset="0"/>
              </a:rPr>
              <a:t>G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° = </a:t>
            </a:r>
            <a:r>
              <a:rPr lang="en-US" b="1" dirty="0">
                <a:solidFill>
                  <a:srgbClr val="0070C0"/>
                </a:solidFill>
                <a:latin typeface="Arial" charset="0"/>
                <a:cs typeface="Arial Unicode MS" charset="0"/>
              </a:rPr>
              <a:t>−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RTln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(K) = </a:t>
            </a:r>
            <a:r>
              <a:rPr lang="en-US" b="1" dirty="0">
                <a:solidFill>
                  <a:srgbClr val="0070C0"/>
                </a:solidFill>
                <a:latin typeface="Arial" charset="0"/>
                <a:cs typeface="Arial Unicode MS" charset="0"/>
              </a:rPr>
              <a:t>−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nFE°</a:t>
            </a:r>
            <a:r>
              <a:rPr lang="en-US" b="1" baseline="-25000" dirty="0" err="1">
                <a:solidFill>
                  <a:srgbClr val="0070C0"/>
                </a:solidFill>
                <a:latin typeface="Arial" charset="0"/>
              </a:rPr>
              <a:t>cell</a:t>
            </a:r>
            <a:endParaRPr lang="en-US" b="1" baseline="-25000" dirty="0">
              <a:solidFill>
                <a:srgbClr val="0070C0"/>
              </a:solidFill>
              <a:latin typeface="Arial" charset="0"/>
            </a:endParaRPr>
          </a:p>
          <a:p>
            <a:pPr marL="457200" lvl="1" indent="0" eaLnBrk="1" hangingPunct="1">
              <a:buNone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   n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= the number of electrons</a:t>
            </a:r>
          </a:p>
          <a:p>
            <a:pPr marL="457200" lvl="1" indent="0" eaLnBrk="1" hangingPunct="1">
              <a:buNone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   F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= Faraday</a:t>
            </a:r>
            <a:r>
              <a:rPr lang="ja-JP" altLang="en-US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s constant = 96,485 C/mol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i="1" baseline="30000" dirty="0">
                <a:solidFill>
                  <a:schemeClr val="tx1"/>
                </a:solidFill>
                <a:latin typeface="Arial" charset="0"/>
                <a:cs typeface="Arial Unicode MS" charset="0"/>
              </a:rPr>
              <a:t>−   </a:t>
            </a:r>
            <a:br>
              <a:rPr lang="en-US" i="1" baseline="30000" dirty="0">
                <a:solidFill>
                  <a:schemeClr val="tx1"/>
                </a:solidFill>
                <a:latin typeface="Arial" charset="0"/>
                <a:cs typeface="Arial Unicode MS" charset="0"/>
              </a:rPr>
            </a:br>
            <a:r>
              <a:rPr lang="en-US" i="1" baseline="30000" dirty="0">
                <a:solidFill>
                  <a:schemeClr val="tx1"/>
                </a:solidFill>
                <a:latin typeface="Arial" charset="0"/>
                <a:cs typeface="Arial Unicode MS" charset="0"/>
              </a:rPr>
              <a:t>             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 Unicode MS" charset="0"/>
              </a:rPr>
              <a:t>(often see it as 96,500 C/mol e-</a:t>
            </a:r>
            <a:endParaRPr lang="en-US" dirty="0">
              <a:solidFill>
                <a:schemeClr val="tx1"/>
              </a:solidFill>
              <a:latin typeface="Arial" charset="0"/>
              <a:cs typeface="Arial Unicode MS" charset="0"/>
            </a:endParaRPr>
          </a:p>
          <a:p>
            <a:pPr lvl="1" eaLnBrk="1" hangingPunct="1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19881"/>
            <a:ext cx="8458200" cy="579438"/>
          </a:xfrm>
        </p:spPr>
        <p:txBody>
          <a:bodyPr/>
          <a:lstStyle/>
          <a:p>
            <a:pPr algn="l" eaLnBrk="1" hangingPunct="1"/>
            <a:r>
              <a:rPr lang="en-US" sz="4400" i="1" u="sng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</a:t>
            </a:r>
            <a:r>
              <a:rPr lang="en-US" sz="4400" u="sng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°</a:t>
            </a:r>
            <a:r>
              <a:rPr lang="en-US" sz="4400" u="sng" baseline="-25000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cell</a:t>
            </a:r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lang="en-US" sz="4400" u="sng" dirty="0">
                <a:solidFill>
                  <a:schemeClr val="tx1"/>
                </a:solidFill>
                <a:effectLst/>
                <a:latin typeface="Symbol" charset="0"/>
                <a:cs typeface="Arial" charset="0"/>
              </a:rPr>
              <a:t>D</a:t>
            </a:r>
            <a:r>
              <a:rPr lang="en-US" sz="4400" i="1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°, and </a:t>
            </a:r>
            <a:r>
              <a:rPr lang="en-US" sz="4400" i="1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27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60543"/>
            <a:ext cx="8229600" cy="9144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Calculating </a:t>
            </a:r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G</a:t>
            </a:r>
            <a:r>
              <a:rPr lang="en-US" sz="4400" u="sng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for a Cell</a:t>
            </a:r>
          </a:p>
        </p:txBody>
      </p:sp>
      <p:graphicFrame>
        <p:nvGraphicFramePr>
          <p:cNvPr id="36872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1628912"/>
              </p:ext>
            </p:extLst>
          </p:nvPr>
        </p:nvGraphicFramePr>
        <p:xfrm>
          <a:off x="1466263" y="4275343"/>
          <a:ext cx="8789987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5000" imgH="431800" progId="Equation.3">
                  <p:embed/>
                </p:oleObj>
              </mc:Choice>
              <mc:Fallback>
                <p:oleObj name="Equation" r:id="rId2" imgW="31750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263" y="4275343"/>
                        <a:ext cx="8789987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343401" y="1143001"/>
            <a:ext cx="6035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4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sz="4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nFE</a:t>
            </a:r>
            <a:r>
              <a:rPr lang="en-US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801814" y="1981200"/>
            <a:ext cx="8866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moles of electrons in balanced redox equation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52601" y="2590801"/>
            <a:ext cx="8217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 = Faraday constant = 96,485 coulombs/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14600" y="32004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 + Cu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Cu          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E°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= + 1.10 V</a:t>
            </a:r>
            <a:endParaRPr lang="en-US" sz="32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875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940385"/>
              </p:ext>
            </p:extLst>
          </p:nvPr>
        </p:nvGraphicFramePr>
        <p:xfrm>
          <a:off x="2622756" y="5599743"/>
          <a:ext cx="64770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241200" progId="Equation.3">
                  <p:embed/>
                </p:oleObj>
              </mc:Choice>
              <mc:Fallback>
                <p:oleObj name="Equation" r:id="rId4" imgW="215892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756" y="5599743"/>
                        <a:ext cx="64770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663"/>
            <a:ext cx="10972800" cy="782638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Nernst Equation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800615"/>
              </p:ext>
            </p:extLst>
          </p:nvPr>
        </p:nvGraphicFramePr>
        <p:xfrm>
          <a:off x="3576845" y="2769393"/>
          <a:ext cx="4721225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393480" progId="Equation.3">
                  <p:embed/>
                </p:oleObj>
              </mc:Choice>
              <mc:Fallback>
                <p:oleObj name="Equation" r:id="rId2" imgW="1155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845" y="2769393"/>
                        <a:ext cx="4721225" cy="160813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1000" y="1093788"/>
            <a:ext cx="1143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potentials assume a concentration of 1 M. </a:t>
            </a:r>
            <a:b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Nernst equation allows us to calculate potential when the two cells are </a:t>
            </a:r>
            <a:r>
              <a:rPr lang="en-US" sz="32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 M.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828800" y="4505980"/>
            <a:ext cx="3280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8.31 J/(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K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28801" y="5039380"/>
            <a:ext cx="37423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Temperature in K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828800" y="5500687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moles of electrons in balanced redox equation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828801" y="6029980"/>
            <a:ext cx="8217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Faraday constant = 96,485 coulombs/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5049"/>
            <a:ext cx="8229600" cy="83661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Deriving the Nernst Equation</a:t>
            </a:r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71" y="1480215"/>
            <a:ext cx="5401479" cy="50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9" y="2921738"/>
            <a:ext cx="7405899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67" y="5055469"/>
            <a:ext cx="5595964" cy="11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93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7386"/>
            <a:ext cx="10972800" cy="827087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Nernst Equation Simplified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677268"/>
              </p:ext>
            </p:extLst>
          </p:nvPr>
        </p:nvGraphicFramePr>
        <p:xfrm>
          <a:off x="3271043" y="2373261"/>
          <a:ext cx="5649913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393700" progId="Equation.3">
                  <p:embed/>
                </p:oleObj>
              </mc:Choice>
              <mc:Fallback>
                <p:oleObj name="Equation" r:id="rId2" imgW="14097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043" y="2373261"/>
                        <a:ext cx="5649913" cy="15779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42900" y="1261859"/>
            <a:ext cx="1150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25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C (298 K) the Nernst Equation is simplified this way: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572019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 you may see 0.0591 on a key or online. It should be 0.0592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" y="304800"/>
            <a:ext cx="11658600" cy="579438"/>
          </a:xfrm>
        </p:spPr>
        <p:txBody>
          <a:bodyPr/>
          <a:lstStyle/>
          <a:p>
            <a:pPr algn="l" eaLnBrk="1" hangingPunct="1"/>
            <a:r>
              <a:rPr lang="en-US" sz="4400" i="1" u="sng" dirty="0" err="1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</a:t>
            </a:r>
            <a:r>
              <a:rPr lang="en-US" sz="4400" u="sng" baseline="-25000" dirty="0" err="1">
                <a:solidFill>
                  <a:schemeClr val="tx1"/>
                </a:solidFill>
                <a:effectLst/>
                <a:latin typeface="Arial" charset="0"/>
                <a:cs typeface="Arial" charset="0"/>
                <a:sym typeface="Symbol" charset="0"/>
              </a:rPr>
              <a:t>cell</a:t>
            </a:r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  <a:sym typeface="Symbol" charset="0"/>
              </a:rPr>
              <a:t> When Ion Concentrations Are Not 1 M</a:t>
            </a:r>
            <a:endParaRPr lang="en-US" sz="4400" u="sng" dirty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9939" name="Picture 5" descr="18_11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53"/>
          <a:stretch>
            <a:fillRect/>
          </a:stretch>
        </p:blipFill>
        <p:spPr bwMode="auto">
          <a:xfrm>
            <a:off x="533400" y="1140216"/>
            <a:ext cx="11125200" cy="541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087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5561</TotalTime>
  <Words>1003</Words>
  <Application>Microsoft Office PowerPoint</Application>
  <PresentationFormat>Widescreen</PresentationFormat>
  <Paragraphs>142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Impact</vt:lpstr>
      <vt:lpstr>Symbol</vt:lpstr>
      <vt:lpstr>Default Design</vt:lpstr>
      <vt:lpstr>1_Default Design</vt:lpstr>
      <vt:lpstr>Equation</vt:lpstr>
      <vt:lpstr>N45 - Electrochemistry</vt:lpstr>
      <vt:lpstr>N45 - Electrochemistry</vt:lpstr>
      <vt:lpstr>PowerPoint Presentation</vt:lpstr>
      <vt:lpstr>E°cell, DG°, and K</vt:lpstr>
      <vt:lpstr>Calculating G0 for a Cell</vt:lpstr>
      <vt:lpstr>The Nernst Equation</vt:lpstr>
      <vt:lpstr>Deriving the Nernst Equation</vt:lpstr>
      <vt:lpstr>Nernst Equation Simplified</vt:lpstr>
      <vt:lpstr>Ecell When Ion Concentrations Are Not 1 M</vt:lpstr>
      <vt:lpstr>Equilibrium Constants and Cell Potential</vt:lpstr>
      <vt:lpstr>Calculating an Equilibrium Constant from a Cell Potential</vt:lpstr>
      <vt:lpstr>PowerPoint Presentation</vt:lpstr>
      <vt:lpstr>Concentration Cell</vt:lpstr>
      <vt:lpstr>Concentration Cell</vt:lpstr>
      <vt:lpstr>Concentration Cell</vt:lpstr>
      <vt:lpstr>Concentration Cell</vt:lpstr>
      <vt:lpstr>Reminder...Electrolytic Processes</vt:lpstr>
      <vt:lpstr>PowerPoint Presentation</vt:lpstr>
      <vt:lpstr>Why Would We Want an Electrolytic Cell?</vt:lpstr>
      <vt:lpstr>Electrolysis </vt:lpstr>
      <vt:lpstr>Electrolysis of Water</vt:lpstr>
      <vt:lpstr>Electrolysis of Water</vt:lpstr>
      <vt:lpstr>PowerPoint Presentation</vt:lpstr>
      <vt:lpstr>Electroplating </vt:lpstr>
      <vt:lpstr>Solving an Electroplating Problem</vt:lpstr>
      <vt:lpstr>YouTube Link to Presentation 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191</cp:revision>
  <dcterms:created xsi:type="dcterms:W3CDTF">2006-05-11T16:34:36Z</dcterms:created>
  <dcterms:modified xsi:type="dcterms:W3CDTF">2024-05-01T22:25:34Z</dcterms:modified>
</cp:coreProperties>
</file>