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46" r:id="rId2"/>
    <p:sldId id="348" r:id="rId3"/>
    <p:sldId id="359" r:id="rId4"/>
    <p:sldId id="358" r:id="rId5"/>
    <p:sldId id="330" r:id="rId6"/>
    <p:sldId id="326" r:id="rId7"/>
    <p:sldId id="327" r:id="rId8"/>
    <p:sldId id="328" r:id="rId9"/>
    <p:sldId id="356" r:id="rId10"/>
    <p:sldId id="345" r:id="rId11"/>
    <p:sldId id="363" r:id="rId12"/>
    <p:sldId id="298" r:id="rId13"/>
    <p:sldId id="357" r:id="rId14"/>
    <p:sldId id="360" r:id="rId15"/>
    <p:sldId id="332" r:id="rId16"/>
    <p:sldId id="341" r:id="rId17"/>
    <p:sldId id="344" r:id="rId18"/>
    <p:sldId id="362" r:id="rId19"/>
    <p:sldId id="333" r:id="rId20"/>
    <p:sldId id="334" r:id="rId21"/>
    <p:sldId id="335" r:id="rId22"/>
    <p:sldId id="354" r:id="rId23"/>
    <p:sldId id="350" r:id="rId24"/>
    <p:sldId id="364" r:id="rId25"/>
    <p:sldId id="355" r:id="rId26"/>
    <p:sldId id="343" r:id="rId27"/>
    <p:sldId id="342" r:id="rId28"/>
    <p:sldId id="349" r:id="rId29"/>
    <p:sldId id="361" r:id="rId30"/>
    <p:sldId id="336" r:id="rId31"/>
    <p:sldId id="365" r:id="rId32"/>
    <p:sldId id="338" r:id="rId33"/>
    <p:sldId id="352" r:id="rId34"/>
    <p:sldId id="339" r:id="rId35"/>
    <p:sldId id="340" r:id="rId36"/>
    <p:sldId id="353" r:id="rId37"/>
    <p:sldId id="347" r:id="rId3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2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2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2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2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BFBA3"/>
    <a:srgbClr val="FF3300"/>
    <a:srgbClr val="BBE0E3"/>
    <a:srgbClr val="A50021"/>
    <a:srgbClr val="DDDDDD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628" autoAdjust="0"/>
    <p:restoredTop sz="94586" autoAdjust="0"/>
  </p:normalViewPr>
  <p:slideViewPr>
    <p:cSldViewPr>
      <p:cViewPr varScale="1">
        <p:scale>
          <a:sx n="64" d="100"/>
          <a:sy n="64" d="100"/>
        </p:scale>
        <p:origin x="22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2BF4C-EFA8-5D45-9C10-22719223BA7D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E3D78-3FAD-DF49-929D-0E2EBC0B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15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2E3D78-3FAD-DF49-929D-0E2EBC0BBFB9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067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2E3D78-3FAD-DF49-929D-0E2EBC0BBFB9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896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C0FE6-2BD4-44AA-9F48-690D5782FC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AB490-D81A-4C43-9FED-9B5971947F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DAD05-7355-45D6-B231-511D022D48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C13BC-650C-4559-889B-828B581673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836BE-EE02-4C0A-820F-9398D00851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EF688-0E39-4725-B909-74499BF7B2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323A0-34C4-493C-9B56-7F832A64D4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7E7C9-F5F0-469A-8D46-F4EE91BE3C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B0F1B-CAA6-41F9-8D22-41B626752A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7B3DE-FB27-4B42-B63A-3275867E69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A7997-EB3E-4F55-A9FC-EC81BE408C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F8D16CD6-7AC9-4704-8C2D-9DAA901F638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I9S9UZAO5kA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1.xml"/><Relationship Id="rId18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9.png"/><Relationship Id="rId2" Type="http://schemas.openxmlformats.org/officeDocument/2006/relationships/tags" Target="../tags/tag2.xml"/><Relationship Id="rId16" Type="http://schemas.openxmlformats.org/officeDocument/2006/relationships/image" Target="../media/image8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7.png"/><Relationship Id="rId10" Type="http://schemas.openxmlformats.org/officeDocument/2006/relationships/tags" Target="../tags/tag10.xml"/><Relationship Id="rId19" Type="http://schemas.openxmlformats.org/officeDocument/2006/relationships/image" Target="../media/image2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notesSlide" Target="../notesSlides/notesSlide2.xml"/><Relationship Id="rId18" Type="http://schemas.openxmlformats.org/officeDocument/2006/relationships/image" Target="../media/image10.pn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9.png"/><Relationship Id="rId2" Type="http://schemas.openxmlformats.org/officeDocument/2006/relationships/tags" Target="../tags/tag13.xml"/><Relationship Id="rId16" Type="http://schemas.openxmlformats.org/officeDocument/2006/relationships/image" Target="../media/image8.pn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5" Type="http://schemas.openxmlformats.org/officeDocument/2006/relationships/image" Target="../media/image7.png"/><Relationship Id="rId10" Type="http://schemas.openxmlformats.org/officeDocument/2006/relationships/tags" Target="../tags/tag21.xml"/><Relationship Id="rId19" Type="http://schemas.openxmlformats.org/officeDocument/2006/relationships/image" Target="../media/image90.png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I9S9UZAO5k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22911" y="1287851"/>
            <a:ext cx="8746177" cy="20237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u="sng">
                <a:latin typeface="Impact" panose="020B0806030902050204" pitchFamily="34" charset="0"/>
              </a:rPr>
              <a:t>N6 - THERMODYNAMICS</a:t>
            </a:r>
            <a:endParaRPr lang="en-US" sz="8000" u="sng" dirty="0">
              <a:latin typeface="Impact" panose="020B080603090205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1760386" y="2875002"/>
            <a:ext cx="88844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More About Entropy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1721FF-D8EA-AFDE-E30E-93AB63CA22B5}"/>
              </a:ext>
            </a:extLst>
          </p:cNvPr>
          <p:cNvSpPr txBox="1"/>
          <p:nvPr/>
        </p:nvSpPr>
        <p:spPr>
          <a:xfrm>
            <a:off x="304800" y="6102404"/>
            <a:ext cx="96308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Link to YouTube Presentation: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2"/>
              </a:rPr>
              <a:t>https://youtu.be/I9S9UZAO5kA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2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311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02648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Standard Entropy Change, ∆S°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55550" y="1352601"/>
            <a:ext cx="11080897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3600" dirty="0">
                <a:solidFill>
                  <a:srgbClr val="0070C0"/>
                </a:solidFill>
                <a:latin typeface="Arial" charset="0"/>
              </a:rPr>
              <a:t>Standard entropy change </a:t>
            </a:r>
            <a:r>
              <a:rPr lang="en-US" sz="3600" b="0" dirty="0">
                <a:latin typeface="Arial" charset="0"/>
              </a:rPr>
              <a:t>- the difference in absolute entropy between the reactants and products under standard conditions.</a:t>
            </a:r>
          </a:p>
          <a:p>
            <a:pPr eaLnBrk="1" hangingPunct="1"/>
            <a:endParaRPr lang="en-US" sz="3600" b="0" dirty="0">
              <a:latin typeface="Arial" charset="0"/>
            </a:endParaRPr>
          </a:p>
          <a:p>
            <a:pPr algn="ctr"/>
            <a:endParaRPr lang="en-US" sz="4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/>
            <a:endParaRPr lang="en-US" sz="44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888" y="3398221"/>
            <a:ext cx="10128222" cy="1005840"/>
          </a:xfrm>
          <a:prstGeom prst="rect">
            <a:avLst/>
          </a:prstGeom>
          <a:solidFill>
            <a:schemeClr val="accent5"/>
          </a:solidFill>
        </p:spPr>
        <p:txBody>
          <a:bodyPr wrap="none" anchor="ctr">
            <a:sp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∆</a:t>
            </a:r>
            <a:r>
              <a:rPr lang="en-US" sz="4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en-US" sz="48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∑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en-US" sz="48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− ∑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en-US" sz="48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reactants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669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02648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Standard Entropy Change, ∆S°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EA1E91-1C17-01C7-E11D-9DC110B91578}"/>
              </a:ext>
            </a:extLst>
          </p:cNvPr>
          <p:cNvSpPr txBox="1"/>
          <p:nvPr/>
        </p:nvSpPr>
        <p:spPr>
          <a:xfrm>
            <a:off x="783388" y="1563451"/>
            <a:ext cx="10625224" cy="4392692"/>
          </a:xfrm>
          <a:prstGeom prst="roundRect">
            <a:avLst/>
          </a:prstGeom>
          <a:solidFill>
            <a:srgbClr val="FBFBA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u="sng" dirty="0">
                <a:latin typeface="Arial" charset="0"/>
                <a:cs typeface="Arial" charset="0"/>
              </a:rPr>
              <a:t>*IMPORTANT* </a:t>
            </a:r>
          </a:p>
          <a:p>
            <a:pPr algn="ctr"/>
            <a:r>
              <a:rPr lang="en-US" sz="2800" b="0" dirty="0">
                <a:latin typeface="Arial" charset="0"/>
                <a:cs typeface="Arial" charset="0"/>
              </a:rPr>
              <a:t>Standard enthalpy of formation, </a:t>
            </a:r>
            <a:r>
              <a:rPr lang="en-US" sz="2800" b="0" dirty="0" err="1">
                <a:solidFill>
                  <a:schemeClr val="tx1"/>
                </a:solidFill>
                <a:latin typeface="Symbol" charset="0"/>
                <a:cs typeface="Arial" charset="0"/>
              </a:rPr>
              <a:t>D</a:t>
            </a:r>
            <a:r>
              <a:rPr lang="en-US" sz="2800" b="0" i="1" dirty="0" err="1">
                <a:solidFill>
                  <a:schemeClr val="tx1"/>
                </a:solidFill>
                <a:latin typeface="Arial" charset="0"/>
                <a:cs typeface="Arial" charset="0"/>
              </a:rPr>
              <a:t>H</a:t>
            </a:r>
            <a:r>
              <a:rPr lang="en-US" sz="2800" b="0" baseline="-25000" dirty="0" err="1">
                <a:solidFill>
                  <a:schemeClr val="tx1"/>
                </a:solidFill>
                <a:latin typeface="Arial" charset="0"/>
                <a:cs typeface="Arial" charset="0"/>
              </a:rPr>
              <a:t>f</a:t>
            </a:r>
            <a:r>
              <a:rPr lang="en-US" sz="2800" b="0" dirty="0">
                <a:solidFill>
                  <a:schemeClr val="tx1"/>
                </a:solidFill>
                <a:latin typeface="Arial" charset="0"/>
                <a:cs typeface="Arial" charset="0"/>
              </a:rPr>
              <a:t>°, of an element is 0 kJ/mol</a:t>
            </a:r>
            <a:r>
              <a:rPr lang="en-US" sz="2800" b="0" dirty="0">
                <a:latin typeface="Arial" charset="0"/>
                <a:cs typeface="Arial" charset="0"/>
              </a:rPr>
              <a:t>, </a:t>
            </a:r>
          </a:p>
          <a:p>
            <a:pPr algn="ctr"/>
            <a:r>
              <a:rPr lang="en-US" sz="2800" dirty="0">
                <a:latin typeface="Arial" charset="0"/>
                <a:cs typeface="Arial" charset="0"/>
              </a:rPr>
              <a:t>BUT</a:t>
            </a:r>
            <a:r>
              <a:rPr lang="en-US" sz="2800" b="0" dirty="0">
                <a:latin typeface="Arial" charset="0"/>
                <a:cs typeface="Arial" charset="0"/>
              </a:rPr>
              <a:t> the standard entropy,  </a:t>
            </a:r>
            <a:r>
              <a:rPr lang="en-US" sz="2800" b="0" i="1" dirty="0">
                <a:latin typeface="Arial" charset="0"/>
                <a:cs typeface="Arial" charset="0"/>
              </a:rPr>
              <a:t>S°, </a:t>
            </a:r>
            <a:br>
              <a:rPr lang="en-US" sz="2800" b="0" i="1" dirty="0">
                <a:latin typeface="Arial" charset="0"/>
                <a:cs typeface="Arial" charset="0"/>
              </a:rPr>
            </a:br>
            <a:r>
              <a:rPr lang="en-US" sz="2800" b="0" dirty="0">
                <a:latin typeface="Arial" charset="0"/>
                <a:cs typeface="Arial" charset="0"/>
              </a:rPr>
              <a:t>is </a:t>
            </a:r>
            <a:r>
              <a:rPr lang="en-US" sz="2800" dirty="0">
                <a:latin typeface="Arial" charset="0"/>
                <a:cs typeface="Arial" charset="0"/>
              </a:rPr>
              <a:t>(almost) ALWAYS</a:t>
            </a:r>
            <a:r>
              <a:rPr lang="en-US" sz="2800" b="0" dirty="0">
                <a:latin typeface="Arial" charset="0"/>
                <a:cs typeface="Arial" charset="0"/>
              </a:rPr>
              <a:t> positive, </a:t>
            </a:r>
            <a:r>
              <a:rPr lang="en-US" sz="2800" dirty="0">
                <a:latin typeface="Arial" charset="0"/>
                <a:cs typeface="Arial" charset="0"/>
              </a:rPr>
              <a:t>NOT</a:t>
            </a:r>
            <a:r>
              <a:rPr lang="en-US" sz="2800" b="0" dirty="0">
                <a:latin typeface="Arial" charset="0"/>
                <a:cs typeface="Arial" charset="0"/>
              </a:rPr>
              <a:t> zero!</a:t>
            </a:r>
          </a:p>
          <a:p>
            <a:pPr algn="ctr"/>
            <a:endParaRPr lang="en-US" sz="2800" b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sz="2800" b="0" dirty="0">
                <a:solidFill>
                  <a:schemeClr val="tx1"/>
                </a:solidFill>
                <a:latin typeface="Arial" charset="0"/>
                <a:cs typeface="Arial" charset="0"/>
              </a:rPr>
              <a:t>The standard entropy of some </a:t>
            </a:r>
            <a:r>
              <a:rPr lang="en-US" sz="2800" u="sng" dirty="0">
                <a:solidFill>
                  <a:schemeClr val="tx1"/>
                </a:solidFill>
                <a:latin typeface="Arial" charset="0"/>
                <a:cs typeface="Arial" charset="0"/>
              </a:rPr>
              <a:t>IONS</a:t>
            </a:r>
            <a:r>
              <a:rPr lang="en-US" sz="2800" b="0" dirty="0">
                <a:solidFill>
                  <a:schemeClr val="tx1"/>
                </a:solidFill>
                <a:latin typeface="Arial" charset="0"/>
                <a:cs typeface="Arial" charset="0"/>
              </a:rPr>
              <a:t> can be negative due to the inability to separate them and measure them independently. So H</a:t>
            </a:r>
            <a:r>
              <a:rPr lang="en-US" sz="2800" b="0" baseline="30000" dirty="0">
                <a:solidFill>
                  <a:schemeClr val="tx1"/>
                </a:solidFill>
                <a:latin typeface="Arial" charset="0"/>
                <a:cs typeface="Arial" charset="0"/>
              </a:rPr>
              <a:t>+</a:t>
            </a:r>
            <a:r>
              <a:rPr lang="en-US" sz="2800" b="0" dirty="0">
                <a:solidFill>
                  <a:schemeClr val="tx1"/>
                </a:solidFill>
                <a:latin typeface="Arial" charset="0"/>
                <a:cs typeface="Arial" charset="0"/>
              </a:rPr>
              <a:t>(</a:t>
            </a:r>
            <a:r>
              <a:rPr lang="en-US" sz="2800" b="0" dirty="0" err="1">
                <a:solidFill>
                  <a:schemeClr val="tx1"/>
                </a:solidFill>
                <a:latin typeface="Arial" charset="0"/>
                <a:cs typeface="Arial" charset="0"/>
              </a:rPr>
              <a:t>aq</a:t>
            </a:r>
            <a:r>
              <a:rPr lang="en-US" sz="2800" b="0" dirty="0">
                <a:solidFill>
                  <a:schemeClr val="tx1"/>
                </a:solidFill>
                <a:latin typeface="Arial" charset="0"/>
                <a:cs typeface="Arial" charset="0"/>
              </a:rPr>
              <a:t>) is designated as a reference point of 0, so some ions might end up with a negative S°.</a:t>
            </a:r>
            <a:endParaRPr lang="en-US" sz="44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516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580845" y="2777490"/>
            <a:ext cx="8033810" cy="3530600"/>
            <a:chOff x="574172" y="2359660"/>
            <a:chExt cx="8033810" cy="3530600"/>
          </a:xfrm>
        </p:grpSpPr>
        <p:pic>
          <p:nvPicPr>
            <p:cNvPr id="41" name="Picture 40" descr="answer-a.png"/>
            <p:cNvPicPr>
              <a:picLocks/>
            </p:cNvPicPr>
            <p:nvPr>
              <p:custDataLst>
                <p:tags r:id="rId2"/>
              </p:custDataLst>
            </p:nvPr>
          </p:nvPicPr>
          <p:blipFill>
            <a:blip r:embed="rId14" cstate="print"/>
            <a:stretch>
              <a:fillRect/>
            </a:stretch>
          </p:blipFill>
          <p:spPr>
            <a:xfrm>
              <a:off x="580845" y="2359660"/>
              <a:ext cx="548640" cy="548640"/>
            </a:xfrm>
            <a:prstGeom prst="rect">
              <a:avLst/>
            </a:prstGeom>
          </p:spPr>
        </p:pic>
        <p:pic>
          <p:nvPicPr>
            <p:cNvPr id="42" name="Picture 41" descr="answer-b.png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580845" y="3097530"/>
              <a:ext cx="548640" cy="548640"/>
            </a:xfrm>
            <a:prstGeom prst="rect">
              <a:avLst/>
            </a:prstGeom>
          </p:spPr>
        </p:pic>
        <p:pic>
          <p:nvPicPr>
            <p:cNvPr id="43" name="Picture 42" descr="answer-c.png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580845" y="3835400"/>
              <a:ext cx="548640" cy="548640"/>
            </a:xfrm>
            <a:prstGeom prst="rect">
              <a:avLst/>
            </a:prstGeom>
          </p:spPr>
        </p:pic>
        <p:pic>
          <p:nvPicPr>
            <p:cNvPr id="44" name="Picture 43" descr="answer-d.png"/>
            <p:cNvPicPr>
              <a:picLocks/>
            </p:cNvPicPr>
            <p:nvPr>
              <p:custDataLst>
                <p:tags r:id="rId5"/>
              </p:custDataLst>
            </p:nvPr>
          </p:nvPicPr>
          <p:blipFill>
            <a:blip r:embed="rId17" cstate="print"/>
            <a:stretch>
              <a:fillRect/>
            </a:stretch>
          </p:blipFill>
          <p:spPr>
            <a:xfrm>
              <a:off x="574172" y="4573270"/>
              <a:ext cx="548640" cy="548640"/>
            </a:xfrm>
            <a:prstGeom prst="rect">
              <a:avLst/>
            </a:prstGeom>
          </p:spPr>
        </p:pic>
        <p:pic>
          <p:nvPicPr>
            <p:cNvPr id="45" name="Picture 44" descr="answer-e.png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18" cstate="print"/>
            <a:stretch>
              <a:fillRect/>
            </a:stretch>
          </p:blipFill>
          <p:spPr>
            <a:xfrm>
              <a:off x="580845" y="5311140"/>
              <a:ext cx="548640" cy="548640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>
              <p:custDataLst>
                <p:tags r:id="rId7"/>
              </p:custDataLst>
            </p:nvPr>
          </p:nvSpPr>
          <p:spPr>
            <a:xfrm>
              <a:off x="1334477" y="2408202"/>
              <a:ext cx="3572198" cy="451556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-175.8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 mol</a:t>
              </a:r>
              <a:r>
                <a:rPr kumimoji="0" lang="en-US" sz="2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-1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</a:t>
              </a:r>
              <a:r>
                <a:rPr kumimoji="0" lang="en-US" sz="2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-1</a:t>
              </a:r>
            </a:p>
          </p:txBody>
        </p:sp>
        <p:sp>
          <p:nvSpPr>
            <p:cNvPr id="47" name="TextBox 46"/>
            <p:cNvSpPr txBox="1"/>
            <p:nvPr>
              <p:custDataLst>
                <p:tags r:id="rId8"/>
              </p:custDataLst>
            </p:nvPr>
          </p:nvSpPr>
          <p:spPr>
            <a:xfrm>
              <a:off x="1334477" y="3060868"/>
              <a:ext cx="3339028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269.4 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 mol</a:t>
              </a:r>
              <a:r>
                <a:rPr kumimoji="0" lang="en-US" sz="2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-1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</a:t>
              </a:r>
              <a:r>
                <a:rPr kumimoji="0" lang="en-US" sz="2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-1</a:t>
              </a:r>
              <a:endParaRPr kumimoji="0" lang="en-US" sz="3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TextBox 47"/>
            <p:cNvSpPr txBox="1"/>
            <p:nvPr>
              <p:custDataLst>
                <p:tags r:id="rId9"/>
              </p:custDataLst>
            </p:nvPr>
          </p:nvSpPr>
          <p:spPr>
            <a:xfrm>
              <a:off x="1312448" y="3804920"/>
              <a:ext cx="3361057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-205.1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 mol</a:t>
              </a:r>
              <a:r>
                <a:rPr kumimoji="0" lang="en-US" sz="2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-1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K</a:t>
              </a:r>
              <a:r>
                <a:rPr kumimoji="0" lang="en-US" sz="2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-1</a:t>
              </a:r>
              <a:endParaRPr kumimoji="0" lang="en-US" sz="3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TextBox 48"/>
            <p:cNvSpPr txBox="1"/>
            <p:nvPr>
              <p:custDataLst>
                <p:tags r:id="rId10"/>
              </p:custDataLst>
            </p:nvPr>
          </p:nvSpPr>
          <p:spPr>
            <a:xfrm>
              <a:off x="1368982" y="4542790"/>
              <a:ext cx="4110745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205.1 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 mol</a:t>
              </a:r>
              <a:r>
                <a:rPr kumimoji="0" lang="en-US" sz="2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-1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K</a:t>
              </a:r>
              <a:r>
                <a:rPr kumimoji="0" lang="en-US" sz="2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-1</a:t>
              </a:r>
              <a:endParaRPr kumimoji="0" lang="en-US" sz="3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TextBox 49"/>
            <p:cNvSpPr txBox="1"/>
            <p:nvPr>
              <p:custDataLst>
                <p:tags r:id="rId11"/>
              </p:custDataLst>
            </p:nvPr>
          </p:nvSpPr>
          <p:spPr>
            <a:xfrm>
              <a:off x="1368982" y="528066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None of the above</a:t>
              </a:r>
            </a:p>
          </p:txBody>
        </p:sp>
      </p:grpSp>
      <p:sp>
        <p:nvSpPr>
          <p:cNvPr id="51" name="Frame 5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83026" y="328858"/>
            <a:ext cx="114279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the Rx: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2NO(g) + O</a:t>
            </a:r>
            <a:r>
              <a:rPr kumimoji="0" lang="en-US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(g)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 2NO</a:t>
            </a:r>
            <a:r>
              <a:rPr kumimoji="0" lang="en-US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(g)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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S</a:t>
            </a:r>
            <a:r>
              <a:rPr kumimoji="0" lang="en-US" sz="32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rxn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= -146.5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J/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molK</a:t>
            </a:r>
            <a:endParaRPr kumimoji="0" lang="en-US" sz="24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Calculate the standard molar entropy of O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(g).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S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NO(g)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 = 210.8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 J/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molK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 , S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NO2(g)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 = 240.1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J/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molK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F6174907-223E-C21B-E711-2F81325D6B0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2535">
            <a:off x="10662161" y="1036329"/>
            <a:ext cx="876532" cy="17589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9756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580845" y="2777490"/>
            <a:ext cx="8033810" cy="3530600"/>
            <a:chOff x="574172" y="2359660"/>
            <a:chExt cx="8033810" cy="3530600"/>
          </a:xfrm>
        </p:grpSpPr>
        <p:pic>
          <p:nvPicPr>
            <p:cNvPr id="41" name="Picture 40" descr="answer-a.png"/>
            <p:cNvPicPr>
              <a:picLocks/>
            </p:cNvPicPr>
            <p:nvPr>
              <p:custDataLst>
                <p:tags r:id="rId2"/>
              </p:custDataLst>
            </p:nvPr>
          </p:nvPicPr>
          <p:blipFill>
            <a:blip r:embed="rId14" cstate="print"/>
            <a:stretch>
              <a:fillRect/>
            </a:stretch>
          </p:blipFill>
          <p:spPr>
            <a:xfrm>
              <a:off x="580845" y="2359660"/>
              <a:ext cx="548640" cy="548640"/>
            </a:xfrm>
            <a:prstGeom prst="rect">
              <a:avLst/>
            </a:prstGeom>
          </p:spPr>
        </p:pic>
        <p:pic>
          <p:nvPicPr>
            <p:cNvPr id="42" name="Picture 41" descr="answer-b.png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580845" y="3097530"/>
              <a:ext cx="548640" cy="548640"/>
            </a:xfrm>
            <a:prstGeom prst="rect">
              <a:avLst/>
            </a:prstGeom>
          </p:spPr>
        </p:pic>
        <p:pic>
          <p:nvPicPr>
            <p:cNvPr id="43" name="Picture 42" descr="answer-c.png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580845" y="3835400"/>
              <a:ext cx="548640" cy="548640"/>
            </a:xfrm>
            <a:prstGeom prst="rect">
              <a:avLst/>
            </a:prstGeom>
          </p:spPr>
        </p:pic>
        <p:pic>
          <p:nvPicPr>
            <p:cNvPr id="44" name="Picture 43" descr="answer-d.png"/>
            <p:cNvPicPr>
              <a:picLocks/>
            </p:cNvPicPr>
            <p:nvPr>
              <p:custDataLst>
                <p:tags r:id="rId5"/>
              </p:custDataLst>
            </p:nvPr>
          </p:nvPicPr>
          <p:blipFill>
            <a:blip r:embed="rId17" cstate="print"/>
            <a:stretch>
              <a:fillRect/>
            </a:stretch>
          </p:blipFill>
          <p:spPr>
            <a:xfrm>
              <a:off x="574172" y="4573270"/>
              <a:ext cx="548640" cy="548640"/>
            </a:xfrm>
            <a:prstGeom prst="rect">
              <a:avLst/>
            </a:prstGeom>
          </p:spPr>
        </p:pic>
        <p:pic>
          <p:nvPicPr>
            <p:cNvPr id="45" name="Picture 44" descr="answer-e.png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18" cstate="print"/>
            <a:stretch>
              <a:fillRect/>
            </a:stretch>
          </p:blipFill>
          <p:spPr>
            <a:xfrm>
              <a:off x="580845" y="5311140"/>
              <a:ext cx="548640" cy="548640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>
              <p:custDataLst>
                <p:tags r:id="rId7"/>
              </p:custDataLst>
            </p:nvPr>
          </p:nvSpPr>
          <p:spPr>
            <a:xfrm>
              <a:off x="1334477" y="2408202"/>
              <a:ext cx="3572198" cy="451556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-175.8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 mol</a:t>
              </a:r>
              <a:r>
                <a:rPr kumimoji="0" lang="en-US" sz="2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-1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</a:t>
              </a:r>
              <a:r>
                <a:rPr kumimoji="0" lang="en-US" sz="2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-1</a:t>
              </a:r>
            </a:p>
          </p:txBody>
        </p:sp>
        <p:sp>
          <p:nvSpPr>
            <p:cNvPr id="47" name="TextBox 46"/>
            <p:cNvSpPr txBox="1"/>
            <p:nvPr>
              <p:custDataLst>
                <p:tags r:id="rId8"/>
              </p:custDataLst>
            </p:nvPr>
          </p:nvSpPr>
          <p:spPr>
            <a:xfrm>
              <a:off x="1334477" y="3060868"/>
              <a:ext cx="3339028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269.4 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 mol</a:t>
              </a:r>
              <a:r>
                <a:rPr kumimoji="0" lang="en-US" sz="2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-1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</a:t>
              </a:r>
              <a:r>
                <a:rPr kumimoji="0" lang="en-US" sz="2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-1</a:t>
              </a:r>
              <a:endParaRPr kumimoji="0" lang="en-US" sz="3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TextBox 47"/>
            <p:cNvSpPr txBox="1"/>
            <p:nvPr>
              <p:custDataLst>
                <p:tags r:id="rId9"/>
              </p:custDataLst>
            </p:nvPr>
          </p:nvSpPr>
          <p:spPr>
            <a:xfrm>
              <a:off x="1312448" y="3804920"/>
              <a:ext cx="3361057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-205.1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 mol</a:t>
              </a:r>
              <a:r>
                <a:rPr kumimoji="0" lang="en-US" sz="2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-1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K</a:t>
              </a:r>
              <a:r>
                <a:rPr kumimoji="0" lang="en-US" sz="2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-1</a:t>
              </a:r>
              <a:endParaRPr kumimoji="0" lang="en-US" sz="3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TextBox 48"/>
            <p:cNvSpPr txBox="1"/>
            <p:nvPr>
              <p:custDataLst>
                <p:tags r:id="rId10"/>
              </p:custDataLst>
            </p:nvPr>
          </p:nvSpPr>
          <p:spPr>
            <a:xfrm>
              <a:off x="1368982" y="4542790"/>
              <a:ext cx="5329945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205.1  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 mol</a:t>
              </a:r>
              <a:r>
                <a:rPr kumimoji="0" lang="en-US" sz="4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-1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K</a:t>
              </a:r>
              <a:r>
                <a:rPr kumimoji="0" lang="en-US" sz="4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-1</a:t>
              </a:r>
              <a:endParaRPr kumimoji="0" lang="en-US" sz="54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TextBox 49"/>
            <p:cNvSpPr txBox="1"/>
            <p:nvPr>
              <p:custDataLst>
                <p:tags r:id="rId11"/>
              </p:custDataLst>
            </p:nvPr>
          </p:nvSpPr>
          <p:spPr>
            <a:xfrm>
              <a:off x="1368982" y="528066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None of the above</a:t>
              </a:r>
            </a:p>
          </p:txBody>
        </p:sp>
      </p:grpSp>
      <p:sp>
        <p:nvSpPr>
          <p:cNvPr id="51" name="Frame 5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83026" y="328858"/>
            <a:ext cx="114279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the Rx: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2NO(g) + O</a:t>
            </a:r>
            <a:r>
              <a:rPr kumimoji="0" lang="en-US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(g)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 2NO</a:t>
            </a:r>
            <a:r>
              <a:rPr kumimoji="0" lang="en-US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(g)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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S</a:t>
            </a:r>
            <a:r>
              <a:rPr kumimoji="0" lang="en-US" sz="32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rxn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= -146.5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J/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molK</a:t>
            </a:r>
            <a:endParaRPr kumimoji="0" lang="en-US" sz="24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Calculate the standard molar entropy of O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(g).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S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NO(g)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 = 210.8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 J/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molK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 , S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NO2(g)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 = 240.1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J/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molK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913348" y="2312733"/>
                <a:ext cx="716689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∆</m:t>
                      </m:r>
                      <m:sSub>
                        <m:sSub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𝑺</m:t>
                          </m:r>
                        </m:e>
                        <m:sub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𝒓𝒙𝒏</m:t>
                          </m:r>
                        </m:sub>
                      </m:sSub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l-GR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Σ</m:t>
                      </m:r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∆</m:t>
                      </m:r>
                      <m:sSub>
                        <m:sSub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𝒏𝑺</m:t>
                          </m:r>
                        </m:e>
                        <m:sub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𝑷𝒓𝒐𝒅𝒖𝒄𝒕𝒔</m:t>
                          </m:r>
                        </m:sub>
                      </m:sSub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r>
                        <m:rPr>
                          <m:sty m:val="p"/>
                        </m:rPr>
                        <a:rPr kumimoji="0" lang="el-GR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Σ</m:t>
                      </m:r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∆</m:t>
                      </m:r>
                      <m:sSub>
                        <m:sSub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𝒏𝑺</m:t>
                          </m:r>
                        </m:e>
                        <m:sub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𝒓𝒆𝒂𝒄𝒕𝒂𝒏𝒕𝒔</m:t>
                          </m:r>
                        </m:sub>
                      </m:sSub>
                    </m:oMath>
                  </m:oMathPara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348" y="2312733"/>
                <a:ext cx="7166898" cy="49244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616074" y="3073977"/>
            <a:ext cx="7467598" cy="1241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(-146.5) = [ 2(240.1) ] – [ 2(210.8) + S°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S°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= 205.1 Jmol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251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77975" y="2133600"/>
            <a:ext cx="8436050" cy="320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indent="0" algn="ctr">
              <a:spcBef>
                <a:spcPts val="300"/>
              </a:spcBef>
              <a:buNone/>
            </a:pPr>
            <a:r>
              <a:rPr lang="en-US" sz="6000" dirty="0">
                <a:solidFill>
                  <a:srgbClr val="0070C0"/>
                </a:solidFill>
                <a:latin typeface="Arial"/>
                <a:cs typeface="Arial"/>
              </a:rPr>
              <a:t>Some Changes that Increase Entropy</a:t>
            </a:r>
          </a:p>
          <a:p>
            <a:pPr marL="0" indent="0">
              <a:spcBef>
                <a:spcPts val="300"/>
              </a:spcBef>
              <a:buNone/>
            </a:pPr>
            <a:endParaRPr lang="en-US" sz="4400" dirty="0">
              <a:solidFill>
                <a:srgbClr val="0070C0"/>
              </a:solidFill>
              <a:latin typeface="Arial"/>
              <a:cs typeface="Arial"/>
            </a:endParaRPr>
          </a:p>
          <a:p>
            <a:pPr lvl="1"/>
            <a:endParaRPr lang="en-US" sz="3600" b="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754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07220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Some Changes that Increase Entropy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55550" y="1352601"/>
            <a:ext cx="11080897" cy="330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4400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4800" dirty="0">
                <a:solidFill>
                  <a:srgbClr val="0070C0"/>
                </a:solidFill>
                <a:latin typeface="Arial" charset="0"/>
              </a:rPr>
              <a:t>#1 - </a:t>
            </a:r>
            <a:r>
              <a:rPr lang="en-US" sz="4800" dirty="0">
                <a:latin typeface="Arial" charset="0"/>
              </a:rPr>
              <a:t>Products are in a more 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4800" dirty="0">
                <a:latin typeface="Arial" charset="0"/>
              </a:rPr>
              <a:t>       dispersed arrangement. </a:t>
            </a:r>
          </a:p>
          <a:p>
            <a:pPr marL="0" indent="0">
              <a:spcBef>
                <a:spcPts val="300"/>
              </a:spcBef>
              <a:buNone/>
            </a:pPr>
            <a:endParaRPr lang="en-US" sz="4400" b="0" dirty="0">
              <a:latin typeface="Arial"/>
              <a:cs typeface="Arial"/>
            </a:endParaRPr>
          </a:p>
          <a:p>
            <a:pPr lvl="1"/>
            <a:endParaRPr lang="en-US" sz="3600" b="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E75FE865-9DE6-8921-968A-FFB8A5F89E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2535">
            <a:off x="10557058" y="1277487"/>
            <a:ext cx="876532" cy="175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05696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7" descr="17_Pg833_UnTab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>
            <a:fillRect/>
          </a:stretch>
        </p:blipFill>
        <p:spPr bwMode="auto">
          <a:xfrm>
            <a:off x="6858000" y="1560953"/>
            <a:ext cx="4778450" cy="185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715DC94F-2F44-F3B1-CD4A-DF14CF78AC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241717"/>
            <a:ext cx="6705600" cy="5211762"/>
          </a:xfrm>
          <a:noFill/>
          <a:ln w="101600">
            <a:noFill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sz="3600" b="1" dirty="0">
                <a:solidFill>
                  <a:srgbClr val="0070C0"/>
                </a:solidFill>
                <a:cs typeface="Arial"/>
              </a:rPr>
              <a:t>State of Matter</a:t>
            </a:r>
          </a:p>
          <a:p>
            <a:r>
              <a:rPr lang="en-US" sz="3600" dirty="0">
                <a:latin typeface="Arial" charset="0"/>
              </a:rPr>
              <a:t>Solid &lt; Liquid &lt; Gas</a:t>
            </a:r>
          </a:p>
          <a:p>
            <a:r>
              <a:rPr lang="en-US" sz="3600" dirty="0">
                <a:latin typeface="Arial" charset="0"/>
              </a:rPr>
              <a:t>More arrangements</a:t>
            </a:r>
            <a:br>
              <a:rPr lang="en-US" sz="3600" dirty="0">
                <a:latin typeface="Arial" charset="0"/>
              </a:rPr>
            </a:br>
            <a:r>
              <a:rPr lang="en-US" sz="3600" dirty="0">
                <a:latin typeface="Arial" charset="0"/>
              </a:rPr>
              <a:t>possible</a:t>
            </a:r>
          </a:p>
          <a:p>
            <a:pPr marL="0" indent="0">
              <a:buNone/>
            </a:pPr>
            <a:endParaRPr lang="en-US" sz="3600" b="1" dirty="0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endParaRPr lang="en-US" sz="3600" b="1" dirty="0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br>
              <a:rPr lang="en-US" sz="3600" b="1" dirty="0">
                <a:solidFill>
                  <a:srgbClr val="0070C0"/>
                </a:solidFill>
                <a:cs typeface="Arial"/>
              </a:rPr>
            </a:br>
            <a:br>
              <a:rPr lang="en-US" sz="3600" b="1" dirty="0">
                <a:solidFill>
                  <a:srgbClr val="0070C0"/>
                </a:solidFill>
                <a:cs typeface="Arial"/>
              </a:rPr>
            </a:br>
            <a:br>
              <a:rPr lang="en-US" sz="3600" b="1" dirty="0">
                <a:solidFill>
                  <a:srgbClr val="0070C0"/>
                </a:solidFill>
                <a:cs typeface="Arial"/>
              </a:rPr>
            </a:br>
            <a:endParaRPr lang="en-US" sz="3600" b="1" baseline="-25000" dirty="0">
              <a:solidFill>
                <a:srgbClr val="0070C0"/>
              </a:solidFill>
              <a:cs typeface="Arial"/>
            </a:endParaRPr>
          </a:p>
        </p:txBody>
      </p:sp>
      <p:pic>
        <p:nvPicPr>
          <p:cNvPr id="4098" name="Picture 2" descr="18.4: Entropy Measurements and Values - Chemistry LibreTexts">
            <a:extLst>
              <a:ext uri="{FF2B5EF4-FFF2-40B4-BE49-F238E27FC236}">
                <a16:creationId xmlns:a16="http://schemas.microsoft.com/office/drawing/2014/main" id="{825EEFFB-3BA7-A8B4-DD01-CDE81160C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993" y="3871982"/>
            <a:ext cx="5650014" cy="258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12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05696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85800" y="1241717"/>
                <a:ext cx="5943600" cy="5211762"/>
              </a:xfrm>
              <a:noFill/>
              <a:ln w="101600">
                <a:noFill/>
              </a:ln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sz="3600" b="1" dirty="0">
                    <a:solidFill>
                      <a:srgbClr val="0070C0"/>
                    </a:solidFill>
                    <a:cs typeface="Arial"/>
                  </a:rPr>
                  <a:t>Dissolution (s)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→</m:t>
                    </m:r>
                  </m:oMath>
                </a14:m>
                <a:r>
                  <a:rPr lang="en-US" sz="3600" b="1" dirty="0">
                    <a:solidFill>
                      <a:srgbClr val="0070C0"/>
                    </a:solidFill>
                    <a:cs typeface="Arial"/>
                  </a:rPr>
                  <a:t> (aq)</a:t>
                </a:r>
              </a:p>
              <a:p>
                <a:pPr eaLnBrk="1" hangingPunct="1"/>
                <a:r>
                  <a:rPr lang="en-US" dirty="0">
                    <a:latin typeface="Arial" charset="0"/>
                  </a:rPr>
                  <a:t>Dissolved solids </a:t>
                </a:r>
                <a:r>
                  <a:rPr lang="en-US" u="sng" dirty="0">
                    <a:latin typeface="Arial" charset="0"/>
                  </a:rPr>
                  <a:t>usually</a:t>
                </a:r>
                <a:r>
                  <a:rPr lang="en-US" dirty="0">
                    <a:latin typeface="Arial" charset="0"/>
                  </a:rPr>
                  <a:t> have larger entropy, distributing particles throughout the mixture.</a:t>
                </a:r>
              </a:p>
              <a:p>
                <a:pPr marL="0" indent="0">
                  <a:buNone/>
                </a:pPr>
                <a:endParaRPr lang="en-US" sz="3600" b="1" dirty="0">
                  <a:solidFill>
                    <a:srgbClr val="0070C0"/>
                  </a:solidFill>
                  <a:cs typeface="Arial"/>
                </a:endParaRPr>
              </a:p>
              <a:p>
                <a:pPr marL="0" indent="0">
                  <a:buNone/>
                </a:pPr>
                <a:endParaRPr lang="en-US" sz="3600" b="1" dirty="0">
                  <a:solidFill>
                    <a:srgbClr val="0070C0"/>
                  </a:solidFill>
                  <a:cs typeface="Arial"/>
                </a:endParaRPr>
              </a:p>
              <a:p>
                <a:pPr marL="0" indent="0">
                  <a:buNone/>
                </a:pPr>
                <a:br>
                  <a:rPr lang="en-US" sz="3600" b="1" dirty="0">
                    <a:solidFill>
                      <a:srgbClr val="0070C0"/>
                    </a:solidFill>
                    <a:cs typeface="Arial"/>
                  </a:rPr>
                </a:br>
                <a:br>
                  <a:rPr lang="en-US" sz="3600" b="1" dirty="0">
                    <a:solidFill>
                      <a:srgbClr val="0070C0"/>
                    </a:solidFill>
                    <a:cs typeface="Arial"/>
                  </a:rPr>
                </a:br>
                <a:br>
                  <a:rPr lang="en-US" sz="3600" b="1" dirty="0">
                    <a:solidFill>
                      <a:srgbClr val="0070C0"/>
                    </a:solidFill>
                    <a:cs typeface="Arial"/>
                  </a:rPr>
                </a:br>
                <a:endParaRPr lang="en-US" sz="3600" b="1" baseline="-25000" dirty="0">
                  <a:solidFill>
                    <a:srgbClr val="0070C0"/>
                  </a:solidFill>
                  <a:cs typeface="Arial"/>
                </a:endParaRPr>
              </a:p>
            </p:txBody>
          </p:sp>
        </mc:Choice>
        <mc:Fallback xmlns="">
          <p:sp>
            <p:nvSpPr>
              <p:cNvPr id="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241717"/>
                <a:ext cx="5943600" cy="5211762"/>
              </a:xfrm>
              <a:blipFill>
                <a:blip r:embed="rId2"/>
                <a:stretch>
                  <a:fillRect l="-3179" t="-1871" r="-2154"/>
                </a:stretch>
              </a:blipFill>
              <a:ln w="1016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5" descr="C17_p8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981200"/>
            <a:ext cx="36957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hemistry 101 : Chap. 19 Chemical Thermodynamics (1) Spontaneous Processes  (2) Entropy and The Second Law of Thermodynamics (3) Molecular  Interpretation. - ppt download">
            <a:extLst>
              <a:ext uri="{FF2B5EF4-FFF2-40B4-BE49-F238E27FC236}">
                <a16:creationId xmlns:a16="http://schemas.microsoft.com/office/drawing/2014/main" id="{90F6D0DB-5280-6E5A-5602-E744285ABA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5" t="28889" r="15001" b="33333"/>
          <a:stretch/>
        </p:blipFill>
        <p:spPr bwMode="auto">
          <a:xfrm>
            <a:off x="3486150" y="4186889"/>
            <a:ext cx="5219700" cy="208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61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05696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41717"/>
            <a:ext cx="5943600" cy="5211762"/>
          </a:xfrm>
          <a:noFill/>
          <a:ln w="101600">
            <a:noFill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sz="3600" b="1" dirty="0">
                <a:solidFill>
                  <a:srgbClr val="0070C0"/>
                </a:solidFill>
                <a:cs typeface="Arial"/>
              </a:rPr>
              <a:t>Aqueous solutions</a:t>
            </a:r>
          </a:p>
          <a:p>
            <a:pPr eaLnBrk="1" hangingPunct="1"/>
            <a:r>
              <a:rPr lang="en-US" dirty="0">
                <a:latin typeface="Arial" charset="0"/>
              </a:rPr>
              <a:t>Sometimes it is trickier!</a:t>
            </a:r>
          </a:p>
          <a:p>
            <a:pPr eaLnBrk="1" hangingPunct="1"/>
            <a:r>
              <a:rPr lang="en-US" dirty="0">
                <a:latin typeface="Arial" charset="0"/>
              </a:rPr>
              <a:t>“Sphere of hydration” can add order...DECREASE in entropy!</a:t>
            </a:r>
          </a:p>
          <a:p>
            <a:pPr marL="0" indent="0">
              <a:buNone/>
            </a:pPr>
            <a:endParaRPr lang="en-US" sz="3600" b="1" dirty="0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endParaRPr lang="en-US" sz="3600" b="1" dirty="0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br>
              <a:rPr lang="en-US" sz="3600" b="1" dirty="0">
                <a:solidFill>
                  <a:srgbClr val="0070C0"/>
                </a:solidFill>
                <a:cs typeface="Arial"/>
              </a:rPr>
            </a:br>
            <a:br>
              <a:rPr lang="en-US" sz="3600" b="1" dirty="0">
                <a:solidFill>
                  <a:srgbClr val="0070C0"/>
                </a:solidFill>
                <a:cs typeface="Arial"/>
              </a:rPr>
            </a:br>
            <a:br>
              <a:rPr lang="en-US" sz="3600" b="1" dirty="0">
                <a:solidFill>
                  <a:srgbClr val="0070C0"/>
                </a:solidFill>
                <a:cs typeface="Arial"/>
              </a:rPr>
            </a:br>
            <a:endParaRPr lang="en-US" sz="3600" b="1" baseline="-25000" dirty="0">
              <a:solidFill>
                <a:srgbClr val="0070C0"/>
              </a:solidFill>
              <a:cs typeface="Arial"/>
            </a:endParaRPr>
          </a:p>
        </p:txBody>
      </p:sp>
      <p:pic>
        <p:nvPicPr>
          <p:cNvPr id="1026" name="Picture 2" descr="Biology 2e, The Chemistry of Life, The Chemical Foundation of Life, Water |  OpenEd CUNY">
            <a:extLst>
              <a:ext uri="{FF2B5EF4-FFF2-40B4-BE49-F238E27FC236}">
                <a16:creationId xmlns:a16="http://schemas.microsoft.com/office/drawing/2014/main" id="{86300580-5E23-3B98-45D8-9018E17B8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16508"/>
            <a:ext cx="6716812" cy="287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44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49" y="209601"/>
            <a:ext cx="11080897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Some Changes that Increase Entropy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55550" y="1352601"/>
            <a:ext cx="11080897" cy="596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4400" dirty="0">
              <a:latin typeface="Arial" charset="0"/>
            </a:endParaRPr>
          </a:p>
          <a:p>
            <a:pPr marL="1658938" lvl="1" indent="-1201738">
              <a:lnSpc>
                <a:spcPct val="90000"/>
              </a:lnSpc>
            </a:pPr>
            <a:r>
              <a:rPr lang="en-US" sz="4800" dirty="0">
                <a:solidFill>
                  <a:srgbClr val="0070C0"/>
                </a:solidFill>
                <a:latin typeface="Arial" charset="0"/>
              </a:rPr>
              <a:t>#2 - </a:t>
            </a:r>
            <a:r>
              <a:rPr lang="en-US" sz="4800" dirty="0">
                <a:latin typeface="Arial" charset="0"/>
              </a:rPr>
              <a:t>Larger numbers of </a:t>
            </a:r>
            <a:br>
              <a:rPr lang="en-US" sz="4800" dirty="0">
                <a:latin typeface="Arial" charset="0"/>
              </a:rPr>
            </a:br>
            <a:r>
              <a:rPr lang="en-US" sz="4800" dirty="0">
                <a:latin typeface="Arial" charset="0"/>
              </a:rPr>
              <a:t>product molecules than reactant molecules</a:t>
            </a:r>
          </a:p>
          <a:p>
            <a:pPr marL="1658938" lvl="1" indent="-1201738">
              <a:lnSpc>
                <a:spcPct val="90000"/>
              </a:lnSpc>
            </a:pPr>
            <a:endParaRPr lang="en-US" sz="4800" dirty="0">
              <a:latin typeface="Arial" charset="0"/>
            </a:endParaRPr>
          </a:p>
          <a:p>
            <a:pPr marL="1658938" lvl="1" indent="-1201738">
              <a:lnSpc>
                <a:spcPct val="90000"/>
              </a:lnSpc>
            </a:pPr>
            <a:r>
              <a:rPr lang="en-US" sz="4800" b="0" dirty="0">
                <a:latin typeface="Arial" charset="0"/>
              </a:rPr>
              <a:t>       AB</a:t>
            </a:r>
            <a:r>
              <a:rPr lang="en-US" sz="4800" b="0" baseline="-25000" dirty="0">
                <a:latin typeface="Arial" charset="0"/>
              </a:rPr>
              <a:t>2</a:t>
            </a:r>
            <a:r>
              <a:rPr lang="en-US" sz="4800" b="0" dirty="0">
                <a:latin typeface="Arial" charset="0"/>
              </a:rPr>
              <a:t> </a:t>
            </a:r>
            <a:r>
              <a:rPr lang="en-US" sz="4800" b="0" dirty="0">
                <a:latin typeface="Arial" charset="0"/>
                <a:sym typeface="Wingdings" panose="05000000000000000000" pitchFamily="2" charset="2"/>
              </a:rPr>
              <a:t> A + 2B</a:t>
            </a:r>
            <a:endParaRPr lang="en-US" sz="4800" b="0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4800" b="0" dirty="0">
              <a:latin typeface="Arial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en-US" sz="4400" b="0" dirty="0">
              <a:latin typeface="Arial"/>
              <a:cs typeface="Arial"/>
            </a:endParaRPr>
          </a:p>
          <a:p>
            <a:pPr lvl="1"/>
            <a:endParaRPr lang="en-US" sz="3600" b="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1236984D-CB7B-594E-B5E4-75263C1E1E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2535">
            <a:off x="10557058" y="1277487"/>
            <a:ext cx="876532" cy="175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3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22911" y="797004"/>
            <a:ext cx="8746177" cy="20237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u="sng" dirty="0">
                <a:latin typeface="Impact" panose="020B0806030902050204" pitchFamily="34" charset="0"/>
              </a:rPr>
              <a:t>N6 - THERMODYNAMICS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228601" y="2321004"/>
            <a:ext cx="1173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More About Entropy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AFC88D-CE2F-0B6D-DB37-2135748CC3E4}"/>
              </a:ext>
            </a:extLst>
          </p:cNvPr>
          <p:cNvSpPr txBox="1"/>
          <p:nvPr/>
        </p:nvSpPr>
        <p:spPr>
          <a:xfrm>
            <a:off x="533399" y="3916234"/>
            <a:ext cx="111251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Target: 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I can describe entropy and ways that a reaction may have an increase (or decrease) in entropy.  </a:t>
            </a:r>
          </a:p>
        </p:txBody>
      </p:sp>
    </p:spTree>
    <p:extLst>
      <p:ext uri="{BB962C8B-B14F-4D97-AF65-F5344CB8AC3E}">
        <p14:creationId xmlns:p14="http://schemas.microsoft.com/office/powerpoint/2010/main" val="3594384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09506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Some Changes that Increase Entropy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55550" y="1352601"/>
            <a:ext cx="11080897" cy="463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4400" dirty="0">
              <a:latin typeface="Arial" charset="0"/>
            </a:endParaRPr>
          </a:p>
          <a:p>
            <a:pPr marL="1658938" lvl="1" indent="-1201738">
              <a:lnSpc>
                <a:spcPct val="90000"/>
              </a:lnSpc>
            </a:pPr>
            <a:r>
              <a:rPr lang="en-US" sz="4800" dirty="0">
                <a:solidFill>
                  <a:srgbClr val="0070C0"/>
                </a:solidFill>
                <a:latin typeface="Arial" charset="0"/>
              </a:rPr>
              <a:t>#3 - </a:t>
            </a:r>
            <a:r>
              <a:rPr lang="en-US" sz="4800" dirty="0" err="1">
                <a:latin typeface="Arial" charset="0"/>
              </a:rPr>
              <a:t>Rxn’s</a:t>
            </a:r>
            <a:r>
              <a:rPr lang="en-US" sz="4800" dirty="0">
                <a:latin typeface="Arial" charset="0"/>
              </a:rPr>
              <a:t> that have an </a:t>
            </a:r>
            <a:br>
              <a:rPr lang="en-US" sz="4800" dirty="0">
                <a:latin typeface="Arial" charset="0"/>
              </a:rPr>
            </a:br>
            <a:r>
              <a:rPr lang="en-US" sz="4800" dirty="0">
                <a:latin typeface="Arial" charset="0"/>
              </a:rPr>
              <a:t>increase in temperature (exothermic)</a:t>
            </a:r>
          </a:p>
          <a:p>
            <a:pPr lvl="1" eaLnBrk="1" hangingPunct="1">
              <a:lnSpc>
                <a:spcPct val="90000"/>
              </a:lnSpc>
            </a:pPr>
            <a:endParaRPr lang="en-US" sz="4800" b="0" dirty="0">
              <a:latin typeface="Arial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en-US" sz="4400" b="0" dirty="0">
              <a:latin typeface="Arial"/>
              <a:cs typeface="Arial"/>
            </a:endParaRPr>
          </a:p>
          <a:p>
            <a:pPr lvl="1"/>
            <a:endParaRPr lang="en-US" sz="3600" b="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C83A76FC-E415-DE7A-886E-5599B30FF3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2535">
            <a:off x="10557058" y="1277487"/>
            <a:ext cx="876532" cy="175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1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49" y="209601"/>
            <a:ext cx="11080897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Some Changes that Increase Entropy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55550" y="1352601"/>
            <a:ext cx="11080897" cy="3965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4400" dirty="0">
              <a:latin typeface="Arial" charset="0"/>
            </a:endParaRPr>
          </a:p>
          <a:p>
            <a:pPr marL="1658938" lvl="1" indent="-1201738">
              <a:lnSpc>
                <a:spcPct val="90000"/>
              </a:lnSpc>
            </a:pPr>
            <a:r>
              <a:rPr lang="en-US" sz="4800" dirty="0">
                <a:solidFill>
                  <a:srgbClr val="0070C0"/>
                </a:solidFill>
                <a:latin typeface="Arial" charset="0"/>
              </a:rPr>
              <a:t>#4 – </a:t>
            </a:r>
            <a:r>
              <a:rPr lang="en-US" sz="4800" dirty="0">
                <a:latin typeface="Arial" charset="0"/>
              </a:rPr>
              <a:t>Products that have more degrees of movement</a:t>
            </a:r>
            <a:endParaRPr lang="en-US" sz="4800" baseline="30000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4800" b="0" dirty="0">
              <a:latin typeface="Arial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en-US" sz="4400" b="0" dirty="0">
              <a:latin typeface="Arial"/>
              <a:cs typeface="Arial"/>
            </a:endParaRPr>
          </a:p>
          <a:p>
            <a:pPr lvl="1"/>
            <a:endParaRPr lang="en-US" sz="3600" b="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91473146-68BC-239C-DDCB-47DEBCD810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2535">
            <a:off x="10557058" y="1277487"/>
            <a:ext cx="876532" cy="175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05696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41717"/>
            <a:ext cx="11049000" cy="5211762"/>
          </a:xfrm>
          <a:noFill/>
          <a:ln w="101600">
            <a:noFill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sz="3600" b="1" dirty="0">
                <a:solidFill>
                  <a:srgbClr val="0070C0"/>
                </a:solidFill>
                <a:cs typeface="Arial"/>
              </a:rPr>
              <a:t>Degree of Movement</a:t>
            </a:r>
          </a:p>
          <a:p>
            <a:pPr eaLnBrk="1" hangingPunct="1"/>
            <a:r>
              <a:rPr lang="en-US" dirty="0">
                <a:latin typeface="Arial" charset="0"/>
              </a:rPr>
              <a:t>Lots of types 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of movement</a:t>
            </a:r>
          </a:p>
          <a:p>
            <a:pPr marL="0" indent="0">
              <a:buNone/>
            </a:pPr>
            <a:endParaRPr lang="en-US" sz="3600" b="1" dirty="0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endParaRPr lang="en-US" sz="3600" b="1" dirty="0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br>
              <a:rPr lang="en-US" sz="3600" b="1" dirty="0">
                <a:solidFill>
                  <a:srgbClr val="0070C0"/>
                </a:solidFill>
                <a:cs typeface="Arial"/>
              </a:rPr>
            </a:br>
            <a:br>
              <a:rPr lang="en-US" sz="3600" b="1" dirty="0">
                <a:solidFill>
                  <a:srgbClr val="0070C0"/>
                </a:solidFill>
                <a:cs typeface="Arial"/>
              </a:rPr>
            </a:br>
            <a:br>
              <a:rPr lang="en-US" sz="3600" b="1" dirty="0">
                <a:solidFill>
                  <a:srgbClr val="0070C0"/>
                </a:solidFill>
                <a:cs typeface="Arial"/>
              </a:rPr>
            </a:br>
            <a:endParaRPr lang="en-US" sz="3600" b="1" baseline="-25000" dirty="0">
              <a:solidFill>
                <a:srgbClr val="0070C0"/>
              </a:solidFill>
              <a:cs typeface="Arial"/>
            </a:endParaRPr>
          </a:p>
        </p:txBody>
      </p:sp>
      <p:pic>
        <p:nvPicPr>
          <p:cNvPr id="6146" name="Picture 2" descr="Plan for Wed, 15 Oct 08 Lecture –The nature of energy (6.1) –Enthalpy and  calorimetry (6.2) - ppt download">
            <a:extLst>
              <a:ext uri="{FF2B5EF4-FFF2-40B4-BE49-F238E27FC236}">
                <a16:creationId xmlns:a16="http://schemas.microsoft.com/office/drawing/2014/main" id="{86F2FD8A-C68E-8BD8-55E7-90F771DA4C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5" r="2500" b="5898"/>
          <a:stretch/>
        </p:blipFill>
        <p:spPr bwMode="auto">
          <a:xfrm>
            <a:off x="4114800" y="1836390"/>
            <a:ext cx="7639373" cy="468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20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05696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41717"/>
            <a:ext cx="11049000" cy="5211762"/>
          </a:xfrm>
          <a:noFill/>
          <a:ln w="101600">
            <a:noFill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sz="3600" b="1" dirty="0">
                <a:solidFill>
                  <a:srgbClr val="0070C0"/>
                </a:solidFill>
                <a:cs typeface="Arial"/>
              </a:rPr>
              <a:t>Degree of Movement</a:t>
            </a:r>
          </a:p>
          <a:p>
            <a:pPr eaLnBrk="1" hangingPunct="1"/>
            <a:r>
              <a:rPr lang="en-US" dirty="0">
                <a:latin typeface="Arial" charset="0"/>
              </a:rPr>
              <a:t>More degrees of movement results in more entropy. </a:t>
            </a:r>
          </a:p>
          <a:p>
            <a:pPr marL="0" indent="0">
              <a:buNone/>
            </a:pPr>
            <a:endParaRPr lang="en-US" sz="3600" b="1" dirty="0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endParaRPr lang="en-US" sz="3600" b="1" dirty="0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br>
              <a:rPr lang="en-US" sz="3600" b="1" dirty="0">
                <a:solidFill>
                  <a:srgbClr val="0070C0"/>
                </a:solidFill>
                <a:cs typeface="Arial"/>
              </a:rPr>
            </a:br>
            <a:br>
              <a:rPr lang="en-US" sz="3600" b="1" dirty="0">
                <a:solidFill>
                  <a:srgbClr val="0070C0"/>
                </a:solidFill>
                <a:cs typeface="Arial"/>
              </a:rPr>
            </a:br>
            <a:br>
              <a:rPr lang="en-US" sz="3600" b="1" dirty="0">
                <a:solidFill>
                  <a:srgbClr val="0070C0"/>
                </a:solidFill>
                <a:cs typeface="Arial"/>
              </a:rPr>
            </a:br>
            <a:endParaRPr lang="en-US" sz="3600" b="1" baseline="-25000" dirty="0">
              <a:solidFill>
                <a:srgbClr val="0070C0"/>
              </a:solidFill>
              <a:cs typeface="Arial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BC0B790-01EC-DDFA-FA75-68C5FFBE3A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760" b="18340"/>
          <a:stretch/>
        </p:blipFill>
        <p:spPr bwMode="auto">
          <a:xfrm>
            <a:off x="7571284" y="2616844"/>
            <a:ext cx="3341612" cy="260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A4B08D73-F667-B48D-686F-981D704B8E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88" t="7493" r="807" b="20973"/>
          <a:stretch/>
        </p:blipFill>
        <p:spPr bwMode="auto">
          <a:xfrm>
            <a:off x="1115518" y="2544324"/>
            <a:ext cx="3505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26DC7E-774C-612C-84FC-8B84A5E72FC4}"/>
              </a:ext>
            </a:extLst>
          </p:cNvPr>
          <p:cNvSpPr txBox="1"/>
          <p:nvPr/>
        </p:nvSpPr>
        <p:spPr>
          <a:xfrm>
            <a:off x="581783" y="4810904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The chain can bend to form a hydrogen bond with itself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9B2A8E-6D50-8EAF-7FF0-6AB795AE09E3}"/>
              </a:ext>
            </a:extLst>
          </p:cNvPr>
          <p:cNvSpPr txBox="1"/>
          <p:nvPr/>
        </p:nvSpPr>
        <p:spPr>
          <a:xfrm>
            <a:off x="6841790" y="5274651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Now it has LESS entropy!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7A7E52A-1E60-921F-187C-1627AFB25D2F}"/>
              </a:ext>
            </a:extLst>
          </p:cNvPr>
          <p:cNvCxnSpPr/>
          <p:nvPr/>
        </p:nvCxnSpPr>
        <p:spPr bwMode="auto">
          <a:xfrm>
            <a:off x="5181600" y="3687324"/>
            <a:ext cx="19812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368497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05696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41717"/>
            <a:ext cx="4953000" cy="5211762"/>
          </a:xfrm>
          <a:noFill/>
          <a:ln w="101600">
            <a:noFill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sz="3600" b="1" dirty="0">
                <a:solidFill>
                  <a:srgbClr val="0070C0"/>
                </a:solidFill>
                <a:cs typeface="Arial"/>
              </a:rPr>
              <a:t>Degree of Movement</a:t>
            </a:r>
          </a:p>
          <a:p>
            <a:pPr eaLnBrk="1" hangingPunct="1"/>
            <a:r>
              <a:rPr lang="en-US" dirty="0">
                <a:latin typeface="Arial" charset="0"/>
              </a:rPr>
              <a:t>Single bonds rotate more than double/triple bonds can.  </a:t>
            </a:r>
          </a:p>
          <a:p>
            <a:pPr marL="0" indent="0">
              <a:buNone/>
            </a:pPr>
            <a:endParaRPr lang="en-US" sz="3600" b="1" dirty="0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endParaRPr lang="en-US" sz="3600" b="1" dirty="0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br>
              <a:rPr lang="en-US" sz="3600" b="1" dirty="0">
                <a:solidFill>
                  <a:srgbClr val="0070C0"/>
                </a:solidFill>
                <a:cs typeface="Arial"/>
              </a:rPr>
            </a:br>
            <a:br>
              <a:rPr lang="en-US" sz="3600" b="1" dirty="0">
                <a:solidFill>
                  <a:srgbClr val="0070C0"/>
                </a:solidFill>
                <a:cs typeface="Arial"/>
              </a:rPr>
            </a:br>
            <a:br>
              <a:rPr lang="en-US" sz="3600" b="1" dirty="0">
                <a:solidFill>
                  <a:srgbClr val="0070C0"/>
                </a:solidFill>
                <a:cs typeface="Arial"/>
              </a:rPr>
            </a:br>
            <a:endParaRPr lang="en-US" sz="3600" b="1" baseline="-25000" dirty="0">
              <a:solidFill>
                <a:srgbClr val="0070C0"/>
              </a:solidFill>
              <a:cs typeface="Arial"/>
            </a:endParaRPr>
          </a:p>
        </p:txBody>
      </p:sp>
      <p:pic>
        <p:nvPicPr>
          <p:cNvPr id="1026" name="Picture 2" descr="Alkenes: Structure and Stability - Chemistry Steps">
            <a:extLst>
              <a:ext uri="{FF2B5EF4-FFF2-40B4-BE49-F238E27FC236}">
                <a16:creationId xmlns:a16="http://schemas.microsoft.com/office/drawing/2014/main" id="{6FCE20BE-AB46-9CB9-C61A-B7583121C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395" y="209601"/>
            <a:ext cx="5921606" cy="643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450435B-BF9D-E60A-8AA6-DAA65517C4CB}"/>
              </a:ext>
            </a:extLst>
          </p:cNvPr>
          <p:cNvSpPr/>
          <p:nvPr/>
        </p:nvSpPr>
        <p:spPr bwMode="auto">
          <a:xfrm>
            <a:off x="6096000" y="762000"/>
            <a:ext cx="533400" cy="479717"/>
          </a:xfrm>
          <a:prstGeom prst="rect">
            <a:avLst/>
          </a:prstGeom>
          <a:solidFill>
            <a:srgbClr val="FFFF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337682-E392-83A6-5AB9-486FEE5502AD}"/>
              </a:ext>
            </a:extLst>
          </p:cNvPr>
          <p:cNvSpPr/>
          <p:nvPr/>
        </p:nvSpPr>
        <p:spPr bwMode="auto">
          <a:xfrm>
            <a:off x="7543800" y="1653883"/>
            <a:ext cx="533400" cy="479717"/>
          </a:xfrm>
          <a:prstGeom prst="rect">
            <a:avLst/>
          </a:prstGeom>
          <a:solidFill>
            <a:srgbClr val="FFFF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14F3CB-37AE-2BFB-A226-61D1E330BB4C}"/>
              </a:ext>
            </a:extLst>
          </p:cNvPr>
          <p:cNvSpPr/>
          <p:nvPr/>
        </p:nvSpPr>
        <p:spPr bwMode="auto">
          <a:xfrm>
            <a:off x="9464905" y="1653883"/>
            <a:ext cx="533400" cy="479717"/>
          </a:xfrm>
          <a:prstGeom prst="rect">
            <a:avLst/>
          </a:prstGeom>
          <a:solidFill>
            <a:srgbClr val="FFFF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80B68F-E152-AE6C-0586-54AF1A25DBDF}"/>
              </a:ext>
            </a:extLst>
          </p:cNvPr>
          <p:cNvSpPr/>
          <p:nvPr/>
        </p:nvSpPr>
        <p:spPr bwMode="auto">
          <a:xfrm>
            <a:off x="10972800" y="1658761"/>
            <a:ext cx="533400" cy="479717"/>
          </a:xfrm>
          <a:prstGeom prst="rect">
            <a:avLst/>
          </a:prstGeom>
          <a:solidFill>
            <a:srgbClr val="FFFF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F2EC98-509C-E19A-C6BC-8CD7BD2C8508}"/>
              </a:ext>
            </a:extLst>
          </p:cNvPr>
          <p:cNvSpPr/>
          <p:nvPr/>
        </p:nvSpPr>
        <p:spPr bwMode="auto">
          <a:xfrm>
            <a:off x="6287219" y="4114800"/>
            <a:ext cx="533400" cy="479717"/>
          </a:xfrm>
          <a:prstGeom prst="rect">
            <a:avLst/>
          </a:prstGeom>
          <a:solidFill>
            <a:srgbClr val="FFFF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828C53-B3F9-A258-9E20-6B040A90ED82}"/>
              </a:ext>
            </a:extLst>
          </p:cNvPr>
          <p:cNvSpPr/>
          <p:nvPr/>
        </p:nvSpPr>
        <p:spPr bwMode="auto">
          <a:xfrm>
            <a:off x="7543800" y="5199110"/>
            <a:ext cx="533400" cy="479717"/>
          </a:xfrm>
          <a:prstGeom prst="rect">
            <a:avLst/>
          </a:prstGeom>
          <a:solidFill>
            <a:srgbClr val="FFFF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28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49" y="209601"/>
            <a:ext cx="11080897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Some Changes that Increase Entropy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55550" y="1352601"/>
            <a:ext cx="11080897" cy="3965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4400" dirty="0">
              <a:latin typeface="Arial" charset="0"/>
            </a:endParaRPr>
          </a:p>
          <a:p>
            <a:pPr marL="1658938" lvl="1" indent="-1201738">
              <a:lnSpc>
                <a:spcPct val="90000"/>
              </a:lnSpc>
            </a:pPr>
            <a:r>
              <a:rPr lang="en-US" sz="4800" dirty="0">
                <a:solidFill>
                  <a:srgbClr val="0070C0"/>
                </a:solidFill>
                <a:latin typeface="Arial" charset="0"/>
              </a:rPr>
              <a:t>#5 – </a:t>
            </a:r>
            <a:r>
              <a:rPr lang="en-US" sz="4800" dirty="0">
                <a:latin typeface="Arial" charset="0"/>
              </a:rPr>
              <a:t>Products that have more molecular complexity</a:t>
            </a:r>
            <a:endParaRPr lang="en-US" sz="4800" baseline="30000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4800" b="0" dirty="0">
              <a:latin typeface="Arial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en-US" sz="4400" b="0" dirty="0">
              <a:latin typeface="Arial"/>
              <a:cs typeface="Arial"/>
            </a:endParaRPr>
          </a:p>
          <a:p>
            <a:pPr lvl="1"/>
            <a:endParaRPr lang="en-US" sz="3600" b="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61447255-3090-21B4-2AF2-96D80A1EC3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2535">
            <a:off x="10557058" y="1277487"/>
            <a:ext cx="876532" cy="175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0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05696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Changes in Entropy - Examples 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41717"/>
            <a:ext cx="5486400" cy="5211762"/>
          </a:xfrm>
          <a:noFill/>
          <a:ln w="101600">
            <a:noFill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sz="3600" b="1" dirty="0">
                <a:solidFill>
                  <a:srgbClr val="0070C0"/>
                </a:solidFill>
                <a:cs typeface="Arial"/>
              </a:rPr>
              <a:t>Molecular Complexity</a:t>
            </a:r>
          </a:p>
          <a:p>
            <a:pPr eaLnBrk="1" hangingPunct="1"/>
            <a:r>
              <a:rPr lang="en-US" dirty="0">
                <a:latin typeface="Arial" charset="0"/>
              </a:rPr>
              <a:t>Larger, more complex molecules generally have larger entropy.</a:t>
            </a:r>
          </a:p>
          <a:p>
            <a:pPr marL="400050" lvl="1" indent="0">
              <a:buNone/>
            </a:pPr>
            <a:r>
              <a:rPr lang="en-US" b="1" i="1" dirty="0">
                <a:solidFill>
                  <a:srgbClr val="FF0000"/>
                </a:solidFill>
                <a:latin typeface="Arial" charset="0"/>
              </a:rPr>
              <a:t>Larger/Complex doesn’t always mean molar mass!</a:t>
            </a:r>
          </a:p>
          <a:p>
            <a:pPr eaLnBrk="1" hangingPunct="1"/>
            <a:r>
              <a:rPr lang="en-US" dirty="0">
                <a:latin typeface="Arial" charset="0"/>
              </a:rPr>
              <a:t>More energy levels/states are available, allowing more dispersal of energy through the states.</a:t>
            </a:r>
          </a:p>
          <a:p>
            <a:pPr marL="0" indent="0">
              <a:buNone/>
            </a:pPr>
            <a:endParaRPr lang="en-US" sz="3600" b="1" dirty="0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endParaRPr lang="en-US" sz="3600" b="1" dirty="0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br>
              <a:rPr lang="en-US" sz="3600" b="1" dirty="0">
                <a:solidFill>
                  <a:srgbClr val="0070C0"/>
                </a:solidFill>
                <a:cs typeface="Arial"/>
              </a:rPr>
            </a:br>
            <a:br>
              <a:rPr lang="en-US" sz="3600" b="1" dirty="0">
                <a:solidFill>
                  <a:srgbClr val="0070C0"/>
                </a:solidFill>
                <a:cs typeface="Arial"/>
              </a:rPr>
            </a:br>
            <a:br>
              <a:rPr lang="en-US" sz="3600" b="1" dirty="0">
                <a:solidFill>
                  <a:srgbClr val="0070C0"/>
                </a:solidFill>
                <a:cs typeface="Arial"/>
              </a:rPr>
            </a:br>
            <a:endParaRPr lang="en-US" sz="3600" b="1" baseline="-25000" dirty="0">
              <a:solidFill>
                <a:srgbClr val="0070C0"/>
              </a:solidFill>
              <a:cs typeface="Arial"/>
            </a:endParaRPr>
          </a:p>
        </p:txBody>
      </p:sp>
      <p:pic>
        <p:nvPicPr>
          <p:cNvPr id="9" name="Picture 5" descr="C17_p8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31"/>
          <a:stretch>
            <a:fillRect/>
          </a:stretch>
        </p:blipFill>
        <p:spPr bwMode="auto">
          <a:xfrm>
            <a:off x="6484222" y="1503972"/>
            <a:ext cx="5326777" cy="162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C17_p8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41"/>
          <a:stretch>
            <a:fillRect/>
          </a:stretch>
        </p:blipFill>
        <p:spPr bwMode="auto">
          <a:xfrm>
            <a:off x="6411349" y="3275571"/>
            <a:ext cx="5399650" cy="144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69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05696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Changes in Entropy - Examples 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685799" y="1241717"/>
            <a:ext cx="7427913" cy="5211762"/>
          </a:xfrm>
          <a:noFill/>
          <a:ln w="101600">
            <a:noFill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sz="3600" b="1" dirty="0">
                <a:solidFill>
                  <a:srgbClr val="0070C0"/>
                </a:solidFill>
                <a:cs typeface="Arial"/>
              </a:rPr>
              <a:t>Molar Mass </a:t>
            </a:r>
          </a:p>
          <a:p>
            <a:r>
              <a:rPr lang="en-US" sz="3600" dirty="0">
                <a:latin typeface="Arial" charset="0"/>
              </a:rPr>
              <a:t>Commonly looks like the larger the molar mass, the larger the entropy...but the mass isn’t the </a:t>
            </a:r>
            <a:br>
              <a:rPr lang="en-US" sz="3600" dirty="0">
                <a:latin typeface="Arial" charset="0"/>
              </a:rPr>
            </a:br>
            <a:r>
              <a:rPr lang="en-US" sz="3600" i="1" u="sng" dirty="0">
                <a:latin typeface="Arial" charset="0"/>
              </a:rPr>
              <a:t>direct</a:t>
            </a:r>
            <a:r>
              <a:rPr lang="en-US" sz="3600" dirty="0">
                <a:latin typeface="Arial" charset="0"/>
              </a:rPr>
              <a:t> reason</a:t>
            </a:r>
            <a:endParaRPr lang="en-US" sz="3600" i="1" dirty="0">
              <a:latin typeface="Arial" charset="0"/>
            </a:endParaRPr>
          </a:p>
          <a:p>
            <a:pPr eaLnBrk="1" hangingPunct="1"/>
            <a:r>
              <a:rPr lang="en-US" sz="3600" dirty="0">
                <a:latin typeface="Arial" charset="0"/>
              </a:rPr>
              <a:t>Seems a little counter intuitive…larger things can’t have as many places to be arranged in the same among of space, right? </a:t>
            </a:r>
          </a:p>
          <a:p>
            <a:pPr marL="0" indent="0">
              <a:buNone/>
            </a:pPr>
            <a:endParaRPr lang="en-US" sz="3600" b="1" dirty="0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endParaRPr lang="en-US" sz="3600" b="1" dirty="0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endParaRPr lang="en-US" sz="3600" b="1" baseline="-25000" dirty="0">
              <a:solidFill>
                <a:srgbClr val="0070C0"/>
              </a:solidFill>
              <a:cs typeface="Arial"/>
            </a:endParaRPr>
          </a:p>
        </p:txBody>
      </p:sp>
      <p:pic>
        <p:nvPicPr>
          <p:cNvPr id="6" name="Picture 7" descr="17_Pg833_UnTable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8382000" y="1241717"/>
            <a:ext cx="354171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61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05696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Changes in Entropy - Examples 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41717"/>
            <a:ext cx="5181600" cy="5211762"/>
          </a:xfrm>
          <a:noFill/>
          <a:ln w="101600">
            <a:noFill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sz="3600" b="1" dirty="0">
                <a:solidFill>
                  <a:srgbClr val="0070C0"/>
                </a:solidFill>
                <a:cs typeface="Arial"/>
              </a:rPr>
              <a:t>Molar Mass </a:t>
            </a:r>
          </a:p>
          <a:p>
            <a:r>
              <a:rPr lang="en-US" dirty="0">
                <a:latin typeface="Arial" charset="0"/>
              </a:rPr>
              <a:t>It’s because the mass affects the energy levels!</a:t>
            </a:r>
          </a:p>
          <a:p>
            <a:r>
              <a:rPr lang="en-US" dirty="0">
                <a:latin typeface="Arial" charset="0"/>
              </a:rPr>
              <a:t>The larger the molar mass, the closer the energy levels/states. </a:t>
            </a:r>
          </a:p>
          <a:p>
            <a:pPr eaLnBrk="1" hangingPunct="1"/>
            <a:r>
              <a:rPr lang="en-US" dirty="0">
                <a:latin typeface="Arial" charset="0"/>
              </a:rPr>
              <a:t>The closer the energy states the more ways the energy can be dispersed through them.</a:t>
            </a:r>
          </a:p>
          <a:p>
            <a:pPr marL="0" indent="0">
              <a:buNone/>
            </a:pPr>
            <a:endParaRPr lang="en-US" sz="3600" b="1" baseline="-25000" dirty="0">
              <a:solidFill>
                <a:srgbClr val="0070C0"/>
              </a:solidFill>
              <a:cs typeface="Arial"/>
            </a:endParaRPr>
          </a:p>
        </p:txBody>
      </p:sp>
      <p:pic>
        <p:nvPicPr>
          <p:cNvPr id="1026" name="Picture 2" descr="alt">
            <a:extLst>
              <a:ext uri="{FF2B5EF4-FFF2-40B4-BE49-F238E27FC236}">
                <a16:creationId xmlns:a16="http://schemas.microsoft.com/office/drawing/2014/main" id="{9A2EB190-029B-1915-9B9B-5D3FAF5DB1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00" r="13600"/>
          <a:stretch/>
        </p:blipFill>
        <p:spPr bwMode="auto">
          <a:xfrm>
            <a:off x="5867400" y="1421522"/>
            <a:ext cx="6006059" cy="503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4D75F33-409F-03E4-F4F7-1A693924F1FA}"/>
              </a:ext>
            </a:extLst>
          </p:cNvPr>
          <p:cNvSpPr/>
          <p:nvPr/>
        </p:nvSpPr>
        <p:spPr bwMode="auto">
          <a:xfrm>
            <a:off x="6781800" y="1366558"/>
            <a:ext cx="809467" cy="2422206"/>
          </a:xfrm>
          <a:prstGeom prst="rect">
            <a:avLst/>
          </a:prstGeom>
          <a:solidFill>
            <a:srgbClr val="BBE0E3">
              <a:alpha val="3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16195B-99DF-8BB7-9315-C2026E645BB8}"/>
              </a:ext>
            </a:extLst>
          </p:cNvPr>
          <p:cNvSpPr/>
          <p:nvPr/>
        </p:nvSpPr>
        <p:spPr bwMode="auto">
          <a:xfrm>
            <a:off x="7724934" y="1352601"/>
            <a:ext cx="809466" cy="2422206"/>
          </a:xfrm>
          <a:prstGeom prst="rect">
            <a:avLst/>
          </a:prstGeom>
          <a:solidFill>
            <a:srgbClr val="BBE0E3">
              <a:alpha val="3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30E0E1-EB65-7369-99BB-8AF6D52BAC44}"/>
              </a:ext>
            </a:extLst>
          </p:cNvPr>
          <p:cNvSpPr/>
          <p:nvPr/>
        </p:nvSpPr>
        <p:spPr bwMode="auto">
          <a:xfrm>
            <a:off x="6781800" y="3937500"/>
            <a:ext cx="809467" cy="2422206"/>
          </a:xfrm>
          <a:prstGeom prst="rect">
            <a:avLst/>
          </a:prstGeom>
          <a:solidFill>
            <a:srgbClr val="BBE0E3">
              <a:alpha val="3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35750D-12CE-AE84-7885-8392A9AFE346}"/>
              </a:ext>
            </a:extLst>
          </p:cNvPr>
          <p:cNvSpPr/>
          <p:nvPr/>
        </p:nvSpPr>
        <p:spPr bwMode="auto">
          <a:xfrm>
            <a:off x="7724933" y="3929273"/>
            <a:ext cx="809467" cy="2422206"/>
          </a:xfrm>
          <a:prstGeom prst="rect">
            <a:avLst/>
          </a:prstGeom>
          <a:solidFill>
            <a:srgbClr val="BBE0E3">
              <a:alpha val="3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3B34AA-B2F3-6E76-7E49-65EB3398FE32}"/>
              </a:ext>
            </a:extLst>
          </p:cNvPr>
          <p:cNvSpPr/>
          <p:nvPr/>
        </p:nvSpPr>
        <p:spPr bwMode="auto">
          <a:xfrm>
            <a:off x="8687419" y="3929273"/>
            <a:ext cx="809467" cy="2422206"/>
          </a:xfrm>
          <a:prstGeom prst="rect">
            <a:avLst/>
          </a:prstGeom>
          <a:solidFill>
            <a:srgbClr val="BBE0E3">
              <a:alpha val="3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54A5CB-83BA-CBB3-6DB5-398FD75E798A}"/>
              </a:ext>
            </a:extLst>
          </p:cNvPr>
          <p:cNvSpPr/>
          <p:nvPr/>
        </p:nvSpPr>
        <p:spPr bwMode="auto">
          <a:xfrm>
            <a:off x="9677400" y="3962400"/>
            <a:ext cx="809467" cy="2422206"/>
          </a:xfrm>
          <a:prstGeom prst="rect">
            <a:avLst/>
          </a:prstGeom>
          <a:solidFill>
            <a:srgbClr val="BBE0E3">
              <a:alpha val="3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25B128-19E6-F39F-05F5-3521ACFF4668}"/>
              </a:ext>
            </a:extLst>
          </p:cNvPr>
          <p:cNvSpPr/>
          <p:nvPr/>
        </p:nvSpPr>
        <p:spPr bwMode="auto">
          <a:xfrm>
            <a:off x="10692345" y="3929273"/>
            <a:ext cx="809467" cy="2422206"/>
          </a:xfrm>
          <a:prstGeom prst="rect">
            <a:avLst/>
          </a:prstGeom>
          <a:solidFill>
            <a:srgbClr val="BBE0E3">
              <a:alpha val="3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94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77975" y="1981200"/>
            <a:ext cx="8436050" cy="41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indent="0" algn="ctr">
              <a:spcBef>
                <a:spcPts val="300"/>
              </a:spcBef>
              <a:buNone/>
            </a:pPr>
            <a:r>
              <a:rPr lang="en-US" sz="6000" dirty="0">
                <a:solidFill>
                  <a:srgbClr val="0070C0"/>
                </a:solidFill>
                <a:latin typeface="Arial"/>
                <a:cs typeface="Arial"/>
              </a:rPr>
              <a:t>A little bit about the “Entropy of the Universe”</a:t>
            </a:r>
          </a:p>
          <a:p>
            <a:pPr marL="0" indent="0">
              <a:spcBef>
                <a:spcPts val="300"/>
              </a:spcBef>
              <a:buNone/>
            </a:pPr>
            <a:endParaRPr lang="en-US" sz="4400" dirty="0">
              <a:solidFill>
                <a:srgbClr val="0070C0"/>
              </a:solidFill>
              <a:latin typeface="Arial"/>
              <a:cs typeface="Arial"/>
            </a:endParaRPr>
          </a:p>
          <a:p>
            <a:pPr lvl="1"/>
            <a:endParaRPr lang="en-US" sz="3600" b="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585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02648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Key Concepts about Entropy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55550" y="1457095"/>
            <a:ext cx="11080897" cy="441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US" sz="4000" dirty="0">
                <a:solidFill>
                  <a:srgbClr val="0070C0"/>
                </a:solidFill>
                <a:latin typeface="Arial"/>
                <a:cs typeface="Arial"/>
              </a:rPr>
              <a:t>#1</a:t>
            </a:r>
            <a:r>
              <a:rPr lang="en-US" sz="4000" dirty="0">
                <a:latin typeface="Arial"/>
                <a:cs typeface="Arial"/>
              </a:rPr>
              <a:t> </a:t>
            </a:r>
            <a:r>
              <a:rPr lang="en-US" sz="4000" b="0" dirty="0">
                <a:latin typeface="Arial"/>
                <a:cs typeface="Arial"/>
              </a:rPr>
              <a:t>- a thermodynamic function that </a:t>
            </a:r>
            <a:br>
              <a:rPr lang="en-US" sz="4000" b="0" dirty="0">
                <a:latin typeface="Arial"/>
                <a:cs typeface="Arial"/>
              </a:rPr>
            </a:br>
            <a:r>
              <a:rPr lang="en-US" sz="4000" b="0" dirty="0">
                <a:latin typeface="Arial"/>
                <a:cs typeface="Arial"/>
              </a:rPr>
              <a:t>increases as the number of energetically equivalent ways of arranging the components </a:t>
            </a:r>
            <a:r>
              <a:rPr lang="en-US" sz="4000" dirty="0">
                <a:latin typeface="Arial"/>
                <a:cs typeface="Arial"/>
              </a:rPr>
              <a:t>(microstates) </a:t>
            </a:r>
            <a:r>
              <a:rPr lang="en-US" sz="4000" b="0" dirty="0">
                <a:latin typeface="Arial"/>
                <a:cs typeface="Arial"/>
              </a:rPr>
              <a:t>increases, S.</a:t>
            </a:r>
          </a:p>
          <a:p>
            <a:pPr marL="1485900" lvl="2" indent="-5715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4000" b="0" dirty="0">
                <a:latin typeface="Arial"/>
                <a:cs typeface="Arial"/>
              </a:rPr>
              <a:t>Units are usually  </a:t>
            </a:r>
            <a:r>
              <a:rPr lang="en-US" sz="4000" dirty="0">
                <a:solidFill>
                  <a:srgbClr val="FF0000"/>
                </a:solidFill>
                <a:latin typeface="Arial"/>
                <a:cs typeface="Arial"/>
              </a:rPr>
              <a:t>J/K    </a:t>
            </a:r>
            <a:r>
              <a:rPr lang="en-US" sz="4000" b="0" dirty="0">
                <a:solidFill>
                  <a:schemeClr val="tx1"/>
                </a:solidFill>
                <a:latin typeface="Arial"/>
                <a:cs typeface="Arial"/>
              </a:rPr>
              <a:t>or</a:t>
            </a:r>
            <a:r>
              <a:rPr lang="en-US" sz="4000" dirty="0">
                <a:solidFill>
                  <a:srgbClr val="FF0000"/>
                </a:solidFill>
                <a:latin typeface="Arial"/>
                <a:cs typeface="Arial"/>
              </a:rPr>
              <a:t>  J/</a:t>
            </a:r>
            <a:r>
              <a:rPr lang="en-US" sz="4000" dirty="0" err="1">
                <a:solidFill>
                  <a:srgbClr val="FF0000"/>
                </a:solidFill>
                <a:latin typeface="Arial"/>
                <a:cs typeface="Arial"/>
              </a:rPr>
              <a:t>mol•K</a:t>
            </a:r>
            <a:endParaRPr lang="en-US" sz="40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485900" lvl="2" indent="-5715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FF0000"/>
              </a:solidFill>
              <a:latin typeface="Arial"/>
              <a:cs typeface="Arial"/>
            </a:endParaRPr>
          </a:p>
          <a:p>
            <a:pPr lvl="1"/>
            <a:endParaRPr lang="en-US" sz="3600" b="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A9CACE4B-FF8B-82B7-8D25-DC3821532A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2535">
            <a:off x="10662161" y="350529"/>
            <a:ext cx="876532" cy="175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81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777240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 Law of Thermodynamics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55551" y="1352601"/>
            <a:ext cx="6804439" cy="436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4000" b="0" dirty="0">
                <a:latin typeface="Arial" charset="0"/>
              </a:rPr>
              <a:t>The total entropy change of the </a:t>
            </a:r>
            <a:r>
              <a:rPr lang="en-US" sz="4000" b="0" u="sng" dirty="0">
                <a:latin typeface="Arial" charset="0"/>
              </a:rPr>
              <a:t>universe</a:t>
            </a:r>
            <a:r>
              <a:rPr lang="en-US" sz="4000" b="0" dirty="0">
                <a:latin typeface="Arial" charset="0"/>
              </a:rPr>
              <a:t> must be </a:t>
            </a:r>
            <a:r>
              <a:rPr lang="en-US" sz="4000" dirty="0">
                <a:solidFill>
                  <a:srgbClr val="00B050"/>
                </a:solidFill>
                <a:latin typeface="Arial" charset="0"/>
              </a:rPr>
              <a:t>positive</a:t>
            </a:r>
            <a:r>
              <a:rPr lang="en-US" sz="4000" b="0" dirty="0">
                <a:latin typeface="Arial" charset="0"/>
              </a:rPr>
              <a:t> for a process to be spontaneous</a:t>
            </a:r>
          </a:p>
          <a:p>
            <a:pPr marL="0" indent="0">
              <a:lnSpc>
                <a:spcPct val="90000"/>
              </a:lnSpc>
              <a:buNone/>
            </a:pPr>
            <a:endParaRPr lang="en-US" sz="4800" dirty="0">
              <a:latin typeface="Arial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en-US" sz="4800" b="0" dirty="0">
              <a:latin typeface="Arial"/>
              <a:cs typeface="Arial"/>
            </a:endParaRPr>
          </a:p>
          <a:p>
            <a:pPr lvl="1"/>
            <a:endParaRPr lang="en-US" sz="4000" b="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AA91B5-5C78-369E-1655-B9C5E00102A5}"/>
              </a:ext>
            </a:extLst>
          </p:cNvPr>
          <p:cNvSpPr txBox="1"/>
          <p:nvPr/>
        </p:nvSpPr>
        <p:spPr>
          <a:xfrm>
            <a:off x="555549" y="4960634"/>
            <a:ext cx="110808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latin typeface="Arial" charset="0"/>
              </a:rPr>
              <a:t>Reversible process </a:t>
            </a:r>
            <a:r>
              <a:rPr lang="en-US" sz="4000" b="0" dirty="0">
                <a:latin typeface="Arial" charset="0"/>
              </a:rPr>
              <a:t> ∆</a:t>
            </a:r>
            <a:r>
              <a:rPr lang="en-US" sz="4000" b="0" dirty="0" err="1">
                <a:latin typeface="Arial" charset="0"/>
              </a:rPr>
              <a:t>S</a:t>
            </a:r>
            <a:r>
              <a:rPr lang="en-US" sz="4000" b="0" baseline="-25000" dirty="0" err="1">
                <a:latin typeface="Arial" charset="0"/>
              </a:rPr>
              <a:t>univ</a:t>
            </a:r>
            <a:r>
              <a:rPr lang="en-US" sz="4000" b="0" dirty="0">
                <a:latin typeface="Arial" charset="0"/>
              </a:rPr>
              <a:t> = 0</a:t>
            </a:r>
          </a:p>
          <a:p>
            <a:pPr>
              <a:lnSpc>
                <a:spcPct val="90000"/>
              </a:lnSpc>
            </a:pPr>
            <a:r>
              <a:rPr lang="en-US" sz="4000" dirty="0">
                <a:latin typeface="Arial" charset="0"/>
              </a:rPr>
              <a:t>Irreversible spontaneous process </a:t>
            </a:r>
            <a:r>
              <a:rPr lang="en-US" sz="4000" b="0" dirty="0">
                <a:latin typeface="Arial" charset="0"/>
              </a:rPr>
              <a:t> ∆</a:t>
            </a:r>
            <a:r>
              <a:rPr lang="en-US" sz="4000" b="0" dirty="0" err="1">
                <a:latin typeface="Arial" charset="0"/>
              </a:rPr>
              <a:t>S</a:t>
            </a:r>
            <a:r>
              <a:rPr lang="en-US" sz="4000" b="0" baseline="-25000" dirty="0" err="1">
                <a:latin typeface="Arial" charset="0"/>
              </a:rPr>
              <a:t>univ</a:t>
            </a:r>
            <a:r>
              <a:rPr lang="en-US" sz="4000" b="0" dirty="0">
                <a:latin typeface="Arial" charset="0"/>
              </a:rPr>
              <a:t> &gt; 0</a:t>
            </a:r>
          </a:p>
        </p:txBody>
      </p:sp>
      <p:pic>
        <p:nvPicPr>
          <p:cNvPr id="5122" name="Picture 2" descr="The laws of thermodynamics (article) | Khan Academy">
            <a:extLst>
              <a:ext uri="{FF2B5EF4-FFF2-40B4-BE49-F238E27FC236}">
                <a16:creationId xmlns:a16="http://schemas.microsoft.com/office/drawing/2014/main" id="{2DCB2C97-5E1D-EE0E-0BB0-2C057FCB8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861" y="604958"/>
            <a:ext cx="3689010" cy="365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4AE83135-E85C-3F8D-E463-EA333D1FC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8600" y="3777948"/>
            <a:ext cx="11080897" cy="277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00B050"/>
                </a:solidFill>
                <a:latin typeface="Symbol" charset="0"/>
              </a:rPr>
              <a:t>D</a:t>
            </a:r>
            <a:r>
              <a:rPr lang="en-US" sz="4800" i="1" dirty="0" err="1">
                <a:solidFill>
                  <a:srgbClr val="00B050"/>
                </a:solidFill>
                <a:latin typeface="Arial" charset="0"/>
              </a:rPr>
              <a:t>S</a:t>
            </a:r>
            <a:r>
              <a:rPr lang="en-US" sz="4800" baseline="-25000" dirty="0" err="1">
                <a:solidFill>
                  <a:srgbClr val="00B050"/>
                </a:solidFill>
                <a:latin typeface="Arial" charset="0"/>
              </a:rPr>
              <a:t>universe</a:t>
            </a:r>
            <a:r>
              <a:rPr lang="en-US" sz="4800" dirty="0">
                <a:latin typeface="Arial" charset="0"/>
              </a:rPr>
              <a:t> = </a:t>
            </a:r>
            <a:r>
              <a:rPr lang="en-US" sz="4800" dirty="0" err="1">
                <a:latin typeface="Symbol" charset="0"/>
              </a:rPr>
              <a:t>D</a:t>
            </a:r>
            <a:r>
              <a:rPr lang="en-US" sz="4800" i="1" dirty="0" err="1">
                <a:latin typeface="Arial" charset="0"/>
              </a:rPr>
              <a:t>S</a:t>
            </a:r>
            <a:r>
              <a:rPr lang="en-US" sz="4800" baseline="-25000" dirty="0" err="1">
                <a:latin typeface="Arial" charset="0"/>
              </a:rPr>
              <a:t>system</a:t>
            </a:r>
            <a:r>
              <a:rPr lang="en-US" sz="4800" dirty="0">
                <a:latin typeface="Arial" charset="0"/>
              </a:rPr>
              <a:t> + </a:t>
            </a:r>
            <a:r>
              <a:rPr lang="en-US" sz="4800" dirty="0" err="1">
                <a:latin typeface="Symbol" charset="0"/>
              </a:rPr>
              <a:t>D</a:t>
            </a:r>
            <a:r>
              <a:rPr lang="en-US" sz="4800" i="1" dirty="0" err="1">
                <a:latin typeface="Arial" charset="0"/>
              </a:rPr>
              <a:t>S</a:t>
            </a:r>
            <a:r>
              <a:rPr lang="en-US" sz="4800" baseline="-25000" dirty="0" err="1">
                <a:latin typeface="Arial" charset="0"/>
              </a:rPr>
              <a:t>surroundings</a:t>
            </a:r>
            <a:endParaRPr lang="en-US" sz="4800" dirty="0">
              <a:latin typeface="Arial" charset="0"/>
            </a:endParaRPr>
          </a:p>
          <a:p>
            <a:pPr lvl="1"/>
            <a:endParaRPr lang="en-US" sz="4400" dirty="0">
              <a:latin typeface="Arial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en-US" sz="4400" b="0" dirty="0">
              <a:latin typeface="Arial"/>
              <a:cs typeface="Arial"/>
            </a:endParaRPr>
          </a:p>
          <a:p>
            <a:pPr lvl="1"/>
            <a:endParaRPr lang="en-US" sz="3600" b="0" dirty="0">
              <a:solidFill>
                <a:schemeClr val="tx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28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49" y="209601"/>
            <a:ext cx="11080893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Yes, you can still have negative </a:t>
            </a:r>
            <a:r>
              <a:rPr lang="en-US" sz="4400" b="1" u="sng" dirty="0" err="1">
                <a:latin typeface="Symbol" charset="0"/>
              </a:rPr>
              <a:t>D</a:t>
            </a:r>
            <a:r>
              <a:rPr lang="en-US" sz="4400" b="1" i="1" u="sng" dirty="0" err="1">
                <a:latin typeface="Arial" charset="0"/>
              </a:rPr>
              <a:t>S</a:t>
            </a:r>
            <a:r>
              <a:rPr lang="en-US" sz="4400" b="1" u="sng" baseline="-25000" dirty="0" err="1">
                <a:latin typeface="Arial" charset="0"/>
              </a:rPr>
              <a:t>system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55550" y="1352601"/>
            <a:ext cx="11080897" cy="567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latin typeface="Symbol" charset="0"/>
              </a:rPr>
              <a:t>D</a:t>
            </a:r>
            <a:r>
              <a:rPr lang="en-US" sz="4800" i="1" dirty="0" err="1">
                <a:latin typeface="Arial" charset="0"/>
              </a:rPr>
              <a:t>S</a:t>
            </a:r>
            <a:r>
              <a:rPr lang="en-US" sz="4800" baseline="-25000" dirty="0" err="1">
                <a:latin typeface="Arial" charset="0"/>
              </a:rPr>
              <a:t>universe</a:t>
            </a:r>
            <a:r>
              <a:rPr lang="en-US" sz="4800" dirty="0">
                <a:latin typeface="Arial" charset="0"/>
              </a:rPr>
              <a:t> = </a:t>
            </a:r>
            <a:r>
              <a:rPr lang="en-US" sz="4800" dirty="0" err="1">
                <a:latin typeface="Symbol" charset="0"/>
              </a:rPr>
              <a:t>D</a:t>
            </a:r>
            <a:r>
              <a:rPr lang="en-US" sz="4800" i="1" dirty="0" err="1">
                <a:latin typeface="Arial" charset="0"/>
              </a:rPr>
              <a:t>S</a:t>
            </a:r>
            <a:r>
              <a:rPr lang="en-US" sz="4800" baseline="-25000" dirty="0" err="1">
                <a:latin typeface="Arial" charset="0"/>
              </a:rPr>
              <a:t>system</a:t>
            </a:r>
            <a:r>
              <a:rPr lang="en-US" sz="4800" dirty="0">
                <a:latin typeface="Arial" charset="0"/>
              </a:rPr>
              <a:t> + </a:t>
            </a:r>
            <a:r>
              <a:rPr lang="en-US" sz="4800" dirty="0" err="1">
                <a:latin typeface="Symbol" charset="0"/>
              </a:rPr>
              <a:t>D</a:t>
            </a:r>
            <a:r>
              <a:rPr lang="en-US" sz="4800" i="1" dirty="0" err="1">
                <a:latin typeface="Arial" charset="0"/>
              </a:rPr>
              <a:t>S</a:t>
            </a:r>
            <a:r>
              <a:rPr lang="en-US" sz="4800" baseline="-25000" dirty="0" err="1">
                <a:latin typeface="Arial" charset="0"/>
              </a:rPr>
              <a:t>surroundings</a:t>
            </a:r>
            <a:endParaRPr lang="en-US" sz="4800" dirty="0">
              <a:latin typeface="Arial" charset="0"/>
            </a:endParaRPr>
          </a:p>
          <a:p>
            <a:pPr lvl="1"/>
            <a:endParaRPr lang="en-US" sz="4400" dirty="0">
              <a:latin typeface="Arial" charset="0"/>
            </a:endParaRPr>
          </a:p>
          <a:p>
            <a:pPr marL="0" lvl="1"/>
            <a:r>
              <a:rPr lang="en-US" sz="4400" b="0" dirty="0">
                <a:latin typeface="Arial" charset="0"/>
              </a:rPr>
              <a:t>If the entropy of the </a:t>
            </a:r>
            <a:r>
              <a:rPr lang="en-US" sz="4400" b="0" u="sng" dirty="0">
                <a:latin typeface="Arial" charset="0"/>
              </a:rPr>
              <a:t>system</a:t>
            </a:r>
          </a:p>
          <a:p>
            <a:pPr marL="0" lvl="1"/>
            <a:endParaRPr lang="en-US" sz="4400" b="0" dirty="0">
              <a:latin typeface="Arial" charset="0"/>
            </a:endParaRPr>
          </a:p>
          <a:p>
            <a:pPr marL="0" lvl="1">
              <a:lnSpc>
                <a:spcPts val="6000"/>
              </a:lnSpc>
            </a:pPr>
            <a:r>
              <a:rPr lang="en-US" sz="4400" b="0" dirty="0">
                <a:latin typeface="Arial" charset="0"/>
              </a:rPr>
              <a:t>Then the entropy of the </a:t>
            </a:r>
            <a:r>
              <a:rPr lang="en-US" sz="4400" b="0" u="sng" dirty="0">
                <a:latin typeface="Arial" charset="0"/>
              </a:rPr>
              <a:t>surroundings</a:t>
            </a:r>
            <a:r>
              <a:rPr lang="en-US" sz="4400" b="0" dirty="0">
                <a:latin typeface="Arial" charset="0"/>
              </a:rPr>
              <a:t> must    </a:t>
            </a:r>
            <a:br>
              <a:rPr lang="en-US" sz="4400" b="0" dirty="0">
                <a:latin typeface="Arial" charset="0"/>
              </a:rPr>
            </a:br>
            <a:r>
              <a:rPr lang="en-US" sz="4400" b="0" dirty="0">
                <a:latin typeface="Arial" charset="0"/>
              </a:rPr>
              <a:t>       by a </a:t>
            </a:r>
            <a:r>
              <a:rPr lang="en-US" sz="4400" i="1" dirty="0">
                <a:latin typeface="Arial" charset="0"/>
              </a:rPr>
              <a:t>larger</a:t>
            </a:r>
            <a:r>
              <a:rPr lang="en-US" sz="4400" b="0" dirty="0">
                <a:latin typeface="Arial" charset="0"/>
              </a:rPr>
              <a:t> amount.</a:t>
            </a:r>
          </a:p>
          <a:p>
            <a:pPr marL="0" indent="0">
              <a:spcBef>
                <a:spcPts val="300"/>
              </a:spcBef>
              <a:buNone/>
            </a:pPr>
            <a:endParaRPr lang="en-US" sz="4400" b="0" dirty="0">
              <a:latin typeface="Arial"/>
              <a:cs typeface="Arial"/>
            </a:endParaRPr>
          </a:p>
          <a:p>
            <a:pPr lvl="1"/>
            <a:endParaRPr lang="en-US" sz="3600" b="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089FB61-8B95-6A28-0C13-F41BFADAB6BC}"/>
              </a:ext>
            </a:extLst>
          </p:cNvPr>
          <p:cNvCxnSpPr/>
          <p:nvPr/>
        </p:nvCxnSpPr>
        <p:spPr bwMode="auto">
          <a:xfrm>
            <a:off x="7696200" y="2819400"/>
            <a:ext cx="0" cy="914400"/>
          </a:xfrm>
          <a:prstGeom prst="straightConnector1">
            <a:avLst/>
          </a:prstGeom>
          <a:solidFill>
            <a:schemeClr val="accent1"/>
          </a:solidFill>
          <a:ln w="12700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10CD738-2E4A-4E54-62E1-E816B9990F58}"/>
              </a:ext>
            </a:extLst>
          </p:cNvPr>
          <p:cNvCxnSpPr>
            <a:cxnSpLocks/>
          </p:cNvCxnSpPr>
          <p:nvPr/>
        </p:nvCxnSpPr>
        <p:spPr bwMode="auto">
          <a:xfrm flipV="1">
            <a:off x="1295400" y="4800600"/>
            <a:ext cx="0" cy="914400"/>
          </a:xfrm>
          <a:prstGeom prst="straightConnector1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2D23D36-BD49-5DCC-5835-7DA75ED9F014}"/>
              </a:ext>
            </a:extLst>
          </p:cNvPr>
          <p:cNvSpPr txBox="1"/>
          <p:nvPr/>
        </p:nvSpPr>
        <p:spPr>
          <a:xfrm>
            <a:off x="8790025" y="5505399"/>
            <a:ext cx="2971798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Do not need to write this down!</a:t>
            </a:r>
          </a:p>
        </p:txBody>
      </p:sp>
    </p:spTree>
    <p:extLst>
      <p:ext uri="{BB962C8B-B14F-4D97-AF65-F5344CB8AC3E}">
        <p14:creationId xmlns:p14="http://schemas.microsoft.com/office/powerpoint/2010/main" val="57184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777240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 Law of Thermodynamics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55550" y="1352601"/>
            <a:ext cx="11331650" cy="560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00B050"/>
                </a:solidFill>
                <a:latin typeface="Symbol" charset="0"/>
              </a:rPr>
              <a:t>D</a:t>
            </a:r>
            <a:r>
              <a:rPr lang="en-US" sz="4800" i="1" dirty="0" err="1">
                <a:solidFill>
                  <a:srgbClr val="00B050"/>
                </a:solidFill>
                <a:latin typeface="Arial" charset="0"/>
              </a:rPr>
              <a:t>S</a:t>
            </a:r>
            <a:r>
              <a:rPr lang="en-US" sz="4800" baseline="-25000" dirty="0" err="1">
                <a:solidFill>
                  <a:srgbClr val="00B050"/>
                </a:solidFill>
                <a:latin typeface="Arial" charset="0"/>
              </a:rPr>
              <a:t>universe</a:t>
            </a:r>
            <a:r>
              <a:rPr lang="en-US" sz="4800" dirty="0">
                <a:latin typeface="Arial" charset="0"/>
              </a:rPr>
              <a:t> = </a:t>
            </a:r>
            <a:r>
              <a:rPr lang="en-US" sz="4000" dirty="0" err="1">
                <a:solidFill>
                  <a:srgbClr val="FF0000"/>
                </a:solidFill>
                <a:latin typeface="Symbol" charset="0"/>
              </a:rPr>
              <a:t>D</a:t>
            </a:r>
            <a:r>
              <a:rPr lang="en-US" sz="4000" i="1" dirty="0" err="1">
                <a:solidFill>
                  <a:srgbClr val="FF0000"/>
                </a:solidFill>
                <a:latin typeface="Arial" charset="0"/>
              </a:rPr>
              <a:t>S</a:t>
            </a:r>
            <a:r>
              <a:rPr lang="en-US" sz="4000" baseline="-25000" dirty="0" err="1">
                <a:solidFill>
                  <a:srgbClr val="FF0000"/>
                </a:solidFill>
                <a:latin typeface="Arial" charset="0"/>
              </a:rPr>
              <a:t>system</a:t>
            </a:r>
            <a:r>
              <a:rPr lang="en-US" sz="4800" dirty="0">
                <a:latin typeface="Arial" charset="0"/>
              </a:rPr>
              <a:t> + </a:t>
            </a:r>
            <a:r>
              <a:rPr lang="en-US" sz="7200" dirty="0" err="1">
                <a:solidFill>
                  <a:srgbClr val="00B050"/>
                </a:solidFill>
                <a:latin typeface="Symbol" charset="0"/>
              </a:rPr>
              <a:t>D</a:t>
            </a:r>
            <a:r>
              <a:rPr lang="en-US" sz="7200" i="1" dirty="0" err="1">
                <a:solidFill>
                  <a:srgbClr val="00B050"/>
                </a:solidFill>
                <a:latin typeface="Arial" charset="0"/>
              </a:rPr>
              <a:t>S</a:t>
            </a:r>
            <a:r>
              <a:rPr lang="en-US" sz="7200" baseline="-25000" dirty="0" err="1">
                <a:solidFill>
                  <a:srgbClr val="00B050"/>
                </a:solidFill>
                <a:latin typeface="Arial" charset="0"/>
              </a:rPr>
              <a:t>surroundings</a:t>
            </a:r>
            <a:endParaRPr lang="en-US" sz="7200" dirty="0">
              <a:solidFill>
                <a:srgbClr val="00B050"/>
              </a:solidFill>
              <a:latin typeface="Arial" charset="0"/>
            </a:endParaRPr>
          </a:p>
          <a:p>
            <a:pPr lvl="1"/>
            <a:endParaRPr lang="en-US" sz="4400" dirty="0">
              <a:latin typeface="Arial" charset="0"/>
            </a:endParaRPr>
          </a:p>
          <a:p>
            <a:pPr marL="0" lvl="1" eaLnBrk="1" hangingPunct="1"/>
            <a:r>
              <a:rPr lang="en-US" sz="4400" b="0" dirty="0">
                <a:latin typeface="Arial" charset="0"/>
              </a:rPr>
              <a:t>When </a:t>
            </a:r>
            <a:r>
              <a:rPr lang="en-US" sz="4400" b="0" dirty="0" err="1">
                <a:latin typeface="Symbol" charset="0"/>
              </a:rPr>
              <a:t>D</a:t>
            </a:r>
            <a:r>
              <a:rPr lang="en-US" sz="4400" b="0" i="1" dirty="0" err="1">
                <a:latin typeface="Arial" charset="0"/>
              </a:rPr>
              <a:t>S</a:t>
            </a:r>
            <a:r>
              <a:rPr lang="en-US" sz="4400" b="0" baseline="-25000" dirty="0" err="1">
                <a:latin typeface="Arial" charset="0"/>
              </a:rPr>
              <a:t>system</a:t>
            </a:r>
            <a:r>
              <a:rPr lang="en-US" sz="4400" b="0" dirty="0">
                <a:latin typeface="Arial" charset="0"/>
              </a:rPr>
              <a:t> is negative, </a:t>
            </a:r>
          </a:p>
          <a:p>
            <a:pPr marL="0" lvl="1" eaLnBrk="1" hangingPunct="1"/>
            <a:endParaRPr lang="en-US" b="0" dirty="0">
              <a:latin typeface="Arial" charset="0"/>
            </a:endParaRPr>
          </a:p>
          <a:p>
            <a:pPr marL="0" lvl="1" eaLnBrk="1" hangingPunct="1"/>
            <a:r>
              <a:rPr lang="en-US" sz="4400" b="0" dirty="0" err="1">
                <a:latin typeface="Symbol" charset="0"/>
              </a:rPr>
              <a:t>D</a:t>
            </a:r>
            <a:r>
              <a:rPr lang="en-US" sz="4400" b="0" i="1" dirty="0" err="1">
                <a:latin typeface="Arial" charset="0"/>
              </a:rPr>
              <a:t>S</a:t>
            </a:r>
            <a:r>
              <a:rPr lang="en-US" sz="4400" b="0" baseline="-25000" dirty="0" err="1">
                <a:latin typeface="Arial" charset="0"/>
              </a:rPr>
              <a:t>surroundings</a:t>
            </a:r>
            <a:r>
              <a:rPr lang="en-US" sz="4400" b="0" baseline="-25000" dirty="0">
                <a:latin typeface="Arial" charset="0"/>
              </a:rPr>
              <a:t> </a:t>
            </a:r>
            <a:r>
              <a:rPr lang="en-US" sz="4400" b="0" dirty="0">
                <a:latin typeface="Arial" charset="0"/>
              </a:rPr>
              <a:t>must be positive </a:t>
            </a:r>
            <a:br>
              <a:rPr lang="en-US" sz="4400" b="0" dirty="0">
                <a:latin typeface="Arial" charset="0"/>
              </a:rPr>
            </a:br>
            <a:r>
              <a:rPr lang="en-US" sz="4400" dirty="0">
                <a:latin typeface="Arial" charset="0"/>
              </a:rPr>
              <a:t>AND</a:t>
            </a:r>
            <a:r>
              <a:rPr lang="en-US" sz="4400" b="0" dirty="0">
                <a:latin typeface="Arial" charset="0"/>
              </a:rPr>
              <a:t> bigger for a spontaneous process.</a:t>
            </a:r>
            <a:endParaRPr lang="en-US" sz="3600" b="0" dirty="0">
              <a:latin typeface="Arial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en-US" sz="4400" b="0" dirty="0">
              <a:latin typeface="Arial"/>
              <a:cs typeface="Arial"/>
            </a:endParaRPr>
          </a:p>
          <a:p>
            <a:pPr lvl="1"/>
            <a:endParaRPr lang="en-US" sz="3600" b="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EE27A8-B6D5-D1B2-F336-2D7D9DDFCB9C}"/>
              </a:ext>
            </a:extLst>
          </p:cNvPr>
          <p:cNvSpPr txBox="1"/>
          <p:nvPr/>
        </p:nvSpPr>
        <p:spPr>
          <a:xfrm>
            <a:off x="8763000" y="5663419"/>
            <a:ext cx="2971798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Do not need to write this down!</a:t>
            </a:r>
          </a:p>
        </p:txBody>
      </p:sp>
    </p:spTree>
    <p:extLst>
      <p:ext uri="{BB962C8B-B14F-4D97-AF65-F5344CB8AC3E}">
        <p14:creationId xmlns:p14="http://schemas.microsoft.com/office/powerpoint/2010/main" val="144867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777240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 Law of Thermodynamics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55550" y="1352601"/>
            <a:ext cx="11331650" cy="560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00B050"/>
                </a:solidFill>
                <a:latin typeface="Symbol" charset="0"/>
              </a:rPr>
              <a:t>D</a:t>
            </a:r>
            <a:r>
              <a:rPr lang="en-US" sz="4800" i="1" dirty="0" err="1">
                <a:solidFill>
                  <a:srgbClr val="00B050"/>
                </a:solidFill>
                <a:latin typeface="Arial" charset="0"/>
              </a:rPr>
              <a:t>S</a:t>
            </a:r>
            <a:r>
              <a:rPr lang="en-US" sz="4800" baseline="-25000" dirty="0" err="1">
                <a:solidFill>
                  <a:srgbClr val="00B050"/>
                </a:solidFill>
                <a:latin typeface="Arial" charset="0"/>
              </a:rPr>
              <a:t>universe</a:t>
            </a:r>
            <a:r>
              <a:rPr lang="en-US" sz="4800" dirty="0">
                <a:latin typeface="Arial" charset="0"/>
              </a:rPr>
              <a:t> = </a:t>
            </a:r>
            <a:r>
              <a:rPr lang="en-US" sz="7200" dirty="0" err="1">
                <a:solidFill>
                  <a:srgbClr val="00B050"/>
                </a:solidFill>
                <a:latin typeface="Symbol" charset="0"/>
              </a:rPr>
              <a:t>D</a:t>
            </a:r>
            <a:r>
              <a:rPr lang="en-US" sz="7200" i="1" dirty="0" err="1">
                <a:solidFill>
                  <a:srgbClr val="00B050"/>
                </a:solidFill>
                <a:latin typeface="Arial" charset="0"/>
              </a:rPr>
              <a:t>S</a:t>
            </a:r>
            <a:r>
              <a:rPr lang="en-US" sz="7200" baseline="-25000" dirty="0" err="1">
                <a:solidFill>
                  <a:srgbClr val="00B050"/>
                </a:solidFill>
                <a:latin typeface="Arial" charset="0"/>
              </a:rPr>
              <a:t>system</a:t>
            </a:r>
            <a:r>
              <a:rPr lang="en-US" sz="4800" dirty="0">
                <a:latin typeface="Arial" charset="0"/>
              </a:rPr>
              <a:t> + </a:t>
            </a:r>
            <a:r>
              <a:rPr lang="en-US" sz="4000" dirty="0" err="1">
                <a:solidFill>
                  <a:srgbClr val="FF0000"/>
                </a:solidFill>
                <a:latin typeface="Symbol" charset="0"/>
              </a:rPr>
              <a:t>D</a:t>
            </a:r>
            <a:r>
              <a:rPr lang="en-US" sz="4000" i="1" dirty="0" err="1">
                <a:solidFill>
                  <a:srgbClr val="FF0000"/>
                </a:solidFill>
                <a:latin typeface="Arial" charset="0"/>
              </a:rPr>
              <a:t>S</a:t>
            </a:r>
            <a:r>
              <a:rPr lang="en-US" sz="4000" baseline="-25000" dirty="0" err="1">
                <a:solidFill>
                  <a:srgbClr val="FF0000"/>
                </a:solidFill>
                <a:latin typeface="Arial" charset="0"/>
              </a:rPr>
              <a:t>surroundings</a:t>
            </a:r>
            <a:endParaRPr lang="en-US" sz="4000" dirty="0">
              <a:solidFill>
                <a:srgbClr val="FF0000"/>
              </a:solidFill>
              <a:latin typeface="Arial" charset="0"/>
            </a:endParaRPr>
          </a:p>
          <a:p>
            <a:pPr lvl="1"/>
            <a:endParaRPr lang="en-US" sz="4400" dirty="0">
              <a:latin typeface="Arial" charset="0"/>
            </a:endParaRPr>
          </a:p>
          <a:p>
            <a:pPr marL="0" lvl="1" eaLnBrk="1" hangingPunct="1"/>
            <a:r>
              <a:rPr lang="en-US" sz="4400" b="0" dirty="0">
                <a:latin typeface="Arial" charset="0"/>
              </a:rPr>
              <a:t>When </a:t>
            </a:r>
            <a:r>
              <a:rPr lang="en-US" sz="4400" b="0" dirty="0" err="1">
                <a:latin typeface="Symbol" charset="0"/>
              </a:rPr>
              <a:t>D</a:t>
            </a:r>
            <a:r>
              <a:rPr lang="en-US" sz="4400" b="0" i="1" dirty="0" err="1">
                <a:latin typeface="Arial" charset="0"/>
              </a:rPr>
              <a:t>S</a:t>
            </a:r>
            <a:r>
              <a:rPr lang="en-US" sz="4400" b="0" baseline="-25000" dirty="0" err="1">
                <a:latin typeface="Arial" charset="0"/>
              </a:rPr>
              <a:t>surroundings</a:t>
            </a:r>
            <a:r>
              <a:rPr lang="en-US" sz="4400" b="0" dirty="0">
                <a:latin typeface="Arial" charset="0"/>
              </a:rPr>
              <a:t> is negative, </a:t>
            </a:r>
          </a:p>
          <a:p>
            <a:pPr marL="0" lvl="1" eaLnBrk="1" hangingPunct="1"/>
            <a:endParaRPr lang="en-US" sz="2800" b="0" dirty="0">
              <a:latin typeface="Arial" charset="0"/>
            </a:endParaRPr>
          </a:p>
          <a:p>
            <a:pPr marL="0" lvl="1" eaLnBrk="1" hangingPunct="1"/>
            <a:r>
              <a:rPr lang="en-US" sz="4400" b="0" dirty="0" err="1">
                <a:latin typeface="Symbol" charset="0"/>
              </a:rPr>
              <a:t>D</a:t>
            </a:r>
            <a:r>
              <a:rPr lang="en-US" sz="4400" b="0" i="1" dirty="0" err="1">
                <a:latin typeface="Arial" charset="0"/>
              </a:rPr>
              <a:t>S</a:t>
            </a:r>
            <a:r>
              <a:rPr lang="en-US" sz="4400" b="0" baseline="-25000" dirty="0" err="1">
                <a:latin typeface="Arial" charset="0"/>
              </a:rPr>
              <a:t>system</a:t>
            </a:r>
            <a:r>
              <a:rPr lang="en-US" sz="4400" b="0" baseline="-25000" dirty="0">
                <a:latin typeface="Arial" charset="0"/>
              </a:rPr>
              <a:t> </a:t>
            </a:r>
            <a:r>
              <a:rPr lang="en-US" sz="4400" b="0" dirty="0">
                <a:latin typeface="Arial" charset="0"/>
              </a:rPr>
              <a:t>must be positive </a:t>
            </a:r>
            <a:br>
              <a:rPr lang="en-US" sz="4400" b="0" dirty="0">
                <a:latin typeface="Arial" charset="0"/>
              </a:rPr>
            </a:br>
            <a:r>
              <a:rPr lang="en-US" sz="4400" dirty="0">
                <a:latin typeface="Arial" charset="0"/>
              </a:rPr>
              <a:t>AND</a:t>
            </a:r>
            <a:r>
              <a:rPr lang="en-US" sz="4400" b="0" dirty="0">
                <a:latin typeface="Arial" charset="0"/>
              </a:rPr>
              <a:t> bigger for a spontaneous process.</a:t>
            </a:r>
            <a:endParaRPr lang="en-US" sz="3600" b="0" dirty="0">
              <a:latin typeface="Arial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en-US" sz="4400" b="0" dirty="0">
              <a:latin typeface="Arial"/>
              <a:cs typeface="Arial"/>
            </a:endParaRPr>
          </a:p>
          <a:p>
            <a:pPr lvl="1"/>
            <a:endParaRPr lang="en-US" sz="3600" b="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588D1C-5C60-1AFD-10B2-7C2246EE9F27}"/>
              </a:ext>
            </a:extLst>
          </p:cNvPr>
          <p:cNvSpPr txBox="1"/>
          <p:nvPr/>
        </p:nvSpPr>
        <p:spPr>
          <a:xfrm>
            <a:off x="8763000" y="5663419"/>
            <a:ext cx="2971798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Do not need to write this down!</a:t>
            </a:r>
          </a:p>
        </p:txBody>
      </p:sp>
    </p:spTree>
    <p:extLst>
      <p:ext uri="{BB962C8B-B14F-4D97-AF65-F5344CB8AC3E}">
        <p14:creationId xmlns:p14="http://schemas.microsoft.com/office/powerpoint/2010/main" val="274031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02648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Relating Entropy to Heat Energy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55550" y="1352601"/>
            <a:ext cx="11080897" cy="580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0" dirty="0">
                <a:latin typeface="Arial" charset="0"/>
              </a:rPr>
              <a:t>The entropy change in the surroundings is proportional to the amount of heat gained or lost.</a:t>
            </a:r>
          </a:p>
          <a:p>
            <a:endParaRPr lang="en-US" sz="3600" b="0" dirty="0">
              <a:latin typeface="Arial" charset="0"/>
            </a:endParaRPr>
          </a:p>
          <a:p>
            <a:pPr algn="ctr"/>
            <a:r>
              <a:rPr lang="en-US" sz="4400" i="1" dirty="0" err="1">
                <a:latin typeface="Arial" charset="0"/>
              </a:rPr>
              <a:t>q</a:t>
            </a:r>
            <a:r>
              <a:rPr lang="en-US" sz="4400" baseline="-25000" dirty="0" err="1">
                <a:latin typeface="Arial" charset="0"/>
              </a:rPr>
              <a:t>surroundings</a:t>
            </a:r>
            <a:r>
              <a:rPr lang="en-US" sz="4400" dirty="0">
                <a:latin typeface="Arial" charset="0"/>
              </a:rPr>
              <a:t> = </a:t>
            </a:r>
            <a:r>
              <a:rPr lang="en-US" sz="4400" dirty="0">
                <a:latin typeface="Arial" charset="0"/>
                <a:cs typeface="Arial" charset="0"/>
              </a:rPr>
              <a:t>−</a:t>
            </a:r>
            <a:r>
              <a:rPr lang="en-US" sz="4400" i="1" dirty="0" err="1">
                <a:latin typeface="Arial" charset="0"/>
                <a:cs typeface="Arial" charset="0"/>
              </a:rPr>
              <a:t>q</a:t>
            </a:r>
            <a:r>
              <a:rPr lang="en-US" sz="4400" baseline="-25000" dirty="0" err="1">
                <a:latin typeface="Arial" charset="0"/>
                <a:cs typeface="Arial" charset="0"/>
              </a:rPr>
              <a:t>system</a:t>
            </a:r>
            <a:endParaRPr lang="en-US" sz="4400" baseline="-25000" dirty="0">
              <a:latin typeface="Arial" charset="0"/>
              <a:cs typeface="Arial" charset="0"/>
            </a:endParaRPr>
          </a:p>
          <a:p>
            <a:pPr algn="ctr"/>
            <a:endParaRPr lang="en-US" sz="3600" b="0" dirty="0">
              <a:latin typeface="Arial" charset="0"/>
            </a:endParaRPr>
          </a:p>
          <a:p>
            <a:pPr marL="0" indent="0" algn="ctr">
              <a:spcBef>
                <a:spcPts val="300"/>
              </a:spcBef>
              <a:buNone/>
            </a:pPr>
            <a:r>
              <a:rPr lang="en-US" sz="2800" b="0" dirty="0">
                <a:latin typeface="Arial"/>
                <a:cs typeface="Arial"/>
              </a:rPr>
              <a:t>(Equal but opposite sign)</a:t>
            </a:r>
          </a:p>
          <a:p>
            <a:pPr marL="0" indent="0" algn="ctr">
              <a:spcBef>
                <a:spcPts val="300"/>
              </a:spcBef>
              <a:buNone/>
            </a:pPr>
            <a:endParaRPr lang="en-US" sz="2800" b="0" dirty="0">
              <a:latin typeface="Arial"/>
              <a:cs typeface="Arial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2800" b="0" dirty="0">
                <a:latin typeface="Arial"/>
                <a:cs typeface="Arial"/>
              </a:rPr>
              <a:t>(Sometimes it is easier to measure surroundings than the system, or vice versa – our lab experiments can exploit this fact sometimes to make our life more convenient – calorimetry! )</a:t>
            </a:r>
          </a:p>
          <a:p>
            <a:pPr lvl="1"/>
            <a:endParaRPr lang="en-US" sz="3600" b="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84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02648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Relating Entropy to Heat Energy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55550" y="1352601"/>
            <a:ext cx="114078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0" dirty="0">
                <a:latin typeface="Arial" charset="0"/>
              </a:rPr>
              <a:t>The entropy change in the surroundings is also inversely proportional to its temperature.</a:t>
            </a:r>
          </a:p>
          <a:p>
            <a:endParaRPr lang="en-US" sz="3600" b="0" dirty="0">
              <a:latin typeface="Arial" charset="0"/>
            </a:endParaRPr>
          </a:p>
          <a:p>
            <a:r>
              <a:rPr lang="en-US" sz="3600" b="0" dirty="0">
                <a:latin typeface="Arial" charset="0"/>
              </a:rPr>
              <a:t>Meaning the impact of ∆H on entropy is more noticeable at lower temperatures. </a:t>
            </a:r>
          </a:p>
          <a:p>
            <a:pPr lvl="1"/>
            <a:endParaRPr lang="en-US" sz="3600" b="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86274" y="4815840"/>
                <a:ext cx="9219447" cy="1280160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𝒔𝒖𝒓𝒓𝒐𝒖𝒏𝒅𝒊𝒏𝒈𝒔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𝒔𝒚𝒔𝒕𝒆𝒎</m:t>
                              </m:r>
                            </m:sub>
                          </m:sSub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−∆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𝒔𝒚𝒔𝒕𝒆𝒎</m:t>
                              </m:r>
                            </m:sub>
                          </m:sSub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274" y="4815840"/>
                <a:ext cx="9219447" cy="12801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F4F6AB9-2F53-3CDF-1E77-DFB0096B05AD}"/>
              </a:ext>
            </a:extLst>
          </p:cNvPr>
          <p:cNvSpPr txBox="1"/>
          <p:nvPr/>
        </p:nvSpPr>
        <p:spPr>
          <a:xfrm>
            <a:off x="228600" y="6172200"/>
            <a:ext cx="1173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1" dirty="0">
                <a:latin typeface="+mj-lt"/>
              </a:rPr>
              <a:t>*remember* in this class q = ∆H because we are not dealing with changes to P or V</a:t>
            </a:r>
          </a:p>
        </p:txBody>
      </p:sp>
    </p:spTree>
    <p:extLst>
      <p:ext uri="{BB962C8B-B14F-4D97-AF65-F5344CB8AC3E}">
        <p14:creationId xmlns:p14="http://schemas.microsoft.com/office/powerpoint/2010/main" val="279582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19412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Can start to be creative with the equations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55550" y="1352601"/>
            <a:ext cx="11080897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0" dirty="0">
                <a:latin typeface="Arial" charset="0"/>
              </a:rPr>
              <a:t>In my opinion, one of the things that makes topics like Thermodynamics difficult is that there is SO much substitution and rearrangement of equations. </a:t>
            </a:r>
          </a:p>
          <a:p>
            <a:endParaRPr lang="en-US" sz="3200" b="0" dirty="0">
              <a:latin typeface="Arial" charset="0"/>
            </a:endParaRPr>
          </a:p>
          <a:p>
            <a:r>
              <a:rPr lang="en-US" sz="3200" b="0" dirty="0">
                <a:latin typeface="Arial" charset="0"/>
              </a:rPr>
              <a:t>Repetition and exposure helps these come more naturally and quickly. Sometimes a new equation isn’t actually new!</a:t>
            </a:r>
          </a:p>
          <a:p>
            <a:pPr lvl="1"/>
            <a:endParaRPr lang="en-US" sz="3600" b="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86274" y="4509538"/>
                <a:ext cx="8994322" cy="1967462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𝒖𝒏𝒊𝒗𝒆𝒓𝒔𝒆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𝒔𝒚𝒔𝒕𝒆𝒎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𝒔𝒖𝒓𝒓𝒐𝒖𝒏𝒅𝒊𝒏𝒈𝒔</m:t>
                          </m:r>
                        </m:sub>
                      </m:sSub>
                    </m:oMath>
                  </m:oMathPara>
                </a14:m>
                <a:endParaRPr lang="en-US" sz="4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4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</a:t>
                </a:r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sz="4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𝒔𝒚𝒔𝒕𝒆𝒎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−∆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𝒔𝒚𝒔𝒕𝒆𝒎</m:t>
                            </m:r>
                          </m:sub>
                        </m:sSub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den>
                    </m:f>
                  </m:oMath>
                </a14:m>
                <a:endParaRPr lang="en-US" sz="4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274" y="4509538"/>
                <a:ext cx="8994322" cy="1967462"/>
              </a:xfrm>
              <a:prstGeom prst="rect">
                <a:avLst/>
              </a:prstGeom>
              <a:blipFill>
                <a:blip r:embed="rId2"/>
                <a:stretch>
                  <a:fillRect b="-4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144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0264850" cy="1143000"/>
          </a:xfrm>
        </p:spPr>
        <p:txBody>
          <a:bodyPr/>
          <a:lstStyle/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YouTube Link to Presentation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55550" y="1352601"/>
            <a:ext cx="110808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3600" dirty="0">
                <a:solidFill>
                  <a:srgbClr val="0070C0"/>
                </a:solidFill>
                <a:latin typeface="Arial" charset="0"/>
                <a:hlinkClick r:id="rId2"/>
              </a:rPr>
              <a:t>https://youtu.be/I9S9UZAO5kA</a:t>
            </a:r>
            <a:r>
              <a:rPr lang="en-US" sz="3600" dirty="0">
                <a:solidFill>
                  <a:srgbClr val="0070C0"/>
                </a:solidFill>
                <a:latin typeface="Arial" charset="0"/>
              </a:rPr>
              <a:t> </a:t>
            </a:r>
            <a:endParaRPr lang="en-US" sz="48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09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93504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Macrostate State vs Microstate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58FB7E-141A-2590-335B-CFD4207C75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b="50098"/>
          <a:stretch/>
        </p:blipFill>
        <p:spPr>
          <a:xfrm>
            <a:off x="6579433" y="1760025"/>
            <a:ext cx="2644518" cy="3337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43952F-6FD4-4035-D53E-FFBBA23103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t="50000" b="-823"/>
          <a:stretch/>
        </p:blipFill>
        <p:spPr>
          <a:xfrm>
            <a:off x="9223951" y="1694666"/>
            <a:ext cx="2644518" cy="3399561"/>
          </a:xfrm>
          <a:prstGeom prst="rect">
            <a:avLst/>
          </a:prstGeom>
        </p:spPr>
      </p:pic>
      <p:sp>
        <p:nvSpPr>
          <p:cNvPr id="2" name="Text Box 8">
            <a:extLst>
              <a:ext uri="{FF2B5EF4-FFF2-40B4-BE49-F238E27FC236}">
                <a16:creationId xmlns:a16="http://schemas.microsoft.com/office/drawing/2014/main" id="{3300D0A1-6453-7D20-5202-25DE5CEE6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55871"/>
            <a:ext cx="6248400" cy="3970318"/>
          </a:xfrm>
          <a:prstGeom prst="rect">
            <a:avLst/>
          </a:prstGeom>
          <a:solidFill>
            <a:schemeClr val="bg1"/>
          </a:solidFill>
          <a:ln w="101600"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2800" dirty="0"/>
              <a:t>Right now each of these systems should look the same.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2800" dirty="0"/>
              <a:t>We don’t have a way to differentiate between particles.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2800" dirty="0"/>
              <a:t>We end up looking at only the “</a:t>
            </a:r>
            <a:r>
              <a:rPr lang="en-US" sz="2800" dirty="0" err="1"/>
              <a:t>Macrostate</a:t>
            </a:r>
            <a:r>
              <a:rPr lang="en-US" sz="2800" dirty="0"/>
              <a:t>” – each side of each container has two particles in it. </a:t>
            </a:r>
          </a:p>
        </p:txBody>
      </p:sp>
    </p:spTree>
    <p:extLst>
      <p:ext uri="{BB962C8B-B14F-4D97-AF65-F5344CB8AC3E}">
        <p14:creationId xmlns:p14="http://schemas.microsoft.com/office/powerpoint/2010/main" val="240549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93504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Macrostate State vs Microstate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04800" y="1424161"/>
            <a:ext cx="6248400" cy="4832092"/>
          </a:xfrm>
          <a:prstGeom prst="rect">
            <a:avLst/>
          </a:prstGeom>
          <a:solidFill>
            <a:schemeClr val="bg1"/>
          </a:solidFill>
          <a:ln w="101600"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2800" dirty="0"/>
              <a:t>These </a:t>
            </a:r>
            <a:r>
              <a:rPr lang="en-US" sz="2800" u="sng" dirty="0"/>
              <a:t>micro</a:t>
            </a:r>
            <a:r>
              <a:rPr lang="en-US" sz="2800" dirty="0"/>
              <a:t>states all have the same </a:t>
            </a:r>
            <a:r>
              <a:rPr lang="en-US" sz="2800" u="sng" dirty="0"/>
              <a:t>macro</a:t>
            </a:r>
            <a:r>
              <a:rPr lang="en-US" sz="2800" dirty="0"/>
              <a:t>state.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2800" dirty="0"/>
              <a:t>There are six different particle arrangements that result in the same </a:t>
            </a:r>
            <a:r>
              <a:rPr lang="en-US" sz="2800" u="sng" dirty="0"/>
              <a:t>macro</a:t>
            </a:r>
            <a:r>
              <a:rPr lang="en-US" sz="2800" dirty="0"/>
              <a:t>state.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2800" dirty="0"/>
              <a:t>The individual unique particles make up the </a:t>
            </a:r>
            <a:r>
              <a:rPr lang="en-US" sz="2800" u="sng" dirty="0"/>
              <a:t>micro</a:t>
            </a:r>
            <a:r>
              <a:rPr lang="en-US" sz="2800" dirty="0"/>
              <a:t>state, the overall “big picture” is the </a:t>
            </a:r>
            <a:r>
              <a:rPr lang="en-US" sz="2800" u="sng" dirty="0"/>
              <a:t>macro</a:t>
            </a:r>
            <a:r>
              <a:rPr lang="en-US" sz="2800" dirty="0"/>
              <a:t>state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58FB7E-141A-2590-335B-CFD4207C75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98"/>
          <a:stretch/>
        </p:blipFill>
        <p:spPr>
          <a:xfrm>
            <a:off x="6579433" y="1760025"/>
            <a:ext cx="2644518" cy="3337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43952F-6FD4-4035-D53E-FFBBA23103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 b="-823"/>
          <a:stretch/>
        </p:blipFill>
        <p:spPr>
          <a:xfrm>
            <a:off x="9223951" y="1694666"/>
            <a:ext cx="2644518" cy="339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5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98076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Review of Concepts about Entropy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55551" y="1352601"/>
            <a:ext cx="11257117" cy="571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US" sz="3600" dirty="0">
                <a:solidFill>
                  <a:srgbClr val="0070C0"/>
                </a:solidFill>
                <a:latin typeface="Arial"/>
                <a:cs typeface="Arial"/>
              </a:rPr>
              <a:t>#2</a:t>
            </a:r>
            <a:r>
              <a:rPr lang="en-US" sz="3600" dirty="0">
                <a:latin typeface="Arial"/>
                <a:cs typeface="Arial"/>
              </a:rPr>
              <a:t> </a:t>
            </a:r>
            <a:r>
              <a:rPr lang="en-US" sz="3600" b="0" dirty="0">
                <a:latin typeface="Arial"/>
                <a:cs typeface="Arial"/>
              </a:rPr>
              <a:t>– “Random” systems have more energy </a:t>
            </a:r>
            <a:br>
              <a:rPr lang="en-US" sz="3600" b="0" dirty="0">
                <a:latin typeface="Arial"/>
                <a:cs typeface="Arial"/>
              </a:rPr>
            </a:br>
            <a:r>
              <a:rPr lang="en-US" sz="3600" b="0" dirty="0">
                <a:latin typeface="Arial"/>
                <a:cs typeface="Arial"/>
              </a:rPr>
              <a:t>dispersal and are more energetically stable, </a:t>
            </a:r>
            <a:br>
              <a:rPr lang="en-US" sz="3600" b="0" dirty="0">
                <a:latin typeface="Arial"/>
                <a:cs typeface="Arial"/>
              </a:rPr>
            </a:br>
            <a:r>
              <a:rPr lang="en-US" sz="3600" b="0" dirty="0">
                <a:latin typeface="Arial"/>
                <a:cs typeface="Arial"/>
              </a:rPr>
              <a:t>lower energy, than ordered systems. Therefore, e</a:t>
            </a:r>
            <a:r>
              <a:rPr lang="en-US" sz="3600" b="0" dirty="0">
                <a:latin typeface="Arial" charset="0"/>
              </a:rPr>
              <a:t>ntropy change is</a:t>
            </a:r>
            <a:r>
              <a:rPr lang="en-US" sz="3600" dirty="0">
                <a:solidFill>
                  <a:srgbClr val="00B050"/>
                </a:solidFill>
                <a:latin typeface="Arial" charset="0"/>
              </a:rPr>
              <a:t> favorable </a:t>
            </a:r>
            <a:r>
              <a:rPr lang="en-US" sz="3600" b="0" dirty="0">
                <a:latin typeface="Arial" charset="0"/>
              </a:rPr>
              <a:t>when the result is more energy dispersal, when there are more microstate arrangements. </a:t>
            </a:r>
          </a:p>
          <a:p>
            <a:pPr marL="1143000" lvl="1" indent="-685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B050"/>
                </a:solidFill>
                <a:latin typeface="Arial" charset="0"/>
              </a:rPr>
              <a:t> When </a:t>
            </a:r>
            <a:r>
              <a:rPr lang="en-US" sz="3600" dirty="0">
                <a:solidFill>
                  <a:srgbClr val="00B050"/>
                </a:solidFill>
                <a:latin typeface="Symbol" charset="0"/>
              </a:rPr>
              <a:t>D</a:t>
            </a:r>
            <a:r>
              <a:rPr lang="en-US" sz="3600" i="1" dirty="0">
                <a:solidFill>
                  <a:srgbClr val="00B050"/>
                </a:solidFill>
                <a:latin typeface="Arial" charset="0"/>
              </a:rPr>
              <a:t>S</a:t>
            </a:r>
            <a:r>
              <a:rPr lang="en-US" sz="3600" dirty="0">
                <a:solidFill>
                  <a:srgbClr val="00B050"/>
                </a:solidFill>
                <a:latin typeface="Arial" charset="0"/>
              </a:rPr>
              <a:t> is positive.</a:t>
            </a:r>
          </a:p>
          <a:p>
            <a:pPr marL="0" indent="0">
              <a:spcBef>
                <a:spcPts val="300"/>
              </a:spcBef>
              <a:buNone/>
            </a:pPr>
            <a:endParaRPr lang="en-US" sz="4000" b="0" dirty="0">
              <a:latin typeface="Arial"/>
              <a:cs typeface="Arial"/>
            </a:endParaRPr>
          </a:p>
          <a:p>
            <a:pPr marL="0" indent="0">
              <a:spcBef>
                <a:spcPts val="300"/>
              </a:spcBef>
              <a:buNone/>
            </a:pPr>
            <a:endParaRPr lang="en-US" sz="4000" b="0" dirty="0">
              <a:latin typeface="Arial"/>
              <a:cs typeface="Arial"/>
            </a:endParaRPr>
          </a:p>
          <a:p>
            <a:pPr lvl="1"/>
            <a:endParaRPr lang="en-US" sz="3200" b="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093A1C-E3B8-D90B-DACF-B5D6F5E7EBD6}"/>
              </a:ext>
            </a:extLst>
          </p:cNvPr>
          <p:cNvSpPr/>
          <p:nvPr/>
        </p:nvSpPr>
        <p:spPr>
          <a:xfrm>
            <a:off x="3448480" y="5505399"/>
            <a:ext cx="5295039" cy="840230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∆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en-US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5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final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− </a:t>
            </a:r>
            <a:r>
              <a:rPr lang="en-US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5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initial</a:t>
            </a:r>
            <a:endParaRPr lang="en-US" sz="5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BBA20275-242A-ED7F-B6D4-94DDF83689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2535">
            <a:off x="10662161" y="350529"/>
            <a:ext cx="876532" cy="175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39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00362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Review of Concepts about Entropy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55550" y="1670618"/>
            <a:ext cx="9884221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US" sz="4000" dirty="0">
                <a:solidFill>
                  <a:srgbClr val="0070C0"/>
                </a:solidFill>
                <a:latin typeface="Arial"/>
                <a:cs typeface="Arial"/>
              </a:rPr>
              <a:t>#3</a:t>
            </a:r>
            <a:r>
              <a:rPr lang="en-US" sz="4000" dirty="0">
                <a:latin typeface="Arial"/>
                <a:cs typeface="Arial"/>
              </a:rPr>
              <a:t> </a:t>
            </a:r>
            <a:r>
              <a:rPr lang="en-US" sz="4000" b="0" dirty="0">
                <a:latin typeface="Arial"/>
                <a:cs typeface="Arial"/>
              </a:rPr>
              <a:t>– Increase in entropy of the universe is the driving force for reactions. </a:t>
            </a:r>
          </a:p>
          <a:p>
            <a:pPr lvl="1"/>
            <a:endParaRPr lang="en-US" sz="3600" b="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01ABCF24-D860-4121-2E0B-3255FD6806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2535">
            <a:off x="10662161" y="350529"/>
            <a:ext cx="876532" cy="175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59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041725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Review of Concepts about Entropy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55551" y="1651157"/>
            <a:ext cx="10036250" cy="437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US" sz="4000" dirty="0">
                <a:solidFill>
                  <a:srgbClr val="0070C0"/>
                </a:solidFill>
                <a:latin typeface="Arial"/>
                <a:cs typeface="Arial"/>
              </a:rPr>
              <a:t>#4</a:t>
            </a:r>
            <a:r>
              <a:rPr lang="en-US" sz="4000" dirty="0">
                <a:latin typeface="Arial"/>
                <a:cs typeface="Arial"/>
              </a:rPr>
              <a:t> </a:t>
            </a:r>
            <a:r>
              <a:rPr lang="en-US" sz="4000" b="0" dirty="0">
                <a:latin typeface="Arial"/>
                <a:cs typeface="Arial"/>
              </a:rPr>
              <a:t>– Nature proceeds toward the states that have the highest probabilities of existing. More microstates, more energy dispersal means more ways for the arrangement to be achieved, more likely to happen. </a:t>
            </a:r>
          </a:p>
          <a:p>
            <a:pPr lvl="1"/>
            <a:endParaRPr lang="en-US" sz="3600" b="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3CA1CF8E-882E-28F6-E6BF-EBEBD9E318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2535">
            <a:off x="10662161" y="350529"/>
            <a:ext cx="876532" cy="175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68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1EDA3DC2-A11D-BDD8-2ED9-A16DD8020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424999"/>
            <a:ext cx="9220200" cy="600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4817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D"/>
  <p:tag name="QUESTION WEIGHT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D"/>
  <p:tag name="QUESTION WEIGHT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15113</TotalTime>
  <Words>1372</Words>
  <Application>Microsoft Office PowerPoint</Application>
  <PresentationFormat>Widescreen</PresentationFormat>
  <Paragraphs>197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Calibri</vt:lpstr>
      <vt:lpstr>Cambria Math</vt:lpstr>
      <vt:lpstr>Comic Sans MS</vt:lpstr>
      <vt:lpstr>Helvetica</vt:lpstr>
      <vt:lpstr>Impact</vt:lpstr>
      <vt:lpstr>Symbol</vt:lpstr>
      <vt:lpstr>Times New Roman</vt:lpstr>
      <vt:lpstr>Default Design</vt:lpstr>
      <vt:lpstr>N6 - THERMODYNAMICS</vt:lpstr>
      <vt:lpstr>N6 - THERMODYNAMICS</vt:lpstr>
      <vt:lpstr>Key Concepts about Entropy</vt:lpstr>
      <vt:lpstr>Macrostate State vs Microstate</vt:lpstr>
      <vt:lpstr>Macrostate State vs Microstate</vt:lpstr>
      <vt:lpstr>Review of Concepts about Entropy</vt:lpstr>
      <vt:lpstr>Review of Concepts about Entropy</vt:lpstr>
      <vt:lpstr>Review of Concepts about Entropy</vt:lpstr>
      <vt:lpstr>PowerPoint Presentation</vt:lpstr>
      <vt:lpstr>Standard Entropy Change, ∆S°</vt:lpstr>
      <vt:lpstr>Standard Entropy Change, ∆S°</vt:lpstr>
      <vt:lpstr>PowerPoint Presentation</vt:lpstr>
      <vt:lpstr>PowerPoint Presentation</vt:lpstr>
      <vt:lpstr>PowerPoint Presentation</vt:lpstr>
      <vt:lpstr>Some Changes that Increase Entropy</vt:lpstr>
      <vt:lpstr>Example</vt:lpstr>
      <vt:lpstr>Example</vt:lpstr>
      <vt:lpstr>Example</vt:lpstr>
      <vt:lpstr>Some Changes that Increase Entropy</vt:lpstr>
      <vt:lpstr>Some Changes that Increase Entropy</vt:lpstr>
      <vt:lpstr>Some Changes that Increase Entropy</vt:lpstr>
      <vt:lpstr>Example</vt:lpstr>
      <vt:lpstr>Example</vt:lpstr>
      <vt:lpstr>Example</vt:lpstr>
      <vt:lpstr>Some Changes that Increase Entropy</vt:lpstr>
      <vt:lpstr>Changes in Entropy - Examples </vt:lpstr>
      <vt:lpstr>Changes in Entropy - Examples </vt:lpstr>
      <vt:lpstr>Changes in Entropy - Examples </vt:lpstr>
      <vt:lpstr>PowerPoint Presentation</vt:lpstr>
      <vt:lpstr>2nd Law of Thermodynamics</vt:lpstr>
      <vt:lpstr>Yes, you can still have negative DSsystem</vt:lpstr>
      <vt:lpstr>2nd Law of Thermodynamics</vt:lpstr>
      <vt:lpstr>2nd Law of Thermodynamics</vt:lpstr>
      <vt:lpstr>Relating Entropy to Heat Energy</vt:lpstr>
      <vt:lpstr>Relating Entropy to Heat Energy</vt:lpstr>
      <vt:lpstr>Can start to be creative with the equations</vt:lpstr>
      <vt:lpstr>YouTube Link to Presentation</vt:lpstr>
    </vt:vector>
  </TitlesOfParts>
  <Company>Independent Web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Andrew Allan</dc:creator>
  <cp:lastModifiedBy>Farmer, Stephanie [DH]</cp:lastModifiedBy>
  <cp:revision>181</cp:revision>
  <cp:lastPrinted>2014-09-17T14:17:55Z</cp:lastPrinted>
  <dcterms:created xsi:type="dcterms:W3CDTF">2006-07-17T23:12:30Z</dcterms:created>
  <dcterms:modified xsi:type="dcterms:W3CDTF">2024-06-06T21:32:04Z</dcterms:modified>
</cp:coreProperties>
</file>